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3" r:id="rId3"/>
    <p:sldId id="284" r:id="rId4"/>
    <p:sldId id="258" r:id="rId5"/>
    <p:sldId id="260" r:id="rId6"/>
    <p:sldId id="288" r:id="rId7"/>
    <p:sldId id="259" r:id="rId8"/>
    <p:sldId id="285" r:id="rId9"/>
    <p:sldId id="289" r:id="rId10"/>
    <p:sldId id="270" r:id="rId11"/>
    <p:sldId id="269" r:id="rId12"/>
    <p:sldId id="286" r:id="rId13"/>
    <p:sldId id="265" r:id="rId14"/>
    <p:sldId id="264" r:id="rId15"/>
    <p:sldId id="266" r:id="rId16"/>
    <p:sldId id="287" r:id="rId17"/>
    <p:sldId id="262" r:id="rId18"/>
    <p:sldId id="290" r:id="rId19"/>
    <p:sldId id="257"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B93"/>
    <a:srgbClr val="756271"/>
    <a:srgbClr val="F2B973"/>
    <a:srgbClr val="EF5B43"/>
    <a:srgbClr val="858976"/>
    <a:srgbClr val="EBEA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109" d="100"/>
          <a:sy n="109" d="100"/>
        </p:scale>
        <p:origin x="168"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EC95207-2905-4C76-99C8-EBCC5A929AC2}" type="datetimeFigureOut">
              <a:rPr lang="zh-CN" altLang="en-US" smtClean="0"/>
              <a:pPr/>
              <a:t>2020/1/15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FFF16FC0-CA49-47D6-AC8D-5A2A6DC11E89}" type="slidenum">
              <a:rPr lang="zh-CN" altLang="en-US" smtClean="0"/>
              <a:pPr/>
              <a:t>‹#›</a:t>
            </a:fld>
            <a:endParaRPr lang="zh-CN" altLang="en-US" dirty="0"/>
          </a:p>
        </p:txBody>
      </p:sp>
    </p:spTree>
    <p:extLst>
      <p:ext uri="{BB962C8B-B14F-4D97-AF65-F5344CB8AC3E}">
        <p14:creationId xmlns:p14="http://schemas.microsoft.com/office/powerpoint/2010/main" val="418543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a:t>
            </a:fld>
            <a:endParaRPr lang="zh-CN" altLang="en-US"/>
          </a:p>
        </p:txBody>
      </p:sp>
    </p:spTree>
    <p:extLst>
      <p:ext uri="{BB962C8B-B14F-4D97-AF65-F5344CB8AC3E}">
        <p14:creationId xmlns:p14="http://schemas.microsoft.com/office/powerpoint/2010/main" val="1402086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10</a:t>
            </a:fld>
            <a:endParaRPr lang="zh-CN" altLang="en-US" dirty="0"/>
          </a:p>
        </p:txBody>
      </p:sp>
    </p:spTree>
    <p:extLst>
      <p:ext uri="{BB962C8B-B14F-4D97-AF65-F5344CB8AC3E}">
        <p14:creationId xmlns:p14="http://schemas.microsoft.com/office/powerpoint/2010/main" val="86702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11</a:t>
            </a:fld>
            <a:endParaRPr lang="zh-CN" altLang="en-US" dirty="0"/>
          </a:p>
        </p:txBody>
      </p:sp>
    </p:spTree>
    <p:extLst>
      <p:ext uri="{BB962C8B-B14F-4D97-AF65-F5344CB8AC3E}">
        <p14:creationId xmlns:p14="http://schemas.microsoft.com/office/powerpoint/2010/main" val="1751581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12</a:t>
            </a:fld>
            <a:endParaRPr lang="zh-CN" altLang="en-US"/>
          </a:p>
        </p:txBody>
      </p:sp>
    </p:spTree>
    <p:extLst>
      <p:ext uri="{BB962C8B-B14F-4D97-AF65-F5344CB8AC3E}">
        <p14:creationId xmlns:p14="http://schemas.microsoft.com/office/powerpoint/2010/main" val="2912463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13</a:t>
            </a:fld>
            <a:endParaRPr lang="zh-CN" altLang="en-US" dirty="0"/>
          </a:p>
        </p:txBody>
      </p:sp>
    </p:spTree>
    <p:extLst>
      <p:ext uri="{BB962C8B-B14F-4D97-AF65-F5344CB8AC3E}">
        <p14:creationId xmlns:p14="http://schemas.microsoft.com/office/powerpoint/2010/main" val="2726284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14</a:t>
            </a:fld>
            <a:endParaRPr lang="zh-CN" altLang="en-US" dirty="0"/>
          </a:p>
        </p:txBody>
      </p:sp>
    </p:spTree>
    <p:extLst>
      <p:ext uri="{BB962C8B-B14F-4D97-AF65-F5344CB8AC3E}">
        <p14:creationId xmlns:p14="http://schemas.microsoft.com/office/powerpoint/2010/main" val="3854784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15</a:t>
            </a:fld>
            <a:endParaRPr lang="zh-CN" altLang="en-US" dirty="0"/>
          </a:p>
        </p:txBody>
      </p:sp>
    </p:spTree>
    <p:extLst>
      <p:ext uri="{BB962C8B-B14F-4D97-AF65-F5344CB8AC3E}">
        <p14:creationId xmlns:p14="http://schemas.microsoft.com/office/powerpoint/2010/main" val="2513119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16</a:t>
            </a:fld>
            <a:endParaRPr lang="zh-CN" altLang="en-US"/>
          </a:p>
        </p:txBody>
      </p:sp>
    </p:spTree>
    <p:extLst>
      <p:ext uri="{BB962C8B-B14F-4D97-AF65-F5344CB8AC3E}">
        <p14:creationId xmlns:p14="http://schemas.microsoft.com/office/powerpoint/2010/main" val="2577072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17</a:t>
            </a:fld>
            <a:endParaRPr lang="zh-CN" altLang="en-US" dirty="0"/>
          </a:p>
        </p:txBody>
      </p:sp>
    </p:spTree>
    <p:extLst>
      <p:ext uri="{BB962C8B-B14F-4D97-AF65-F5344CB8AC3E}">
        <p14:creationId xmlns:p14="http://schemas.microsoft.com/office/powerpoint/2010/main" val="570160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18</a:t>
            </a:fld>
            <a:endParaRPr lang="zh-CN" altLang="en-US" dirty="0"/>
          </a:p>
        </p:txBody>
      </p:sp>
    </p:spTree>
    <p:extLst>
      <p:ext uri="{BB962C8B-B14F-4D97-AF65-F5344CB8AC3E}">
        <p14:creationId xmlns:p14="http://schemas.microsoft.com/office/powerpoint/2010/main" val="2450201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19</a:t>
            </a:fld>
            <a:endParaRPr lang="zh-CN" altLang="en-US"/>
          </a:p>
        </p:txBody>
      </p:sp>
    </p:spTree>
    <p:extLst>
      <p:ext uri="{BB962C8B-B14F-4D97-AF65-F5344CB8AC3E}">
        <p14:creationId xmlns:p14="http://schemas.microsoft.com/office/powerpoint/2010/main" val="3186667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2</a:t>
            </a:fld>
            <a:endParaRPr lang="zh-CN" altLang="en-US"/>
          </a:p>
        </p:txBody>
      </p:sp>
    </p:spTree>
    <p:extLst>
      <p:ext uri="{BB962C8B-B14F-4D97-AF65-F5344CB8AC3E}">
        <p14:creationId xmlns:p14="http://schemas.microsoft.com/office/powerpoint/2010/main" val="167225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3</a:t>
            </a:fld>
            <a:endParaRPr lang="zh-CN" altLang="en-US"/>
          </a:p>
        </p:txBody>
      </p:sp>
    </p:spTree>
    <p:extLst>
      <p:ext uri="{BB962C8B-B14F-4D97-AF65-F5344CB8AC3E}">
        <p14:creationId xmlns:p14="http://schemas.microsoft.com/office/powerpoint/2010/main" val="26543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4</a:t>
            </a:fld>
            <a:endParaRPr lang="zh-CN" altLang="en-US" dirty="0"/>
          </a:p>
        </p:txBody>
      </p:sp>
    </p:spTree>
    <p:extLst>
      <p:ext uri="{BB962C8B-B14F-4D97-AF65-F5344CB8AC3E}">
        <p14:creationId xmlns:p14="http://schemas.microsoft.com/office/powerpoint/2010/main" val="1602082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5</a:t>
            </a:fld>
            <a:endParaRPr lang="zh-CN" altLang="en-US" dirty="0"/>
          </a:p>
        </p:txBody>
      </p:sp>
    </p:spTree>
    <p:extLst>
      <p:ext uri="{BB962C8B-B14F-4D97-AF65-F5344CB8AC3E}">
        <p14:creationId xmlns:p14="http://schemas.microsoft.com/office/powerpoint/2010/main" val="231659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6</a:t>
            </a:fld>
            <a:endParaRPr lang="zh-CN" altLang="en-US" dirty="0"/>
          </a:p>
        </p:txBody>
      </p:sp>
    </p:spTree>
    <p:extLst>
      <p:ext uri="{BB962C8B-B14F-4D97-AF65-F5344CB8AC3E}">
        <p14:creationId xmlns:p14="http://schemas.microsoft.com/office/powerpoint/2010/main" val="382550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7</a:t>
            </a:fld>
            <a:endParaRPr lang="zh-CN" altLang="en-US" dirty="0"/>
          </a:p>
        </p:txBody>
      </p:sp>
    </p:spTree>
    <p:extLst>
      <p:ext uri="{BB962C8B-B14F-4D97-AF65-F5344CB8AC3E}">
        <p14:creationId xmlns:p14="http://schemas.microsoft.com/office/powerpoint/2010/main" val="1039780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8</a:t>
            </a:fld>
            <a:endParaRPr lang="zh-CN" altLang="en-US"/>
          </a:p>
        </p:txBody>
      </p:sp>
    </p:spTree>
    <p:extLst>
      <p:ext uri="{BB962C8B-B14F-4D97-AF65-F5344CB8AC3E}">
        <p14:creationId xmlns:p14="http://schemas.microsoft.com/office/powerpoint/2010/main" val="4171054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9</a:t>
            </a:fld>
            <a:endParaRPr lang="zh-CN" altLang="en-US" dirty="0"/>
          </a:p>
        </p:txBody>
      </p:sp>
    </p:spTree>
    <p:extLst>
      <p:ext uri="{BB962C8B-B14F-4D97-AF65-F5344CB8AC3E}">
        <p14:creationId xmlns:p14="http://schemas.microsoft.com/office/powerpoint/2010/main" val="3680887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428017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59094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96252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34741227"/>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669595"/>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88776967"/>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37921731"/>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93836362"/>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02780126"/>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03349413"/>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4136234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1703177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2336348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392478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375105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8F712C-13B4-48BC-9639-10A619B18608}" type="datetimeFigureOut">
              <a:rPr lang="zh-CN" altLang="en-US" smtClean="0"/>
              <a:t>2020/1/15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5510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8F712C-13B4-48BC-9639-10A619B18608}" type="datetimeFigureOut">
              <a:rPr lang="zh-CN" altLang="en-US" smtClean="0"/>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1430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8F712C-13B4-48BC-9639-10A619B18608}" type="datetimeFigureOut">
              <a:rPr lang="zh-CN" altLang="en-US" smtClean="0"/>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6881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6773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47614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AE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B8F712C-13B4-48BC-9639-10A619B18608}" type="datetimeFigureOut">
              <a:rPr lang="zh-CN" altLang="en-US" smtClean="0"/>
              <a:pPr/>
              <a:t>2020/1/15</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181689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6" r:id="rId16"/>
    <p:sldLayoutId id="2147483667" r:id="rId17"/>
    <p:sldLayoutId id="2147483668" r:id="rId18"/>
    <p:sldLayoutId id="2147483671" r:id="rId19"/>
    <p:sldLayoutId id="2147483672" r:id="rId20"/>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1" y="0"/>
            <a:ext cx="1162754" cy="68580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任意多边形 4"/>
          <p:cNvSpPr/>
          <p:nvPr/>
        </p:nvSpPr>
        <p:spPr>
          <a:xfrm>
            <a:off x="1160944" y="0"/>
            <a:ext cx="1162754" cy="6858000"/>
          </a:xfrm>
          <a:custGeom>
            <a:avLst/>
            <a:gdLst>
              <a:gd name="connsiteX0" fmla="*/ 0 w 1162754"/>
              <a:gd name="connsiteY0" fmla="*/ 0 h 6858000"/>
              <a:gd name="connsiteX1" fmla="*/ 1162754 w 1162754"/>
              <a:gd name="connsiteY1" fmla="*/ 0 h 6858000"/>
              <a:gd name="connsiteX2" fmla="*/ 1162754 w 1162754"/>
              <a:gd name="connsiteY2" fmla="*/ 2553053 h 6858000"/>
              <a:gd name="connsiteX3" fmla="*/ 1108498 w 1162754"/>
              <a:gd name="connsiteY3" fmla="*/ 2625608 h 6858000"/>
              <a:gd name="connsiteX4" fmla="*/ 863096 w 1162754"/>
              <a:gd name="connsiteY4" fmla="*/ 3429000 h 6858000"/>
              <a:gd name="connsiteX5" fmla="*/ 1108498 w 1162754"/>
              <a:gd name="connsiteY5" fmla="*/ 4232393 h 6858000"/>
              <a:gd name="connsiteX6" fmla="*/ 1162754 w 1162754"/>
              <a:gd name="connsiteY6" fmla="*/ 4304948 h 6858000"/>
              <a:gd name="connsiteX7" fmla="*/ 1162754 w 1162754"/>
              <a:gd name="connsiteY7" fmla="*/ 6858000 h 6858000"/>
              <a:gd name="connsiteX8" fmla="*/ 0 w 1162754"/>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754" h="6858000">
                <a:moveTo>
                  <a:pt x="0" y="0"/>
                </a:moveTo>
                <a:lnTo>
                  <a:pt x="1162754" y="0"/>
                </a:lnTo>
                <a:lnTo>
                  <a:pt x="1162754" y="2553053"/>
                </a:lnTo>
                <a:lnTo>
                  <a:pt x="1108498" y="2625608"/>
                </a:lnTo>
                <a:cubicBezTo>
                  <a:pt x="953564" y="2854941"/>
                  <a:pt x="863096" y="3131405"/>
                  <a:pt x="863096" y="3429000"/>
                </a:cubicBezTo>
                <a:cubicBezTo>
                  <a:pt x="863096" y="3726595"/>
                  <a:pt x="953564" y="4003060"/>
                  <a:pt x="1108498" y="4232393"/>
                </a:cubicBezTo>
                <a:lnTo>
                  <a:pt x="1162754" y="4304948"/>
                </a:lnTo>
                <a:lnTo>
                  <a:pt x="1162754" y="6858000"/>
                </a:lnTo>
                <a:lnTo>
                  <a:pt x="0" y="6858000"/>
                </a:lnTo>
                <a:close/>
              </a:path>
            </a:pathLst>
          </a:cu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6" name="任意多边形 5"/>
          <p:cNvSpPr/>
          <p:nvPr/>
        </p:nvSpPr>
        <p:spPr>
          <a:xfrm>
            <a:off x="2320537" y="0"/>
            <a:ext cx="1162754" cy="6858000"/>
          </a:xfrm>
          <a:custGeom>
            <a:avLst/>
            <a:gdLst>
              <a:gd name="connsiteX0" fmla="*/ 0 w 1162754"/>
              <a:gd name="connsiteY0" fmla="*/ 4300721 h 6858000"/>
              <a:gd name="connsiteX1" fmla="*/ 31624 w 1162754"/>
              <a:gd name="connsiteY1" fmla="*/ 4343011 h 6858000"/>
              <a:gd name="connsiteX2" fmla="*/ 1140417 w 1162754"/>
              <a:gd name="connsiteY2" fmla="*/ 4865914 h 6858000"/>
              <a:gd name="connsiteX3" fmla="*/ 1162754 w 1162754"/>
              <a:gd name="connsiteY3" fmla="*/ 4863662 h 6858000"/>
              <a:gd name="connsiteX4" fmla="*/ 1162754 w 1162754"/>
              <a:gd name="connsiteY4" fmla="*/ 6858000 h 6858000"/>
              <a:gd name="connsiteX5" fmla="*/ 0 w 1162754"/>
              <a:gd name="connsiteY5" fmla="*/ 6858000 h 6858000"/>
              <a:gd name="connsiteX6" fmla="*/ 0 w 1162754"/>
              <a:gd name="connsiteY6" fmla="*/ 0 h 6858000"/>
              <a:gd name="connsiteX7" fmla="*/ 1162754 w 1162754"/>
              <a:gd name="connsiteY7" fmla="*/ 0 h 6858000"/>
              <a:gd name="connsiteX8" fmla="*/ 1162754 w 1162754"/>
              <a:gd name="connsiteY8" fmla="*/ 1994338 h 6858000"/>
              <a:gd name="connsiteX9" fmla="*/ 1140417 w 1162754"/>
              <a:gd name="connsiteY9" fmla="*/ 1992086 h 6858000"/>
              <a:gd name="connsiteX10" fmla="*/ 31624 w 1162754"/>
              <a:gd name="connsiteY10" fmla="*/ 2514989 h 6858000"/>
              <a:gd name="connsiteX11" fmla="*/ 0 w 1162754"/>
              <a:gd name="connsiteY11" fmla="*/ 25572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0" y="4300721"/>
                </a:moveTo>
                <a:lnTo>
                  <a:pt x="31624" y="4343011"/>
                </a:lnTo>
                <a:cubicBezTo>
                  <a:pt x="295175" y="4662361"/>
                  <a:pt x="694025" y="4865914"/>
                  <a:pt x="1140417" y="4865914"/>
                </a:cubicBezTo>
                <a:lnTo>
                  <a:pt x="1162754" y="4863662"/>
                </a:lnTo>
                <a:lnTo>
                  <a:pt x="1162754" y="6858000"/>
                </a:lnTo>
                <a:lnTo>
                  <a:pt x="0" y="6858000"/>
                </a:lnTo>
                <a:close/>
                <a:moveTo>
                  <a:pt x="0" y="0"/>
                </a:moveTo>
                <a:lnTo>
                  <a:pt x="1162754" y="0"/>
                </a:lnTo>
                <a:lnTo>
                  <a:pt x="1162754" y="1994338"/>
                </a:lnTo>
                <a:lnTo>
                  <a:pt x="1140417" y="1992086"/>
                </a:lnTo>
                <a:cubicBezTo>
                  <a:pt x="694025" y="1992086"/>
                  <a:pt x="295175" y="2195639"/>
                  <a:pt x="31624" y="2514989"/>
                </a:cubicBezTo>
                <a:lnTo>
                  <a:pt x="0" y="2557280"/>
                </a:lnTo>
                <a:close/>
              </a:path>
            </a:pathLst>
          </a:cu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6"/>
          <p:cNvSpPr/>
          <p:nvPr/>
        </p:nvSpPr>
        <p:spPr>
          <a:xfrm>
            <a:off x="3474560" y="0"/>
            <a:ext cx="1162754" cy="6858000"/>
          </a:xfrm>
          <a:custGeom>
            <a:avLst/>
            <a:gdLst>
              <a:gd name="connsiteX0" fmla="*/ 1162754 w 1162754"/>
              <a:gd name="connsiteY0" fmla="*/ 4252655 h 6858000"/>
              <a:gd name="connsiteX1" fmla="*/ 1162754 w 1162754"/>
              <a:gd name="connsiteY1" fmla="*/ 6858000 h 6858000"/>
              <a:gd name="connsiteX2" fmla="*/ 0 w 1162754"/>
              <a:gd name="connsiteY2" fmla="*/ 6858000 h 6858000"/>
              <a:gd name="connsiteX3" fmla="*/ 0 w 1162754"/>
              <a:gd name="connsiteY3" fmla="*/ 4864543 h 6858000"/>
              <a:gd name="connsiteX4" fmla="*/ 275983 w 1162754"/>
              <a:gd name="connsiteY4" fmla="*/ 4836721 h 6858000"/>
              <a:gd name="connsiteX5" fmla="*/ 1095187 w 1162754"/>
              <a:gd name="connsiteY5" fmla="*/ 4343011 h 6858000"/>
              <a:gd name="connsiteX6" fmla="*/ 0 w 1162754"/>
              <a:gd name="connsiteY6" fmla="*/ 0 h 6858000"/>
              <a:gd name="connsiteX7" fmla="*/ 1162754 w 1162754"/>
              <a:gd name="connsiteY7" fmla="*/ 0 h 6858000"/>
              <a:gd name="connsiteX8" fmla="*/ 1162754 w 1162754"/>
              <a:gd name="connsiteY8" fmla="*/ 2605346 h 6858000"/>
              <a:gd name="connsiteX9" fmla="*/ 1095187 w 1162754"/>
              <a:gd name="connsiteY9" fmla="*/ 2514989 h 6858000"/>
              <a:gd name="connsiteX10" fmla="*/ 275983 w 1162754"/>
              <a:gd name="connsiteY10" fmla="*/ 2021279 h 6858000"/>
              <a:gd name="connsiteX11" fmla="*/ 0 w 1162754"/>
              <a:gd name="connsiteY11" fmla="*/ 19934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1162754" y="4252655"/>
                </a:moveTo>
                <a:lnTo>
                  <a:pt x="1162754" y="6858000"/>
                </a:lnTo>
                <a:lnTo>
                  <a:pt x="0" y="6858000"/>
                </a:lnTo>
                <a:lnTo>
                  <a:pt x="0" y="4864543"/>
                </a:lnTo>
                <a:lnTo>
                  <a:pt x="275983" y="4836721"/>
                </a:lnTo>
                <a:cubicBezTo>
                  <a:pt x="603371" y="4769728"/>
                  <a:pt x="890203" y="4591395"/>
                  <a:pt x="1095187" y="4343011"/>
                </a:cubicBezTo>
                <a:close/>
                <a:moveTo>
                  <a:pt x="0" y="0"/>
                </a:moveTo>
                <a:lnTo>
                  <a:pt x="1162754" y="0"/>
                </a:lnTo>
                <a:lnTo>
                  <a:pt x="1162754" y="2605346"/>
                </a:lnTo>
                <a:lnTo>
                  <a:pt x="1095187" y="2514989"/>
                </a:lnTo>
                <a:cubicBezTo>
                  <a:pt x="890203" y="2266606"/>
                  <a:pt x="603371" y="2088273"/>
                  <a:pt x="275983" y="2021279"/>
                </a:cubicBezTo>
                <a:lnTo>
                  <a:pt x="0" y="1993458"/>
                </a:lnTo>
                <a:close/>
              </a:path>
            </a:pathLst>
          </a:cu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0" name="组合 19"/>
          <p:cNvGrpSpPr/>
          <p:nvPr/>
        </p:nvGrpSpPr>
        <p:grpSpPr>
          <a:xfrm>
            <a:off x="5795337" y="3587185"/>
            <a:ext cx="5580000" cy="72000"/>
            <a:chOff x="5604327" y="1072832"/>
            <a:chExt cx="3149600" cy="1117600"/>
          </a:xfrm>
        </p:grpSpPr>
        <p:sp>
          <p:nvSpPr>
            <p:cNvPr id="21" name="矩形 20"/>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矩形 22"/>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 name="矩形 23"/>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2174817" y="2145091"/>
            <a:ext cx="2567818" cy="2567818"/>
            <a:chOff x="2174817" y="2145091"/>
            <a:chExt cx="2567818" cy="2567818"/>
          </a:xfrm>
        </p:grpSpPr>
        <p:sp>
          <p:nvSpPr>
            <p:cNvPr id="8" name="椭圆 7"/>
            <p:cNvSpPr/>
            <p:nvPr/>
          </p:nvSpPr>
          <p:spPr>
            <a:xfrm>
              <a:off x="2174817" y="2145091"/>
              <a:ext cx="2567818" cy="2567818"/>
            </a:xfrm>
            <a:prstGeom prst="ellipse">
              <a:avLst/>
            </a:prstGeom>
            <a:noFill/>
            <a:ln w="63500">
              <a:solidFill>
                <a:srgbClr val="8589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5" name="Group 4"/>
            <p:cNvGrpSpPr>
              <a:grpSpLocks noChangeAspect="1"/>
            </p:cNvGrpSpPr>
            <p:nvPr/>
          </p:nvGrpSpPr>
          <p:grpSpPr bwMode="auto">
            <a:xfrm rot="19764056">
              <a:off x="2800743" y="2711502"/>
              <a:ext cx="1540774" cy="1434995"/>
              <a:chOff x="1164" y="687"/>
              <a:chExt cx="3219" cy="2998"/>
            </a:xfrm>
            <a:solidFill>
              <a:srgbClr val="858976"/>
            </a:solidFill>
            <a:effectLst/>
          </p:grpSpPr>
          <p:sp>
            <p:nvSpPr>
              <p:cNvPr id="26"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27"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grpSp>
      <p:sp>
        <p:nvSpPr>
          <p:cNvPr id="28" name="文本框 27"/>
          <p:cNvSpPr txBox="1"/>
          <p:nvPr/>
        </p:nvSpPr>
        <p:spPr>
          <a:xfrm>
            <a:off x="5326532" y="1963254"/>
            <a:ext cx="6778448" cy="1200329"/>
          </a:xfrm>
          <a:prstGeom prst="rect">
            <a:avLst/>
          </a:prstGeom>
          <a:noFill/>
          <a:effectLst/>
        </p:spPr>
        <p:txBody>
          <a:bodyPr wrap="square" rtlCol="0">
            <a:spAutoFit/>
          </a:bodyPr>
          <a:lstStyle/>
          <a:p>
            <a:r>
              <a:rPr lang="zh-CN" altLang="en-US" sz="3600" dirty="0" smtClean="0">
                <a:solidFill>
                  <a:srgbClr val="858976"/>
                </a:solidFill>
                <a:latin typeface="微软雅黑" panose="020B0503020204020204" pitchFamily="34" charset="-122"/>
                <a:ea typeface="微软雅黑" panose="020B0503020204020204" pitchFamily="34" charset="-122"/>
              </a:rPr>
              <a:t>基于多模态感知的盲人避障辅助技术研究与应用</a:t>
            </a:r>
            <a:endParaRPr lang="zh-CN" altLang="en-US" sz="3600" dirty="0">
              <a:solidFill>
                <a:srgbClr val="85897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6170333" y="4506388"/>
            <a:ext cx="4954423" cy="400110"/>
            <a:chOff x="6170333" y="4506388"/>
            <a:chExt cx="4954423" cy="400110"/>
          </a:xfrm>
        </p:grpSpPr>
        <p:sp>
          <p:nvSpPr>
            <p:cNvPr id="29" name="文本框 28"/>
            <p:cNvSpPr txBox="1"/>
            <p:nvPr/>
          </p:nvSpPr>
          <p:spPr>
            <a:xfrm>
              <a:off x="6170333" y="4506388"/>
              <a:ext cx="1980029" cy="400110"/>
            </a:xfrm>
            <a:prstGeom prst="rect">
              <a:avLst/>
            </a:prstGeom>
            <a:noFill/>
            <a:effectLst/>
          </p:spPr>
          <p:txBody>
            <a:bodyPr wrap="none" rtlCol="0">
              <a:spAutoFit/>
            </a:bodyPr>
            <a:lstStyle/>
            <a:p>
              <a:r>
                <a:rPr lang="zh-CN" altLang="en-US" sz="2000" dirty="0">
                  <a:solidFill>
                    <a:srgbClr val="858976"/>
                  </a:solidFill>
                  <a:latin typeface="微软雅黑" panose="020B0503020204020204" pitchFamily="34" charset="-122"/>
                  <a:ea typeface="微软雅黑" panose="020B0503020204020204" pitchFamily="34" charset="-122"/>
                </a:rPr>
                <a:t>答辩人</a:t>
              </a:r>
              <a:r>
                <a:rPr lang="zh-CN" altLang="en-US" sz="2000" dirty="0" smtClean="0">
                  <a:solidFill>
                    <a:srgbClr val="858976"/>
                  </a:solidFill>
                  <a:latin typeface="微软雅黑" panose="020B0503020204020204" pitchFamily="34" charset="-122"/>
                  <a:ea typeface="微软雅黑" panose="020B0503020204020204" pitchFamily="34" charset="-122"/>
                </a:rPr>
                <a:t>：刘新远</a:t>
              </a:r>
              <a:endParaRPr lang="zh-CN" altLang="en-US" sz="2000" dirty="0">
                <a:solidFill>
                  <a:srgbClr val="85897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299944" y="4506388"/>
              <a:ext cx="2824812" cy="400110"/>
            </a:xfrm>
            <a:prstGeom prst="rect">
              <a:avLst/>
            </a:prstGeom>
            <a:noFill/>
            <a:effectLst/>
          </p:spPr>
          <p:txBody>
            <a:bodyPr wrap="none" rtlCol="0">
              <a:spAutoFit/>
            </a:bodyPr>
            <a:lstStyle/>
            <a:p>
              <a:r>
                <a:rPr lang="zh-CN" altLang="en-US" sz="2000" dirty="0">
                  <a:solidFill>
                    <a:srgbClr val="858976"/>
                  </a:solidFill>
                  <a:latin typeface="微软雅黑" panose="020B0503020204020204" pitchFamily="34" charset="-122"/>
                  <a:ea typeface="微软雅黑" panose="020B0503020204020204" pitchFamily="34" charset="-122"/>
                </a:rPr>
                <a:t>指导老师</a:t>
              </a:r>
              <a:r>
                <a:rPr lang="zh-CN" altLang="en-US" sz="2000" dirty="0" smtClean="0">
                  <a:solidFill>
                    <a:srgbClr val="858976"/>
                  </a:solidFill>
                  <a:latin typeface="微软雅黑" panose="020B0503020204020204" pitchFamily="34" charset="-122"/>
                  <a:ea typeface="微软雅黑" panose="020B0503020204020204" pitchFamily="34" charset="-122"/>
                </a:rPr>
                <a:t>：何坚 副教授</a:t>
              </a:r>
              <a:endParaRPr lang="zh-CN" altLang="en-US" sz="2000" dirty="0">
                <a:solidFill>
                  <a:srgbClr val="858976"/>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92633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heel(1)">
                                      <p:cBhvr>
                                        <p:cTn id="7" dur="1250"/>
                                        <p:tgtEl>
                                          <p:spTgt spid="46"/>
                                        </p:tgtEl>
                                      </p:cBhvr>
                                    </p:animEffect>
                                  </p:childTnLst>
                                </p:cTn>
                              </p:par>
                            </p:childTnLst>
                          </p:cTn>
                        </p:par>
                        <p:par>
                          <p:cTn id="8" fill="hold">
                            <p:stCondLst>
                              <p:cond delay="125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75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500"/>
                            </p:stCondLst>
                            <p:childTnLst>
                              <p:par>
                                <p:cTn id="22" presetID="16" presetClass="entr" presetSubtype="37"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outVertical)">
                                      <p:cBhvr>
                                        <p:cTn id="24" dur="500"/>
                                        <p:tgtEl>
                                          <p:spTgt spid="20"/>
                                        </p:tgtEl>
                                      </p:cBhvr>
                                    </p:animEffect>
                                  </p:childTnLst>
                                </p:cTn>
                              </p:par>
                            </p:childTnLst>
                          </p:cTn>
                        </p:par>
                        <p:par>
                          <p:cTn id="25" fill="hold">
                            <p:stCondLst>
                              <p:cond delay="3000"/>
                            </p:stCondLst>
                            <p:childTnLst>
                              <p:par>
                                <p:cTn id="26" presetID="37" presetClass="entr" presetSubtype="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0"/>
                                        <p:tgtEl>
                                          <p:spTgt spid="28"/>
                                        </p:tgtEl>
                                      </p:cBhvr>
                                    </p:animEffect>
                                    <p:anim calcmode="lin" valueType="num">
                                      <p:cBhvr>
                                        <p:cTn id="29" dur="1000" fill="hold"/>
                                        <p:tgtEl>
                                          <p:spTgt spid="28"/>
                                        </p:tgtEl>
                                        <p:attrNameLst>
                                          <p:attrName>ppt_x</p:attrName>
                                        </p:attrNameLst>
                                      </p:cBhvr>
                                      <p:tavLst>
                                        <p:tav tm="0">
                                          <p:val>
                                            <p:strVal val="#ppt_x"/>
                                          </p:val>
                                        </p:tav>
                                        <p:tav tm="100000">
                                          <p:val>
                                            <p:strVal val="#ppt_x"/>
                                          </p:val>
                                        </p:tav>
                                      </p:tavLst>
                                    </p:anim>
                                    <p:anim calcmode="lin" valueType="num">
                                      <p:cBhvr>
                                        <p:cTn id="30" dur="900" decel="100000" fill="hold"/>
                                        <p:tgtEl>
                                          <p:spTgt spid="2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53" presetClass="entr" presetSubtype="16"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p:cTn id="35" dur="750" fill="hold"/>
                                        <p:tgtEl>
                                          <p:spTgt spid="47"/>
                                        </p:tgtEl>
                                        <p:attrNameLst>
                                          <p:attrName>ppt_w</p:attrName>
                                        </p:attrNameLst>
                                      </p:cBhvr>
                                      <p:tavLst>
                                        <p:tav tm="0">
                                          <p:val>
                                            <p:fltVal val="0"/>
                                          </p:val>
                                        </p:tav>
                                        <p:tav tm="100000">
                                          <p:val>
                                            <p:strVal val="#ppt_w"/>
                                          </p:val>
                                        </p:tav>
                                      </p:tavLst>
                                    </p:anim>
                                    <p:anim calcmode="lin" valueType="num">
                                      <p:cBhvr>
                                        <p:cTn id="36" dur="750" fill="hold"/>
                                        <p:tgtEl>
                                          <p:spTgt spid="47"/>
                                        </p:tgtEl>
                                        <p:attrNameLst>
                                          <p:attrName>ppt_h</p:attrName>
                                        </p:attrNameLst>
                                      </p:cBhvr>
                                      <p:tavLst>
                                        <p:tav tm="0">
                                          <p:val>
                                            <p:fltVal val="0"/>
                                          </p:val>
                                        </p:tav>
                                        <p:tav tm="100000">
                                          <p:val>
                                            <p:strVal val="#ppt_h"/>
                                          </p:val>
                                        </p:tav>
                                      </p:tavLst>
                                    </p:anim>
                                    <p:animEffect transition="in" filter="fade">
                                      <p:cBhvr>
                                        <p:cTn id="37"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0" name="Oval 17"/>
          <p:cNvSpPr>
            <a:spLocks noChangeArrowheads="1"/>
          </p:cNvSpPr>
          <p:nvPr/>
        </p:nvSpPr>
        <p:spPr bwMode="auto">
          <a:xfrm>
            <a:off x="522597" y="1895271"/>
            <a:ext cx="680125" cy="678007"/>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微软雅黑" panose="020B0503020204020204" pitchFamily="34" charset="-122"/>
                <a:ea typeface="微软雅黑" panose="020B0503020204020204" pitchFamily="34" charset="-122"/>
              </a:rPr>
              <a:t>1</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5" name="Oval 17"/>
          <p:cNvSpPr>
            <a:spLocks noChangeArrowheads="1"/>
          </p:cNvSpPr>
          <p:nvPr/>
        </p:nvSpPr>
        <p:spPr bwMode="auto">
          <a:xfrm>
            <a:off x="522597" y="3447679"/>
            <a:ext cx="680125" cy="678007"/>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微软雅黑" panose="020B0503020204020204" pitchFamily="34" charset="-122"/>
                <a:ea typeface="微软雅黑" panose="020B0503020204020204" pitchFamily="34" charset="-122"/>
              </a:rPr>
              <a:t>2</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6" name="Oval 17"/>
          <p:cNvSpPr>
            <a:spLocks noChangeArrowheads="1"/>
          </p:cNvSpPr>
          <p:nvPr/>
        </p:nvSpPr>
        <p:spPr bwMode="auto">
          <a:xfrm>
            <a:off x="522597" y="5007160"/>
            <a:ext cx="680125" cy="678007"/>
          </a:xfrm>
          <a:prstGeom prst="ellipse">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微软雅黑" panose="020B0503020204020204" pitchFamily="34" charset="-122"/>
                <a:ea typeface="微软雅黑" panose="020B0503020204020204" pitchFamily="34" charset="-122"/>
              </a:rPr>
              <a:t>3</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7" name="矩形 16"/>
          <p:cNvSpPr/>
          <p:nvPr/>
        </p:nvSpPr>
        <p:spPr>
          <a:xfrm>
            <a:off x="1323877" y="1895271"/>
            <a:ext cx="3672408" cy="3693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障碍物检测算法设计</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17"/>
          <p:cNvSpPr/>
          <p:nvPr/>
        </p:nvSpPr>
        <p:spPr>
          <a:xfrm>
            <a:off x="1323877" y="3383629"/>
            <a:ext cx="3672408" cy="3693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障碍物评估系统设计</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矩形 18"/>
          <p:cNvSpPr/>
          <p:nvPr/>
        </p:nvSpPr>
        <p:spPr>
          <a:xfrm>
            <a:off x="1323877" y="5007160"/>
            <a:ext cx="3672408" cy="3693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避障辅助系统设计</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TextBox 42"/>
          <p:cNvSpPr txBox="1"/>
          <p:nvPr/>
        </p:nvSpPr>
        <p:spPr>
          <a:xfrm>
            <a:off x="1452403" y="302132"/>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smtClean="0">
                <a:solidFill>
                  <a:srgbClr val="756271"/>
                </a:solidFill>
              </a:rPr>
              <a:t>研究内容</a:t>
            </a:r>
            <a:endParaRPr lang="zh-CN" altLang="en-US" b="0" dirty="0">
              <a:solidFill>
                <a:srgbClr val="756271"/>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5356" y="1760527"/>
            <a:ext cx="6934801" cy="3924640"/>
          </a:xfrm>
          <a:prstGeom prst="rect">
            <a:avLst/>
          </a:prstGeom>
        </p:spPr>
      </p:pic>
    </p:spTree>
    <p:extLst>
      <p:ext uri="{BB962C8B-B14F-4D97-AF65-F5344CB8AC3E}">
        <p14:creationId xmlns:p14="http://schemas.microsoft.com/office/powerpoint/2010/main" val="39377490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par>
                                <p:cTn id="18" presetID="22" presetClass="entr" presetSubtype="8" fill="hold" grpId="0" nodeType="with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par>
                                <p:cTn id="24" presetID="10" presetClass="entr" presetSubtype="0" fill="hold" nodeType="withEffect">
                                  <p:stCondLst>
                                    <p:cond delay="50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8" name="Freeform 10"/>
          <p:cNvSpPr>
            <a:spLocks noEditPoints="1"/>
          </p:cNvSpPr>
          <p:nvPr/>
        </p:nvSpPr>
        <p:spPr bwMode="auto">
          <a:xfrm flipH="1">
            <a:off x="5312780" y="1934708"/>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Freeform 11"/>
          <p:cNvSpPr>
            <a:spLocks noEditPoints="1"/>
          </p:cNvSpPr>
          <p:nvPr/>
        </p:nvSpPr>
        <p:spPr bwMode="auto">
          <a:xfrm flipH="1">
            <a:off x="7108253" y="3434589"/>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Freeform 12"/>
          <p:cNvSpPr>
            <a:spLocks noEditPoints="1"/>
          </p:cNvSpPr>
          <p:nvPr/>
        </p:nvSpPr>
        <p:spPr bwMode="auto">
          <a:xfrm flipH="1">
            <a:off x="5328639" y="4763024"/>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582655" y="1574345"/>
            <a:ext cx="1066800" cy="1058863"/>
            <a:chOff x="5582655" y="1574345"/>
            <a:chExt cx="1066800" cy="1058863"/>
          </a:xfrm>
        </p:grpSpPr>
        <p:sp>
          <p:nvSpPr>
            <p:cNvPr id="8" name="Oval 5"/>
            <p:cNvSpPr>
              <a:spLocks noChangeArrowheads="1"/>
            </p:cNvSpPr>
            <p:nvPr/>
          </p:nvSpPr>
          <p:spPr bwMode="auto">
            <a:xfrm>
              <a:off x="5582655" y="1574345"/>
              <a:ext cx="1066800" cy="1058863"/>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3" name="TextBox 20"/>
            <p:cNvSpPr txBox="1">
              <a:spLocks noChangeArrowheads="1"/>
            </p:cNvSpPr>
            <p:nvPr/>
          </p:nvSpPr>
          <p:spPr bwMode="auto">
            <a:xfrm flipH="1">
              <a:off x="5750930" y="1744262"/>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微软雅黑" panose="020B0503020204020204" pitchFamily="34" charset="-122"/>
                  <a:ea typeface="微软雅黑" panose="020B0503020204020204" pitchFamily="34" charset="-122"/>
                </a:rPr>
                <a:t>01</a:t>
              </a:r>
            </a:p>
          </p:txBody>
        </p:sp>
      </p:grpSp>
      <p:grpSp>
        <p:nvGrpSpPr>
          <p:cNvPr id="3" name="组合 2"/>
          <p:cNvGrpSpPr/>
          <p:nvPr/>
        </p:nvGrpSpPr>
        <p:grpSpPr>
          <a:xfrm>
            <a:off x="6019218" y="2988705"/>
            <a:ext cx="1066800" cy="1058862"/>
            <a:chOff x="6036680" y="2439087"/>
            <a:chExt cx="1066800" cy="1058862"/>
          </a:xfrm>
        </p:grpSpPr>
        <p:sp>
          <p:nvSpPr>
            <p:cNvPr id="10" name="Oval 6"/>
            <p:cNvSpPr>
              <a:spLocks noChangeArrowheads="1"/>
            </p:cNvSpPr>
            <p:nvPr/>
          </p:nvSpPr>
          <p:spPr bwMode="auto">
            <a:xfrm>
              <a:off x="6036680" y="2439087"/>
              <a:ext cx="1066800" cy="1058862"/>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4" name="TextBox 21"/>
            <p:cNvSpPr txBox="1">
              <a:spLocks noChangeArrowheads="1"/>
            </p:cNvSpPr>
            <p:nvPr/>
          </p:nvSpPr>
          <p:spPr bwMode="auto">
            <a:xfrm flipH="1">
              <a:off x="6212243" y="2630882"/>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微软雅黑" panose="020B0503020204020204" pitchFamily="34" charset="-122"/>
                  <a:ea typeface="微软雅黑" panose="020B0503020204020204" pitchFamily="34" charset="-122"/>
                </a:rPr>
                <a:t>02</a:t>
              </a:r>
            </a:p>
          </p:txBody>
        </p:sp>
      </p:grpSp>
      <p:grpSp>
        <p:nvGrpSpPr>
          <p:cNvPr id="4" name="组合 3"/>
          <p:cNvGrpSpPr/>
          <p:nvPr/>
        </p:nvGrpSpPr>
        <p:grpSpPr>
          <a:xfrm>
            <a:off x="5560702" y="4362691"/>
            <a:ext cx="1066800" cy="1058862"/>
            <a:chOff x="5582655" y="3306931"/>
            <a:chExt cx="1066800" cy="1058862"/>
          </a:xfrm>
        </p:grpSpPr>
        <p:sp>
          <p:nvSpPr>
            <p:cNvPr id="15" name="Oval 7"/>
            <p:cNvSpPr>
              <a:spLocks noChangeArrowheads="1"/>
            </p:cNvSpPr>
            <p:nvPr/>
          </p:nvSpPr>
          <p:spPr bwMode="auto">
            <a:xfrm>
              <a:off x="5582655" y="3306931"/>
              <a:ext cx="1066800" cy="1058862"/>
            </a:xfrm>
            <a:prstGeom prst="ellipse">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5" name="TextBox 22"/>
            <p:cNvSpPr txBox="1">
              <a:spLocks noChangeArrowheads="1"/>
            </p:cNvSpPr>
            <p:nvPr/>
          </p:nvSpPr>
          <p:spPr bwMode="auto">
            <a:xfrm flipH="1">
              <a:off x="5734958" y="3507130"/>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微软雅黑" panose="020B0503020204020204" pitchFamily="34" charset="-122"/>
                  <a:ea typeface="微软雅黑" panose="020B0503020204020204" pitchFamily="34" charset="-122"/>
                </a:rPr>
                <a:t>03</a:t>
              </a:r>
            </a:p>
          </p:txBody>
        </p:sp>
      </p:grpSp>
      <p:grpSp>
        <p:nvGrpSpPr>
          <p:cNvPr id="7" name="组合 6"/>
          <p:cNvGrpSpPr/>
          <p:nvPr/>
        </p:nvGrpSpPr>
        <p:grpSpPr>
          <a:xfrm>
            <a:off x="1511935" y="1678622"/>
            <a:ext cx="3745283" cy="675261"/>
            <a:chOff x="1511935" y="1678622"/>
            <a:chExt cx="3745283" cy="675261"/>
          </a:xfrm>
        </p:grpSpPr>
        <p:sp>
          <p:nvSpPr>
            <p:cNvPr id="29" name="矩形 25"/>
            <p:cNvSpPr>
              <a:spLocks noChangeArrowheads="1"/>
            </p:cNvSpPr>
            <p:nvPr/>
          </p:nvSpPr>
          <p:spPr bwMode="auto">
            <a:xfrm>
              <a:off x="1511935" y="1984551"/>
              <a:ext cx="3745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检测准确率高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、平均检测时间短</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矩形 3"/>
            <p:cNvSpPr>
              <a:spLocks noChangeArrowheads="1"/>
            </p:cNvSpPr>
            <p:nvPr/>
          </p:nvSpPr>
          <p:spPr bwMode="auto">
            <a:xfrm>
              <a:off x="1946947" y="1678622"/>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障碍物检测技术</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7378138" y="2988705"/>
            <a:ext cx="3892550" cy="907811"/>
            <a:chOff x="7424155" y="2526778"/>
            <a:chExt cx="3892550" cy="907811"/>
          </a:xfrm>
        </p:grpSpPr>
        <p:sp>
          <p:nvSpPr>
            <p:cNvPr id="30" name="矩形 29"/>
            <p:cNvSpPr>
              <a:spLocks noChangeArrowheads="1"/>
            </p:cNvSpPr>
            <p:nvPr/>
          </p:nvSpPr>
          <p:spPr bwMode="auto">
            <a:xfrm>
              <a:off x="7452730" y="2788258"/>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多模态感知数据融合，挖掘更多信息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矩形 33"/>
            <p:cNvSpPr>
              <a:spLocks noChangeArrowheads="1"/>
            </p:cNvSpPr>
            <p:nvPr/>
          </p:nvSpPr>
          <p:spPr bwMode="auto">
            <a:xfrm>
              <a:off x="7424155" y="2526778"/>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多模态感知融合技术</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1368394" y="4591386"/>
            <a:ext cx="3733378" cy="633987"/>
            <a:chOff x="1452403" y="3541392"/>
            <a:chExt cx="3733378" cy="633987"/>
          </a:xfrm>
        </p:grpSpPr>
        <p:sp>
          <p:nvSpPr>
            <p:cNvPr id="31" name="矩形 30"/>
            <p:cNvSpPr>
              <a:spLocks noChangeArrowheads="1"/>
            </p:cNvSpPr>
            <p:nvPr/>
          </p:nvSpPr>
          <p:spPr bwMode="auto">
            <a:xfrm>
              <a:off x="1452403" y="3806047"/>
              <a:ext cx="3733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实现单目图像目标精确测距</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矩形 34"/>
            <p:cNvSpPr>
              <a:spLocks noChangeArrowheads="1"/>
            </p:cNvSpPr>
            <p:nvPr/>
          </p:nvSpPr>
          <p:spPr bwMode="auto">
            <a:xfrm>
              <a:off x="1946947" y="3541392"/>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目标距离估算技术</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9" name="TextBox 42"/>
          <p:cNvSpPr txBox="1"/>
          <p:nvPr/>
        </p:nvSpPr>
        <p:spPr>
          <a:xfrm>
            <a:off x="1452403" y="33071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smtClean="0">
                <a:solidFill>
                  <a:srgbClr val="756271"/>
                </a:solidFill>
              </a:rPr>
              <a:t>拟解决的关键问题</a:t>
            </a:r>
            <a:endParaRPr lang="zh-CN" altLang="en-US" b="0" dirty="0">
              <a:solidFill>
                <a:srgbClr val="756271"/>
              </a:solidFill>
            </a:endParaRPr>
          </a:p>
        </p:txBody>
      </p:sp>
    </p:spTree>
    <p:extLst>
      <p:ext uri="{BB962C8B-B14F-4D97-AF65-F5344CB8AC3E}">
        <p14:creationId xmlns:p14="http://schemas.microsoft.com/office/powerpoint/2010/main" val="584088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1+#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0-#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2" presetClass="entr" presetSubtype="2"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par>
                                <p:cTn id="31" presetID="22" presetClass="entr" presetSubtype="2"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right)">
                                      <p:cBhvr>
                                        <p:cTn id="33" dur="500"/>
                                        <p:tgtEl>
                                          <p:spTgt spid="40"/>
                                        </p:tgtEl>
                                      </p:cBhvr>
                                    </p:animEffect>
                                  </p:childTnLst>
                                </p:cTn>
                              </p:par>
                              <p:par>
                                <p:cTn id="34" presetID="22" presetClass="entr" presetSubtype="8"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left)">
                                      <p:cBhvr>
                                        <p:cTn id="3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F2B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F2B97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570208" cy="1107996"/>
          </a:xfrm>
          <a:prstGeom prst="rect">
            <a:avLst/>
          </a:prstGeom>
          <a:noFill/>
        </p:spPr>
        <p:txBody>
          <a:bodyPr wrap="none" rtlCol="0">
            <a:spAutoFit/>
          </a:bodyPr>
          <a:lstStyle/>
          <a:p>
            <a:r>
              <a:rPr lang="zh-CN" altLang="en-US" sz="6600" b="1" dirty="0" smtClean="0">
                <a:solidFill>
                  <a:srgbClr val="F2B973"/>
                </a:solidFill>
                <a:latin typeface="微软雅黑" panose="020B0503020204020204" pitchFamily="34" charset="-122"/>
                <a:ea typeface="微软雅黑" panose="020B0503020204020204" pitchFamily="34" charset="-122"/>
              </a:rPr>
              <a:t>研究思路</a:t>
            </a:r>
            <a:endParaRPr lang="zh-CN" altLang="en-US" sz="6600" b="1" dirty="0">
              <a:solidFill>
                <a:srgbClr val="F2B973"/>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969321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297138" y="35761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smtClean="0">
                <a:solidFill>
                  <a:srgbClr val="756271"/>
                </a:solidFill>
              </a:rPr>
              <a:t>研究</a:t>
            </a:r>
            <a:r>
              <a:rPr lang="zh-CN" altLang="en-US" b="0" dirty="0">
                <a:solidFill>
                  <a:srgbClr val="756271"/>
                </a:solidFill>
              </a:rPr>
              <a:t>思路</a:t>
            </a:r>
          </a:p>
        </p:txBody>
      </p:sp>
      <p:sp>
        <p:nvSpPr>
          <p:cNvPr id="10" name="Freeform 7"/>
          <p:cNvSpPr/>
          <p:nvPr/>
        </p:nvSpPr>
        <p:spPr bwMode="auto">
          <a:xfrm rot="21146637">
            <a:off x="177727" y="2575994"/>
            <a:ext cx="6616700" cy="3140075"/>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85000"/>
            </a:schemeClr>
          </a:solidFill>
          <a:ln>
            <a:noFill/>
          </a:ln>
        </p:spPr>
        <p:txBody>
          <a:bodyPr/>
          <a:lstStyle/>
          <a:p>
            <a:pPr eaLnBrk="1" fontAlgn="auto" hangingPunct="1">
              <a:spcBef>
                <a:spcPts val="0"/>
              </a:spcBef>
              <a:spcAft>
                <a:spcPts val="0"/>
              </a:spcAft>
              <a:defRPr/>
            </a:pPr>
            <a:endParaRPr lang="en-US" dirty="0">
              <a:solidFill>
                <a:prstClr val="black"/>
              </a:solidFill>
              <a:latin typeface="微软雅黑" panose="020B0503020204020204" pitchFamily="34" charset="-122"/>
              <a:cs typeface="+mn-ea"/>
              <a:sym typeface="+mn-lt"/>
            </a:endParaRPr>
          </a:p>
        </p:txBody>
      </p:sp>
      <p:pic>
        <p:nvPicPr>
          <p:cNvPr id="15" name="图片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291382">
            <a:off x="6504968" y="166555"/>
            <a:ext cx="722312"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8"/>
          <p:cNvSpPr>
            <a:spLocks noChangeArrowheads="1"/>
          </p:cNvSpPr>
          <p:nvPr/>
        </p:nvSpPr>
        <p:spPr bwMode="auto">
          <a:xfrm>
            <a:off x="2918775" y="5378288"/>
            <a:ext cx="238125" cy="2381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17" name="Oval 10"/>
          <p:cNvSpPr>
            <a:spLocks noChangeArrowheads="1"/>
          </p:cNvSpPr>
          <p:nvPr/>
        </p:nvSpPr>
        <p:spPr bwMode="auto">
          <a:xfrm>
            <a:off x="4310607" y="4777450"/>
            <a:ext cx="249237" cy="2508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18" name="Oval 12"/>
          <p:cNvSpPr>
            <a:spLocks noChangeArrowheads="1"/>
          </p:cNvSpPr>
          <p:nvPr/>
        </p:nvSpPr>
        <p:spPr bwMode="auto">
          <a:xfrm>
            <a:off x="5062952" y="4261421"/>
            <a:ext cx="284162" cy="284162"/>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19" name="Oval 8"/>
          <p:cNvSpPr>
            <a:spLocks noChangeArrowheads="1"/>
          </p:cNvSpPr>
          <p:nvPr/>
        </p:nvSpPr>
        <p:spPr bwMode="auto">
          <a:xfrm>
            <a:off x="1679627" y="5753038"/>
            <a:ext cx="206375" cy="204787"/>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1679627" y="6026345"/>
            <a:ext cx="8048625" cy="369332"/>
          </a:xfrm>
          <a:prstGeom prst="rect">
            <a:avLst/>
          </a:prstGeom>
          <a:noFill/>
        </p:spPr>
        <p:txBody>
          <a:bodyPr>
            <a:spAutoFit/>
          </a:bodyPr>
          <a:lstStyle/>
          <a:p>
            <a:r>
              <a:rPr lang="zh-CN" altLang="en-US" dirty="0" smtClean="0">
                <a:latin typeface="微软雅黑" panose="020B0503020204020204" pitchFamily="34" charset="-122"/>
                <a:ea typeface="微软雅黑" panose="020B0503020204020204" pitchFamily="34" charset="-122"/>
              </a:rPr>
              <a:t>了解</a:t>
            </a:r>
            <a:r>
              <a:rPr lang="zh-CN" altLang="en-US" dirty="0">
                <a:latin typeface="微软雅黑" panose="020B0503020204020204" pitchFamily="34" charset="-122"/>
                <a:ea typeface="微软雅黑" panose="020B0503020204020204" pitchFamily="34" charset="-122"/>
              </a:rPr>
              <a:t>国内外研究现状</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55706" y="5383706"/>
            <a:ext cx="1616075" cy="398462"/>
            <a:chOff x="1236590" y="5192194"/>
            <a:chExt cx="1616075" cy="398462"/>
          </a:xfrm>
        </p:grpSpPr>
        <p:sp>
          <p:nvSpPr>
            <p:cNvPr id="21" name="矩形: 圆角 36"/>
            <p:cNvSpPr>
              <a:spLocks noChangeArrowheads="1"/>
            </p:cNvSpPr>
            <p:nvPr/>
          </p:nvSpPr>
          <p:spPr bwMode="auto">
            <a:xfrm>
              <a:off x="1236590" y="5196956"/>
              <a:ext cx="1616075" cy="393700"/>
            </a:xfrm>
            <a:prstGeom prst="roundRect">
              <a:avLst>
                <a:gd name="adj" fmla="val 50000"/>
              </a:avLst>
            </a:prstGeom>
            <a:solidFill>
              <a:srgbClr val="858976"/>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22" name="文本框 21"/>
            <p:cNvSpPr txBox="1"/>
            <p:nvPr/>
          </p:nvSpPr>
          <p:spPr>
            <a:xfrm>
              <a:off x="1547740" y="5192194"/>
              <a:ext cx="1107996" cy="369332"/>
            </a:xfrm>
            <a:prstGeom prst="rect">
              <a:avLst/>
            </a:prstGeom>
            <a:noFill/>
          </p:spPr>
          <p:txBody>
            <a:bodyPr wrap="none">
              <a:spAutoFit/>
            </a:bodyPr>
            <a:lstStyle/>
            <a:p>
              <a:pPr eaLnBrk="1" hangingPunct="1">
                <a:buFont typeface="Arial" panose="020B0604020202020204" pitchFamily="34" charset="0"/>
                <a:buNone/>
                <a:defRPr/>
              </a:pPr>
              <a:r>
                <a:rPr lang="zh-CN" altLang="en-US" dirty="0" smtClean="0">
                  <a:solidFill>
                    <a:schemeClr val="bg2"/>
                  </a:solidFill>
                  <a:latin typeface="微软雅黑" panose="020B0503020204020204" pitchFamily="34" charset="-122"/>
                  <a:ea typeface="微软雅黑" panose="020B0503020204020204" pitchFamily="34" charset="-122"/>
                </a:rPr>
                <a:t>课题调研</a:t>
              </a:r>
              <a:endParaRPr lang="zh-CN" altLang="en-US" dirty="0">
                <a:solidFill>
                  <a:schemeClr val="bg2"/>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471258" y="4951376"/>
            <a:ext cx="1616075" cy="396875"/>
            <a:chOff x="2714552" y="4534969"/>
            <a:chExt cx="1616075" cy="396875"/>
          </a:xfrm>
        </p:grpSpPr>
        <p:sp>
          <p:nvSpPr>
            <p:cNvPr id="26" name="矩形: 圆角 44"/>
            <p:cNvSpPr>
              <a:spLocks noChangeArrowheads="1"/>
            </p:cNvSpPr>
            <p:nvPr/>
          </p:nvSpPr>
          <p:spPr bwMode="auto">
            <a:xfrm>
              <a:off x="2714552" y="4538144"/>
              <a:ext cx="1616075" cy="393700"/>
            </a:xfrm>
            <a:prstGeom prst="roundRect">
              <a:avLst>
                <a:gd name="adj" fmla="val 50000"/>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28" name="文本框 27"/>
            <p:cNvSpPr txBox="1"/>
            <p:nvPr/>
          </p:nvSpPr>
          <p:spPr>
            <a:xfrm>
              <a:off x="2997127" y="4534969"/>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smtClean="0">
                  <a:solidFill>
                    <a:schemeClr val="bg2"/>
                  </a:solidFill>
                  <a:latin typeface="微软雅黑" panose="020B0503020204020204" pitchFamily="34" charset="-122"/>
                  <a:ea typeface="微软雅黑" panose="020B0503020204020204" pitchFamily="34" charset="-122"/>
                </a:rPr>
                <a:t>需求分析</a:t>
              </a:r>
              <a:endParaRPr lang="zh-CN" altLang="en-US" b="0" dirty="0">
                <a:solidFill>
                  <a:schemeClr val="bg2"/>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728465" y="4493334"/>
            <a:ext cx="1616075" cy="395288"/>
            <a:chOff x="3586090" y="3749156"/>
            <a:chExt cx="1616075" cy="395288"/>
          </a:xfrm>
        </p:grpSpPr>
        <p:sp>
          <p:nvSpPr>
            <p:cNvPr id="29" name="矩形: 圆角 46"/>
            <p:cNvSpPr>
              <a:spLocks noChangeArrowheads="1"/>
            </p:cNvSpPr>
            <p:nvPr/>
          </p:nvSpPr>
          <p:spPr bwMode="auto">
            <a:xfrm>
              <a:off x="3586090" y="3750744"/>
              <a:ext cx="1616075" cy="393700"/>
            </a:xfrm>
            <a:prstGeom prst="roundRect">
              <a:avLst>
                <a:gd name="adj" fmla="val 50000"/>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30" name="文本框 29"/>
            <p:cNvSpPr txBox="1"/>
            <p:nvPr/>
          </p:nvSpPr>
          <p:spPr>
            <a:xfrm>
              <a:off x="3870252" y="3749156"/>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smtClean="0">
                  <a:solidFill>
                    <a:schemeClr val="bg2"/>
                  </a:solidFill>
                  <a:latin typeface="微软雅黑" panose="020B0503020204020204" pitchFamily="34" charset="-122"/>
                  <a:ea typeface="微软雅黑" panose="020B0503020204020204" pitchFamily="34" charset="-122"/>
                </a:rPr>
                <a:t>准备设备</a:t>
              </a:r>
              <a:endParaRPr lang="zh-CN" altLang="en-US" b="0" dirty="0">
                <a:solidFill>
                  <a:schemeClr val="bg2"/>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3566625" y="2821265"/>
            <a:ext cx="2184117" cy="1537951"/>
            <a:chOff x="3456119" y="2858569"/>
            <a:chExt cx="2184117" cy="1537951"/>
          </a:xfrm>
        </p:grpSpPr>
        <p:sp>
          <p:nvSpPr>
            <p:cNvPr id="31" name="矩形: 圆角 48"/>
            <p:cNvSpPr>
              <a:spLocks noChangeArrowheads="1"/>
            </p:cNvSpPr>
            <p:nvPr/>
          </p:nvSpPr>
          <p:spPr bwMode="auto">
            <a:xfrm>
              <a:off x="3456119" y="4002820"/>
              <a:ext cx="1616075" cy="393700"/>
            </a:xfrm>
            <a:prstGeom prst="roundRect">
              <a:avLst>
                <a:gd name="adj" fmla="val 50000"/>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32" name="文本框 31"/>
            <p:cNvSpPr txBox="1"/>
            <p:nvPr/>
          </p:nvSpPr>
          <p:spPr>
            <a:xfrm>
              <a:off x="4532240" y="2858569"/>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微软雅黑" panose="020B0503020204020204" pitchFamily="34" charset="-122"/>
                  <a:ea typeface="微软雅黑" panose="020B0503020204020204" pitchFamily="34" charset="-122"/>
                </a:rPr>
                <a:t>科学管理</a:t>
              </a:r>
            </a:p>
          </p:txBody>
        </p:sp>
      </p:grpSp>
      <p:sp>
        <p:nvSpPr>
          <p:cNvPr id="34" name="文本框 33"/>
          <p:cNvSpPr txBox="1"/>
          <p:nvPr/>
        </p:nvSpPr>
        <p:spPr>
          <a:xfrm>
            <a:off x="3229925" y="5555930"/>
            <a:ext cx="8048625" cy="369332"/>
          </a:xfrm>
          <a:prstGeom prst="rect">
            <a:avLst/>
          </a:prstGeom>
          <a:noFill/>
        </p:spPr>
        <p:txBody>
          <a:bodyPr>
            <a:spAutoFit/>
          </a:bodyPr>
          <a:lstStyle/>
          <a:p>
            <a:r>
              <a:rPr lang="zh-CN" altLang="en-US" dirty="0" smtClean="0">
                <a:latin typeface="微软雅黑" panose="020B0503020204020204" pitchFamily="34" charset="-122"/>
                <a:ea typeface="微软雅黑" panose="020B0503020204020204" pitchFamily="34" charset="-122"/>
              </a:rPr>
              <a:t>确定课题研究的具体步骤和方案</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3972685" y="3285015"/>
            <a:ext cx="1616075" cy="393700"/>
            <a:chOff x="2714552" y="4538144"/>
            <a:chExt cx="1616075" cy="393700"/>
          </a:xfrm>
        </p:grpSpPr>
        <p:sp>
          <p:nvSpPr>
            <p:cNvPr id="36" name="矩形: 圆角 44"/>
            <p:cNvSpPr>
              <a:spLocks noChangeArrowheads="1"/>
            </p:cNvSpPr>
            <p:nvPr/>
          </p:nvSpPr>
          <p:spPr bwMode="auto">
            <a:xfrm>
              <a:off x="2714552" y="4538144"/>
              <a:ext cx="1616075" cy="393700"/>
            </a:xfrm>
            <a:prstGeom prst="roundRect">
              <a:avLst>
                <a:gd name="adj" fmla="val 50000"/>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37" name="文本框 36"/>
            <p:cNvSpPr txBox="1"/>
            <p:nvPr/>
          </p:nvSpPr>
          <p:spPr>
            <a:xfrm>
              <a:off x="2883933" y="4542864"/>
              <a:ext cx="1338828"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smtClean="0">
                  <a:solidFill>
                    <a:schemeClr val="bg2"/>
                  </a:solidFill>
                  <a:latin typeface="微软雅黑" panose="020B0503020204020204" pitchFamily="34" charset="-122"/>
                  <a:ea typeface="微软雅黑" panose="020B0503020204020204" pitchFamily="34" charset="-122"/>
                </a:rPr>
                <a:t>多模态融合</a:t>
              </a:r>
              <a:endParaRPr lang="zh-CN" altLang="en-US" b="0" dirty="0">
                <a:solidFill>
                  <a:schemeClr val="bg2"/>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4630834" y="4875930"/>
            <a:ext cx="8048625" cy="369332"/>
          </a:xfrm>
          <a:prstGeom prst="rect">
            <a:avLst/>
          </a:prstGeom>
          <a:noFill/>
        </p:spPr>
        <p:txBody>
          <a:bodyPr>
            <a:spAutoFit/>
          </a:bodyPr>
          <a:lstStyle/>
          <a:p>
            <a:r>
              <a:rPr lang="zh-CN" altLang="en-US" dirty="0" smtClean="0">
                <a:latin typeface="微软雅黑" panose="020B0503020204020204" pitchFamily="34" charset="-122"/>
                <a:ea typeface="微软雅黑" panose="020B0503020204020204" pitchFamily="34" charset="-122"/>
              </a:rPr>
              <a:t>购买机器学习设备，搭建开发环境，准备手机为测试设备</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383179" y="4290689"/>
            <a:ext cx="8048625" cy="369332"/>
          </a:xfrm>
          <a:prstGeom prst="rect">
            <a:avLst/>
          </a:prstGeom>
          <a:noFill/>
        </p:spPr>
        <p:txBody>
          <a:bodyPr>
            <a:spAutoFit/>
          </a:bodyPr>
          <a:lstStyle/>
          <a:p>
            <a:r>
              <a:rPr lang="zh-CN" altLang="en-US" dirty="0">
                <a:latin typeface="微软雅黑" panose="020B0503020204020204" pitchFamily="34" charset="-122"/>
                <a:ea typeface="微软雅黑" panose="020B0503020204020204" pitchFamily="34" charset="-122"/>
              </a:rPr>
              <a:t>对</a:t>
            </a:r>
            <a:r>
              <a:rPr lang="zh-CN" altLang="en-US" dirty="0" smtClean="0">
                <a:latin typeface="微软雅黑" panose="020B0503020204020204" pitchFamily="34" charset="-122"/>
                <a:ea typeface="微软雅黑" panose="020B0503020204020204" pitchFamily="34" charset="-122"/>
              </a:rPr>
              <a:t>障碍物检测算法，编写训练测试评估</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3767327" y="4000310"/>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smtClean="0">
                <a:solidFill>
                  <a:schemeClr val="bg2"/>
                </a:solidFill>
                <a:latin typeface="微软雅黑" panose="020B0503020204020204" pitchFamily="34" charset="-122"/>
                <a:ea typeface="微软雅黑" panose="020B0503020204020204" pitchFamily="34" charset="-122"/>
              </a:rPr>
              <a:t>编写算法</a:t>
            </a:r>
            <a:endParaRPr lang="zh-CN" altLang="en-US" b="0" dirty="0">
              <a:solidFill>
                <a:schemeClr val="bg2"/>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5923846" y="3612156"/>
            <a:ext cx="8048625" cy="369332"/>
          </a:xfrm>
          <a:prstGeom prst="rect">
            <a:avLst/>
          </a:prstGeom>
          <a:noFill/>
        </p:spPr>
        <p:txBody>
          <a:bodyPr>
            <a:spAutoFit/>
          </a:bodyPr>
          <a:lstStyle/>
          <a:p>
            <a:r>
              <a:rPr lang="zh-CN" altLang="en-US" dirty="0" smtClean="0">
                <a:latin typeface="微软雅黑" panose="020B0503020204020204" pitchFamily="34" charset="-122"/>
                <a:ea typeface="微软雅黑" panose="020B0503020204020204" pitchFamily="34" charset="-122"/>
              </a:rPr>
              <a:t>根据多模态数据融合算法，研究本课题的多模态融合技术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Oval 12"/>
          <p:cNvSpPr>
            <a:spLocks noChangeArrowheads="1"/>
          </p:cNvSpPr>
          <p:nvPr/>
        </p:nvSpPr>
        <p:spPr bwMode="auto">
          <a:xfrm>
            <a:off x="5639684" y="3516986"/>
            <a:ext cx="284162" cy="284162"/>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grpSp>
        <p:nvGrpSpPr>
          <p:cNvPr id="43" name="组合 42"/>
          <p:cNvGrpSpPr/>
          <p:nvPr/>
        </p:nvGrpSpPr>
        <p:grpSpPr>
          <a:xfrm>
            <a:off x="4321325" y="2569863"/>
            <a:ext cx="1616075" cy="395288"/>
            <a:chOff x="3586090" y="3749156"/>
            <a:chExt cx="1616075" cy="395288"/>
          </a:xfrm>
        </p:grpSpPr>
        <p:sp>
          <p:nvSpPr>
            <p:cNvPr id="44" name="矩形: 圆角 46"/>
            <p:cNvSpPr>
              <a:spLocks noChangeArrowheads="1"/>
            </p:cNvSpPr>
            <p:nvPr/>
          </p:nvSpPr>
          <p:spPr bwMode="auto">
            <a:xfrm>
              <a:off x="3586090" y="3750744"/>
              <a:ext cx="1616075" cy="393700"/>
            </a:xfrm>
            <a:prstGeom prst="roundRect">
              <a:avLst>
                <a:gd name="adj" fmla="val 50000"/>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45" name="文本框 44"/>
            <p:cNvSpPr txBox="1"/>
            <p:nvPr/>
          </p:nvSpPr>
          <p:spPr>
            <a:xfrm>
              <a:off x="3870252" y="3749156"/>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smtClean="0">
                  <a:solidFill>
                    <a:schemeClr val="bg2"/>
                  </a:solidFill>
                  <a:latin typeface="微软雅黑" panose="020B0503020204020204" pitchFamily="34" charset="-122"/>
                  <a:ea typeface="微软雅黑" panose="020B0503020204020204" pitchFamily="34" charset="-122"/>
                </a:rPr>
                <a:t>系统开发</a:t>
              </a:r>
              <a:endParaRPr lang="zh-CN" altLang="en-US" b="0" dirty="0">
                <a:solidFill>
                  <a:schemeClr val="bg2"/>
                </a:solidFill>
                <a:latin typeface="微软雅黑" panose="020B0503020204020204" pitchFamily="34" charset="-122"/>
                <a:ea typeface="微软雅黑" panose="020B0503020204020204" pitchFamily="34" charset="-122"/>
              </a:endParaRPr>
            </a:p>
          </p:txBody>
        </p:sp>
      </p:grpSp>
      <p:sp>
        <p:nvSpPr>
          <p:cNvPr id="46" name="Oval 12"/>
          <p:cNvSpPr>
            <a:spLocks noChangeArrowheads="1"/>
          </p:cNvSpPr>
          <p:nvPr/>
        </p:nvSpPr>
        <p:spPr bwMode="auto">
          <a:xfrm>
            <a:off x="6040027" y="2813353"/>
            <a:ext cx="284162" cy="284162"/>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47" name="文本框 46"/>
          <p:cNvSpPr txBox="1"/>
          <p:nvPr/>
        </p:nvSpPr>
        <p:spPr>
          <a:xfrm>
            <a:off x="6258821" y="2889336"/>
            <a:ext cx="8048625" cy="369332"/>
          </a:xfrm>
          <a:prstGeom prst="rect">
            <a:avLst/>
          </a:prstGeom>
          <a:noFill/>
        </p:spPr>
        <p:txBody>
          <a:bodyPr>
            <a:spAutoFit/>
          </a:bodyPr>
          <a:lstStyle/>
          <a:p>
            <a:r>
              <a:rPr lang="zh-CN" altLang="en-US" dirty="0" smtClean="0">
                <a:latin typeface="微软雅黑" panose="020B0503020204020204" pitchFamily="34" charset="-122"/>
                <a:ea typeface="微软雅黑" panose="020B0503020204020204" pitchFamily="34" charset="-122"/>
              </a:rPr>
              <a:t>将研究技术应用到避障辅助系统中，完成系统的整体开发</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5464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0-#ppt_w/2"/>
                                          </p:val>
                                        </p:tav>
                                        <p:tav tm="100000">
                                          <p:val>
                                            <p:strVal val="#ppt_x"/>
                                          </p:val>
                                        </p:tav>
                                      </p:tavLst>
                                    </p:anim>
                                    <p:anim calcmode="lin" valueType="num">
                                      <p:cBhvr additive="base">
                                        <p:cTn id="8" dur="10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par>
                                <p:cTn id="30" presetID="22" presetClass="entr" presetSubtype="8" fill="hold" nodeType="withEffect">
                                  <p:stCondLst>
                                    <p:cond delay="25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par>
                                <p:cTn id="33" presetID="22" presetClass="entr" presetSubtype="8" fill="hold" nodeType="withEffect">
                                  <p:stCondLst>
                                    <p:cond delay="50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22" presetClass="entr" presetSubtype="8" fill="hold" nodeType="withEffect">
                                  <p:stCondLst>
                                    <p:cond delay="75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par>
                                <p:cTn id="39" presetID="22" presetClass="entr" presetSubtype="8" fill="hold" grpId="0" nodeType="withEffect">
                                  <p:stCondLst>
                                    <p:cond delay="75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500"/>
                                        <p:tgtEl>
                                          <p:spTgt spid="20"/>
                                        </p:tgtEl>
                                      </p:cBhvr>
                                    </p:animEffect>
                                  </p:childTnLst>
                                </p:cTn>
                              </p:par>
                              <p:par>
                                <p:cTn id="42" presetID="22" presetClass="entr" presetSubtype="8" fill="hold" grpId="0" nodeType="withEffect">
                                  <p:stCondLst>
                                    <p:cond delay="75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par>
                                <p:cTn id="45" presetID="22" presetClass="entr" presetSubtype="8" fill="hold" nodeType="withEffect">
                                  <p:stCondLst>
                                    <p:cond delay="50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par>
                                <p:cTn id="48" presetID="22" presetClass="entr" presetSubtype="8" fill="hold" grpId="0" nodeType="withEffect">
                                  <p:stCondLst>
                                    <p:cond delay="750"/>
                                  </p:stCondLst>
                                  <p:childTnLst>
                                    <p:set>
                                      <p:cBhvr>
                                        <p:cTn id="49" dur="1" fill="hold">
                                          <p:stCondLst>
                                            <p:cond delay="0"/>
                                          </p:stCondLst>
                                        </p:cTn>
                                        <p:tgtEl>
                                          <p:spTgt spid="38"/>
                                        </p:tgtEl>
                                        <p:attrNameLst>
                                          <p:attrName>style.visibility</p:attrName>
                                        </p:attrNameLst>
                                      </p:cBhvr>
                                      <p:to>
                                        <p:strVal val="visible"/>
                                      </p:to>
                                    </p:set>
                                    <p:animEffect transition="in" filter="wipe(left)">
                                      <p:cBhvr>
                                        <p:cTn id="50" dur="500"/>
                                        <p:tgtEl>
                                          <p:spTgt spid="38"/>
                                        </p:tgtEl>
                                      </p:cBhvr>
                                    </p:animEffect>
                                  </p:childTnLst>
                                </p:cTn>
                              </p:par>
                              <p:par>
                                <p:cTn id="51" presetID="22" presetClass="entr" presetSubtype="8" fill="hold" grpId="0" nodeType="withEffect">
                                  <p:stCondLst>
                                    <p:cond delay="75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par>
                                <p:cTn id="54" presetID="22" presetClass="entr" presetSubtype="8" fill="hold" grpId="0" nodeType="withEffect">
                                  <p:stCondLst>
                                    <p:cond delay="750"/>
                                  </p:stCondLst>
                                  <p:childTnLst>
                                    <p:set>
                                      <p:cBhvr>
                                        <p:cTn id="55" dur="1" fill="hold">
                                          <p:stCondLst>
                                            <p:cond delay="0"/>
                                          </p:stCondLst>
                                        </p:cTn>
                                        <p:tgtEl>
                                          <p:spTgt spid="41"/>
                                        </p:tgtEl>
                                        <p:attrNameLst>
                                          <p:attrName>style.visibility</p:attrName>
                                        </p:attrNameLst>
                                      </p:cBhvr>
                                      <p:to>
                                        <p:strVal val="visible"/>
                                      </p:to>
                                    </p:set>
                                    <p:animEffect transition="in" filter="wipe(left)">
                                      <p:cBhvr>
                                        <p:cTn id="56" dur="500"/>
                                        <p:tgtEl>
                                          <p:spTgt spid="41"/>
                                        </p:tgtEl>
                                      </p:cBhvr>
                                    </p:animEffect>
                                  </p:childTnLst>
                                </p:cTn>
                              </p:par>
                            </p:childTnLst>
                          </p:cTn>
                        </p:par>
                        <p:par>
                          <p:cTn id="57" fill="hold">
                            <p:stCondLst>
                              <p:cond delay="3250"/>
                            </p:stCondLst>
                            <p:childTnLst>
                              <p:par>
                                <p:cTn id="58" presetID="10" presetClass="entr" presetSubtype="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22" presetClass="entr" presetSubtype="8" fill="hold" nodeType="withEffect">
                                  <p:stCondLst>
                                    <p:cond delay="250"/>
                                  </p:stCondLst>
                                  <p:childTnLst>
                                    <p:set>
                                      <p:cBhvr>
                                        <p:cTn id="62" dur="1" fill="hold">
                                          <p:stCondLst>
                                            <p:cond delay="0"/>
                                          </p:stCondLst>
                                        </p:cTn>
                                        <p:tgtEl>
                                          <p:spTgt spid="43"/>
                                        </p:tgtEl>
                                        <p:attrNameLst>
                                          <p:attrName>style.visibility</p:attrName>
                                        </p:attrNameLst>
                                      </p:cBhvr>
                                      <p:to>
                                        <p:strVal val="visible"/>
                                      </p:to>
                                    </p:set>
                                    <p:animEffect transition="in" filter="wipe(left)">
                                      <p:cBhvr>
                                        <p:cTn id="63" dur="500"/>
                                        <p:tgtEl>
                                          <p:spTgt spid="43"/>
                                        </p:tgtEl>
                                      </p:cBhvr>
                                    </p:animEffect>
                                  </p:childTnLst>
                                </p:cTn>
                              </p:par>
                            </p:childTnLst>
                          </p:cTn>
                        </p:par>
                        <p:par>
                          <p:cTn id="64" fill="hold">
                            <p:stCondLst>
                              <p:cond delay="4000"/>
                            </p:stCondLst>
                            <p:childTnLst>
                              <p:par>
                                <p:cTn id="65" presetID="10" presetClass="entr" presetSubtype="0" fill="hold" grpId="0"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par>
                                <p:cTn id="68" presetID="22" presetClass="entr" presetSubtype="8" fill="hold" grpId="0" nodeType="withEffect">
                                  <p:stCondLst>
                                    <p:cond delay="750"/>
                                  </p:stCondLst>
                                  <p:childTnLst>
                                    <p:set>
                                      <p:cBhvr>
                                        <p:cTn id="69" dur="1" fill="hold">
                                          <p:stCondLst>
                                            <p:cond delay="0"/>
                                          </p:stCondLst>
                                        </p:cTn>
                                        <p:tgtEl>
                                          <p:spTgt spid="47"/>
                                        </p:tgtEl>
                                        <p:attrNameLst>
                                          <p:attrName>style.visibility</p:attrName>
                                        </p:attrNameLst>
                                      </p:cBhvr>
                                      <p:to>
                                        <p:strVal val="visible"/>
                                      </p:to>
                                    </p:set>
                                    <p:animEffect transition="in" filter="wipe(left)">
                                      <p:cBhvr>
                                        <p:cTn id="7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7" grpId="0" animBg="1"/>
      <p:bldP spid="18" grpId="0" animBg="1"/>
      <p:bldP spid="19" grpId="0" animBg="1"/>
      <p:bldP spid="20" grpId="0"/>
      <p:bldP spid="34" grpId="0"/>
      <p:bldP spid="38" grpId="0"/>
      <p:bldP spid="39" grpId="0"/>
      <p:bldP spid="41" grpId="0"/>
      <p:bldP spid="42" grpId="0" animBg="1"/>
      <p:bldP spid="46" grpId="0" animBg="1"/>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smtClean="0">
                <a:solidFill>
                  <a:srgbClr val="756271"/>
                </a:solidFill>
              </a:rPr>
              <a:t>技术路线分析</a:t>
            </a:r>
            <a:endParaRPr lang="zh-CN" altLang="en-US" b="0" dirty="0">
              <a:solidFill>
                <a:srgbClr val="756271"/>
              </a:solidFill>
            </a:endParaRPr>
          </a:p>
        </p:txBody>
      </p:sp>
      <p:grpSp>
        <p:nvGrpSpPr>
          <p:cNvPr id="2" name="组合 1"/>
          <p:cNvGrpSpPr/>
          <p:nvPr/>
        </p:nvGrpSpPr>
        <p:grpSpPr>
          <a:xfrm>
            <a:off x="1519638" y="1590642"/>
            <a:ext cx="2268537" cy="3128962"/>
            <a:chOff x="1519638" y="1590642"/>
            <a:chExt cx="2268537" cy="3128962"/>
          </a:xfrm>
        </p:grpSpPr>
        <p:sp>
          <p:nvSpPr>
            <p:cNvPr id="10" name="Freeform 5"/>
            <p:cNvSpPr/>
            <p:nvPr/>
          </p:nvSpPr>
          <p:spPr bwMode="auto">
            <a:xfrm>
              <a:off x="1519638" y="1970054"/>
              <a:ext cx="2268537" cy="2749550"/>
            </a:xfrm>
            <a:custGeom>
              <a:avLst/>
              <a:gdLst>
                <a:gd name="T0" fmla="*/ 1551 w 3102"/>
                <a:gd name="T1" fmla="*/ 0 h 3756"/>
                <a:gd name="T2" fmla="*/ 3102 w 3102"/>
                <a:gd name="T3" fmla="*/ 1551 h 3756"/>
                <a:gd name="T4" fmla="*/ 2632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7" y="0"/>
                    <a:pt x="3102" y="695"/>
                    <a:pt x="3102" y="1551"/>
                  </a:cubicBezTo>
                  <a:cubicBezTo>
                    <a:pt x="3102" y="1987"/>
                    <a:pt x="2922" y="2381"/>
                    <a:pt x="2632" y="2662"/>
                  </a:cubicBezTo>
                  <a:cubicBezTo>
                    <a:pt x="2558" y="2748"/>
                    <a:pt x="1656" y="3650"/>
                    <a:pt x="1551" y="3756"/>
                  </a:cubicBezTo>
                  <a:cubicBezTo>
                    <a:pt x="1437" y="3642"/>
                    <a:pt x="576" y="2768"/>
                    <a:pt x="507" y="2698"/>
                  </a:cubicBezTo>
                  <a:cubicBezTo>
                    <a:pt x="195" y="2414"/>
                    <a:pt x="0" y="2006"/>
                    <a:pt x="0" y="1551"/>
                  </a:cubicBezTo>
                  <a:cubicBezTo>
                    <a:pt x="0" y="695"/>
                    <a:pt x="694" y="0"/>
                    <a:pt x="1551" y="0"/>
                  </a:cubicBezTo>
                  <a:close/>
                </a:path>
              </a:pathLst>
            </a:custGeom>
            <a:solidFill>
              <a:srgbClr val="5ABB93"/>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5" name="Oval 6"/>
            <p:cNvSpPr>
              <a:spLocks noChangeArrowheads="1"/>
            </p:cNvSpPr>
            <p:nvPr/>
          </p:nvSpPr>
          <p:spPr bwMode="auto">
            <a:xfrm>
              <a:off x="2281638" y="1590642"/>
              <a:ext cx="744537" cy="744538"/>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4" name="TextBox 14"/>
            <p:cNvSpPr txBox="1"/>
            <p:nvPr/>
          </p:nvSpPr>
          <p:spPr>
            <a:xfrm>
              <a:off x="1779578" y="2422737"/>
              <a:ext cx="1748656" cy="338554"/>
            </a:xfrm>
            <a:prstGeom prst="rect">
              <a:avLst/>
            </a:prstGeom>
            <a:noFill/>
          </p:spPr>
          <p:txBody>
            <a:bodyPr wrap="square"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系统架构设计</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5" name="TextBox 15"/>
            <p:cNvSpPr txBox="1"/>
            <p:nvPr/>
          </p:nvSpPr>
          <p:spPr>
            <a:xfrm>
              <a:off x="1784396" y="2816164"/>
              <a:ext cx="1739020" cy="584775"/>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设计盲人避障辅助系统完整流程</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379366" y="1713517"/>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01</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697152" y="1401974"/>
            <a:ext cx="2268537" cy="3128962"/>
            <a:chOff x="4970863" y="1590642"/>
            <a:chExt cx="2268537" cy="3128962"/>
          </a:xfrm>
        </p:grpSpPr>
        <p:sp>
          <p:nvSpPr>
            <p:cNvPr id="16" name="Freeform 7"/>
            <p:cNvSpPr/>
            <p:nvPr/>
          </p:nvSpPr>
          <p:spPr bwMode="auto">
            <a:xfrm>
              <a:off x="4970863" y="1970054"/>
              <a:ext cx="2268537" cy="274955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8" y="2748"/>
                    <a:pt x="1657" y="3650"/>
                    <a:pt x="1551" y="3756"/>
                  </a:cubicBezTo>
                  <a:cubicBezTo>
                    <a:pt x="1437" y="3642"/>
                    <a:pt x="576" y="2768"/>
                    <a:pt x="507" y="2698"/>
                  </a:cubicBezTo>
                  <a:cubicBezTo>
                    <a:pt x="196" y="2414"/>
                    <a:pt x="0" y="2006"/>
                    <a:pt x="0" y="1551"/>
                  </a:cubicBezTo>
                  <a:cubicBezTo>
                    <a:pt x="0" y="695"/>
                    <a:pt x="695" y="0"/>
                    <a:pt x="1551" y="0"/>
                  </a:cubicBezTo>
                  <a:close/>
                </a:path>
              </a:pathLst>
            </a:custGeom>
            <a:solidFill>
              <a:srgbClr val="756271"/>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7" name="Oval 8"/>
            <p:cNvSpPr>
              <a:spLocks noChangeArrowheads="1"/>
            </p:cNvSpPr>
            <p:nvPr/>
          </p:nvSpPr>
          <p:spPr bwMode="auto">
            <a:xfrm>
              <a:off x="5732863" y="1590642"/>
              <a:ext cx="744537" cy="744538"/>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8" name="TextBox 14"/>
            <p:cNvSpPr txBox="1"/>
            <p:nvPr/>
          </p:nvSpPr>
          <p:spPr>
            <a:xfrm>
              <a:off x="5181537" y="2295915"/>
              <a:ext cx="1847187" cy="584775"/>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sz="1600" dirty="0">
                  <a:latin typeface="微软雅黑" panose="020B0503020204020204" pitchFamily="34" charset="-122"/>
                  <a:ea typeface="微软雅黑" panose="020B0503020204020204" pitchFamily="34" charset="-122"/>
                </a:rPr>
                <a:t>神经网络设计与训练技术路线</a:t>
              </a:r>
              <a:endParaRPr lang="zh-CN" altLang="en-US" sz="1600" dirty="0">
                <a:latin typeface="微软雅黑" panose="020B0503020204020204" pitchFamily="34" charset="-122"/>
                <a:ea typeface="微软雅黑" panose="020B0503020204020204" pitchFamily="34" charset="-122"/>
              </a:endParaRPr>
            </a:p>
          </p:txBody>
        </p:sp>
        <p:sp>
          <p:nvSpPr>
            <p:cNvPr id="29" name="TextBox 15"/>
            <p:cNvSpPr txBox="1"/>
            <p:nvPr/>
          </p:nvSpPr>
          <p:spPr>
            <a:xfrm>
              <a:off x="5240660" y="2816164"/>
              <a:ext cx="1739020" cy="830997"/>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结合一阶算法和适用于移动设备的神经网络</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5806555" y="1713517"/>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03</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589514" y="3443409"/>
            <a:ext cx="2268537" cy="3065463"/>
            <a:chOff x="3245250" y="3320883"/>
            <a:chExt cx="2268537" cy="3065463"/>
          </a:xfrm>
        </p:grpSpPr>
        <p:sp>
          <p:nvSpPr>
            <p:cNvPr id="20" name="Freeform 11"/>
            <p:cNvSpPr/>
            <p:nvPr/>
          </p:nvSpPr>
          <p:spPr bwMode="auto">
            <a:xfrm>
              <a:off x="3245250" y="3320883"/>
              <a:ext cx="2268537" cy="2747963"/>
            </a:xfrm>
            <a:custGeom>
              <a:avLst/>
              <a:gdLst>
                <a:gd name="T0" fmla="*/ 1550 w 3101"/>
                <a:gd name="T1" fmla="*/ 3756 h 3756"/>
                <a:gd name="T2" fmla="*/ 3101 w 3101"/>
                <a:gd name="T3" fmla="*/ 2205 h 3756"/>
                <a:gd name="T4" fmla="*/ 2632 w 3101"/>
                <a:gd name="T5" fmla="*/ 1093 h 3756"/>
                <a:gd name="T6" fmla="*/ 1551 w 3101"/>
                <a:gd name="T7" fmla="*/ 0 h 3756"/>
                <a:gd name="T8" fmla="*/ 506 w 3101"/>
                <a:gd name="T9" fmla="*/ 1058 h 3756"/>
                <a:gd name="T10" fmla="*/ 0 w 3101"/>
                <a:gd name="T11" fmla="*/ 2205 h 3756"/>
                <a:gd name="T12" fmla="*/ 1550 w 3101"/>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1" h="3756">
                  <a:moveTo>
                    <a:pt x="1550" y="3756"/>
                  </a:moveTo>
                  <a:cubicBezTo>
                    <a:pt x="2407" y="3756"/>
                    <a:pt x="3101" y="3061"/>
                    <a:pt x="3101" y="2205"/>
                  </a:cubicBezTo>
                  <a:cubicBezTo>
                    <a:pt x="3101" y="1769"/>
                    <a:pt x="2922" y="1375"/>
                    <a:pt x="2632" y="1093"/>
                  </a:cubicBezTo>
                  <a:cubicBezTo>
                    <a:pt x="2558" y="1008"/>
                    <a:pt x="1656" y="106"/>
                    <a:pt x="1551" y="0"/>
                  </a:cubicBezTo>
                  <a:cubicBezTo>
                    <a:pt x="1437" y="114"/>
                    <a:pt x="575" y="988"/>
                    <a:pt x="506" y="1058"/>
                  </a:cubicBezTo>
                  <a:cubicBezTo>
                    <a:pt x="195" y="1342"/>
                    <a:pt x="0" y="1750"/>
                    <a:pt x="0" y="2205"/>
                  </a:cubicBezTo>
                  <a:cubicBezTo>
                    <a:pt x="0" y="3061"/>
                    <a:pt x="694" y="3756"/>
                    <a:pt x="1550" y="3756"/>
                  </a:cubicBezTo>
                  <a:close/>
                </a:path>
              </a:pathLst>
            </a:custGeom>
            <a:solidFill>
              <a:srgbClr val="F2B973"/>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1" name="Oval 12"/>
            <p:cNvSpPr>
              <a:spLocks noChangeArrowheads="1"/>
            </p:cNvSpPr>
            <p:nvPr/>
          </p:nvSpPr>
          <p:spPr bwMode="auto">
            <a:xfrm>
              <a:off x="4007250" y="5641808"/>
              <a:ext cx="744537" cy="744538"/>
            </a:xfrm>
            <a:prstGeom prst="ellipse">
              <a:avLst/>
            </a:pr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4080150" y="5775198"/>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02</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36" name="TextBox 14"/>
            <p:cNvSpPr txBox="1"/>
            <p:nvPr/>
          </p:nvSpPr>
          <p:spPr>
            <a:xfrm>
              <a:off x="3633068" y="3883795"/>
              <a:ext cx="1489573" cy="584775"/>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sz="1600" dirty="0" smtClean="0">
                  <a:latin typeface="微软雅黑" panose="020B0503020204020204" pitchFamily="34" charset="-122"/>
                  <a:ea typeface="微软雅黑" panose="020B0503020204020204" pitchFamily="34" charset="-122"/>
                </a:rPr>
                <a:t>数据采集与标注</a:t>
              </a:r>
              <a:endParaRPr lang="zh-CN" altLang="en-US" sz="1600" dirty="0">
                <a:latin typeface="微软雅黑" panose="020B0503020204020204" pitchFamily="34" charset="-122"/>
                <a:ea typeface="微软雅黑" panose="020B0503020204020204" pitchFamily="34" charset="-122"/>
              </a:endParaRPr>
            </a:p>
          </p:txBody>
        </p:sp>
        <p:sp>
          <p:nvSpPr>
            <p:cNvPr id="37" name="TextBox 15"/>
            <p:cNvSpPr txBox="1"/>
            <p:nvPr/>
          </p:nvSpPr>
          <p:spPr>
            <a:xfrm>
              <a:off x="3495750" y="4520539"/>
              <a:ext cx="1739020" cy="830997"/>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基于盲人日常生活场景制作行走数据集</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7593421" y="3242605"/>
            <a:ext cx="2553474" cy="3417542"/>
            <a:chOff x="6696475" y="3320883"/>
            <a:chExt cx="2268537" cy="3065463"/>
          </a:xfrm>
        </p:grpSpPr>
        <p:sp>
          <p:nvSpPr>
            <p:cNvPr id="22" name="Freeform 13"/>
            <p:cNvSpPr/>
            <p:nvPr/>
          </p:nvSpPr>
          <p:spPr bwMode="auto">
            <a:xfrm>
              <a:off x="6696475" y="3320883"/>
              <a:ext cx="2268537" cy="2747963"/>
            </a:xfrm>
            <a:custGeom>
              <a:avLst/>
              <a:gdLst>
                <a:gd name="T0" fmla="*/ 1551 w 3102"/>
                <a:gd name="T1" fmla="*/ 3756 h 3756"/>
                <a:gd name="T2" fmla="*/ 3102 w 3102"/>
                <a:gd name="T3" fmla="*/ 2205 h 3756"/>
                <a:gd name="T4" fmla="*/ 2632 w 3102"/>
                <a:gd name="T5" fmla="*/ 1093 h 3756"/>
                <a:gd name="T6" fmla="*/ 1551 w 3102"/>
                <a:gd name="T7" fmla="*/ 0 h 3756"/>
                <a:gd name="T8" fmla="*/ 507 w 3102"/>
                <a:gd name="T9" fmla="*/ 1058 h 3756"/>
                <a:gd name="T10" fmla="*/ 0 w 3102"/>
                <a:gd name="T11" fmla="*/ 2205 h 3756"/>
                <a:gd name="T12" fmla="*/ 1551 w 3102"/>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3756"/>
                  </a:moveTo>
                  <a:cubicBezTo>
                    <a:pt x="2407" y="3756"/>
                    <a:pt x="3102" y="3061"/>
                    <a:pt x="3102" y="2205"/>
                  </a:cubicBezTo>
                  <a:cubicBezTo>
                    <a:pt x="3102" y="1769"/>
                    <a:pt x="2922" y="1375"/>
                    <a:pt x="2632" y="1093"/>
                  </a:cubicBezTo>
                  <a:cubicBezTo>
                    <a:pt x="2558" y="1008"/>
                    <a:pt x="1656" y="106"/>
                    <a:pt x="1551" y="0"/>
                  </a:cubicBezTo>
                  <a:cubicBezTo>
                    <a:pt x="1437" y="114"/>
                    <a:pt x="576" y="988"/>
                    <a:pt x="507" y="1058"/>
                  </a:cubicBezTo>
                  <a:cubicBezTo>
                    <a:pt x="195" y="1342"/>
                    <a:pt x="0" y="1750"/>
                    <a:pt x="0" y="2205"/>
                  </a:cubicBezTo>
                  <a:cubicBezTo>
                    <a:pt x="0" y="3061"/>
                    <a:pt x="694" y="3756"/>
                    <a:pt x="1551" y="3756"/>
                  </a:cubicBezTo>
                  <a:close/>
                </a:path>
              </a:pathLst>
            </a:custGeom>
            <a:solidFill>
              <a:srgbClr val="858976"/>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3" name="Oval 14"/>
            <p:cNvSpPr>
              <a:spLocks noChangeArrowheads="1"/>
            </p:cNvSpPr>
            <p:nvPr/>
          </p:nvSpPr>
          <p:spPr bwMode="auto">
            <a:xfrm>
              <a:off x="7458475" y="5641808"/>
              <a:ext cx="744537" cy="744538"/>
            </a:xfrm>
            <a:prstGeom prst="ellipse">
              <a:avLst/>
            </a:prstGeom>
            <a:solidFill>
              <a:srgbClr val="858976"/>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7548711" y="5766809"/>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04</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38" name="TextBox 14"/>
            <p:cNvSpPr txBox="1"/>
            <p:nvPr/>
          </p:nvSpPr>
          <p:spPr>
            <a:xfrm>
              <a:off x="6990708" y="3953710"/>
              <a:ext cx="1680071" cy="524531"/>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sz="1600" dirty="0">
                  <a:latin typeface="微软雅黑" panose="020B0503020204020204" pitchFamily="34" charset="-122"/>
                  <a:ea typeface="微软雅黑" panose="020B0503020204020204" pitchFamily="34" charset="-122"/>
                </a:rPr>
                <a:t>多模态数据融合技术路线</a:t>
              </a:r>
              <a:endParaRPr lang="zh-CN" altLang="en-US" sz="1600" dirty="0">
                <a:latin typeface="微软雅黑" panose="020B0503020204020204" pitchFamily="34" charset="-122"/>
                <a:ea typeface="微软雅黑" panose="020B0503020204020204" pitchFamily="34" charset="-122"/>
              </a:endParaRPr>
            </a:p>
          </p:txBody>
        </p:sp>
        <p:sp>
          <p:nvSpPr>
            <p:cNvPr id="39" name="TextBox 15"/>
            <p:cNvSpPr txBox="1"/>
            <p:nvPr/>
          </p:nvSpPr>
          <p:spPr>
            <a:xfrm>
              <a:off x="6985570" y="4520539"/>
              <a:ext cx="1739020" cy="745387"/>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检测错误适用方式</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600" dirty="0" smtClean="0">
                  <a:solidFill>
                    <a:schemeClr val="bg1"/>
                  </a:solidFill>
                  <a:latin typeface="微软雅黑" panose="020B0503020204020204" pitchFamily="34" charset="-122"/>
                  <a:ea typeface="微软雅黑" panose="020B0503020204020204" pitchFamily="34" charset="-122"/>
                </a:rPr>
                <a:t>估算目标距离</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600" dirty="0" smtClean="0">
                  <a:solidFill>
                    <a:schemeClr val="bg1"/>
                  </a:solidFill>
                  <a:latin typeface="微软雅黑" panose="020B0503020204020204" pitchFamily="34" charset="-122"/>
                  <a:ea typeface="微软雅黑" panose="020B0503020204020204" pitchFamily="34" charset="-122"/>
                </a:rPr>
                <a:t>预处理采集数据</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44332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75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5168577" y="724486"/>
            <a:ext cx="6149147" cy="5396438"/>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5261745" y="1308837"/>
            <a:ext cx="5794414" cy="4524315"/>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课题调研过程中已收集、查阅了大量的国内外文献，为本课题的实施奠定了良好的理论基础</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n"/>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n"/>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目前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针对目标检测的神经网络深度学习算法均有研究文献，其中不乏优秀成果。它们可以对本课题神经网络设计提供参考。基于现有文献估计，本课题网络的训练计算力需求不会大量超出现有硬件水平</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n"/>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目前</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Android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手机的开发工具中提供了传感器数据的获取</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，可以调用这些接口实时获取不同传感器的数据</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。市面上也有很多辅助手机的传感器配件，这些为完成多模态感知数据获取提供了基础。</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n"/>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承担者有过</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Android APP</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的开发经验以及神经网络的编写经历，可以完成系统的开发任务。</a:t>
            </a:r>
          </a:p>
          <a:p>
            <a:pPr marL="285750" indent="-285750" algn="just">
              <a:buFont typeface="Wingdings" panose="05000000000000000000" pitchFamily="2" charset="2"/>
              <a:buChar char="n"/>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Freeform 5"/>
          <p:cNvSpPr>
            <a:spLocks noEditPoints="1"/>
          </p:cNvSpPr>
          <p:nvPr/>
        </p:nvSpPr>
        <p:spPr bwMode="auto">
          <a:xfrm>
            <a:off x="871425" y="2367386"/>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rgbClr val="5ABB9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7" name="Freeform 7"/>
          <p:cNvSpPr>
            <a:spLocks noEditPoints="1"/>
          </p:cNvSpPr>
          <p:nvPr/>
        </p:nvSpPr>
        <p:spPr bwMode="auto">
          <a:xfrm>
            <a:off x="3180151" y="1901204"/>
            <a:ext cx="1058725" cy="1058725"/>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rgbClr val="EF5B43"/>
          </a:solidFill>
          <a:ln>
            <a:noFill/>
          </a:ln>
        </p:spPr>
        <p:txBody>
          <a:bodyPr vert="horz" wrap="square" lIns="91440" tIns="45720" rIns="91440" bIns="45720" numCol="1" anchor="t" anchorCtr="0" compatLnSpc="1"/>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Freeform 9"/>
          <p:cNvSpPr>
            <a:spLocks noEditPoints="1"/>
          </p:cNvSpPr>
          <p:nvPr/>
        </p:nvSpPr>
        <p:spPr bwMode="auto">
          <a:xfrm>
            <a:off x="2488258" y="5275203"/>
            <a:ext cx="560315" cy="561902"/>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rgbClr val="858976"/>
          </a:solidFill>
          <a:ln>
            <a:noFill/>
          </a:ln>
        </p:spPr>
        <p:txBody>
          <a:bodyPr vert="horz" wrap="square" lIns="91440" tIns="45720" rIns="91440" bIns="45720" numCol="1" anchor="t" anchorCtr="0" compatLnSpc="1"/>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0" name="Freeform 10"/>
          <p:cNvSpPr>
            <a:spLocks noEditPoints="1"/>
          </p:cNvSpPr>
          <p:nvPr/>
        </p:nvSpPr>
        <p:spPr bwMode="auto">
          <a:xfrm>
            <a:off x="3049511" y="4617813"/>
            <a:ext cx="1282533" cy="128412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rgbClr val="F2B973"/>
          </a:solidFill>
          <a:ln>
            <a:noFill/>
          </a:ln>
        </p:spPr>
        <p:txBody>
          <a:bodyPr vert="horz" wrap="square" lIns="91440" tIns="45720" rIns="91440" bIns="45720" numCol="1" anchor="t" anchorCtr="0" compatLnSpc="1"/>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7498282" y="583175"/>
            <a:ext cx="3320323" cy="141311"/>
          </a:xfrm>
          <a:prstGeom prst="rect">
            <a:avLst/>
          </a:prstGeom>
          <a:solidFill>
            <a:srgbClr val="5ABB93"/>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Freeform 11"/>
          <p:cNvSpPr>
            <a:spLocks noEditPoints="1"/>
          </p:cNvSpPr>
          <p:nvPr/>
        </p:nvSpPr>
        <p:spPr bwMode="auto">
          <a:xfrm>
            <a:off x="1781019" y="3547785"/>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rgbClr val="5ABB93"/>
          </a:solidFill>
          <a:ln>
            <a:noFill/>
          </a:ln>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TextBox 42"/>
          <p:cNvSpPr txBox="1"/>
          <p:nvPr/>
        </p:nvSpPr>
        <p:spPr>
          <a:xfrm>
            <a:off x="1218770" y="344163"/>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smtClean="0">
                <a:solidFill>
                  <a:srgbClr val="756271"/>
                </a:solidFill>
              </a:rPr>
              <a:t>可行性分析</a:t>
            </a:r>
            <a:endParaRPr lang="zh-CN" altLang="en-US" b="0" dirty="0">
              <a:solidFill>
                <a:srgbClr val="756271"/>
              </a:solidFill>
            </a:endParaRPr>
          </a:p>
        </p:txBody>
      </p:sp>
    </p:spTree>
    <p:extLst>
      <p:ext uri="{BB962C8B-B14F-4D97-AF65-F5344CB8AC3E}">
        <p14:creationId xmlns:p14="http://schemas.microsoft.com/office/powerpoint/2010/main" val="323607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2250" fill="hold"/>
                                        <p:tgtEl>
                                          <p:spTgt spid="15"/>
                                        </p:tgtEl>
                                        <p:attrNameLst>
                                          <p:attrName>r</p:attrName>
                                        </p:attrNameLst>
                                      </p:cBhvr>
                                    </p:animRot>
                                  </p:childTnLst>
                                </p:cTn>
                              </p:par>
                              <p:par>
                                <p:cTn id="11" presetID="10" presetClass="entr" presetSubtype="0" fill="hold" grpId="0"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par>
                          <p:cTn id="14" fill="hold">
                            <p:stCondLst>
                              <p:cond delay="2250"/>
                            </p:stCondLst>
                            <p:childTnLst>
                              <p:par>
                                <p:cTn id="15" presetID="31"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 calcmode="lin" valueType="num">
                                      <p:cBhvr>
                                        <p:cTn id="19" dur="1000" fill="hold"/>
                                        <p:tgtEl>
                                          <p:spTgt spid="17"/>
                                        </p:tgtEl>
                                        <p:attrNameLst>
                                          <p:attrName>style.rotation</p:attrName>
                                        </p:attrNameLst>
                                      </p:cBhvr>
                                      <p:tavLst>
                                        <p:tav tm="0">
                                          <p:val>
                                            <p:fltVal val="90"/>
                                          </p:val>
                                        </p:tav>
                                        <p:tav tm="100000">
                                          <p:val>
                                            <p:fltVal val="0"/>
                                          </p:val>
                                        </p:tav>
                                      </p:tavLst>
                                    </p:anim>
                                    <p:animEffect transition="in" filter="fade">
                                      <p:cBhvr>
                                        <p:cTn id="20" dur="1000"/>
                                        <p:tgtEl>
                                          <p:spTgt spid="17"/>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style.rotation</p:attrName>
                                        </p:attrNameLst>
                                      </p:cBhvr>
                                      <p:tavLst>
                                        <p:tav tm="0">
                                          <p:val>
                                            <p:fltVal val="90"/>
                                          </p:val>
                                        </p:tav>
                                        <p:tav tm="100000">
                                          <p:val>
                                            <p:fltVal val="0"/>
                                          </p:val>
                                        </p:tav>
                                      </p:tavLst>
                                    </p:anim>
                                    <p:animEffect transition="in" filter="fade">
                                      <p:cBhvr>
                                        <p:cTn id="26" dur="1000"/>
                                        <p:tgtEl>
                                          <p:spTgt spid="20"/>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1000" fill="hold"/>
                                        <p:tgtEl>
                                          <p:spTgt spid="19"/>
                                        </p:tgtEl>
                                        <p:attrNameLst>
                                          <p:attrName>ppt_w</p:attrName>
                                        </p:attrNameLst>
                                      </p:cBhvr>
                                      <p:tavLst>
                                        <p:tav tm="0">
                                          <p:val>
                                            <p:fltVal val="0"/>
                                          </p:val>
                                        </p:tav>
                                        <p:tav tm="100000">
                                          <p:val>
                                            <p:strVal val="#ppt_w"/>
                                          </p:val>
                                        </p:tav>
                                      </p:tavLst>
                                    </p:anim>
                                    <p:anim calcmode="lin" valueType="num">
                                      <p:cBhvr>
                                        <p:cTn id="30" dur="1000" fill="hold"/>
                                        <p:tgtEl>
                                          <p:spTgt spid="19"/>
                                        </p:tgtEl>
                                        <p:attrNameLst>
                                          <p:attrName>ppt_h</p:attrName>
                                        </p:attrNameLst>
                                      </p:cBhvr>
                                      <p:tavLst>
                                        <p:tav tm="0">
                                          <p:val>
                                            <p:fltVal val="0"/>
                                          </p:val>
                                        </p:tav>
                                        <p:tav tm="100000">
                                          <p:val>
                                            <p:strVal val="#ppt_h"/>
                                          </p:val>
                                        </p:tav>
                                      </p:tavLst>
                                    </p:anim>
                                    <p:anim calcmode="lin" valueType="num">
                                      <p:cBhvr>
                                        <p:cTn id="31" dur="1000" fill="hold"/>
                                        <p:tgtEl>
                                          <p:spTgt spid="19"/>
                                        </p:tgtEl>
                                        <p:attrNameLst>
                                          <p:attrName>style.rotation</p:attrName>
                                        </p:attrNameLst>
                                      </p:cBhvr>
                                      <p:tavLst>
                                        <p:tav tm="0">
                                          <p:val>
                                            <p:fltVal val="90"/>
                                          </p:val>
                                        </p:tav>
                                        <p:tav tm="100000">
                                          <p:val>
                                            <p:fltVal val="0"/>
                                          </p:val>
                                        </p:tav>
                                      </p:tavLst>
                                    </p:anim>
                                    <p:animEffect transition="in" filter="fade">
                                      <p:cBhvr>
                                        <p:cTn id="32" dur="1000"/>
                                        <p:tgtEl>
                                          <p:spTgt spid="19"/>
                                        </p:tgtEl>
                                      </p:cBhvr>
                                    </p:animEffect>
                                  </p:childTnLst>
                                </p:cTn>
                              </p:par>
                            </p:childTnLst>
                          </p:cTn>
                        </p:par>
                        <p:par>
                          <p:cTn id="33" fill="hold">
                            <p:stCondLst>
                              <p:cond delay="3250"/>
                            </p:stCondLst>
                            <p:childTnLst>
                              <p:par>
                                <p:cTn id="34" presetID="16" presetClass="entr" presetSubtype="37"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arn(outVertical)">
                                      <p:cBhvr>
                                        <p:cTn id="36" dur="500"/>
                                        <p:tgtEl>
                                          <p:spTgt spid="24"/>
                                        </p:tgtEl>
                                      </p:cBhvr>
                                    </p:animEffect>
                                  </p:childTnLst>
                                </p:cTn>
                              </p:par>
                            </p:childTnLst>
                          </p:cTn>
                        </p:par>
                        <p:par>
                          <p:cTn id="37" fill="hold">
                            <p:stCondLst>
                              <p:cond delay="3750"/>
                            </p:stCondLst>
                            <p:childTnLst>
                              <p:par>
                                <p:cTn id="38" presetID="14" presetClass="entr" presetSubtype="1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childTnLst>
                          </p:cTn>
                        </p:par>
                        <p:par>
                          <p:cTn id="41" fill="hold">
                            <p:stCondLst>
                              <p:cond delay="4250"/>
                            </p:stCondLst>
                            <p:childTnLst>
                              <p:par>
                                <p:cTn id="42" presetID="22" presetClass="entr" presetSubtype="1"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up)">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5" grpId="0" animBg="1"/>
      <p:bldP spid="15" grpId="1" animBg="1"/>
      <p:bldP spid="17" grpId="0" animBg="1"/>
      <p:bldP spid="19" grpId="0" animBg="1"/>
      <p:bldP spid="20" grpId="0" animBg="1"/>
      <p:bldP spid="24"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7562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756271"/>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570208" cy="1107996"/>
          </a:xfrm>
          <a:prstGeom prst="rect">
            <a:avLst/>
          </a:prstGeom>
          <a:noFill/>
        </p:spPr>
        <p:txBody>
          <a:bodyPr wrap="none" rtlCol="0">
            <a:spAutoFit/>
          </a:bodyPr>
          <a:lstStyle/>
          <a:p>
            <a:r>
              <a:rPr lang="zh-CN" altLang="en-US" sz="6600" b="1" dirty="0" smtClean="0">
                <a:solidFill>
                  <a:srgbClr val="756271"/>
                </a:solidFill>
                <a:latin typeface="微软雅黑" panose="020B0503020204020204" pitchFamily="34" charset="-122"/>
                <a:ea typeface="微软雅黑" panose="020B0503020204020204" pitchFamily="34" charset="-122"/>
              </a:rPr>
              <a:t>研究计划</a:t>
            </a:r>
            <a:endParaRPr lang="zh-CN" altLang="en-US" sz="6600" b="1" dirty="0">
              <a:solidFill>
                <a:srgbClr val="75627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029901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104313" y="2089054"/>
            <a:ext cx="6966972" cy="2862322"/>
          </a:xfrm>
          <a:prstGeom prst="rect">
            <a:avLst/>
          </a:prstGeom>
          <a:noFill/>
        </p:spPr>
        <p:txBody>
          <a:bodyPr wrap="none" rtlCol="0">
            <a:spAutoFit/>
          </a:bodyPr>
          <a:lstStyle/>
          <a:p>
            <a:r>
              <a:rPr lang="en-US" altLang="zh-CN" dirty="0"/>
              <a:t>2020</a:t>
            </a:r>
            <a:r>
              <a:rPr lang="zh-CN" altLang="zh-CN" dirty="0"/>
              <a:t>年</a:t>
            </a:r>
            <a:r>
              <a:rPr lang="en-US" altLang="zh-CN" dirty="0"/>
              <a:t>1</a:t>
            </a:r>
            <a:r>
              <a:rPr lang="zh-CN" altLang="zh-CN" dirty="0"/>
              <a:t>月</a:t>
            </a:r>
            <a:r>
              <a:rPr lang="en-US" altLang="zh-CN" dirty="0"/>
              <a:t>——2020</a:t>
            </a:r>
            <a:r>
              <a:rPr lang="zh-CN" altLang="zh-CN" dirty="0"/>
              <a:t>年</a:t>
            </a:r>
            <a:r>
              <a:rPr lang="en-US" altLang="zh-CN" dirty="0"/>
              <a:t>2</a:t>
            </a:r>
            <a:r>
              <a:rPr lang="zh-CN" altLang="zh-CN" dirty="0"/>
              <a:t>月：完成课题调研与训练系统搭建；</a:t>
            </a:r>
          </a:p>
          <a:p>
            <a:r>
              <a:rPr lang="en-US" altLang="zh-CN" b="1" dirty="0"/>
              <a:t> </a:t>
            </a:r>
            <a:endParaRPr lang="zh-CN" altLang="zh-CN" dirty="0"/>
          </a:p>
          <a:p>
            <a:r>
              <a:rPr lang="en-US" altLang="zh-CN" dirty="0"/>
              <a:t>2020</a:t>
            </a:r>
            <a:r>
              <a:rPr lang="zh-CN" altLang="zh-CN" dirty="0"/>
              <a:t>年</a:t>
            </a:r>
            <a:r>
              <a:rPr lang="en-US" altLang="zh-CN" dirty="0"/>
              <a:t>3</a:t>
            </a:r>
            <a:r>
              <a:rPr lang="zh-CN" altLang="zh-CN" dirty="0"/>
              <a:t>月</a:t>
            </a:r>
            <a:r>
              <a:rPr lang="en-US" altLang="zh-CN" dirty="0"/>
              <a:t>——2020</a:t>
            </a:r>
            <a:r>
              <a:rPr lang="zh-CN" altLang="zh-CN" dirty="0"/>
              <a:t>年</a:t>
            </a:r>
            <a:r>
              <a:rPr lang="en-US" altLang="zh-CN" dirty="0"/>
              <a:t>4</a:t>
            </a:r>
            <a:r>
              <a:rPr lang="zh-CN" altLang="zh-CN" dirty="0"/>
              <a:t>月：完成环境的样本采集；</a:t>
            </a:r>
          </a:p>
          <a:p>
            <a:r>
              <a:rPr lang="en-US" altLang="zh-CN" dirty="0"/>
              <a:t>2020</a:t>
            </a:r>
            <a:r>
              <a:rPr lang="zh-CN" altLang="zh-CN" dirty="0"/>
              <a:t>年</a:t>
            </a:r>
            <a:r>
              <a:rPr lang="en-US" altLang="zh-CN" dirty="0"/>
              <a:t>4</a:t>
            </a:r>
            <a:r>
              <a:rPr lang="zh-CN" altLang="zh-CN" dirty="0"/>
              <a:t>月</a:t>
            </a:r>
            <a:r>
              <a:rPr lang="en-US" altLang="zh-CN" dirty="0"/>
              <a:t>——2020</a:t>
            </a:r>
            <a:r>
              <a:rPr lang="zh-CN" altLang="zh-CN" dirty="0"/>
              <a:t>年</a:t>
            </a:r>
            <a:r>
              <a:rPr lang="en-US" altLang="zh-CN" dirty="0"/>
              <a:t>6</a:t>
            </a:r>
            <a:r>
              <a:rPr lang="zh-CN" altLang="zh-CN" dirty="0"/>
              <a:t>月：完成神经网络的设计与训练；</a:t>
            </a:r>
          </a:p>
          <a:p>
            <a:r>
              <a:rPr lang="en-US" altLang="zh-CN" dirty="0"/>
              <a:t>2020</a:t>
            </a:r>
            <a:r>
              <a:rPr lang="zh-CN" altLang="zh-CN" dirty="0"/>
              <a:t>年</a:t>
            </a:r>
            <a:r>
              <a:rPr lang="en-US" altLang="zh-CN" dirty="0"/>
              <a:t>6</a:t>
            </a:r>
            <a:r>
              <a:rPr lang="zh-CN" altLang="zh-CN" dirty="0"/>
              <a:t>月</a:t>
            </a:r>
            <a:r>
              <a:rPr lang="en-US" altLang="zh-CN" dirty="0"/>
              <a:t>——2020</a:t>
            </a:r>
            <a:r>
              <a:rPr lang="zh-CN" altLang="zh-CN" dirty="0"/>
              <a:t>年</a:t>
            </a:r>
            <a:r>
              <a:rPr lang="en-US" altLang="zh-CN" dirty="0"/>
              <a:t>8</a:t>
            </a:r>
            <a:r>
              <a:rPr lang="zh-CN" altLang="zh-CN" dirty="0"/>
              <a:t>月：完成神经网络的移植和调试；</a:t>
            </a:r>
          </a:p>
          <a:p>
            <a:r>
              <a:rPr lang="en-US" altLang="zh-CN" dirty="0"/>
              <a:t>2020</a:t>
            </a:r>
            <a:r>
              <a:rPr lang="zh-CN" altLang="zh-CN" dirty="0"/>
              <a:t>年</a:t>
            </a:r>
            <a:r>
              <a:rPr lang="en-US" altLang="zh-CN" dirty="0"/>
              <a:t>8</a:t>
            </a:r>
            <a:r>
              <a:rPr lang="zh-CN" altLang="zh-CN" dirty="0"/>
              <a:t>月</a:t>
            </a:r>
            <a:r>
              <a:rPr lang="en-US" altLang="zh-CN" dirty="0"/>
              <a:t>——2020</a:t>
            </a:r>
            <a:r>
              <a:rPr lang="zh-CN" altLang="zh-CN" dirty="0"/>
              <a:t>年</a:t>
            </a:r>
            <a:r>
              <a:rPr lang="en-US" altLang="zh-CN" dirty="0"/>
              <a:t>12</a:t>
            </a:r>
            <a:r>
              <a:rPr lang="zh-CN" altLang="zh-CN" dirty="0"/>
              <a:t>月：完成系统不同模块的开发与测试；</a:t>
            </a:r>
          </a:p>
          <a:p>
            <a:r>
              <a:rPr lang="en-US" altLang="zh-CN" dirty="0"/>
              <a:t>2020</a:t>
            </a:r>
            <a:r>
              <a:rPr lang="zh-CN" altLang="zh-CN" dirty="0"/>
              <a:t>年</a:t>
            </a:r>
            <a:r>
              <a:rPr lang="en-US" altLang="zh-CN" dirty="0"/>
              <a:t>8</a:t>
            </a:r>
            <a:r>
              <a:rPr lang="zh-CN" altLang="zh-CN" dirty="0"/>
              <a:t>月——</a:t>
            </a:r>
            <a:r>
              <a:rPr lang="en-US" altLang="zh-CN" dirty="0"/>
              <a:t>2020</a:t>
            </a:r>
            <a:r>
              <a:rPr lang="zh-CN" altLang="zh-CN" dirty="0"/>
              <a:t>年</a:t>
            </a:r>
            <a:r>
              <a:rPr lang="en-US" altLang="zh-CN" dirty="0"/>
              <a:t>12</a:t>
            </a:r>
            <a:r>
              <a:rPr lang="zh-CN" altLang="zh-CN" dirty="0"/>
              <a:t>月：系统的整体运行与优化；</a:t>
            </a:r>
          </a:p>
          <a:p>
            <a:r>
              <a:rPr lang="en-US" altLang="zh-CN" dirty="0"/>
              <a:t>2020</a:t>
            </a:r>
            <a:r>
              <a:rPr lang="zh-CN" altLang="zh-CN" dirty="0"/>
              <a:t>年</a:t>
            </a:r>
            <a:r>
              <a:rPr lang="en-US" altLang="zh-CN" dirty="0"/>
              <a:t>12</a:t>
            </a:r>
            <a:r>
              <a:rPr lang="zh-CN" altLang="zh-CN" dirty="0"/>
              <a:t>月</a:t>
            </a:r>
            <a:r>
              <a:rPr lang="en-US" altLang="zh-CN" dirty="0"/>
              <a:t>——2021</a:t>
            </a:r>
            <a:r>
              <a:rPr lang="zh-CN" altLang="zh-CN" dirty="0"/>
              <a:t>年</a:t>
            </a:r>
            <a:r>
              <a:rPr lang="en-US" altLang="zh-CN" dirty="0"/>
              <a:t>4</a:t>
            </a:r>
            <a:r>
              <a:rPr lang="zh-CN" altLang="zh-CN" dirty="0"/>
              <a:t>月：整理文档与实验数据，撰写毕业论文。</a:t>
            </a:r>
          </a:p>
          <a:p>
            <a:endParaRPr lang="en-US" altLang="zh-CN" dirty="0" smtClean="0"/>
          </a:p>
          <a:p>
            <a:endParaRPr lang="zh-CN" altLang="en-US" dirty="0"/>
          </a:p>
        </p:txBody>
      </p:sp>
      <p:sp>
        <p:nvSpPr>
          <p:cNvPr id="49" name="TextBox 42"/>
          <p:cNvSpPr txBox="1"/>
          <p:nvPr/>
        </p:nvSpPr>
        <p:spPr>
          <a:xfrm>
            <a:off x="1195352" y="305477"/>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smtClean="0">
                <a:solidFill>
                  <a:srgbClr val="756271"/>
                </a:solidFill>
              </a:rPr>
              <a:t>研究计划进度</a:t>
            </a:r>
            <a:endParaRPr lang="zh-CN" altLang="en-US" b="0" dirty="0">
              <a:solidFill>
                <a:srgbClr val="756271"/>
              </a:solidFill>
            </a:endParaRPr>
          </a:p>
        </p:txBody>
      </p:sp>
    </p:spTree>
    <p:extLst>
      <p:ext uri="{BB962C8B-B14F-4D97-AF65-F5344CB8AC3E}">
        <p14:creationId xmlns:p14="http://schemas.microsoft.com/office/powerpoint/2010/main" val="722425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104313" y="2089054"/>
            <a:ext cx="4649030" cy="1938992"/>
          </a:xfrm>
          <a:prstGeom prst="rect">
            <a:avLst/>
          </a:prstGeom>
          <a:noFill/>
        </p:spPr>
        <p:txBody>
          <a:bodyPr wrap="none" rtlCol="0">
            <a:spAutoFit/>
          </a:bodyPr>
          <a:lstStyle/>
          <a:p>
            <a:pPr lvl="0"/>
            <a:r>
              <a:rPr lang="en-US" altLang="zh-CN" sz="2400" dirty="0" smtClean="0"/>
              <a:t>1</a:t>
            </a:r>
            <a:r>
              <a:rPr lang="zh-CN" altLang="en-US" sz="2400" dirty="0" smtClean="0"/>
              <a:t>、</a:t>
            </a:r>
            <a:r>
              <a:rPr lang="zh-CN" altLang="zh-CN" sz="2400" dirty="0" smtClean="0"/>
              <a:t>完成</a:t>
            </a:r>
            <a:r>
              <a:rPr lang="zh-CN" altLang="zh-CN" sz="2400" dirty="0"/>
              <a:t>深度学习训练系统搭建；</a:t>
            </a:r>
          </a:p>
          <a:p>
            <a:pPr lvl="0"/>
            <a:r>
              <a:rPr lang="en-US" altLang="zh-CN" sz="2400" dirty="0" smtClean="0"/>
              <a:t>2</a:t>
            </a:r>
            <a:r>
              <a:rPr lang="zh-CN" altLang="en-US" sz="2400" dirty="0" smtClean="0"/>
              <a:t>、</a:t>
            </a:r>
            <a:r>
              <a:rPr lang="zh-CN" altLang="zh-CN" sz="2400" dirty="0" smtClean="0"/>
              <a:t>完成</a:t>
            </a:r>
            <a:r>
              <a:rPr lang="zh-CN" altLang="zh-CN" sz="2400" dirty="0"/>
              <a:t>主要内容的研究；</a:t>
            </a:r>
          </a:p>
          <a:p>
            <a:pPr lvl="0"/>
            <a:r>
              <a:rPr lang="en-US" altLang="zh-CN" sz="2400" dirty="0" smtClean="0"/>
              <a:t>3</a:t>
            </a:r>
            <a:r>
              <a:rPr lang="zh-CN" altLang="en-US" sz="2400" dirty="0" smtClean="0"/>
              <a:t>、</a:t>
            </a:r>
            <a:r>
              <a:rPr lang="zh-CN" altLang="zh-CN" sz="2400" dirty="0" smtClean="0"/>
              <a:t>完成</a:t>
            </a:r>
            <a:r>
              <a:rPr lang="zh-CN" altLang="zh-CN" sz="2400" dirty="0"/>
              <a:t>盲人避障辅助系统；</a:t>
            </a:r>
          </a:p>
          <a:p>
            <a:pPr lvl="0"/>
            <a:r>
              <a:rPr lang="en-US" altLang="zh-CN" sz="2400" dirty="0" smtClean="0"/>
              <a:t>4</a:t>
            </a:r>
            <a:r>
              <a:rPr lang="zh-CN" altLang="en-US" sz="2400" dirty="0" smtClean="0"/>
              <a:t>、</a:t>
            </a:r>
            <a:r>
              <a:rPr lang="zh-CN" altLang="zh-CN" sz="2400" dirty="0" smtClean="0"/>
              <a:t>发表</a:t>
            </a:r>
            <a:r>
              <a:rPr lang="zh-CN" altLang="zh-CN" sz="2400" dirty="0"/>
              <a:t>一篇期刊或会议论文；</a:t>
            </a:r>
          </a:p>
          <a:p>
            <a:pPr lvl="0"/>
            <a:r>
              <a:rPr lang="en-US" altLang="zh-CN" sz="2400" dirty="0" smtClean="0"/>
              <a:t>5</a:t>
            </a:r>
            <a:r>
              <a:rPr lang="zh-CN" altLang="en-US" sz="2400" dirty="0" smtClean="0"/>
              <a:t>、</a:t>
            </a:r>
            <a:r>
              <a:rPr lang="zh-CN" altLang="zh-CN" sz="2400" dirty="0" smtClean="0"/>
              <a:t>完成</a:t>
            </a:r>
            <a:r>
              <a:rPr lang="zh-CN" altLang="zh-CN" sz="2400" dirty="0"/>
              <a:t>毕业论文的撰写</a:t>
            </a:r>
            <a:r>
              <a:rPr lang="zh-CN" altLang="zh-CN" sz="2400" dirty="0" smtClean="0"/>
              <a:t>。</a:t>
            </a:r>
            <a:endParaRPr lang="zh-CN" altLang="zh-CN" sz="2400" dirty="0"/>
          </a:p>
        </p:txBody>
      </p:sp>
      <p:sp>
        <p:nvSpPr>
          <p:cNvPr id="49" name="TextBox 42"/>
          <p:cNvSpPr txBox="1"/>
          <p:nvPr/>
        </p:nvSpPr>
        <p:spPr>
          <a:xfrm>
            <a:off x="1195352" y="305477"/>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smtClean="0">
                <a:solidFill>
                  <a:srgbClr val="756271"/>
                </a:solidFill>
              </a:rPr>
              <a:t>预期研究成果</a:t>
            </a:r>
            <a:endParaRPr lang="zh-CN" altLang="en-US" b="0" dirty="0">
              <a:solidFill>
                <a:srgbClr val="756271"/>
              </a:solidFill>
            </a:endParaRPr>
          </a:p>
        </p:txBody>
      </p:sp>
    </p:spTree>
    <p:extLst>
      <p:ext uri="{BB962C8B-B14F-4D97-AF65-F5344CB8AC3E}">
        <p14:creationId xmlns:p14="http://schemas.microsoft.com/office/powerpoint/2010/main" val="3533072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a:spLocks noChangeArrowheads="1"/>
          </p:cNvSpPr>
          <p:nvPr/>
        </p:nvSpPr>
        <p:spPr bwMode="auto">
          <a:xfrm>
            <a:off x="3541742" y="4368840"/>
            <a:ext cx="52629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zh-CN" altLang="en-US" sz="4400" b="1" dirty="0">
                <a:solidFill>
                  <a:srgbClr val="756271"/>
                </a:solidFill>
                <a:latin typeface="微软雅黑" panose="020B0503020204020204" pitchFamily="34" charset="-122"/>
                <a:ea typeface="微软雅黑" panose="020B0503020204020204" pitchFamily="34" charset="-122"/>
              </a:rPr>
              <a:t>感谢评委的批评指正</a:t>
            </a:r>
          </a:p>
        </p:txBody>
      </p:sp>
      <p:sp>
        <p:nvSpPr>
          <p:cNvPr id="32" name="文本框 6"/>
          <p:cNvSpPr txBox="1">
            <a:spLocks noChangeArrowheads="1"/>
          </p:cNvSpPr>
          <p:nvPr/>
        </p:nvSpPr>
        <p:spPr bwMode="auto">
          <a:xfrm>
            <a:off x="4015089" y="5298392"/>
            <a:ext cx="42290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en-US" altLang="zh-CN" sz="1600" spc="400" dirty="0">
                <a:solidFill>
                  <a:srgbClr val="543C4F"/>
                </a:solidFill>
                <a:latin typeface="微软雅黑" panose="020B0503020204020204" pitchFamily="34" charset="-122"/>
                <a:ea typeface="微软雅黑 Light"/>
              </a:rPr>
              <a:t>THANK YOU FOR WATCHING</a:t>
            </a:r>
          </a:p>
        </p:txBody>
      </p:sp>
      <p:grpSp>
        <p:nvGrpSpPr>
          <p:cNvPr id="34" name="Group 4"/>
          <p:cNvGrpSpPr>
            <a:grpSpLocks noChangeAspect="1"/>
          </p:cNvGrpSpPr>
          <p:nvPr/>
        </p:nvGrpSpPr>
        <p:grpSpPr bwMode="auto">
          <a:xfrm>
            <a:off x="5051233" y="888654"/>
            <a:ext cx="2089535" cy="3289479"/>
            <a:chOff x="2207" y="-324"/>
            <a:chExt cx="1461" cy="2300"/>
          </a:xfrm>
        </p:grpSpPr>
        <p:sp>
          <p:nvSpPr>
            <p:cNvPr id="35" name="Freeform 5"/>
            <p:cNvSpPr/>
            <p:nvPr/>
          </p:nvSpPr>
          <p:spPr bwMode="auto">
            <a:xfrm>
              <a:off x="2362" y="-55"/>
              <a:ext cx="1046" cy="1722"/>
            </a:xfrm>
            <a:custGeom>
              <a:avLst/>
              <a:gdLst>
                <a:gd name="T0" fmla="*/ 694 w 694"/>
                <a:gd name="T1" fmla="*/ 1143 h 1143"/>
                <a:gd name="T2" fmla="*/ 0 w 694"/>
                <a:gd name="T3" fmla="*/ 917 h 1143"/>
                <a:gd name="T4" fmla="*/ 0 w 694"/>
                <a:gd name="T5" fmla="*/ 129 h 1143"/>
                <a:gd name="T6" fmla="*/ 0 w 694"/>
                <a:gd name="T7" fmla="*/ 0 h 1143"/>
                <a:gd name="T8" fmla="*/ 6 w 694"/>
                <a:gd name="T9" fmla="*/ 3 h 1143"/>
                <a:gd name="T10" fmla="*/ 51 w 694"/>
                <a:gd name="T11" fmla="*/ 22 h 1143"/>
                <a:gd name="T12" fmla="*/ 694 w 694"/>
                <a:gd name="T13" fmla="*/ 231 h 1143"/>
                <a:gd name="T14" fmla="*/ 694 w 694"/>
                <a:gd name="T15" fmla="*/ 1143 h 1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1143">
                  <a:moveTo>
                    <a:pt x="694" y="1143"/>
                  </a:moveTo>
                  <a:cubicBezTo>
                    <a:pt x="0" y="917"/>
                    <a:pt x="0" y="917"/>
                    <a:pt x="0" y="917"/>
                  </a:cubicBezTo>
                  <a:cubicBezTo>
                    <a:pt x="0" y="129"/>
                    <a:pt x="0" y="129"/>
                    <a:pt x="0" y="129"/>
                  </a:cubicBezTo>
                  <a:cubicBezTo>
                    <a:pt x="0" y="0"/>
                    <a:pt x="0" y="0"/>
                    <a:pt x="0" y="0"/>
                  </a:cubicBezTo>
                  <a:cubicBezTo>
                    <a:pt x="2" y="1"/>
                    <a:pt x="4" y="2"/>
                    <a:pt x="6" y="3"/>
                  </a:cubicBezTo>
                  <a:cubicBezTo>
                    <a:pt x="25" y="15"/>
                    <a:pt x="50" y="22"/>
                    <a:pt x="51" y="22"/>
                  </a:cubicBezTo>
                  <a:cubicBezTo>
                    <a:pt x="694" y="231"/>
                    <a:pt x="694" y="231"/>
                    <a:pt x="694" y="231"/>
                  </a:cubicBezTo>
                  <a:lnTo>
                    <a:pt x="694" y="1143"/>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6" name="Freeform 6"/>
            <p:cNvSpPr/>
            <p:nvPr/>
          </p:nvSpPr>
          <p:spPr bwMode="auto">
            <a:xfrm>
              <a:off x="2315" y="-324"/>
              <a:ext cx="1353" cy="2048"/>
            </a:xfrm>
            <a:custGeom>
              <a:avLst/>
              <a:gdLst>
                <a:gd name="T0" fmla="*/ 886 w 897"/>
                <a:gd name="T1" fmla="*/ 244 h 1360"/>
                <a:gd name="T2" fmla="*/ 161 w 897"/>
                <a:gd name="T3" fmla="*/ 7 h 1360"/>
                <a:gd name="T4" fmla="*/ 158 w 897"/>
                <a:gd name="T5" fmla="*/ 7 h 1360"/>
                <a:gd name="T6" fmla="*/ 118 w 897"/>
                <a:gd name="T7" fmla="*/ 0 h 1360"/>
                <a:gd name="T8" fmla="*/ 1 w 897"/>
                <a:gd name="T9" fmla="*/ 110 h 1360"/>
                <a:gd name="T10" fmla="*/ 0 w 897"/>
                <a:gd name="T11" fmla="*/ 114 h 1360"/>
                <a:gd name="T12" fmla="*/ 0 w 897"/>
                <a:gd name="T13" fmla="*/ 119 h 1360"/>
                <a:gd name="T14" fmla="*/ 0 w 897"/>
                <a:gd name="T15" fmla="*/ 308 h 1360"/>
                <a:gd name="T16" fmla="*/ 0 w 897"/>
                <a:gd name="T17" fmla="*/ 1107 h 1360"/>
                <a:gd name="T18" fmla="*/ 11 w 897"/>
                <a:gd name="T19" fmla="*/ 1122 h 1360"/>
                <a:gd name="T20" fmla="*/ 736 w 897"/>
                <a:gd name="T21" fmla="*/ 1359 h 1360"/>
                <a:gd name="T22" fmla="*/ 741 w 897"/>
                <a:gd name="T23" fmla="*/ 1360 h 1360"/>
                <a:gd name="T24" fmla="*/ 750 w 897"/>
                <a:gd name="T25" fmla="*/ 1357 h 1360"/>
                <a:gd name="T26" fmla="*/ 757 w 897"/>
                <a:gd name="T27" fmla="*/ 1344 h 1360"/>
                <a:gd name="T28" fmla="*/ 757 w 897"/>
                <a:gd name="T29" fmla="*/ 1179 h 1360"/>
                <a:gd name="T30" fmla="*/ 882 w 897"/>
                <a:gd name="T31" fmla="*/ 1219 h 1360"/>
                <a:gd name="T32" fmla="*/ 897 w 897"/>
                <a:gd name="T33" fmla="*/ 1204 h 1360"/>
                <a:gd name="T34" fmla="*/ 897 w 897"/>
                <a:gd name="T35" fmla="*/ 259 h 1360"/>
                <a:gd name="T36" fmla="*/ 886 w 897"/>
                <a:gd name="T37" fmla="*/ 244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7" h="1360">
                  <a:moveTo>
                    <a:pt x="886" y="244"/>
                  </a:moveTo>
                  <a:cubicBezTo>
                    <a:pt x="161" y="7"/>
                    <a:pt x="161" y="7"/>
                    <a:pt x="161" y="7"/>
                  </a:cubicBezTo>
                  <a:cubicBezTo>
                    <a:pt x="160" y="7"/>
                    <a:pt x="159" y="7"/>
                    <a:pt x="158" y="7"/>
                  </a:cubicBezTo>
                  <a:cubicBezTo>
                    <a:pt x="144" y="3"/>
                    <a:pt x="131" y="0"/>
                    <a:pt x="118" y="0"/>
                  </a:cubicBezTo>
                  <a:cubicBezTo>
                    <a:pt x="55" y="0"/>
                    <a:pt x="6" y="48"/>
                    <a:pt x="1" y="110"/>
                  </a:cubicBezTo>
                  <a:cubicBezTo>
                    <a:pt x="1" y="111"/>
                    <a:pt x="0" y="113"/>
                    <a:pt x="0" y="114"/>
                  </a:cubicBezTo>
                  <a:cubicBezTo>
                    <a:pt x="0" y="119"/>
                    <a:pt x="0" y="119"/>
                    <a:pt x="0" y="119"/>
                  </a:cubicBezTo>
                  <a:cubicBezTo>
                    <a:pt x="0" y="308"/>
                    <a:pt x="0" y="308"/>
                    <a:pt x="0" y="308"/>
                  </a:cubicBezTo>
                  <a:cubicBezTo>
                    <a:pt x="0" y="1107"/>
                    <a:pt x="0" y="1107"/>
                    <a:pt x="0" y="1107"/>
                  </a:cubicBezTo>
                  <a:cubicBezTo>
                    <a:pt x="0" y="1114"/>
                    <a:pt x="5" y="1120"/>
                    <a:pt x="11" y="1122"/>
                  </a:cubicBezTo>
                  <a:cubicBezTo>
                    <a:pt x="736" y="1359"/>
                    <a:pt x="736" y="1359"/>
                    <a:pt x="736" y="1359"/>
                  </a:cubicBezTo>
                  <a:cubicBezTo>
                    <a:pt x="738" y="1359"/>
                    <a:pt x="739" y="1360"/>
                    <a:pt x="741" y="1360"/>
                  </a:cubicBezTo>
                  <a:cubicBezTo>
                    <a:pt x="744" y="1360"/>
                    <a:pt x="748" y="1359"/>
                    <a:pt x="750" y="1357"/>
                  </a:cubicBezTo>
                  <a:cubicBezTo>
                    <a:pt x="754" y="1354"/>
                    <a:pt x="757" y="1349"/>
                    <a:pt x="757" y="1344"/>
                  </a:cubicBezTo>
                  <a:cubicBezTo>
                    <a:pt x="757" y="1179"/>
                    <a:pt x="757" y="1179"/>
                    <a:pt x="757" y="1179"/>
                  </a:cubicBezTo>
                  <a:cubicBezTo>
                    <a:pt x="879" y="1219"/>
                    <a:pt x="879" y="1219"/>
                    <a:pt x="882" y="1219"/>
                  </a:cubicBezTo>
                  <a:cubicBezTo>
                    <a:pt x="890" y="1219"/>
                    <a:pt x="897" y="1212"/>
                    <a:pt x="897" y="1204"/>
                  </a:cubicBezTo>
                  <a:cubicBezTo>
                    <a:pt x="897" y="259"/>
                    <a:pt x="897" y="259"/>
                    <a:pt x="897" y="259"/>
                  </a:cubicBezTo>
                  <a:cubicBezTo>
                    <a:pt x="897" y="252"/>
                    <a:pt x="893" y="246"/>
                    <a:pt x="886" y="244"/>
                  </a:cubicBezTo>
                  <a:close/>
                </a:path>
              </a:pathLst>
            </a:custGeom>
            <a:solidFill>
              <a:srgbClr val="75627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7" name="Freeform 7"/>
            <p:cNvSpPr/>
            <p:nvPr/>
          </p:nvSpPr>
          <p:spPr bwMode="auto">
            <a:xfrm>
              <a:off x="2282" y="186"/>
              <a:ext cx="543" cy="1659"/>
            </a:xfrm>
            <a:custGeom>
              <a:avLst/>
              <a:gdLst>
                <a:gd name="T0" fmla="*/ 12 w 360"/>
                <a:gd name="T1" fmla="*/ 1101 h 1101"/>
                <a:gd name="T2" fmla="*/ 9 w 360"/>
                <a:gd name="T3" fmla="*/ 1100 h 1101"/>
                <a:gd name="T4" fmla="*/ 1 w 360"/>
                <a:gd name="T5" fmla="*/ 1086 h 1101"/>
                <a:gd name="T6" fmla="*/ 337 w 360"/>
                <a:gd name="T7" fmla="*/ 9 h 1101"/>
                <a:gd name="T8" fmla="*/ 351 w 360"/>
                <a:gd name="T9" fmla="*/ 2 h 1101"/>
                <a:gd name="T10" fmla="*/ 359 w 360"/>
                <a:gd name="T11" fmla="*/ 16 h 1101"/>
                <a:gd name="T12" fmla="*/ 23 w 360"/>
                <a:gd name="T13" fmla="*/ 1093 h 1101"/>
                <a:gd name="T14" fmla="*/ 12 w 360"/>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0" h="1101">
                  <a:moveTo>
                    <a:pt x="12" y="1101"/>
                  </a:moveTo>
                  <a:cubicBezTo>
                    <a:pt x="11" y="1101"/>
                    <a:pt x="10" y="1101"/>
                    <a:pt x="9" y="1100"/>
                  </a:cubicBezTo>
                  <a:cubicBezTo>
                    <a:pt x="3" y="1098"/>
                    <a:pt x="0" y="1092"/>
                    <a:pt x="1" y="1086"/>
                  </a:cubicBezTo>
                  <a:cubicBezTo>
                    <a:pt x="337" y="9"/>
                    <a:pt x="337" y="9"/>
                    <a:pt x="337" y="9"/>
                  </a:cubicBezTo>
                  <a:cubicBezTo>
                    <a:pt x="339" y="3"/>
                    <a:pt x="345" y="0"/>
                    <a:pt x="351" y="2"/>
                  </a:cubicBezTo>
                  <a:cubicBezTo>
                    <a:pt x="357" y="3"/>
                    <a:pt x="360" y="10"/>
                    <a:pt x="359" y="16"/>
                  </a:cubicBezTo>
                  <a:cubicBezTo>
                    <a:pt x="23" y="1093"/>
                    <a:pt x="23" y="1093"/>
                    <a:pt x="23" y="1093"/>
                  </a:cubicBezTo>
                  <a:cubicBezTo>
                    <a:pt x="21" y="1098"/>
                    <a:pt x="17" y="1101"/>
                    <a:pt x="12"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8" name="Freeform 8"/>
            <p:cNvSpPr/>
            <p:nvPr/>
          </p:nvSpPr>
          <p:spPr bwMode="auto">
            <a:xfrm>
              <a:off x="2540" y="266"/>
              <a:ext cx="544" cy="1658"/>
            </a:xfrm>
            <a:custGeom>
              <a:avLst/>
              <a:gdLst>
                <a:gd name="T0" fmla="*/ 13 w 361"/>
                <a:gd name="T1" fmla="*/ 1101 h 1101"/>
                <a:gd name="T2" fmla="*/ 10 w 361"/>
                <a:gd name="T3" fmla="*/ 1101 h 1101"/>
                <a:gd name="T4" fmla="*/ 2 w 361"/>
                <a:gd name="T5" fmla="*/ 1087 h 1101"/>
                <a:gd name="T6" fmla="*/ 338 w 361"/>
                <a:gd name="T7" fmla="*/ 9 h 1101"/>
                <a:gd name="T8" fmla="*/ 352 w 361"/>
                <a:gd name="T9" fmla="*/ 2 h 1101"/>
                <a:gd name="T10" fmla="*/ 359 w 361"/>
                <a:gd name="T11" fmla="*/ 16 h 1101"/>
                <a:gd name="T12" fmla="*/ 24 w 361"/>
                <a:gd name="T13" fmla="*/ 1093 h 1101"/>
                <a:gd name="T14" fmla="*/ 13 w 361"/>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101">
                  <a:moveTo>
                    <a:pt x="13" y="1101"/>
                  </a:moveTo>
                  <a:cubicBezTo>
                    <a:pt x="12" y="1101"/>
                    <a:pt x="11" y="1101"/>
                    <a:pt x="10" y="1101"/>
                  </a:cubicBezTo>
                  <a:cubicBezTo>
                    <a:pt x="4" y="1099"/>
                    <a:pt x="0" y="1093"/>
                    <a:pt x="2" y="1087"/>
                  </a:cubicBezTo>
                  <a:cubicBezTo>
                    <a:pt x="338" y="9"/>
                    <a:pt x="338" y="9"/>
                    <a:pt x="338" y="9"/>
                  </a:cubicBezTo>
                  <a:cubicBezTo>
                    <a:pt x="340" y="4"/>
                    <a:pt x="346" y="0"/>
                    <a:pt x="352" y="2"/>
                  </a:cubicBezTo>
                  <a:cubicBezTo>
                    <a:pt x="358" y="4"/>
                    <a:pt x="361" y="10"/>
                    <a:pt x="359" y="16"/>
                  </a:cubicBezTo>
                  <a:cubicBezTo>
                    <a:pt x="24" y="1093"/>
                    <a:pt x="24" y="1093"/>
                    <a:pt x="24" y="1093"/>
                  </a:cubicBezTo>
                  <a:cubicBezTo>
                    <a:pt x="22" y="1098"/>
                    <a:pt x="18" y="1101"/>
                    <a:pt x="13"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9" name="Freeform 9"/>
            <p:cNvSpPr/>
            <p:nvPr/>
          </p:nvSpPr>
          <p:spPr bwMode="auto">
            <a:xfrm>
              <a:off x="2763" y="293"/>
              <a:ext cx="288" cy="115"/>
            </a:xfrm>
            <a:custGeom>
              <a:avLst/>
              <a:gdLst>
                <a:gd name="T0" fmla="*/ 179 w 191"/>
                <a:gd name="T1" fmla="*/ 76 h 76"/>
                <a:gd name="T2" fmla="*/ 175 w 191"/>
                <a:gd name="T3" fmla="*/ 75 h 76"/>
                <a:gd name="T4" fmla="*/ 9 w 191"/>
                <a:gd name="T5" fmla="*/ 24 h 76"/>
                <a:gd name="T6" fmla="*/ 2 w 191"/>
                <a:gd name="T7" fmla="*/ 10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5" y="75"/>
                  </a:cubicBezTo>
                  <a:cubicBezTo>
                    <a:pt x="9" y="24"/>
                    <a:pt x="9" y="24"/>
                    <a:pt x="9" y="24"/>
                  </a:cubicBezTo>
                  <a:cubicBezTo>
                    <a:pt x="3" y="22"/>
                    <a:pt x="0" y="15"/>
                    <a:pt x="2" y="10"/>
                  </a:cubicBezTo>
                  <a:cubicBezTo>
                    <a:pt x="3" y="4"/>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0" name="Freeform 10"/>
            <p:cNvSpPr/>
            <p:nvPr/>
          </p:nvSpPr>
          <p:spPr bwMode="auto">
            <a:xfrm>
              <a:off x="2709" y="468"/>
              <a:ext cx="288" cy="113"/>
            </a:xfrm>
            <a:custGeom>
              <a:avLst/>
              <a:gdLst>
                <a:gd name="T0" fmla="*/ 179 w 191"/>
                <a:gd name="T1" fmla="*/ 75 h 75"/>
                <a:gd name="T2" fmla="*/ 175 w 191"/>
                <a:gd name="T3" fmla="*/ 75 h 75"/>
                <a:gd name="T4" fmla="*/ 9 w 191"/>
                <a:gd name="T5" fmla="*/ 23 h 75"/>
                <a:gd name="T6" fmla="*/ 2 w 191"/>
                <a:gd name="T7" fmla="*/ 9 h 75"/>
                <a:gd name="T8" fmla="*/ 16 w 191"/>
                <a:gd name="T9" fmla="*/ 2 h 75"/>
                <a:gd name="T10" fmla="*/ 182 w 191"/>
                <a:gd name="T11" fmla="*/ 53 h 75"/>
                <a:gd name="T12" fmla="*/ 190 w 191"/>
                <a:gd name="T13" fmla="*/ 67 h 75"/>
                <a:gd name="T14" fmla="*/ 179 w 191"/>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5">
                  <a:moveTo>
                    <a:pt x="179" y="75"/>
                  </a:moveTo>
                  <a:cubicBezTo>
                    <a:pt x="178" y="75"/>
                    <a:pt x="177" y="75"/>
                    <a:pt x="175"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1"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1" name="Freeform 11"/>
            <p:cNvSpPr/>
            <p:nvPr/>
          </p:nvSpPr>
          <p:spPr bwMode="auto">
            <a:xfrm>
              <a:off x="2655" y="641"/>
              <a:ext cx="288" cy="115"/>
            </a:xfrm>
            <a:custGeom>
              <a:avLst/>
              <a:gdLst>
                <a:gd name="T0" fmla="*/ 179 w 191"/>
                <a:gd name="T1" fmla="*/ 76 h 76"/>
                <a:gd name="T2" fmla="*/ 176 w 191"/>
                <a:gd name="T3" fmla="*/ 75 h 76"/>
                <a:gd name="T4" fmla="*/ 9 w 191"/>
                <a:gd name="T5" fmla="*/ 23 h 76"/>
                <a:gd name="T6" fmla="*/ 2 w 191"/>
                <a:gd name="T7" fmla="*/ 9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2" name="Freeform 12"/>
            <p:cNvSpPr/>
            <p:nvPr/>
          </p:nvSpPr>
          <p:spPr bwMode="auto">
            <a:xfrm>
              <a:off x="2600" y="814"/>
              <a:ext cx="290"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3" name="Freeform 13"/>
            <p:cNvSpPr/>
            <p:nvPr/>
          </p:nvSpPr>
          <p:spPr bwMode="auto">
            <a:xfrm>
              <a:off x="2546" y="989"/>
              <a:ext cx="289"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5"/>
                    <a:pt x="176" y="75"/>
                  </a:cubicBezTo>
                  <a:cubicBezTo>
                    <a:pt x="9" y="23"/>
                    <a:pt x="9" y="23"/>
                    <a:pt x="9" y="23"/>
                  </a:cubicBezTo>
                  <a:cubicBezTo>
                    <a:pt x="3" y="21"/>
                    <a:pt x="0" y="15"/>
                    <a:pt x="2" y="9"/>
                  </a:cubicBezTo>
                  <a:cubicBezTo>
                    <a:pt x="4" y="3"/>
                    <a:pt x="10" y="0"/>
                    <a:pt x="16" y="2"/>
                  </a:cubicBezTo>
                  <a:cubicBezTo>
                    <a:pt x="182" y="54"/>
                    <a:pt x="182" y="54"/>
                    <a:pt x="182" y="54"/>
                  </a:cubicBezTo>
                  <a:cubicBezTo>
                    <a:pt x="188" y="55"/>
                    <a:pt x="192" y="62"/>
                    <a:pt x="190" y="68"/>
                  </a:cubicBezTo>
                  <a:cubicBezTo>
                    <a:pt x="188" y="72"/>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4" name="Freeform 14"/>
            <p:cNvSpPr/>
            <p:nvPr/>
          </p:nvSpPr>
          <p:spPr bwMode="auto">
            <a:xfrm>
              <a:off x="2492" y="1162"/>
              <a:ext cx="289" cy="115"/>
            </a:xfrm>
            <a:custGeom>
              <a:avLst/>
              <a:gdLst>
                <a:gd name="T0" fmla="*/ 179 w 192"/>
                <a:gd name="T1" fmla="*/ 76 h 76"/>
                <a:gd name="T2" fmla="*/ 176 w 192"/>
                <a:gd name="T3" fmla="*/ 75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4"/>
                    <a:pt x="9" y="24"/>
                    <a:pt x="9" y="24"/>
                  </a:cubicBezTo>
                  <a:cubicBezTo>
                    <a:pt x="3" y="22"/>
                    <a:pt x="0" y="15"/>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5" name="Freeform 15"/>
            <p:cNvSpPr/>
            <p:nvPr/>
          </p:nvSpPr>
          <p:spPr bwMode="auto">
            <a:xfrm>
              <a:off x="2438" y="1337"/>
              <a:ext cx="289" cy="113"/>
            </a:xfrm>
            <a:custGeom>
              <a:avLst/>
              <a:gdLst>
                <a:gd name="T0" fmla="*/ 179 w 192"/>
                <a:gd name="T1" fmla="*/ 75 h 75"/>
                <a:gd name="T2" fmla="*/ 176 w 192"/>
                <a:gd name="T3" fmla="*/ 75 h 75"/>
                <a:gd name="T4" fmla="*/ 9 w 192"/>
                <a:gd name="T5" fmla="*/ 23 h 75"/>
                <a:gd name="T6" fmla="*/ 2 w 192"/>
                <a:gd name="T7" fmla="*/ 9 h 75"/>
                <a:gd name="T8" fmla="*/ 16 w 192"/>
                <a:gd name="T9" fmla="*/ 2 h 75"/>
                <a:gd name="T10" fmla="*/ 182 w 192"/>
                <a:gd name="T11" fmla="*/ 53 h 75"/>
                <a:gd name="T12" fmla="*/ 190 w 192"/>
                <a:gd name="T13" fmla="*/ 67 h 75"/>
                <a:gd name="T14" fmla="*/ 179 w 192"/>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5">
                  <a:moveTo>
                    <a:pt x="179" y="75"/>
                  </a:moveTo>
                  <a:cubicBezTo>
                    <a:pt x="178" y="75"/>
                    <a:pt x="177" y="75"/>
                    <a:pt x="176"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2"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6" name="Freeform 16"/>
            <p:cNvSpPr/>
            <p:nvPr/>
          </p:nvSpPr>
          <p:spPr bwMode="auto">
            <a:xfrm>
              <a:off x="2383" y="1510"/>
              <a:ext cx="290"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7" name="Freeform 17"/>
            <p:cNvSpPr/>
            <p:nvPr/>
          </p:nvSpPr>
          <p:spPr bwMode="auto">
            <a:xfrm>
              <a:off x="2329" y="1683"/>
              <a:ext cx="289"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8" name="Freeform 18"/>
            <p:cNvSpPr/>
            <p:nvPr/>
          </p:nvSpPr>
          <p:spPr bwMode="auto">
            <a:xfrm>
              <a:off x="2213" y="1378"/>
              <a:ext cx="858" cy="507"/>
            </a:xfrm>
            <a:custGeom>
              <a:avLst/>
              <a:gdLst>
                <a:gd name="T0" fmla="*/ 24 w 569"/>
                <a:gd name="T1" fmla="*/ 335 h 337"/>
                <a:gd name="T2" fmla="*/ 17 w 569"/>
                <a:gd name="T3" fmla="*/ 333 h 337"/>
                <a:gd name="T4" fmla="*/ 7 w 569"/>
                <a:gd name="T5" fmla="*/ 319 h 337"/>
                <a:gd name="T6" fmla="*/ 517 w 569"/>
                <a:gd name="T7" fmla="*/ 4 h 337"/>
                <a:gd name="T8" fmla="*/ 552 w 569"/>
                <a:gd name="T9" fmla="*/ 4 h 337"/>
                <a:gd name="T10" fmla="*/ 562 w 569"/>
                <a:gd name="T11" fmla="*/ 19 h 337"/>
                <a:gd name="T12" fmla="*/ 52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2" y="335"/>
                    <a:pt x="19" y="334"/>
                    <a:pt x="17" y="333"/>
                  </a:cubicBezTo>
                  <a:cubicBezTo>
                    <a:pt x="5" y="329"/>
                    <a:pt x="0" y="323"/>
                    <a:pt x="7" y="319"/>
                  </a:cubicBezTo>
                  <a:cubicBezTo>
                    <a:pt x="517" y="4"/>
                    <a:pt x="517" y="4"/>
                    <a:pt x="517" y="4"/>
                  </a:cubicBezTo>
                  <a:cubicBezTo>
                    <a:pt x="524" y="0"/>
                    <a:pt x="540" y="0"/>
                    <a:pt x="552" y="4"/>
                  </a:cubicBezTo>
                  <a:cubicBezTo>
                    <a:pt x="564" y="8"/>
                    <a:pt x="569" y="15"/>
                    <a:pt x="562" y="19"/>
                  </a:cubicBezTo>
                  <a:cubicBezTo>
                    <a:pt x="52" y="333"/>
                    <a:pt x="52" y="333"/>
                    <a:pt x="52"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9" name="Freeform 19"/>
            <p:cNvSpPr/>
            <p:nvPr/>
          </p:nvSpPr>
          <p:spPr bwMode="auto">
            <a:xfrm>
              <a:off x="2484" y="1468"/>
              <a:ext cx="858" cy="508"/>
            </a:xfrm>
            <a:custGeom>
              <a:avLst/>
              <a:gdLst>
                <a:gd name="T0" fmla="*/ 24 w 569"/>
                <a:gd name="T1" fmla="*/ 335 h 337"/>
                <a:gd name="T2" fmla="*/ 17 w 569"/>
                <a:gd name="T3" fmla="*/ 333 h 337"/>
                <a:gd name="T4" fmla="*/ 6 w 569"/>
                <a:gd name="T5" fmla="*/ 318 h 337"/>
                <a:gd name="T6" fmla="*/ 517 w 569"/>
                <a:gd name="T7" fmla="*/ 4 h 337"/>
                <a:gd name="T8" fmla="*/ 552 w 569"/>
                <a:gd name="T9" fmla="*/ 4 h 337"/>
                <a:gd name="T10" fmla="*/ 562 w 569"/>
                <a:gd name="T11" fmla="*/ 19 h 337"/>
                <a:gd name="T12" fmla="*/ 51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1" y="335"/>
                    <a:pt x="19" y="334"/>
                    <a:pt x="17" y="333"/>
                  </a:cubicBezTo>
                  <a:cubicBezTo>
                    <a:pt x="4" y="329"/>
                    <a:pt x="0" y="322"/>
                    <a:pt x="6" y="318"/>
                  </a:cubicBezTo>
                  <a:cubicBezTo>
                    <a:pt x="517" y="4"/>
                    <a:pt x="517" y="4"/>
                    <a:pt x="517" y="4"/>
                  </a:cubicBezTo>
                  <a:cubicBezTo>
                    <a:pt x="524" y="0"/>
                    <a:pt x="539" y="0"/>
                    <a:pt x="552" y="4"/>
                  </a:cubicBezTo>
                  <a:cubicBezTo>
                    <a:pt x="564" y="8"/>
                    <a:pt x="569" y="15"/>
                    <a:pt x="562" y="19"/>
                  </a:cubicBezTo>
                  <a:cubicBezTo>
                    <a:pt x="51" y="333"/>
                    <a:pt x="51" y="333"/>
                    <a:pt x="51"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0" name="Freeform 20"/>
            <p:cNvSpPr/>
            <p:nvPr/>
          </p:nvSpPr>
          <p:spPr bwMode="auto">
            <a:xfrm>
              <a:off x="2879" y="14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8"/>
                    <a:pt x="193" y="78"/>
                    <a:pt x="191" y="77"/>
                  </a:cubicBezTo>
                  <a:cubicBezTo>
                    <a:pt x="17" y="19"/>
                    <a:pt x="17" y="19"/>
                    <a:pt x="17" y="19"/>
                  </a:cubicBezTo>
                  <a:cubicBezTo>
                    <a:pt x="4" y="15"/>
                    <a:pt x="0" y="8"/>
                    <a:pt x="6" y="4"/>
                  </a:cubicBezTo>
                  <a:cubicBezTo>
                    <a:pt x="13" y="0"/>
                    <a:pt x="28" y="0"/>
                    <a:pt x="41" y="4"/>
                  </a:cubicBezTo>
                  <a:cubicBezTo>
                    <a:pt x="215" y="62"/>
                    <a:pt x="215" y="62"/>
                    <a:pt x="215" y="62"/>
                  </a:cubicBezTo>
                  <a:cubicBezTo>
                    <a:pt x="227" y="66"/>
                    <a:pt x="232" y="73"/>
                    <a:pt x="225" y="77"/>
                  </a:cubicBezTo>
                  <a:cubicBezTo>
                    <a:pt x="220" y="80"/>
                    <a:pt x="208"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1" name="Freeform 21"/>
            <p:cNvSpPr/>
            <p:nvPr/>
          </p:nvSpPr>
          <p:spPr bwMode="auto">
            <a:xfrm>
              <a:off x="2781" y="151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8"/>
                    <a:pt x="193" y="77"/>
                    <a:pt x="191" y="77"/>
                  </a:cubicBezTo>
                  <a:cubicBezTo>
                    <a:pt x="17" y="19"/>
                    <a:pt x="17" y="19"/>
                    <a:pt x="17" y="19"/>
                  </a:cubicBezTo>
                  <a:cubicBezTo>
                    <a:pt x="4" y="15"/>
                    <a:pt x="0" y="8"/>
                    <a:pt x="6" y="4"/>
                  </a:cubicBezTo>
                  <a:cubicBezTo>
                    <a:pt x="13" y="0"/>
                    <a:pt x="29" y="0"/>
                    <a:pt x="41" y="4"/>
                  </a:cubicBezTo>
                  <a:cubicBezTo>
                    <a:pt x="215" y="62"/>
                    <a:pt x="215" y="62"/>
                    <a:pt x="215" y="62"/>
                  </a:cubicBezTo>
                  <a:cubicBezTo>
                    <a:pt x="227" y="66"/>
                    <a:pt x="232" y="73"/>
                    <a:pt x="225" y="77"/>
                  </a:cubicBezTo>
                  <a:cubicBezTo>
                    <a:pt x="220" y="80"/>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2" name="Freeform 22"/>
            <p:cNvSpPr/>
            <p:nvPr/>
          </p:nvSpPr>
          <p:spPr bwMode="auto">
            <a:xfrm>
              <a:off x="2683" y="1570"/>
              <a:ext cx="350" cy="122"/>
            </a:xfrm>
            <a:custGeom>
              <a:avLst/>
              <a:gdLst>
                <a:gd name="T0" fmla="*/ 198 w 232"/>
                <a:gd name="T1" fmla="*/ 78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8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8"/>
                  </a:moveTo>
                  <a:cubicBezTo>
                    <a:pt x="196" y="78"/>
                    <a:pt x="193" y="77"/>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8" y="66"/>
                    <a:pt x="232" y="73"/>
                    <a:pt x="226" y="77"/>
                  </a:cubicBezTo>
                  <a:cubicBezTo>
                    <a:pt x="220" y="80"/>
                    <a:pt x="209" y="81"/>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3" name="Freeform 23"/>
            <p:cNvSpPr/>
            <p:nvPr/>
          </p:nvSpPr>
          <p:spPr bwMode="auto">
            <a:xfrm>
              <a:off x="2585" y="1631"/>
              <a:ext cx="350" cy="120"/>
            </a:xfrm>
            <a:custGeom>
              <a:avLst/>
              <a:gdLst>
                <a:gd name="T0" fmla="*/ 198 w 232"/>
                <a:gd name="T1" fmla="*/ 78 h 80"/>
                <a:gd name="T2" fmla="*/ 191 w 232"/>
                <a:gd name="T3" fmla="*/ 76 h 80"/>
                <a:gd name="T4" fmla="*/ 17 w 232"/>
                <a:gd name="T5" fmla="*/ 19 h 80"/>
                <a:gd name="T6" fmla="*/ 7 w 232"/>
                <a:gd name="T7" fmla="*/ 4 h 80"/>
                <a:gd name="T8" fmla="*/ 41 w 232"/>
                <a:gd name="T9" fmla="*/ 4 h 80"/>
                <a:gd name="T10" fmla="*/ 215 w 232"/>
                <a:gd name="T11" fmla="*/ 62 h 80"/>
                <a:gd name="T12" fmla="*/ 226 w 232"/>
                <a:gd name="T13" fmla="*/ 77 h 80"/>
                <a:gd name="T14" fmla="*/ 198 w 232"/>
                <a:gd name="T15" fmla="*/ 78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0">
                  <a:moveTo>
                    <a:pt x="198" y="78"/>
                  </a:moveTo>
                  <a:cubicBezTo>
                    <a:pt x="196" y="78"/>
                    <a:pt x="194" y="77"/>
                    <a:pt x="191" y="76"/>
                  </a:cubicBezTo>
                  <a:cubicBezTo>
                    <a:pt x="17" y="19"/>
                    <a:pt x="17" y="19"/>
                    <a:pt x="17" y="19"/>
                  </a:cubicBezTo>
                  <a:cubicBezTo>
                    <a:pt x="5" y="14"/>
                    <a:pt x="0" y="8"/>
                    <a:pt x="7" y="4"/>
                  </a:cubicBezTo>
                  <a:cubicBezTo>
                    <a:pt x="14" y="0"/>
                    <a:pt x="29" y="0"/>
                    <a:pt x="41" y="4"/>
                  </a:cubicBezTo>
                  <a:cubicBezTo>
                    <a:pt x="215" y="62"/>
                    <a:pt x="215" y="62"/>
                    <a:pt x="215" y="62"/>
                  </a:cubicBezTo>
                  <a:cubicBezTo>
                    <a:pt x="228" y="66"/>
                    <a:pt x="232" y="72"/>
                    <a:pt x="226" y="77"/>
                  </a:cubicBezTo>
                  <a:cubicBezTo>
                    <a:pt x="220" y="80"/>
                    <a:pt x="209" y="80"/>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4" name="Freeform 24"/>
            <p:cNvSpPr/>
            <p:nvPr/>
          </p:nvSpPr>
          <p:spPr bwMode="auto">
            <a:xfrm>
              <a:off x="2487" y="1689"/>
              <a:ext cx="352" cy="122"/>
            </a:xfrm>
            <a:custGeom>
              <a:avLst/>
              <a:gdLst>
                <a:gd name="T0" fmla="*/ 199 w 233"/>
                <a:gd name="T1" fmla="*/ 79 h 81"/>
                <a:gd name="T2" fmla="*/ 192 w 233"/>
                <a:gd name="T3" fmla="*/ 77 h 81"/>
                <a:gd name="T4" fmla="*/ 17 w 233"/>
                <a:gd name="T5" fmla="*/ 19 h 81"/>
                <a:gd name="T6" fmla="*/ 7 w 233"/>
                <a:gd name="T7" fmla="*/ 5 h 81"/>
                <a:gd name="T8" fmla="*/ 42 w 233"/>
                <a:gd name="T9" fmla="*/ 5 h 81"/>
                <a:gd name="T10" fmla="*/ 216 w 233"/>
                <a:gd name="T11" fmla="*/ 63 h 81"/>
                <a:gd name="T12" fmla="*/ 226 w 233"/>
                <a:gd name="T13" fmla="*/ 77 h 81"/>
                <a:gd name="T14" fmla="*/ 199 w 233"/>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81">
                  <a:moveTo>
                    <a:pt x="199" y="79"/>
                  </a:moveTo>
                  <a:cubicBezTo>
                    <a:pt x="196" y="79"/>
                    <a:pt x="194" y="78"/>
                    <a:pt x="192" y="77"/>
                  </a:cubicBezTo>
                  <a:cubicBezTo>
                    <a:pt x="17" y="19"/>
                    <a:pt x="17" y="19"/>
                    <a:pt x="17" y="19"/>
                  </a:cubicBezTo>
                  <a:cubicBezTo>
                    <a:pt x="5" y="15"/>
                    <a:pt x="0" y="9"/>
                    <a:pt x="7" y="5"/>
                  </a:cubicBezTo>
                  <a:cubicBezTo>
                    <a:pt x="14" y="0"/>
                    <a:pt x="29" y="0"/>
                    <a:pt x="42" y="5"/>
                  </a:cubicBezTo>
                  <a:cubicBezTo>
                    <a:pt x="216" y="63"/>
                    <a:pt x="216" y="63"/>
                    <a:pt x="216" y="63"/>
                  </a:cubicBezTo>
                  <a:cubicBezTo>
                    <a:pt x="228" y="67"/>
                    <a:pt x="233" y="73"/>
                    <a:pt x="226" y="77"/>
                  </a:cubicBezTo>
                  <a:cubicBezTo>
                    <a:pt x="221" y="81"/>
                    <a:pt x="209" y="81"/>
                    <a:pt x="199"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5" name="Freeform 25"/>
            <p:cNvSpPr/>
            <p:nvPr/>
          </p:nvSpPr>
          <p:spPr bwMode="auto">
            <a:xfrm>
              <a:off x="2391" y="17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9"/>
                    <a:pt x="193" y="78"/>
                    <a:pt x="191" y="77"/>
                  </a:cubicBezTo>
                  <a:cubicBezTo>
                    <a:pt x="17" y="19"/>
                    <a:pt x="17" y="19"/>
                    <a:pt x="17" y="19"/>
                  </a:cubicBezTo>
                  <a:cubicBezTo>
                    <a:pt x="4" y="15"/>
                    <a:pt x="0" y="9"/>
                    <a:pt x="6" y="4"/>
                  </a:cubicBezTo>
                  <a:cubicBezTo>
                    <a:pt x="13" y="0"/>
                    <a:pt x="28" y="0"/>
                    <a:pt x="41" y="4"/>
                  </a:cubicBezTo>
                  <a:cubicBezTo>
                    <a:pt x="215" y="62"/>
                    <a:pt x="215" y="62"/>
                    <a:pt x="215" y="62"/>
                  </a:cubicBezTo>
                  <a:cubicBezTo>
                    <a:pt x="227" y="67"/>
                    <a:pt x="232" y="73"/>
                    <a:pt x="225"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6" name="Freeform 26"/>
            <p:cNvSpPr/>
            <p:nvPr/>
          </p:nvSpPr>
          <p:spPr bwMode="auto">
            <a:xfrm>
              <a:off x="2293" y="1810"/>
              <a:ext cx="350" cy="122"/>
            </a:xfrm>
            <a:custGeom>
              <a:avLst/>
              <a:gdLst>
                <a:gd name="T0" fmla="*/ 198 w 232"/>
                <a:gd name="T1" fmla="*/ 79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9"/>
                    <a:pt x="193" y="78"/>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7" y="66"/>
                    <a:pt x="232" y="73"/>
                    <a:pt x="226"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7" name="Freeform 27"/>
            <p:cNvSpPr/>
            <p:nvPr/>
          </p:nvSpPr>
          <p:spPr bwMode="auto">
            <a:xfrm>
              <a:off x="2207" y="192"/>
              <a:ext cx="582" cy="1695"/>
            </a:xfrm>
            <a:custGeom>
              <a:avLst/>
              <a:gdLst>
                <a:gd name="T0" fmla="*/ 26 w 386"/>
                <a:gd name="T1" fmla="*/ 1125 h 1125"/>
                <a:gd name="T2" fmla="*/ 19 w 386"/>
                <a:gd name="T3" fmla="*/ 1124 h 1125"/>
                <a:gd name="T4" fmla="*/ 4 w 386"/>
                <a:gd name="T5" fmla="*/ 1096 h 1125"/>
                <a:gd name="T6" fmla="*/ 340 w 386"/>
                <a:gd name="T7" fmla="*/ 19 h 1125"/>
                <a:gd name="T8" fmla="*/ 368 w 386"/>
                <a:gd name="T9" fmla="*/ 4 h 1125"/>
                <a:gd name="T10" fmla="*/ 383 w 386"/>
                <a:gd name="T11" fmla="*/ 32 h 1125"/>
                <a:gd name="T12" fmla="*/ 47 w 386"/>
                <a:gd name="T13" fmla="*/ 1110 h 1125"/>
                <a:gd name="T14" fmla="*/ 26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6" y="1125"/>
                  </a:moveTo>
                  <a:cubicBezTo>
                    <a:pt x="23" y="1125"/>
                    <a:pt x="21" y="1125"/>
                    <a:pt x="19" y="1124"/>
                  </a:cubicBezTo>
                  <a:cubicBezTo>
                    <a:pt x="7" y="1121"/>
                    <a:pt x="0" y="1108"/>
                    <a:pt x="4" y="1096"/>
                  </a:cubicBezTo>
                  <a:cubicBezTo>
                    <a:pt x="340" y="19"/>
                    <a:pt x="340" y="19"/>
                    <a:pt x="340" y="19"/>
                  </a:cubicBezTo>
                  <a:cubicBezTo>
                    <a:pt x="343" y="7"/>
                    <a:pt x="356" y="0"/>
                    <a:pt x="368" y="4"/>
                  </a:cubicBezTo>
                  <a:cubicBezTo>
                    <a:pt x="380" y="8"/>
                    <a:pt x="386" y="20"/>
                    <a:pt x="383" y="32"/>
                  </a:cubicBezTo>
                  <a:cubicBezTo>
                    <a:pt x="47" y="1110"/>
                    <a:pt x="47" y="1110"/>
                    <a:pt x="47" y="1110"/>
                  </a:cubicBezTo>
                  <a:cubicBezTo>
                    <a:pt x="44" y="1119"/>
                    <a:pt x="35" y="1125"/>
                    <a:pt x="26"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8" name="Freeform 28"/>
            <p:cNvSpPr/>
            <p:nvPr/>
          </p:nvSpPr>
          <p:spPr bwMode="auto">
            <a:xfrm>
              <a:off x="2466" y="274"/>
              <a:ext cx="582" cy="1694"/>
            </a:xfrm>
            <a:custGeom>
              <a:avLst/>
              <a:gdLst>
                <a:gd name="T0" fmla="*/ 25 w 386"/>
                <a:gd name="T1" fmla="*/ 1125 h 1125"/>
                <a:gd name="T2" fmla="*/ 19 w 386"/>
                <a:gd name="T3" fmla="*/ 1124 h 1125"/>
                <a:gd name="T4" fmla="*/ 4 w 386"/>
                <a:gd name="T5" fmla="*/ 1096 h 1125"/>
                <a:gd name="T6" fmla="*/ 340 w 386"/>
                <a:gd name="T7" fmla="*/ 18 h 1125"/>
                <a:gd name="T8" fmla="*/ 368 w 386"/>
                <a:gd name="T9" fmla="*/ 4 h 1125"/>
                <a:gd name="T10" fmla="*/ 383 w 386"/>
                <a:gd name="T11" fmla="*/ 32 h 1125"/>
                <a:gd name="T12" fmla="*/ 47 w 386"/>
                <a:gd name="T13" fmla="*/ 1109 h 1125"/>
                <a:gd name="T14" fmla="*/ 25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5" y="1125"/>
                  </a:moveTo>
                  <a:cubicBezTo>
                    <a:pt x="23" y="1125"/>
                    <a:pt x="21" y="1125"/>
                    <a:pt x="19" y="1124"/>
                  </a:cubicBezTo>
                  <a:cubicBezTo>
                    <a:pt x="7" y="1120"/>
                    <a:pt x="0" y="1108"/>
                    <a:pt x="4" y="1096"/>
                  </a:cubicBezTo>
                  <a:cubicBezTo>
                    <a:pt x="340" y="18"/>
                    <a:pt x="340" y="18"/>
                    <a:pt x="340" y="18"/>
                  </a:cubicBezTo>
                  <a:cubicBezTo>
                    <a:pt x="343" y="7"/>
                    <a:pt x="356" y="0"/>
                    <a:pt x="368" y="4"/>
                  </a:cubicBezTo>
                  <a:cubicBezTo>
                    <a:pt x="380" y="7"/>
                    <a:pt x="386" y="20"/>
                    <a:pt x="383" y="32"/>
                  </a:cubicBezTo>
                  <a:cubicBezTo>
                    <a:pt x="47" y="1109"/>
                    <a:pt x="47" y="1109"/>
                    <a:pt x="47" y="1109"/>
                  </a:cubicBezTo>
                  <a:cubicBezTo>
                    <a:pt x="44" y="1119"/>
                    <a:pt x="35" y="1125"/>
                    <a:pt x="25"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9" name="Freeform 29"/>
            <p:cNvSpPr/>
            <p:nvPr/>
          </p:nvSpPr>
          <p:spPr bwMode="auto">
            <a:xfrm>
              <a:off x="2689" y="301"/>
              <a:ext cx="326" cy="150"/>
            </a:xfrm>
            <a:custGeom>
              <a:avLst/>
              <a:gdLst>
                <a:gd name="T0" fmla="*/ 191 w 216"/>
                <a:gd name="T1" fmla="*/ 100 h 100"/>
                <a:gd name="T2" fmla="*/ 185 w 216"/>
                <a:gd name="T3" fmla="*/ 99 h 100"/>
                <a:gd name="T4" fmla="*/ 18 w 216"/>
                <a:gd name="T5" fmla="*/ 47 h 100"/>
                <a:gd name="T6" fmla="*/ 3 w 216"/>
                <a:gd name="T7" fmla="*/ 18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99"/>
                    <a:pt x="185" y="99"/>
                  </a:cubicBezTo>
                  <a:cubicBezTo>
                    <a:pt x="18" y="47"/>
                    <a:pt x="18" y="47"/>
                    <a:pt x="18" y="47"/>
                  </a:cubicBezTo>
                  <a:cubicBezTo>
                    <a:pt x="6" y="43"/>
                    <a:pt x="0" y="30"/>
                    <a:pt x="3" y="18"/>
                  </a:cubicBezTo>
                  <a:cubicBezTo>
                    <a:pt x="7" y="7"/>
                    <a:pt x="20" y="0"/>
                    <a:pt x="32" y="4"/>
                  </a:cubicBezTo>
                  <a:cubicBezTo>
                    <a:pt x="198" y="56"/>
                    <a:pt x="198" y="56"/>
                    <a:pt x="198" y="56"/>
                  </a:cubicBezTo>
                  <a:cubicBezTo>
                    <a:pt x="210" y="59"/>
                    <a:pt x="216" y="72"/>
                    <a:pt x="213" y="84"/>
                  </a:cubicBezTo>
                  <a:cubicBezTo>
                    <a:pt x="210" y="93"/>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0" name="Freeform 30"/>
            <p:cNvSpPr/>
            <p:nvPr/>
          </p:nvSpPr>
          <p:spPr bwMode="auto">
            <a:xfrm>
              <a:off x="2635" y="474"/>
              <a:ext cx="326" cy="151"/>
            </a:xfrm>
            <a:custGeom>
              <a:avLst/>
              <a:gdLst>
                <a:gd name="T0" fmla="*/ 191 w 216"/>
                <a:gd name="T1" fmla="*/ 100 h 100"/>
                <a:gd name="T2" fmla="*/ 185 w 216"/>
                <a:gd name="T3" fmla="*/ 99 h 100"/>
                <a:gd name="T4" fmla="*/ 18 w 216"/>
                <a:gd name="T5" fmla="*/ 47 h 100"/>
                <a:gd name="T6" fmla="*/ 3 w 216"/>
                <a:gd name="T7" fmla="*/ 19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100"/>
                    <a:pt x="185" y="99"/>
                  </a:cubicBezTo>
                  <a:cubicBezTo>
                    <a:pt x="18" y="47"/>
                    <a:pt x="18" y="47"/>
                    <a:pt x="18" y="47"/>
                  </a:cubicBezTo>
                  <a:cubicBezTo>
                    <a:pt x="6" y="43"/>
                    <a:pt x="0" y="31"/>
                    <a:pt x="3" y="19"/>
                  </a:cubicBezTo>
                  <a:cubicBezTo>
                    <a:pt x="7" y="7"/>
                    <a:pt x="20" y="0"/>
                    <a:pt x="32" y="4"/>
                  </a:cubicBezTo>
                  <a:cubicBezTo>
                    <a:pt x="198" y="56"/>
                    <a:pt x="198" y="56"/>
                    <a:pt x="198" y="56"/>
                  </a:cubicBezTo>
                  <a:cubicBezTo>
                    <a:pt x="210" y="60"/>
                    <a:pt x="216"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1" name="Freeform 31"/>
            <p:cNvSpPr/>
            <p:nvPr/>
          </p:nvSpPr>
          <p:spPr bwMode="auto">
            <a:xfrm>
              <a:off x="2581" y="649"/>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6" y="43"/>
                    <a:pt x="0" y="30"/>
                    <a:pt x="4" y="18"/>
                  </a:cubicBezTo>
                  <a:cubicBezTo>
                    <a:pt x="7" y="6"/>
                    <a:pt x="20" y="0"/>
                    <a:pt x="32" y="4"/>
                  </a:cubicBezTo>
                  <a:cubicBezTo>
                    <a:pt x="198" y="55"/>
                    <a:pt x="198" y="55"/>
                    <a:pt x="198" y="55"/>
                  </a:cubicBezTo>
                  <a:cubicBezTo>
                    <a:pt x="210" y="59"/>
                    <a:pt x="217" y="72"/>
                    <a:pt x="213" y="84"/>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2" name="Freeform 32"/>
            <p:cNvSpPr/>
            <p:nvPr/>
          </p:nvSpPr>
          <p:spPr bwMode="auto">
            <a:xfrm>
              <a:off x="2526" y="822"/>
              <a:ext cx="328" cy="150"/>
            </a:xfrm>
            <a:custGeom>
              <a:avLst/>
              <a:gdLst>
                <a:gd name="T0" fmla="*/ 191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1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1" y="100"/>
                  </a:moveTo>
                  <a:cubicBezTo>
                    <a:pt x="189" y="100"/>
                    <a:pt x="187" y="99"/>
                    <a:pt x="185" y="99"/>
                  </a:cubicBezTo>
                  <a:cubicBezTo>
                    <a:pt x="18" y="47"/>
                    <a:pt x="18" y="47"/>
                    <a:pt x="18" y="47"/>
                  </a:cubicBezTo>
                  <a:cubicBezTo>
                    <a:pt x="6" y="43"/>
                    <a:pt x="0" y="31"/>
                    <a:pt x="4" y="19"/>
                  </a:cubicBezTo>
                  <a:cubicBezTo>
                    <a:pt x="7" y="7"/>
                    <a:pt x="20" y="0"/>
                    <a:pt x="32" y="4"/>
                  </a:cubicBezTo>
                  <a:cubicBezTo>
                    <a:pt x="198" y="56"/>
                    <a:pt x="198" y="56"/>
                    <a:pt x="198" y="56"/>
                  </a:cubicBezTo>
                  <a:cubicBezTo>
                    <a:pt x="210" y="59"/>
                    <a:pt x="217"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3" name="Freeform 33"/>
            <p:cNvSpPr/>
            <p:nvPr/>
          </p:nvSpPr>
          <p:spPr bwMode="auto">
            <a:xfrm>
              <a:off x="2472" y="997"/>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3 h 99"/>
                <a:gd name="T10" fmla="*/ 198 w 217"/>
                <a:gd name="T11" fmla="*/ 55 h 99"/>
                <a:gd name="T12" fmla="*/ 213 w 217"/>
                <a:gd name="T13" fmla="*/ 83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7" y="43"/>
                    <a:pt x="0" y="30"/>
                    <a:pt x="4" y="18"/>
                  </a:cubicBezTo>
                  <a:cubicBezTo>
                    <a:pt x="7" y="6"/>
                    <a:pt x="20" y="0"/>
                    <a:pt x="32" y="3"/>
                  </a:cubicBezTo>
                  <a:cubicBezTo>
                    <a:pt x="198" y="55"/>
                    <a:pt x="198" y="55"/>
                    <a:pt x="198" y="55"/>
                  </a:cubicBezTo>
                  <a:cubicBezTo>
                    <a:pt x="210" y="59"/>
                    <a:pt x="217" y="71"/>
                    <a:pt x="213" y="83"/>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4" name="Freeform 34"/>
            <p:cNvSpPr/>
            <p:nvPr/>
          </p:nvSpPr>
          <p:spPr bwMode="auto">
            <a:xfrm>
              <a:off x="2418" y="1170"/>
              <a:ext cx="327" cy="150"/>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8" y="47"/>
                    <a:pt x="18" y="47"/>
                    <a:pt x="18" y="47"/>
                  </a:cubicBezTo>
                  <a:cubicBezTo>
                    <a:pt x="7" y="43"/>
                    <a:pt x="0" y="30"/>
                    <a:pt x="4" y="19"/>
                  </a:cubicBezTo>
                  <a:cubicBezTo>
                    <a:pt x="7" y="7"/>
                    <a:pt x="20" y="0"/>
                    <a:pt x="32" y="4"/>
                  </a:cubicBezTo>
                  <a:cubicBezTo>
                    <a:pt x="198" y="56"/>
                    <a:pt x="198" y="56"/>
                    <a:pt x="198" y="56"/>
                  </a:cubicBezTo>
                  <a:cubicBezTo>
                    <a:pt x="210" y="59"/>
                    <a:pt x="217" y="72"/>
                    <a:pt x="213" y="84"/>
                  </a:cubicBezTo>
                  <a:cubicBezTo>
                    <a:pt x="210" y="93"/>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5" name="Freeform 35"/>
            <p:cNvSpPr/>
            <p:nvPr/>
          </p:nvSpPr>
          <p:spPr bwMode="auto">
            <a:xfrm>
              <a:off x="2364" y="1343"/>
              <a:ext cx="327" cy="151"/>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100"/>
                    <a:pt x="185" y="99"/>
                  </a:cubicBezTo>
                  <a:cubicBezTo>
                    <a:pt x="18" y="47"/>
                    <a:pt x="18" y="47"/>
                    <a:pt x="18" y="47"/>
                  </a:cubicBezTo>
                  <a:cubicBezTo>
                    <a:pt x="7" y="43"/>
                    <a:pt x="0" y="31"/>
                    <a:pt x="4" y="19"/>
                  </a:cubicBezTo>
                  <a:cubicBezTo>
                    <a:pt x="7" y="7"/>
                    <a:pt x="20" y="0"/>
                    <a:pt x="32" y="4"/>
                  </a:cubicBezTo>
                  <a:cubicBezTo>
                    <a:pt x="198" y="56"/>
                    <a:pt x="198" y="56"/>
                    <a:pt x="198" y="56"/>
                  </a:cubicBezTo>
                  <a:cubicBezTo>
                    <a:pt x="210" y="60"/>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6" name="Freeform 36"/>
            <p:cNvSpPr/>
            <p:nvPr/>
          </p:nvSpPr>
          <p:spPr bwMode="auto">
            <a:xfrm>
              <a:off x="2309" y="1518"/>
              <a:ext cx="328" cy="149"/>
            </a:xfrm>
            <a:custGeom>
              <a:avLst/>
              <a:gdLst>
                <a:gd name="T0" fmla="*/ 192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2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2" y="99"/>
                  </a:moveTo>
                  <a:cubicBezTo>
                    <a:pt x="189" y="99"/>
                    <a:pt x="187" y="99"/>
                    <a:pt x="185" y="98"/>
                  </a:cubicBezTo>
                  <a:cubicBezTo>
                    <a:pt x="18" y="46"/>
                    <a:pt x="18" y="46"/>
                    <a:pt x="18" y="46"/>
                  </a:cubicBezTo>
                  <a:cubicBezTo>
                    <a:pt x="7" y="43"/>
                    <a:pt x="0" y="30"/>
                    <a:pt x="4" y="18"/>
                  </a:cubicBezTo>
                  <a:cubicBezTo>
                    <a:pt x="7" y="6"/>
                    <a:pt x="20" y="0"/>
                    <a:pt x="32" y="4"/>
                  </a:cubicBezTo>
                  <a:cubicBezTo>
                    <a:pt x="198" y="55"/>
                    <a:pt x="198" y="55"/>
                    <a:pt x="198" y="55"/>
                  </a:cubicBezTo>
                  <a:cubicBezTo>
                    <a:pt x="210" y="59"/>
                    <a:pt x="217" y="72"/>
                    <a:pt x="213" y="84"/>
                  </a:cubicBezTo>
                  <a:cubicBezTo>
                    <a:pt x="210" y="93"/>
                    <a:pt x="201" y="99"/>
                    <a:pt x="192"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7" name="Freeform 37"/>
            <p:cNvSpPr/>
            <p:nvPr/>
          </p:nvSpPr>
          <p:spPr bwMode="auto">
            <a:xfrm>
              <a:off x="2255" y="1691"/>
              <a:ext cx="327" cy="151"/>
            </a:xfrm>
            <a:custGeom>
              <a:avLst/>
              <a:gdLst>
                <a:gd name="T0" fmla="*/ 192 w 217"/>
                <a:gd name="T1" fmla="*/ 100 h 100"/>
                <a:gd name="T2" fmla="*/ 185 w 217"/>
                <a:gd name="T3" fmla="*/ 99 h 100"/>
                <a:gd name="T4" fmla="*/ 19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9" y="47"/>
                    <a:pt x="19" y="47"/>
                    <a:pt x="19" y="47"/>
                  </a:cubicBezTo>
                  <a:cubicBezTo>
                    <a:pt x="7" y="43"/>
                    <a:pt x="0" y="31"/>
                    <a:pt x="4" y="19"/>
                  </a:cubicBezTo>
                  <a:cubicBezTo>
                    <a:pt x="7" y="7"/>
                    <a:pt x="20" y="0"/>
                    <a:pt x="32" y="4"/>
                  </a:cubicBezTo>
                  <a:cubicBezTo>
                    <a:pt x="198" y="56"/>
                    <a:pt x="198" y="56"/>
                    <a:pt x="198" y="56"/>
                  </a:cubicBezTo>
                  <a:cubicBezTo>
                    <a:pt x="210" y="59"/>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8" name="Freeform 38"/>
            <p:cNvSpPr/>
            <p:nvPr/>
          </p:nvSpPr>
          <p:spPr bwMode="auto">
            <a:xfrm>
              <a:off x="2364" y="-278"/>
              <a:ext cx="1257" cy="1844"/>
            </a:xfrm>
            <a:custGeom>
              <a:avLst/>
              <a:gdLst>
                <a:gd name="T0" fmla="*/ 725 w 834"/>
                <a:gd name="T1" fmla="*/ 368 h 1224"/>
                <a:gd name="T2" fmla="*/ 725 w 834"/>
                <a:gd name="T3" fmla="*/ 1224 h 1224"/>
                <a:gd name="T4" fmla="*/ 802 w 834"/>
                <a:gd name="T5" fmla="*/ 1178 h 1224"/>
                <a:gd name="T6" fmla="*/ 834 w 834"/>
                <a:gd name="T7" fmla="*/ 1184 h 1224"/>
                <a:gd name="T8" fmla="*/ 834 w 834"/>
                <a:gd name="T9" fmla="*/ 239 h 1224"/>
                <a:gd name="T10" fmla="*/ 128 w 834"/>
                <a:gd name="T11" fmla="*/ 9 h 1224"/>
                <a:gd name="T12" fmla="*/ 127 w 834"/>
                <a:gd name="T13" fmla="*/ 9 h 1224"/>
                <a:gd name="T14" fmla="*/ 86 w 834"/>
                <a:gd name="T15" fmla="*/ 0 h 1224"/>
                <a:gd name="T16" fmla="*/ 0 w 834"/>
                <a:gd name="T17" fmla="*/ 84 h 1224"/>
                <a:gd name="T18" fmla="*/ 20 w 834"/>
                <a:gd name="T19" fmla="*/ 124 h 1224"/>
                <a:gd name="T20" fmla="*/ 59 w 834"/>
                <a:gd name="T21" fmla="*/ 140 h 1224"/>
                <a:gd name="T22" fmla="*/ 714 w 834"/>
                <a:gd name="T23" fmla="*/ 353 h 1224"/>
                <a:gd name="T24" fmla="*/ 725 w 834"/>
                <a:gd name="T25" fmla="*/ 368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4" h="1224">
                  <a:moveTo>
                    <a:pt x="725" y="368"/>
                  </a:moveTo>
                  <a:cubicBezTo>
                    <a:pt x="725" y="1224"/>
                    <a:pt x="725" y="1224"/>
                    <a:pt x="725" y="1224"/>
                  </a:cubicBezTo>
                  <a:cubicBezTo>
                    <a:pt x="740" y="1197"/>
                    <a:pt x="768" y="1178"/>
                    <a:pt x="802" y="1178"/>
                  </a:cubicBezTo>
                  <a:cubicBezTo>
                    <a:pt x="812" y="1178"/>
                    <a:pt x="822" y="1180"/>
                    <a:pt x="834" y="1184"/>
                  </a:cubicBezTo>
                  <a:cubicBezTo>
                    <a:pt x="834" y="239"/>
                    <a:pt x="834" y="239"/>
                    <a:pt x="834" y="239"/>
                  </a:cubicBezTo>
                  <a:cubicBezTo>
                    <a:pt x="128" y="9"/>
                    <a:pt x="128" y="9"/>
                    <a:pt x="128" y="9"/>
                  </a:cubicBezTo>
                  <a:cubicBezTo>
                    <a:pt x="128" y="9"/>
                    <a:pt x="128" y="9"/>
                    <a:pt x="127" y="9"/>
                  </a:cubicBezTo>
                  <a:cubicBezTo>
                    <a:pt x="112" y="3"/>
                    <a:pt x="99" y="0"/>
                    <a:pt x="86" y="0"/>
                  </a:cubicBezTo>
                  <a:cubicBezTo>
                    <a:pt x="39" y="0"/>
                    <a:pt x="2" y="37"/>
                    <a:pt x="0" y="84"/>
                  </a:cubicBezTo>
                  <a:cubicBezTo>
                    <a:pt x="1" y="94"/>
                    <a:pt x="7" y="116"/>
                    <a:pt x="20" y="124"/>
                  </a:cubicBezTo>
                  <a:cubicBezTo>
                    <a:pt x="37" y="134"/>
                    <a:pt x="59" y="140"/>
                    <a:pt x="59" y="140"/>
                  </a:cubicBezTo>
                  <a:cubicBezTo>
                    <a:pt x="714" y="353"/>
                    <a:pt x="714" y="353"/>
                    <a:pt x="714" y="353"/>
                  </a:cubicBezTo>
                  <a:cubicBezTo>
                    <a:pt x="720" y="355"/>
                    <a:pt x="725" y="361"/>
                    <a:pt x="725" y="368"/>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957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arn(outVertical)">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268361"/>
            <a:ext cx="4761273" cy="4321278"/>
            <a:chOff x="0" y="0"/>
            <a:chExt cx="4761273" cy="6866577"/>
          </a:xfrm>
          <a:solidFill>
            <a:srgbClr val="5ABB93"/>
          </a:solidFill>
        </p:grpSpPr>
        <p:sp>
          <p:nvSpPr>
            <p:cNvPr id="3" name="矩形 2"/>
            <p:cNvSpPr/>
            <p:nvPr/>
          </p:nvSpPr>
          <p:spPr>
            <a:xfrm>
              <a:off x="0" y="0"/>
              <a:ext cx="4224063" cy="6857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4530216" y="0"/>
              <a:ext cx="231057" cy="68665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 name="组合 18"/>
          <p:cNvGrpSpPr/>
          <p:nvPr/>
        </p:nvGrpSpPr>
        <p:grpSpPr>
          <a:xfrm>
            <a:off x="1321218" y="2020056"/>
            <a:ext cx="1581626" cy="1575822"/>
            <a:chOff x="1709739" y="2636838"/>
            <a:chExt cx="1590160" cy="1584325"/>
          </a:xfrm>
          <a:solidFill>
            <a:srgbClr val="EBE9D0"/>
          </a:solidFill>
          <a:effectLst/>
        </p:grpSpPr>
        <p:sp>
          <p:nvSpPr>
            <p:cNvPr id="6"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7"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8"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9"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0"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1"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2"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3"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4"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grpSp>
      <p:sp>
        <p:nvSpPr>
          <p:cNvPr id="15" name="文本框 14"/>
          <p:cNvSpPr txBox="1"/>
          <p:nvPr/>
        </p:nvSpPr>
        <p:spPr>
          <a:xfrm>
            <a:off x="926897" y="3967343"/>
            <a:ext cx="2190023" cy="923330"/>
          </a:xfrm>
          <a:prstGeom prst="rect">
            <a:avLst/>
          </a:prstGeom>
          <a:noFill/>
          <a:effectLst/>
        </p:spPr>
        <p:txBody>
          <a:bodyPr wrap="none" rtlCol="0">
            <a:spAutoFit/>
          </a:bodyPr>
          <a:lstStyle/>
          <a:p>
            <a:r>
              <a:rPr lang="zh-CN" altLang="en-US" sz="5400" b="1" dirty="0">
                <a:solidFill>
                  <a:srgbClr val="EBE9D0"/>
                </a:solidFill>
                <a:latin typeface="微软雅黑" panose="020B0503020204020204" pitchFamily="34" charset="-122"/>
                <a:ea typeface="微软雅黑" panose="020B0503020204020204" pitchFamily="34" charset="-122"/>
              </a:rPr>
              <a:t>目   录</a:t>
            </a:r>
          </a:p>
        </p:txBody>
      </p:sp>
      <p:sp>
        <p:nvSpPr>
          <p:cNvPr id="37" name="文本框 36"/>
          <p:cNvSpPr txBox="1"/>
          <p:nvPr/>
        </p:nvSpPr>
        <p:spPr>
          <a:xfrm>
            <a:off x="7098794" y="1329835"/>
            <a:ext cx="203132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38" name="文本框 37"/>
          <p:cNvSpPr txBox="1"/>
          <p:nvPr/>
        </p:nvSpPr>
        <p:spPr>
          <a:xfrm>
            <a:off x="7098793" y="2485669"/>
            <a:ext cx="2031325" cy="646331"/>
          </a:xfrm>
          <a:prstGeom prst="rect">
            <a:avLst/>
          </a:prstGeom>
          <a:noFill/>
        </p:spPr>
        <p:txBody>
          <a:bodyPr wrap="none" rtlCol="0">
            <a:spAutoFit/>
          </a:bodyPr>
          <a:lstStyle/>
          <a:p>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研究</a:t>
            </a:r>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内容</a:t>
            </a:r>
            <a:endPar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098793" y="3691085"/>
            <a:ext cx="2031325" cy="646331"/>
          </a:xfrm>
          <a:prstGeom prst="rect">
            <a:avLst/>
          </a:prstGeom>
          <a:noFill/>
        </p:spPr>
        <p:txBody>
          <a:bodyPr wrap="none" rtlCol="0">
            <a:spAutoFit/>
          </a:bodyPr>
          <a:lstStyle/>
          <a:p>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研究思路</a:t>
            </a:r>
            <a:endPar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068335" y="4876437"/>
            <a:ext cx="2031325" cy="646331"/>
          </a:xfrm>
          <a:prstGeom prst="rect">
            <a:avLst/>
          </a:prstGeom>
          <a:noFill/>
        </p:spPr>
        <p:txBody>
          <a:bodyPr wrap="none" rtlCol="0">
            <a:spAutoFit/>
          </a:bodyPr>
          <a:lstStyle/>
          <a:p>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研究计划</a:t>
            </a:r>
            <a:endPar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rot="5400000">
            <a:off x="-1825395" y="2343771"/>
            <a:ext cx="2270025" cy="902459"/>
            <a:chOff x="5604327" y="1072832"/>
            <a:chExt cx="3149600" cy="1117600"/>
          </a:xfrm>
        </p:grpSpPr>
        <p:sp>
          <p:nvSpPr>
            <p:cNvPr id="47" name="矩形 46"/>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8" name="矩形 47"/>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722376" y="1268362"/>
            <a:ext cx="769275" cy="769278"/>
            <a:chOff x="5722376" y="1268362"/>
            <a:chExt cx="769275" cy="769278"/>
          </a:xfrm>
        </p:grpSpPr>
        <p:sp>
          <p:nvSpPr>
            <p:cNvPr id="17" name="椭圆 16"/>
            <p:cNvSpPr/>
            <p:nvPr/>
          </p:nvSpPr>
          <p:spPr>
            <a:xfrm>
              <a:off x="5722376" y="1268362"/>
              <a:ext cx="769275" cy="769278"/>
            </a:xfrm>
            <a:prstGeom prst="ellipse">
              <a:avLst/>
            </a:prstGeom>
            <a:solidFill>
              <a:srgbClr val="75627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5742159" y="1358966"/>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01</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5722376" y="2450564"/>
            <a:ext cx="769275" cy="769278"/>
            <a:chOff x="5722376" y="2450564"/>
            <a:chExt cx="769275" cy="769278"/>
          </a:xfrm>
        </p:grpSpPr>
        <p:sp>
          <p:nvSpPr>
            <p:cNvPr id="18" name="椭圆 17"/>
            <p:cNvSpPr/>
            <p:nvPr/>
          </p:nvSpPr>
          <p:spPr>
            <a:xfrm>
              <a:off x="5722376" y="2450564"/>
              <a:ext cx="769275" cy="769278"/>
            </a:xfrm>
            <a:prstGeom prst="ellipse">
              <a:avLst/>
            </a:prstGeom>
            <a:solidFill>
              <a:srgbClr val="EF5B4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2" name="矩形 51"/>
            <p:cNvSpPr/>
            <p:nvPr/>
          </p:nvSpPr>
          <p:spPr>
            <a:xfrm>
              <a:off x="5736441" y="2527909"/>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02</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5722377" y="3632765"/>
            <a:ext cx="769275" cy="769278"/>
            <a:chOff x="5722377" y="3632765"/>
            <a:chExt cx="769275" cy="769278"/>
          </a:xfrm>
        </p:grpSpPr>
        <p:sp>
          <p:nvSpPr>
            <p:cNvPr id="19" name="椭圆 18"/>
            <p:cNvSpPr/>
            <p:nvPr/>
          </p:nvSpPr>
          <p:spPr>
            <a:xfrm>
              <a:off x="5722377" y="3632765"/>
              <a:ext cx="769275" cy="769278"/>
            </a:xfrm>
            <a:prstGeom prst="ellipse">
              <a:avLst/>
            </a:prstGeom>
            <a:solidFill>
              <a:srgbClr val="F2B97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3" name="矩形 52"/>
            <p:cNvSpPr/>
            <p:nvPr/>
          </p:nvSpPr>
          <p:spPr>
            <a:xfrm>
              <a:off x="5747879" y="3717273"/>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03</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5722373" y="4814964"/>
            <a:ext cx="769275" cy="769278"/>
            <a:chOff x="5722373" y="4814964"/>
            <a:chExt cx="769275" cy="769278"/>
          </a:xfrm>
        </p:grpSpPr>
        <p:sp>
          <p:nvSpPr>
            <p:cNvPr id="20" name="椭圆 19"/>
            <p:cNvSpPr/>
            <p:nvPr/>
          </p:nvSpPr>
          <p:spPr>
            <a:xfrm>
              <a:off x="5722373" y="4814964"/>
              <a:ext cx="769275" cy="769278"/>
            </a:xfrm>
            <a:prstGeom prst="ellipse">
              <a:avLst/>
            </a:prstGeom>
            <a:solidFill>
              <a:srgbClr val="85897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4" name="矩形 53"/>
            <p:cNvSpPr/>
            <p:nvPr/>
          </p:nvSpPr>
          <p:spPr>
            <a:xfrm>
              <a:off x="5761947" y="4890673"/>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04</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103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5"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5"/>
                                        </p:tgtEl>
                                      </p:cBhvr>
                                    </p:animEffect>
                                  </p:childTnLst>
                                </p:cTn>
                              </p:par>
                            </p:childTnLst>
                          </p:cTn>
                        </p:par>
                        <p:par>
                          <p:cTn id="19" fill="hold">
                            <p:stCondLst>
                              <p:cond delay="15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15"/>
                                        </p:tgtEl>
                                        <p:attrNameLst>
                                          <p:attrName>style.visibility</p:attrName>
                                        </p:attrNameLst>
                                      </p:cBhvr>
                                      <p:to>
                                        <p:strVal val="visible"/>
                                      </p:to>
                                    </p:set>
                                    <p:anim by="(-#ppt_w*2)" calcmode="lin" valueType="num">
                                      <p:cBhvr rctx="PPT">
                                        <p:cTn id="22" dur="500" autoRev="1" fill="hold">
                                          <p:stCondLst>
                                            <p:cond delay="0"/>
                                          </p:stCondLst>
                                        </p:cTn>
                                        <p:tgtEl>
                                          <p:spTgt spid="15"/>
                                        </p:tgtEl>
                                        <p:attrNameLst>
                                          <p:attrName>ppt_w</p:attrName>
                                        </p:attrNameLst>
                                      </p:cBhvr>
                                    </p:anim>
                                    <p:anim by="(#ppt_w*0.50)" calcmode="lin" valueType="num">
                                      <p:cBhvr>
                                        <p:cTn id="23" dur="500" decel="50000" autoRev="1" fill="hold">
                                          <p:stCondLst>
                                            <p:cond delay="0"/>
                                          </p:stCondLst>
                                        </p:cTn>
                                        <p:tgtEl>
                                          <p:spTgt spid="15"/>
                                        </p:tgtEl>
                                        <p:attrNameLst>
                                          <p:attrName>ppt_x</p:attrName>
                                        </p:attrNameLst>
                                      </p:cBhvr>
                                    </p:anim>
                                    <p:anim from="(-#ppt_h/2)" to="(#ppt_y)" calcmode="lin" valueType="num">
                                      <p:cBhvr>
                                        <p:cTn id="24" dur="1000" fill="hold">
                                          <p:stCondLst>
                                            <p:cond delay="0"/>
                                          </p:stCondLst>
                                        </p:cTn>
                                        <p:tgtEl>
                                          <p:spTgt spid="15"/>
                                        </p:tgtEl>
                                        <p:attrNameLst>
                                          <p:attrName>ppt_y</p:attrName>
                                        </p:attrNameLst>
                                      </p:cBhvr>
                                    </p:anim>
                                    <p:animRot by="21600000">
                                      <p:cBhvr>
                                        <p:cTn id="25" dur="1000" fill="hold">
                                          <p:stCondLst>
                                            <p:cond delay="0"/>
                                          </p:stCondLst>
                                        </p:cTn>
                                        <p:tgtEl>
                                          <p:spTgt spid="15"/>
                                        </p:tgtEl>
                                        <p:attrNameLst>
                                          <p:attrName>r</p:attrName>
                                        </p:attrNameLst>
                                      </p:cBhvr>
                                    </p:animRot>
                                  </p:childTnLst>
                                </p:cTn>
                              </p:par>
                            </p:childTnLst>
                          </p:cTn>
                        </p:par>
                        <p:par>
                          <p:cTn id="26" fill="hold">
                            <p:stCondLst>
                              <p:cond delay="2600"/>
                            </p:stCondLst>
                            <p:childTnLst>
                              <p:par>
                                <p:cTn id="27" presetID="10" presetClass="entr" presetSubtype="0" fill="hold" nodeType="after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par>
                                <p:cTn id="30" presetID="10" presetClass="entr" presetSubtype="0" fill="hold" nodeType="withEffect">
                                  <p:stCondLst>
                                    <p:cond delay="25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nodeType="withEffect">
                                  <p:stCondLst>
                                    <p:cond delay="50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par>
                                <p:cTn id="36" presetID="10" presetClass="entr" presetSubtype="0" fill="hold" nodeType="withEffect">
                                  <p:stCondLst>
                                    <p:cond delay="75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childTnLst>
                                </p:cTn>
                              </p:par>
                            </p:childTnLst>
                          </p:cTn>
                        </p:par>
                        <p:par>
                          <p:cTn id="39" fill="hold">
                            <p:stCondLst>
                              <p:cond delay="3850"/>
                            </p:stCondLst>
                            <p:childTnLst>
                              <p:par>
                                <p:cTn id="40" presetID="22" presetClass="entr" presetSubtype="8"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par>
                                <p:cTn id="43" presetID="22" presetClass="entr" presetSubtype="8" fill="hold" grpId="0" nodeType="withEffect">
                                  <p:stCondLst>
                                    <p:cond delay="25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500"/>
                                        <p:tgtEl>
                                          <p:spTgt spid="3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39"/>
                                        </p:tgtEl>
                                        <p:attrNameLst>
                                          <p:attrName>style.visibility</p:attrName>
                                        </p:attrNameLst>
                                      </p:cBhvr>
                                      <p:to>
                                        <p:strVal val="visible"/>
                                      </p:to>
                                    </p:set>
                                    <p:animEffect transition="in" filter="wipe(left)">
                                      <p:cBhvr>
                                        <p:cTn id="48" dur="500"/>
                                        <p:tgtEl>
                                          <p:spTgt spid="39"/>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7" grpId="0"/>
      <p:bldP spid="38" grpId="0"/>
      <p:bldP spid="39"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5AB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5ABB9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570208" cy="1107996"/>
          </a:xfrm>
          <a:prstGeom prst="rect">
            <a:avLst/>
          </a:prstGeom>
          <a:noFill/>
        </p:spPr>
        <p:txBody>
          <a:bodyPr wrap="none" rtlCol="0">
            <a:spAutoFit/>
          </a:bodyPr>
          <a:lstStyle/>
          <a:p>
            <a:r>
              <a:rPr lang="zh-CN" altLang="en-US" sz="6600" b="1" dirty="0">
                <a:solidFill>
                  <a:srgbClr val="5ABB93"/>
                </a:solidFill>
                <a:latin typeface="微软雅黑" panose="020B0503020204020204" pitchFamily="34" charset="-122"/>
                <a:ea typeface="微软雅黑" panose="020B0503020204020204" pitchFamily="34" charset="-122"/>
              </a:rPr>
              <a:t>研究背景</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536864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20104" y="1458009"/>
            <a:ext cx="1823520" cy="1756969"/>
            <a:chOff x="1452403" y="1820485"/>
            <a:chExt cx="2707454" cy="2711710"/>
          </a:xfrm>
        </p:grpSpPr>
        <p:grpSp>
          <p:nvGrpSpPr>
            <p:cNvPr id="52" name="组合 51"/>
            <p:cNvGrpSpPr/>
            <p:nvPr/>
          </p:nvGrpSpPr>
          <p:grpSpPr>
            <a:xfrm>
              <a:off x="1452403" y="1820485"/>
              <a:ext cx="2707454" cy="2711710"/>
              <a:chOff x="1393278" y="1568693"/>
              <a:chExt cx="2707454" cy="2711710"/>
            </a:xfrm>
          </p:grpSpPr>
          <p:sp>
            <p:nvSpPr>
              <p:cNvPr id="53" name="Oval 5"/>
              <p:cNvSpPr>
                <a:spLocks noChangeArrowheads="1"/>
              </p:cNvSpPr>
              <p:nvPr/>
            </p:nvSpPr>
            <p:spPr bwMode="auto">
              <a:xfrm>
                <a:off x="1393278" y="1568693"/>
                <a:ext cx="2707454" cy="2711710"/>
              </a:xfrm>
              <a:prstGeom prst="ellipse">
                <a:avLst/>
              </a:prstGeom>
              <a:solidFill>
                <a:srgbClr val="5ABB93"/>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4"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74" name="矩形 73"/>
            <p:cNvSpPr/>
            <p:nvPr/>
          </p:nvSpPr>
          <p:spPr>
            <a:xfrm>
              <a:off x="1781557" y="2814978"/>
              <a:ext cx="2102054" cy="712535"/>
            </a:xfrm>
            <a:prstGeom prst="rect">
              <a:avLst/>
            </a:prstGeom>
          </p:spPr>
          <p:txBody>
            <a:bodyPr wrap="none">
              <a:spAutoFit/>
            </a:bodyPr>
            <a:lstStyle/>
            <a:p>
              <a:r>
                <a:rPr lang="zh-CN" altLang="en-US" sz="2400" dirty="0" smtClean="0">
                  <a:solidFill>
                    <a:srgbClr val="FBFBFB"/>
                  </a:solidFill>
                  <a:latin typeface="微软雅黑" panose="020B0503020204020204" pitchFamily="34" charset="-122"/>
                  <a:ea typeface="微软雅黑" panose="020B0503020204020204" pitchFamily="34" charset="-122"/>
                </a:rPr>
                <a:t>应用范围</a:t>
              </a:r>
              <a:endParaRPr lang="zh-CN" altLang="en-US" sz="2400" b="1" dirty="0">
                <a:solidFill>
                  <a:srgbClr val="FBFBFB"/>
                </a:solidFill>
                <a:latin typeface="微软雅黑" panose="020B0503020204020204" pitchFamily="34" charset="-122"/>
                <a:ea typeface="微软雅黑" panose="020B0503020204020204" pitchFamily="34" charset="-122"/>
              </a:endParaRPr>
            </a:p>
          </p:txBody>
        </p:sp>
      </p:gr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3073075" y="2232104"/>
            <a:ext cx="1905178" cy="252051"/>
            <a:chOff x="2929691" y="2127825"/>
            <a:chExt cx="900366" cy="126498"/>
          </a:xfrm>
        </p:grpSpPr>
        <p:sp>
          <p:nvSpPr>
            <p:cNvPr id="62"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3"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6"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71" name="矩形 70"/>
          <p:cNvSpPr/>
          <p:nvPr/>
        </p:nvSpPr>
        <p:spPr>
          <a:xfrm>
            <a:off x="827903" y="3329806"/>
            <a:ext cx="2805312" cy="22467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全球目前约有</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2.85</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亿人口存在视觉障碍</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。在</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中国范围内，失明人士数量达</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1730</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万，为世界上盲人数量最多的国家，</a:t>
            </a:r>
            <a:r>
              <a:rPr lang="zh-CN" altLang="en-US" sz="2000" dirty="0">
                <a:solidFill>
                  <a:srgbClr val="FF0000"/>
                </a:solidFill>
                <a:latin typeface="微软雅黑" panose="020B0503020204020204" pitchFamily="34" charset="-122"/>
                <a:ea typeface="微软雅黑" panose="020B0503020204020204" pitchFamily="34" charset="-122"/>
              </a:rPr>
              <a:t>每</a:t>
            </a:r>
            <a:r>
              <a:rPr lang="en-US" altLang="zh-CN" sz="2000" dirty="0">
                <a:solidFill>
                  <a:srgbClr val="FF0000"/>
                </a:solidFill>
                <a:latin typeface="微软雅黑" panose="020B0503020204020204" pitchFamily="34" charset="-122"/>
                <a:ea typeface="微软雅黑" panose="020B0503020204020204" pitchFamily="34" charset="-122"/>
              </a:rPr>
              <a:t>100</a:t>
            </a:r>
            <a:r>
              <a:rPr lang="zh-CN" altLang="en-US" sz="2000" dirty="0">
                <a:solidFill>
                  <a:srgbClr val="FF0000"/>
                </a:solidFill>
                <a:latin typeface="微软雅黑" panose="020B0503020204020204" pitchFamily="34" charset="-122"/>
                <a:ea typeface="微软雅黑" panose="020B0503020204020204" pitchFamily="34" charset="-122"/>
              </a:rPr>
              <a:t>个中国人就有一个盲人</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72" name="矩形 71"/>
          <p:cNvSpPr/>
          <p:nvPr/>
        </p:nvSpPr>
        <p:spPr>
          <a:xfrm>
            <a:off x="4517785" y="3330780"/>
            <a:ext cx="2780090" cy="16312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手杖只能获取有限的障碍物</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位置信息；</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导盲犬维护成本过高；电子设备解决方案成本过高、使用体验不佳。</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3" name="矩形 72"/>
          <p:cNvSpPr/>
          <p:nvPr/>
        </p:nvSpPr>
        <p:spPr>
          <a:xfrm>
            <a:off x="8265135" y="3329805"/>
            <a:ext cx="2743972" cy="16312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手机</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功能逐渐丰富化、使用普及化，越来越多的研究人员开始考虑如何利用手机提供盲人辅助避障功能</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TextBox 42"/>
          <p:cNvSpPr txBox="1"/>
          <p:nvPr/>
        </p:nvSpPr>
        <p:spPr>
          <a:xfrm>
            <a:off x="1213474" y="266653"/>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smtClean="0">
                <a:solidFill>
                  <a:srgbClr val="756271"/>
                </a:solidFill>
              </a:rPr>
              <a:t>研究</a:t>
            </a:r>
            <a:r>
              <a:rPr lang="zh-CN" altLang="en-US" b="0" dirty="0">
                <a:solidFill>
                  <a:srgbClr val="756271"/>
                </a:solidFill>
              </a:rPr>
              <a:t>背景</a:t>
            </a:r>
          </a:p>
        </p:txBody>
      </p:sp>
      <p:grpSp>
        <p:nvGrpSpPr>
          <p:cNvPr id="39" name="组合 38"/>
          <p:cNvGrpSpPr/>
          <p:nvPr/>
        </p:nvGrpSpPr>
        <p:grpSpPr>
          <a:xfrm>
            <a:off x="4978253" y="1413499"/>
            <a:ext cx="1823520" cy="1756969"/>
            <a:chOff x="1452403" y="1820485"/>
            <a:chExt cx="2707454" cy="2711710"/>
          </a:xfrm>
        </p:grpSpPr>
        <p:grpSp>
          <p:nvGrpSpPr>
            <p:cNvPr id="40" name="组合 39"/>
            <p:cNvGrpSpPr/>
            <p:nvPr/>
          </p:nvGrpSpPr>
          <p:grpSpPr>
            <a:xfrm>
              <a:off x="1452403" y="1820485"/>
              <a:ext cx="2707454" cy="2711710"/>
              <a:chOff x="1393278" y="1568693"/>
              <a:chExt cx="2707454" cy="2711710"/>
            </a:xfrm>
          </p:grpSpPr>
          <p:sp>
            <p:nvSpPr>
              <p:cNvPr id="42" name="Oval 5"/>
              <p:cNvSpPr>
                <a:spLocks noChangeArrowheads="1"/>
              </p:cNvSpPr>
              <p:nvPr/>
            </p:nvSpPr>
            <p:spPr bwMode="auto">
              <a:xfrm>
                <a:off x="1393278" y="1568693"/>
                <a:ext cx="2707454" cy="2711710"/>
              </a:xfrm>
              <a:prstGeom prst="ellipse">
                <a:avLst/>
              </a:prstGeom>
              <a:solidFill>
                <a:srgbClr val="5ABB93"/>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3"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41" name="矩形 40"/>
            <p:cNvSpPr/>
            <p:nvPr/>
          </p:nvSpPr>
          <p:spPr>
            <a:xfrm>
              <a:off x="1781557" y="2814978"/>
              <a:ext cx="2102054" cy="712535"/>
            </a:xfrm>
            <a:prstGeom prst="rect">
              <a:avLst/>
            </a:prstGeom>
          </p:spPr>
          <p:txBody>
            <a:bodyPr wrap="none">
              <a:spAutoFit/>
            </a:bodyPr>
            <a:lstStyle/>
            <a:p>
              <a:r>
                <a:rPr lang="zh-CN" altLang="en-US" sz="2400" dirty="0" smtClean="0">
                  <a:solidFill>
                    <a:srgbClr val="FBFBFB"/>
                  </a:solidFill>
                  <a:latin typeface="微软雅黑" panose="020B0503020204020204" pitchFamily="34" charset="-122"/>
                  <a:ea typeface="微软雅黑" panose="020B0503020204020204" pitchFamily="34" charset="-122"/>
                </a:rPr>
                <a:t>方案不足</a:t>
              </a:r>
              <a:endParaRPr lang="zh-CN" altLang="en-US" sz="2400" b="1" dirty="0">
                <a:solidFill>
                  <a:srgbClr val="FBFBFB"/>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8657823" y="1392043"/>
            <a:ext cx="1823520" cy="1756969"/>
            <a:chOff x="1452403" y="1820485"/>
            <a:chExt cx="2707454" cy="2711710"/>
          </a:xfrm>
        </p:grpSpPr>
        <p:grpSp>
          <p:nvGrpSpPr>
            <p:cNvPr id="45" name="组合 44"/>
            <p:cNvGrpSpPr/>
            <p:nvPr/>
          </p:nvGrpSpPr>
          <p:grpSpPr>
            <a:xfrm>
              <a:off x="1452403" y="1820485"/>
              <a:ext cx="2707454" cy="2711710"/>
              <a:chOff x="1393278" y="1568693"/>
              <a:chExt cx="2707454" cy="2711710"/>
            </a:xfrm>
          </p:grpSpPr>
          <p:sp>
            <p:nvSpPr>
              <p:cNvPr id="47" name="Oval 5"/>
              <p:cNvSpPr>
                <a:spLocks noChangeArrowheads="1"/>
              </p:cNvSpPr>
              <p:nvPr/>
            </p:nvSpPr>
            <p:spPr bwMode="auto">
              <a:xfrm>
                <a:off x="1393278" y="1568693"/>
                <a:ext cx="2707454" cy="2711710"/>
              </a:xfrm>
              <a:prstGeom prst="ellipse">
                <a:avLst/>
              </a:prstGeom>
              <a:solidFill>
                <a:srgbClr val="5ABB93"/>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8"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46" name="矩形 45"/>
            <p:cNvSpPr/>
            <p:nvPr/>
          </p:nvSpPr>
          <p:spPr>
            <a:xfrm>
              <a:off x="1781557" y="2814978"/>
              <a:ext cx="2102054" cy="712535"/>
            </a:xfrm>
            <a:prstGeom prst="rect">
              <a:avLst/>
            </a:prstGeom>
          </p:spPr>
          <p:txBody>
            <a:bodyPr wrap="none">
              <a:spAutoFit/>
            </a:bodyPr>
            <a:lstStyle/>
            <a:p>
              <a:r>
                <a:rPr lang="zh-CN" altLang="en-US" sz="2400" b="1" dirty="0" smtClean="0">
                  <a:solidFill>
                    <a:srgbClr val="FBFBFB"/>
                  </a:solidFill>
                  <a:latin typeface="微软雅黑" panose="020B0503020204020204" pitchFamily="34" charset="-122"/>
                  <a:ea typeface="微软雅黑" panose="020B0503020204020204" pitchFamily="34" charset="-122"/>
                </a:rPr>
                <a:t>创新探索</a:t>
              </a:r>
              <a:endParaRPr lang="zh-CN" altLang="en-US" sz="2400" b="1" dirty="0">
                <a:solidFill>
                  <a:srgbClr val="FBFBFB"/>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6781145" y="2196396"/>
            <a:ext cx="1905178" cy="252051"/>
            <a:chOff x="2929691" y="2127825"/>
            <a:chExt cx="900366" cy="126498"/>
          </a:xfrm>
        </p:grpSpPr>
        <p:sp>
          <p:nvSpPr>
            <p:cNvPr id="50"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1"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4"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37477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ipe(left)">
                                      <p:cBhvr>
                                        <p:cTn id="18" dur="500"/>
                                        <p:tgtEl>
                                          <p:spTgt spid="61"/>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500"/>
                                        <p:tgtEl>
                                          <p:spTgt spid="7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par>
                                <p:cTn id="29" presetID="25"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34" dur="1000" fill="hold"/>
                                        <p:tgtEl>
                                          <p:spTgt spid="39"/>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9"/>
                                        </p:tgtEl>
                                      </p:cBhvr>
                                    </p:animEffect>
                                  </p:childTnLst>
                                </p:cTn>
                              </p:par>
                              <p:par>
                                <p:cTn id="39" presetID="25"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44"/>
                                        </p:tgtEl>
                                        <p:attrNameLst>
                                          <p:attrName>ppt_w</p:attrName>
                                        </p:attrNameLst>
                                      </p:cBhvr>
                                      <p:tavLst>
                                        <p:tav tm="0">
                                          <p:val>
                                            <p:strVal val="#ppt_w*.05"/>
                                          </p:val>
                                        </p:tav>
                                        <p:tav tm="100000">
                                          <p:val>
                                            <p:strVal val="#ppt_w"/>
                                          </p:val>
                                        </p:tav>
                                      </p:tavLst>
                                    </p:anim>
                                    <p:anim calcmode="lin" valueType="num">
                                      <p:cBhvr>
                                        <p:cTn id="44" dur="1000" fill="hold"/>
                                        <p:tgtEl>
                                          <p:spTgt spid="44"/>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44"/>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44"/>
                                        </p:tgtEl>
                                      </p:cBhvr>
                                    </p:animEffect>
                                  </p:childTnLst>
                                </p:cTn>
                              </p:par>
                            </p:childTnLst>
                          </p:cTn>
                        </p:par>
                        <p:par>
                          <p:cTn id="49" fill="hold">
                            <p:stCondLst>
                              <p:cond delay="2500"/>
                            </p:stCondLst>
                            <p:childTnLst>
                              <p:par>
                                <p:cTn id="50" presetID="22" presetClass="entr" presetSubtype="8" fill="hold"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860318" y="1365618"/>
            <a:ext cx="6194425" cy="1293813"/>
            <a:chOff x="3860318" y="1365618"/>
            <a:chExt cx="6194425" cy="1293813"/>
          </a:xfrm>
        </p:grpSpPr>
        <p:sp>
          <p:nvSpPr>
            <p:cNvPr id="17" name="Rectangle 9"/>
            <p:cNvSpPr>
              <a:spLocks noChangeArrowheads="1"/>
            </p:cNvSpPr>
            <p:nvPr/>
          </p:nvSpPr>
          <p:spPr bwMode="auto">
            <a:xfrm>
              <a:off x="3860318" y="1365618"/>
              <a:ext cx="6194425" cy="1293813"/>
            </a:xfrm>
            <a:prstGeom prst="rect">
              <a:avLst/>
            </a:prstGeom>
            <a:solidFill>
              <a:srgbClr val="756271"/>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TextBox 17"/>
            <p:cNvSpPr txBox="1"/>
            <p:nvPr/>
          </p:nvSpPr>
          <p:spPr>
            <a:xfrm>
              <a:off x="4047196" y="1691394"/>
              <a:ext cx="5760640" cy="646331"/>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本课题具有较高的学术研究价值，</a:t>
              </a:r>
              <a:r>
                <a:rPr lang="zh-CN" altLang="en-US" dirty="0" smtClean="0">
                  <a:solidFill>
                    <a:schemeClr val="bg1"/>
                  </a:solidFill>
                  <a:latin typeface="微软雅黑" panose="020B0503020204020204" pitchFamily="34" charset="-122"/>
                  <a:ea typeface="微软雅黑" panose="020B0503020204020204" pitchFamily="34" charset="-122"/>
                </a:rPr>
                <a:t>可以</a:t>
              </a:r>
              <a:r>
                <a:rPr lang="zh-CN" altLang="en-US" dirty="0" smtClean="0">
                  <a:solidFill>
                    <a:schemeClr val="bg1"/>
                  </a:solidFill>
                  <a:latin typeface="微软雅黑" panose="020B0503020204020204" pitchFamily="34" charset="-122"/>
                  <a:ea typeface="微软雅黑" panose="020B0503020204020204" pitchFamily="34" charset="-122"/>
                </a:rPr>
                <a:t>为多模态感知避障技术</a:t>
              </a:r>
              <a:r>
                <a:rPr lang="zh-CN" altLang="en-US" dirty="0" smtClean="0">
                  <a:solidFill>
                    <a:schemeClr val="bg1"/>
                  </a:solidFill>
                  <a:latin typeface="微软雅黑" panose="020B0503020204020204" pitchFamily="34" charset="-122"/>
                  <a:ea typeface="微软雅黑" panose="020B0503020204020204" pitchFamily="34" charset="-122"/>
                </a:rPr>
                <a:t>研究</a:t>
              </a:r>
              <a:r>
                <a:rPr lang="zh-CN" altLang="en-US" dirty="0">
                  <a:solidFill>
                    <a:schemeClr val="bg1"/>
                  </a:solidFill>
                  <a:latin typeface="微软雅黑" panose="020B0503020204020204" pitchFamily="34" charset="-122"/>
                  <a:ea typeface="微软雅黑" panose="020B0503020204020204" pitchFamily="34" charset="-122"/>
                </a:rPr>
                <a:t>提供相应的理论基础。</a:t>
              </a:r>
            </a:p>
          </p:txBody>
        </p:sp>
      </p:grpSp>
      <p:grpSp>
        <p:nvGrpSpPr>
          <p:cNvPr id="7" name="组合 6"/>
          <p:cNvGrpSpPr/>
          <p:nvPr/>
        </p:nvGrpSpPr>
        <p:grpSpPr>
          <a:xfrm>
            <a:off x="3860318" y="3113455"/>
            <a:ext cx="6194425" cy="1292225"/>
            <a:chOff x="3860318" y="3113455"/>
            <a:chExt cx="6194425" cy="1292225"/>
          </a:xfrm>
        </p:grpSpPr>
        <p:sp>
          <p:nvSpPr>
            <p:cNvPr id="19" name="Rectangle 11"/>
            <p:cNvSpPr>
              <a:spLocks noChangeArrowheads="1"/>
            </p:cNvSpPr>
            <p:nvPr/>
          </p:nvSpPr>
          <p:spPr bwMode="auto">
            <a:xfrm>
              <a:off x="3860318" y="3113455"/>
              <a:ext cx="6194425" cy="1292225"/>
            </a:xfrm>
            <a:prstGeom prst="rect">
              <a:avLst/>
            </a:prstGeom>
            <a:solidFill>
              <a:srgbClr val="EF5B43"/>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TextBox 19"/>
            <p:cNvSpPr txBox="1"/>
            <p:nvPr/>
          </p:nvSpPr>
          <p:spPr>
            <a:xfrm>
              <a:off x="4047196" y="3424659"/>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latin typeface="微软雅黑" panose="020B0503020204020204" pitchFamily="34" charset="-122"/>
                  <a:ea typeface="微软雅黑" panose="020B0503020204020204" pitchFamily="34" charset="-122"/>
                </a:rPr>
                <a:t>本</a:t>
              </a:r>
              <a:r>
                <a:rPr lang="zh-CN" altLang="en-US" dirty="0" smtClean="0">
                  <a:solidFill>
                    <a:schemeClr val="bg1"/>
                  </a:solidFill>
                  <a:latin typeface="微软雅黑" panose="020B0503020204020204" pitchFamily="34" charset="-122"/>
                  <a:ea typeface="微软雅黑" panose="020B0503020204020204" pitchFamily="34" charset="-122"/>
                </a:rPr>
                <a:t>课题通过充分利用手机功能，能</a:t>
              </a:r>
              <a:r>
                <a:rPr lang="zh-CN" altLang="en-US" dirty="0">
                  <a:solidFill>
                    <a:schemeClr val="bg1"/>
                  </a:solidFill>
                  <a:latin typeface="微软雅黑" panose="020B0503020204020204" pitchFamily="34" charset="-122"/>
                  <a:ea typeface="微软雅黑" panose="020B0503020204020204" pitchFamily="34" charset="-122"/>
                </a:rPr>
                <a:t>有效</a:t>
              </a:r>
              <a:r>
                <a:rPr lang="zh-CN" altLang="en-US" dirty="0" smtClean="0">
                  <a:solidFill>
                    <a:schemeClr val="bg1"/>
                  </a:solidFill>
                  <a:latin typeface="微软雅黑" panose="020B0503020204020204" pitchFamily="34" charset="-122"/>
                  <a:ea typeface="微软雅黑" panose="020B0503020204020204" pitchFamily="34" charset="-122"/>
                </a:rPr>
                <a:t>地降低盲人避障辅助功能的设备成本。</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3860318" y="4864468"/>
            <a:ext cx="6194425" cy="1293813"/>
            <a:chOff x="3860318" y="4864468"/>
            <a:chExt cx="6194425" cy="1293813"/>
          </a:xfrm>
        </p:grpSpPr>
        <p:sp>
          <p:nvSpPr>
            <p:cNvPr id="22" name="Rectangle 14"/>
            <p:cNvSpPr>
              <a:spLocks noChangeArrowheads="1"/>
            </p:cNvSpPr>
            <p:nvPr/>
          </p:nvSpPr>
          <p:spPr bwMode="auto">
            <a:xfrm>
              <a:off x="3860318" y="4864468"/>
              <a:ext cx="6194425" cy="1293813"/>
            </a:xfrm>
            <a:prstGeom prst="rect">
              <a:avLst/>
            </a:prstGeom>
            <a:solidFill>
              <a:srgbClr val="F2B973"/>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 name="TextBox 21"/>
            <p:cNvSpPr txBox="1"/>
            <p:nvPr/>
          </p:nvSpPr>
          <p:spPr>
            <a:xfrm>
              <a:off x="4077210" y="5181247"/>
              <a:ext cx="5760640" cy="92333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smtClean="0">
                  <a:solidFill>
                    <a:schemeClr val="bg1"/>
                  </a:solidFill>
                  <a:latin typeface="微软雅黑" panose="020B0503020204020204" pitchFamily="34" charset="-122"/>
                  <a:ea typeface="微软雅黑" panose="020B0503020204020204" pitchFamily="34" charset="-122"/>
                </a:rPr>
                <a:t>本课题的研究可以降低盲人使用避障辅助的硬件门槛、提高盲人使用的舒适程度，从而更好的帮助这一弱势群体。</a:t>
              </a:r>
              <a:endParaRPr lang="zh-CN" altLang="en-US" dirty="0">
                <a:solidFill>
                  <a:schemeClr val="bg1"/>
                </a:solidFill>
                <a:latin typeface="微软雅黑" panose="020B0503020204020204" pitchFamily="34" charset="-122"/>
                <a:ea typeface="微软雅黑" panose="020B0503020204020204" pitchFamily="34" charset="-122"/>
              </a:endParaRPr>
            </a:p>
          </p:txBody>
        </p:sp>
      </p:gr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5" name="Line 7"/>
          <p:cNvSpPr>
            <a:spLocks noChangeShapeType="1"/>
          </p:cNvSpPr>
          <p:nvPr/>
        </p:nvSpPr>
        <p:spPr bwMode="auto">
          <a:xfrm flipV="1">
            <a:off x="2799868" y="1997443"/>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Line 8"/>
          <p:cNvSpPr>
            <a:spLocks noChangeShapeType="1"/>
          </p:cNvSpPr>
          <p:nvPr/>
        </p:nvSpPr>
        <p:spPr bwMode="auto">
          <a:xfrm flipV="1">
            <a:off x="3311042" y="3727818"/>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Line 13"/>
          <p:cNvSpPr>
            <a:spLocks noChangeShapeType="1"/>
          </p:cNvSpPr>
          <p:nvPr/>
        </p:nvSpPr>
        <p:spPr bwMode="auto">
          <a:xfrm>
            <a:off x="2799868" y="4619993"/>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5166830" y="1159243"/>
            <a:ext cx="3581400" cy="430887"/>
            <a:chOff x="5166830" y="1159243"/>
            <a:chExt cx="3581400" cy="430887"/>
          </a:xfrm>
        </p:grpSpPr>
        <p:sp>
          <p:nvSpPr>
            <p:cNvPr id="18" name="Rectangle 10"/>
            <p:cNvSpPr>
              <a:spLocks noChangeArrowheads="1"/>
            </p:cNvSpPr>
            <p:nvPr/>
          </p:nvSpPr>
          <p:spPr bwMode="auto">
            <a:xfrm>
              <a:off x="5166830" y="1159243"/>
              <a:ext cx="3581400" cy="422275"/>
            </a:xfrm>
            <a:prstGeom prst="rect">
              <a:avLst/>
            </a:prstGeom>
            <a:solidFill>
              <a:srgbClr val="EBEAE2"/>
            </a:solidFill>
            <a:ln w="19050" cap="flat">
              <a:solidFill>
                <a:srgbClr val="75627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4" name="TextBox 16"/>
            <p:cNvSpPr txBox="1"/>
            <p:nvPr/>
          </p:nvSpPr>
          <p:spPr>
            <a:xfrm>
              <a:off x="5403507" y="1159243"/>
              <a:ext cx="3108046" cy="430887"/>
            </a:xfrm>
            <a:prstGeom prst="rect">
              <a:avLst/>
            </a:prstGeom>
            <a:noFill/>
          </p:spPr>
          <p:txBody>
            <a:bodyPr wrap="square" rtlCol="0">
              <a:spAutoFit/>
            </a:bodyPr>
            <a:lstStyle/>
            <a:p>
              <a:pPr algn="ctr"/>
              <a:r>
                <a:rPr lang="zh-CN" altLang="en-US" sz="2200" b="1" dirty="0">
                  <a:solidFill>
                    <a:srgbClr val="756271"/>
                  </a:solidFill>
                  <a:latin typeface="微软雅黑" panose="020B0503020204020204" pitchFamily="34" charset="-122"/>
                  <a:ea typeface="微软雅黑" panose="020B0503020204020204" pitchFamily="34" charset="-122"/>
                </a:rPr>
                <a:t>学术研究价值</a:t>
              </a:r>
              <a:endParaRPr lang="en-US" altLang="zh-CN" sz="2200" b="1" dirty="0">
                <a:solidFill>
                  <a:srgbClr val="75627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166830" y="2905493"/>
            <a:ext cx="3581400" cy="439669"/>
            <a:chOff x="5166830" y="2905493"/>
            <a:chExt cx="3581400" cy="439669"/>
          </a:xfrm>
        </p:grpSpPr>
        <p:sp>
          <p:nvSpPr>
            <p:cNvPr id="20" name="Rectangle 12"/>
            <p:cNvSpPr>
              <a:spLocks noChangeArrowheads="1"/>
            </p:cNvSpPr>
            <p:nvPr/>
          </p:nvSpPr>
          <p:spPr bwMode="auto">
            <a:xfrm>
              <a:off x="5166830" y="2905493"/>
              <a:ext cx="3581400" cy="423863"/>
            </a:xfrm>
            <a:prstGeom prst="rect">
              <a:avLst/>
            </a:prstGeom>
            <a:solidFill>
              <a:srgbClr val="EBEAE2"/>
            </a:solidFill>
            <a:ln w="19050" cap="flat">
              <a:solidFill>
                <a:srgbClr val="EF5B43"/>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6" name="TextBox 18"/>
            <p:cNvSpPr txBox="1"/>
            <p:nvPr/>
          </p:nvSpPr>
          <p:spPr>
            <a:xfrm>
              <a:off x="5403507" y="2914275"/>
              <a:ext cx="3108046" cy="430887"/>
            </a:xfrm>
            <a:prstGeom prst="rect">
              <a:avLst/>
            </a:prstGeom>
            <a:noFill/>
          </p:spPr>
          <p:txBody>
            <a:bodyPr wrap="square" rtlCol="0">
              <a:spAutoFit/>
            </a:bodyPr>
            <a:lstStyle/>
            <a:p>
              <a:pPr algn="ctr"/>
              <a:r>
                <a:rPr lang="zh-CN" altLang="en-US" sz="2200" b="1" dirty="0">
                  <a:solidFill>
                    <a:srgbClr val="EF5B43"/>
                  </a:solidFill>
                  <a:latin typeface="微软雅黑" panose="020B0503020204020204" pitchFamily="34" charset="-122"/>
                  <a:ea typeface="微软雅黑" panose="020B0503020204020204" pitchFamily="34" charset="-122"/>
                </a:rPr>
                <a:t>经济效益</a:t>
              </a:r>
              <a:endParaRPr lang="en-US" altLang="zh-CN" sz="2200" b="1" dirty="0">
                <a:solidFill>
                  <a:srgbClr val="EF5B43"/>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5166830" y="4658093"/>
            <a:ext cx="3581400" cy="433983"/>
            <a:chOff x="5166830" y="4658093"/>
            <a:chExt cx="3581400" cy="433983"/>
          </a:xfrm>
        </p:grpSpPr>
        <p:sp>
          <p:nvSpPr>
            <p:cNvPr id="23" name="Rectangle 15"/>
            <p:cNvSpPr>
              <a:spLocks noChangeArrowheads="1"/>
            </p:cNvSpPr>
            <p:nvPr/>
          </p:nvSpPr>
          <p:spPr bwMode="auto">
            <a:xfrm>
              <a:off x="5166830" y="4658093"/>
              <a:ext cx="3581400" cy="423863"/>
            </a:xfrm>
            <a:prstGeom prst="rect">
              <a:avLst/>
            </a:prstGeom>
            <a:solidFill>
              <a:srgbClr val="EBEAE2"/>
            </a:solidFill>
            <a:ln w="19050" cap="flat">
              <a:solidFill>
                <a:srgbClr val="F2B973"/>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9" name="TextBox 20"/>
            <p:cNvSpPr txBox="1"/>
            <p:nvPr/>
          </p:nvSpPr>
          <p:spPr>
            <a:xfrm>
              <a:off x="5403507" y="4661189"/>
              <a:ext cx="3108046" cy="430887"/>
            </a:xfrm>
            <a:prstGeom prst="rect">
              <a:avLst/>
            </a:prstGeom>
            <a:noFill/>
          </p:spPr>
          <p:txBody>
            <a:bodyPr wrap="square" rtlCol="0">
              <a:spAutoFit/>
            </a:bodyPr>
            <a:lstStyle/>
            <a:p>
              <a:pPr algn="ctr"/>
              <a:r>
                <a:rPr lang="zh-CN" altLang="en-US" sz="2200" b="1" dirty="0">
                  <a:solidFill>
                    <a:srgbClr val="F2B973"/>
                  </a:solidFill>
                  <a:latin typeface="微软雅黑" panose="020B0503020204020204" pitchFamily="34" charset="-122"/>
                  <a:ea typeface="微软雅黑" panose="020B0503020204020204" pitchFamily="34" charset="-122"/>
                </a:rPr>
                <a:t>社会效益</a:t>
              </a:r>
              <a:endParaRPr lang="en-US" altLang="zh-CN" sz="2200" b="1" dirty="0">
                <a:solidFill>
                  <a:srgbClr val="F2B973"/>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247293" y="2830881"/>
            <a:ext cx="2065338" cy="1787525"/>
            <a:chOff x="1247293" y="2830881"/>
            <a:chExt cx="2065338" cy="1787525"/>
          </a:xfrm>
        </p:grpSpPr>
        <p:sp>
          <p:nvSpPr>
            <p:cNvPr id="10" name="Freeform 6"/>
            <p:cNvSpPr/>
            <p:nvPr/>
          </p:nvSpPr>
          <p:spPr bwMode="auto">
            <a:xfrm>
              <a:off x="1247293" y="2830881"/>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1" name="TextBox 22"/>
            <p:cNvSpPr txBox="1"/>
            <p:nvPr/>
          </p:nvSpPr>
          <p:spPr>
            <a:xfrm>
              <a:off x="1493469" y="3170338"/>
              <a:ext cx="1499007" cy="1200329"/>
            </a:xfrm>
            <a:prstGeom prst="rect">
              <a:avLst/>
            </a:prstGeom>
            <a:noFill/>
          </p:spPr>
          <p:txBody>
            <a:bodyPr wrap="square" rtlCol="0">
              <a:spAutoFit/>
            </a:bodyPr>
            <a:lstStyle/>
            <a:p>
              <a:pPr algn="ctr"/>
              <a:r>
                <a:rPr lang="zh-CN" altLang="en-US" sz="3600" b="1" dirty="0" smtClean="0">
                  <a:solidFill>
                    <a:schemeClr val="bg2"/>
                  </a:solidFill>
                  <a:latin typeface="微软雅黑" panose="020B0503020204020204" pitchFamily="34" charset="-122"/>
                  <a:ea typeface="微软雅黑" panose="020B0503020204020204" pitchFamily="34" charset="-122"/>
                </a:rPr>
                <a:t>研究意义</a:t>
              </a:r>
              <a:endParaRPr lang="en-US" altLang="zh-CN" sz="3600" b="1" dirty="0">
                <a:solidFill>
                  <a:schemeClr val="bg2"/>
                </a:solidFill>
                <a:latin typeface="微软雅黑" panose="020B0503020204020204" pitchFamily="34" charset="-122"/>
                <a:ea typeface="微软雅黑" panose="020B0503020204020204" pitchFamily="34" charset="-122"/>
              </a:endParaRPr>
            </a:p>
          </p:txBody>
        </p:sp>
      </p:grpSp>
      <p:sp>
        <p:nvSpPr>
          <p:cNvPr id="32" name="TextBox 42"/>
          <p:cNvSpPr txBox="1"/>
          <p:nvPr/>
        </p:nvSpPr>
        <p:spPr>
          <a:xfrm>
            <a:off x="1247293" y="303624"/>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smtClean="0">
                <a:solidFill>
                  <a:srgbClr val="756271"/>
                </a:solidFill>
              </a:rPr>
              <a:t>研究</a:t>
            </a:r>
            <a:r>
              <a:rPr lang="zh-CN" altLang="en-US" b="0" dirty="0">
                <a:solidFill>
                  <a:srgbClr val="756271"/>
                </a:solidFill>
              </a:rPr>
              <a:t>意义</a:t>
            </a:r>
          </a:p>
        </p:txBody>
      </p:sp>
    </p:spTree>
    <p:extLst>
      <p:ext uri="{BB962C8B-B14F-4D97-AF65-F5344CB8AC3E}">
        <p14:creationId xmlns:p14="http://schemas.microsoft.com/office/powerpoint/2010/main" val="2426575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1500"/>
                            </p:stCondLst>
                            <p:childTnLst>
                              <p:par>
                                <p:cTn id="26" presetID="16" presetClass="entr" presetSubtype="37"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outVertical)">
                                      <p:cBhvr>
                                        <p:cTn id="28" dur="500"/>
                                        <p:tgtEl>
                                          <p:spTgt spid="3"/>
                                        </p:tgtEl>
                                      </p:cBhvr>
                                    </p:animEffect>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16" presetClass="entr" presetSubtype="37"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arn(outVertical)">
                                      <p:cBhvr>
                                        <p:cTn id="38" dur="500"/>
                                        <p:tgtEl>
                                          <p:spTgt spid="4"/>
                                        </p:tgtEl>
                                      </p:cBhvr>
                                    </p:animEffect>
                                  </p:childTnLst>
                                </p:cTn>
                              </p:par>
                            </p:childTnLst>
                          </p:cTn>
                        </p:par>
                        <p:par>
                          <p:cTn id="39" fill="hold">
                            <p:stCondLst>
                              <p:cond delay="3500"/>
                            </p:stCondLst>
                            <p:childTnLst>
                              <p:par>
                                <p:cTn id="40" presetID="42" presetClass="entr" presetSubtype="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16" presetClass="entr" presetSubtype="37"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arn(outVertical)">
                                      <p:cBhvr>
                                        <p:cTn id="48" dur="500"/>
                                        <p:tgtEl>
                                          <p:spTgt spid="5"/>
                                        </p:tgtEl>
                                      </p:cBhvr>
                                    </p:animEffect>
                                  </p:childTnLst>
                                </p:cTn>
                              </p:par>
                            </p:childTnLst>
                          </p:cTn>
                        </p:par>
                        <p:par>
                          <p:cTn id="49" fill="hold">
                            <p:stCondLst>
                              <p:cond delay="5000"/>
                            </p:stCondLst>
                            <p:childTnLst>
                              <p:par>
                                <p:cTn id="50" presetID="42" presetClass="entr" presetSubtype="0"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1000"/>
                                        <p:tgtEl>
                                          <p:spTgt spid="33"/>
                                        </p:tgtEl>
                                      </p:cBhvr>
                                    </p:animEffect>
                                    <p:anim calcmode="lin" valueType="num">
                                      <p:cBhvr>
                                        <p:cTn id="53" dur="1000" fill="hold"/>
                                        <p:tgtEl>
                                          <p:spTgt spid="33"/>
                                        </p:tgtEl>
                                        <p:attrNameLst>
                                          <p:attrName>ppt_x</p:attrName>
                                        </p:attrNameLst>
                                      </p:cBhvr>
                                      <p:tavLst>
                                        <p:tav tm="0">
                                          <p:val>
                                            <p:strVal val="#ppt_x"/>
                                          </p:val>
                                        </p:tav>
                                        <p:tav tm="100000">
                                          <p:val>
                                            <p:strVal val="#ppt_x"/>
                                          </p:val>
                                        </p:tav>
                                      </p:tavLst>
                                    </p:anim>
                                    <p:anim calcmode="lin" valueType="num">
                                      <p:cBhvr>
                                        <p:cTn id="5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Box 42"/>
          <p:cNvSpPr txBox="1"/>
          <p:nvPr/>
        </p:nvSpPr>
        <p:spPr>
          <a:xfrm>
            <a:off x="1195352" y="291822"/>
            <a:ext cx="4728162"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smtClean="0">
                <a:solidFill>
                  <a:srgbClr val="756271"/>
                </a:solidFill>
              </a:rPr>
              <a:t>盲人避障技术</a:t>
            </a:r>
            <a:r>
              <a:rPr lang="zh-CN" altLang="en-US" b="0" dirty="0" smtClean="0">
                <a:solidFill>
                  <a:srgbClr val="756271"/>
                </a:solidFill>
              </a:rPr>
              <a:t>研究现状</a:t>
            </a:r>
            <a:endParaRPr lang="zh-CN" altLang="en-US" b="0" dirty="0">
              <a:solidFill>
                <a:srgbClr val="756271"/>
              </a:solidFill>
            </a:endParaRPr>
          </a:p>
        </p:txBody>
      </p:sp>
      <p:sp>
        <p:nvSpPr>
          <p:cNvPr id="47" name="Freeform 10"/>
          <p:cNvSpPr/>
          <p:nvPr/>
        </p:nvSpPr>
        <p:spPr bwMode="auto">
          <a:xfrm>
            <a:off x="1736233" y="1853184"/>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rgbClr val="5ABB93"/>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8" name="Freeform 11"/>
          <p:cNvSpPr/>
          <p:nvPr/>
        </p:nvSpPr>
        <p:spPr bwMode="auto">
          <a:xfrm>
            <a:off x="7697254" y="1954248"/>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9525" cap="flat">
            <a:solidFill>
              <a:srgbClr val="EF5B43"/>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Freeform 13"/>
          <p:cNvSpPr/>
          <p:nvPr/>
        </p:nvSpPr>
        <p:spPr bwMode="auto">
          <a:xfrm>
            <a:off x="4763707" y="4624301"/>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rgbClr val="756271"/>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766391" y="1769582"/>
            <a:ext cx="3142089" cy="908697"/>
            <a:chOff x="1766391" y="1769582"/>
            <a:chExt cx="3142089" cy="908697"/>
          </a:xfrm>
        </p:grpSpPr>
        <p:sp>
          <p:nvSpPr>
            <p:cNvPr id="52" name="矩形 51"/>
            <p:cNvSpPr/>
            <p:nvPr/>
          </p:nvSpPr>
          <p:spPr>
            <a:xfrm>
              <a:off x="1766391" y="2093504"/>
              <a:ext cx="3142089" cy="584775"/>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声呐、超声波传感器、电子传感器、电磁</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1774016" y="1769582"/>
              <a:ext cx="1569660" cy="369332"/>
            </a:xfrm>
            <a:prstGeom prst="rect">
              <a:avLst/>
            </a:prstGeom>
          </p:spPr>
          <p:txBody>
            <a:bodyPr wrap="none">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基于电子设备</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684339" y="3341721"/>
            <a:ext cx="1900602" cy="1389570"/>
            <a:chOff x="1684339" y="3341721"/>
            <a:chExt cx="1900602" cy="1389570"/>
          </a:xfrm>
        </p:grpSpPr>
        <p:sp>
          <p:nvSpPr>
            <p:cNvPr id="42" name="Freeform 5"/>
            <p:cNvSpPr/>
            <p:nvPr/>
          </p:nvSpPr>
          <p:spPr bwMode="auto">
            <a:xfrm>
              <a:off x="1684339" y="3341721"/>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4" name="文本框 53"/>
            <p:cNvSpPr txBox="1"/>
            <p:nvPr/>
          </p:nvSpPr>
          <p:spPr>
            <a:xfrm>
              <a:off x="2276564" y="3800974"/>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01</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651889" y="3369876"/>
            <a:ext cx="1900602" cy="1389570"/>
            <a:chOff x="3352584" y="3284579"/>
            <a:chExt cx="1900602" cy="1389570"/>
          </a:xfrm>
        </p:grpSpPr>
        <p:sp>
          <p:nvSpPr>
            <p:cNvPr id="45" name="Freeform 8"/>
            <p:cNvSpPr/>
            <p:nvPr/>
          </p:nvSpPr>
          <p:spPr bwMode="auto">
            <a:xfrm>
              <a:off x="3352584" y="3284579"/>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5" name="文本框 54"/>
            <p:cNvSpPr txBox="1"/>
            <p:nvPr/>
          </p:nvSpPr>
          <p:spPr>
            <a:xfrm>
              <a:off x="3877938" y="3331488"/>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02</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590071" y="3331488"/>
            <a:ext cx="1898864" cy="1389570"/>
            <a:chOff x="5020905" y="3341721"/>
            <a:chExt cx="1898864" cy="1389570"/>
          </a:xfrm>
        </p:grpSpPr>
        <p:sp>
          <p:nvSpPr>
            <p:cNvPr id="43" name="Freeform 6"/>
            <p:cNvSpPr/>
            <p:nvPr/>
          </p:nvSpPr>
          <p:spPr bwMode="auto">
            <a:xfrm>
              <a:off x="5020905" y="3341721"/>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6" name="文本框 55"/>
            <p:cNvSpPr txBox="1"/>
            <p:nvPr/>
          </p:nvSpPr>
          <p:spPr>
            <a:xfrm>
              <a:off x="5545375" y="3800974"/>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03</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4801989" y="4956114"/>
            <a:ext cx="3142089" cy="903959"/>
            <a:chOff x="3739313" y="5010394"/>
            <a:chExt cx="3142089" cy="903959"/>
          </a:xfrm>
        </p:grpSpPr>
        <p:sp>
          <p:nvSpPr>
            <p:cNvPr id="59" name="矩形 58"/>
            <p:cNvSpPr/>
            <p:nvPr/>
          </p:nvSpPr>
          <p:spPr>
            <a:xfrm>
              <a:off x="3739313" y="5329578"/>
              <a:ext cx="3142089" cy="584775"/>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立体视觉</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基于单目视觉</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矩形 59"/>
            <p:cNvSpPr/>
            <p:nvPr/>
          </p:nvSpPr>
          <p:spPr>
            <a:xfrm>
              <a:off x="3739313" y="5010394"/>
              <a:ext cx="1800493" cy="369332"/>
            </a:xfrm>
            <a:prstGeom prst="rect">
              <a:avLst/>
            </a:prstGeom>
          </p:spPr>
          <p:txBody>
            <a:bodyPr wrap="none">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基于计算机视觉</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7759223" y="1962695"/>
            <a:ext cx="3142089" cy="662476"/>
            <a:chOff x="5471634" y="1769582"/>
            <a:chExt cx="3142089" cy="662476"/>
          </a:xfrm>
        </p:grpSpPr>
        <p:sp>
          <p:nvSpPr>
            <p:cNvPr id="61" name="矩形 60"/>
            <p:cNvSpPr/>
            <p:nvPr/>
          </p:nvSpPr>
          <p:spPr>
            <a:xfrm>
              <a:off x="5471634" y="2093504"/>
              <a:ext cx="3142089" cy="338554"/>
            </a:xfrm>
            <a:prstGeom prst="rect">
              <a:avLst/>
            </a:prstGeom>
            <a:noFill/>
          </p:spPr>
          <p:txBody>
            <a:bodyPr wrap="square" rtlCol="0">
              <a:spAutoFit/>
            </a:bodyPr>
            <a:lstStyle/>
            <a:p>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矩形 61"/>
            <p:cNvSpPr/>
            <p:nvPr/>
          </p:nvSpPr>
          <p:spPr>
            <a:xfrm>
              <a:off x="5479259" y="1769582"/>
              <a:ext cx="1107996" cy="369332"/>
            </a:xfrm>
            <a:prstGeom prst="rect">
              <a:avLst/>
            </a:prstGeom>
          </p:spPr>
          <p:txBody>
            <a:bodyPr wrap="none">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基于手机</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68" name="椭圆 67"/>
          <p:cNvSpPr/>
          <p:nvPr/>
        </p:nvSpPr>
        <p:spPr>
          <a:xfrm>
            <a:off x="-1399471" y="5502372"/>
            <a:ext cx="1101992" cy="1101992"/>
          </a:xfrm>
          <a:prstGeom prst="ellipse">
            <a:avLst/>
          </a:prstGeom>
          <a:solidFill>
            <a:srgbClr val="F2B97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412845"/>
            <a:ext cx="1059131" cy="201922"/>
            <a:chOff x="2006150" y="1190660"/>
            <a:chExt cx="1932917" cy="101043"/>
          </a:xfrm>
        </p:grpSpPr>
        <p:sp>
          <p:nvSpPr>
            <p:cNvPr id="67" name="矩形 66"/>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76" name="矩形 75"/>
          <p:cNvSpPr/>
          <p:nvPr/>
        </p:nvSpPr>
        <p:spPr>
          <a:xfrm>
            <a:off x="7759222" y="2343742"/>
            <a:ext cx="3142089" cy="584775"/>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使用外部传感器</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使用手机内部传感器</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8322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down)">
                                      <p:cBhvr>
                                        <p:cTn id="13" dur="500"/>
                                        <p:tgtEl>
                                          <p:spTgt spid="47"/>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22" presetClass="entr" presetSubtype="1"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up)">
                                      <p:cBhvr>
                                        <p:cTn id="27" dur="500"/>
                                        <p:tgtEl>
                                          <p:spTgt spid="50"/>
                                        </p:tgtEl>
                                      </p:cBhvr>
                                    </p:animEffect>
                                  </p:childTnLst>
                                </p:cTn>
                              </p:par>
                              <p:par>
                                <p:cTn id="28" presetID="10" presetClass="entr" presetSubtype="0"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10" presetClass="entr" presetSubtype="0" fill="hold" nodeType="withEffect">
                                  <p:stCondLst>
                                    <p:cond delay="250"/>
                                  </p:stCondLst>
                                  <p:childTnLst>
                                    <p:set>
                                      <p:cBhvr>
                                        <p:cTn id="42" dur="1" fill="hold">
                                          <p:stCondLst>
                                            <p:cond delay="0"/>
                                          </p:stCondLst>
                                        </p:cTn>
                                        <p:tgtEl>
                                          <p:spTgt spid="69"/>
                                        </p:tgtEl>
                                        <p:attrNameLst>
                                          <p:attrName>style.visibility</p:attrName>
                                        </p:attrNameLst>
                                      </p:cBhvr>
                                      <p:to>
                                        <p:strVal val="visible"/>
                                      </p:to>
                                    </p:set>
                                    <p:animEffect transition="in" filter="fade">
                                      <p:cBhvr>
                                        <p:cTn id="43" dur="500"/>
                                        <p:tgtEl>
                                          <p:spTgt spid="69"/>
                                        </p:tgtEl>
                                      </p:cBhvr>
                                    </p:animEffect>
                                  </p:childTnLst>
                                </p:cTn>
                              </p:par>
                              <p:par>
                                <p:cTn id="44" presetID="1" presetClass="entr" presetSubtype="0" fill="hold" grpId="0" nodeType="withEffect">
                                  <p:stCondLst>
                                    <p:cond delay="250"/>
                                  </p:stCondLst>
                                  <p:childTnLst>
                                    <p:set>
                                      <p:cBhvr>
                                        <p:cTn id="45"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50" grpId="0" animBg="1"/>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Box 42"/>
          <p:cNvSpPr txBox="1"/>
          <p:nvPr/>
        </p:nvSpPr>
        <p:spPr>
          <a:xfrm>
            <a:off x="1195352" y="291822"/>
            <a:ext cx="4728162"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smtClean="0">
                <a:solidFill>
                  <a:srgbClr val="756271"/>
                </a:solidFill>
              </a:rPr>
              <a:t>检测算法研究现状</a:t>
            </a:r>
            <a:endParaRPr lang="zh-CN" altLang="en-US" b="0" dirty="0">
              <a:solidFill>
                <a:srgbClr val="756271"/>
              </a:solidFill>
            </a:endParaRPr>
          </a:p>
        </p:txBody>
      </p:sp>
      <p:sp>
        <p:nvSpPr>
          <p:cNvPr id="47" name="Freeform 10"/>
          <p:cNvSpPr/>
          <p:nvPr/>
        </p:nvSpPr>
        <p:spPr bwMode="auto">
          <a:xfrm>
            <a:off x="1736233" y="1853184"/>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rgbClr val="5ABB93"/>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8" name="Freeform 11"/>
          <p:cNvSpPr/>
          <p:nvPr/>
        </p:nvSpPr>
        <p:spPr bwMode="auto">
          <a:xfrm>
            <a:off x="6107973" y="1905332"/>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9525" cap="flat">
            <a:solidFill>
              <a:srgbClr val="EF5B43"/>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Freeform 13"/>
          <p:cNvSpPr/>
          <p:nvPr/>
        </p:nvSpPr>
        <p:spPr bwMode="auto">
          <a:xfrm>
            <a:off x="4060252" y="4570415"/>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rgbClr val="756271"/>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1" name="Freeform 14"/>
          <p:cNvSpPr/>
          <p:nvPr/>
        </p:nvSpPr>
        <p:spPr bwMode="auto">
          <a:xfrm>
            <a:off x="8849283" y="4592050"/>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9525" cap="flat">
            <a:solidFill>
              <a:srgbClr val="F2B973"/>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766391" y="1769582"/>
            <a:ext cx="3142089" cy="1154919"/>
            <a:chOff x="1766391" y="1769582"/>
            <a:chExt cx="3142089" cy="1154919"/>
          </a:xfrm>
        </p:grpSpPr>
        <p:sp>
          <p:nvSpPr>
            <p:cNvPr id="52" name="矩形 51"/>
            <p:cNvSpPr/>
            <p:nvPr/>
          </p:nvSpPr>
          <p:spPr>
            <a:xfrm>
              <a:off x="1766391" y="2093504"/>
              <a:ext cx="3142089" cy="830997"/>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第</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一</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步产生候选</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区域，第二</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步对候选区域</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分类和定位。如</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R-CNN</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系列</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1774016" y="1769582"/>
              <a:ext cx="1361719" cy="369332"/>
            </a:xfrm>
            <a:prstGeom prst="rect">
              <a:avLst/>
            </a:prstGeom>
          </p:spPr>
          <p:txBody>
            <a:bodyPr wrap="none">
              <a:spAutoFit/>
            </a:bodyPr>
            <a:lstStyle/>
            <a:p>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two-stage</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684339" y="3341721"/>
            <a:ext cx="1900602" cy="1389570"/>
            <a:chOff x="1684339" y="3341721"/>
            <a:chExt cx="1900602" cy="1389570"/>
          </a:xfrm>
        </p:grpSpPr>
        <p:sp>
          <p:nvSpPr>
            <p:cNvPr id="42" name="Freeform 5"/>
            <p:cNvSpPr/>
            <p:nvPr/>
          </p:nvSpPr>
          <p:spPr bwMode="auto">
            <a:xfrm>
              <a:off x="1684339" y="3341721"/>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4" name="文本框 53"/>
            <p:cNvSpPr txBox="1"/>
            <p:nvPr/>
          </p:nvSpPr>
          <p:spPr>
            <a:xfrm>
              <a:off x="2276564" y="3800974"/>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01</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839829" y="3298388"/>
            <a:ext cx="1900602" cy="1389570"/>
            <a:chOff x="3352584" y="3284579"/>
            <a:chExt cx="1900602" cy="1389570"/>
          </a:xfrm>
        </p:grpSpPr>
        <p:sp>
          <p:nvSpPr>
            <p:cNvPr id="45" name="Freeform 8"/>
            <p:cNvSpPr/>
            <p:nvPr/>
          </p:nvSpPr>
          <p:spPr bwMode="auto">
            <a:xfrm>
              <a:off x="3352584" y="3284579"/>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5" name="文本框 54"/>
            <p:cNvSpPr txBox="1"/>
            <p:nvPr/>
          </p:nvSpPr>
          <p:spPr>
            <a:xfrm>
              <a:off x="3877938" y="3331488"/>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02</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965394" y="3271788"/>
            <a:ext cx="1898864" cy="1389570"/>
            <a:chOff x="5020905" y="3341721"/>
            <a:chExt cx="1898864" cy="1389570"/>
          </a:xfrm>
        </p:grpSpPr>
        <p:sp>
          <p:nvSpPr>
            <p:cNvPr id="43" name="Freeform 6"/>
            <p:cNvSpPr/>
            <p:nvPr/>
          </p:nvSpPr>
          <p:spPr bwMode="auto">
            <a:xfrm>
              <a:off x="5020905" y="3341721"/>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6" name="文本框 55"/>
            <p:cNvSpPr txBox="1"/>
            <p:nvPr/>
          </p:nvSpPr>
          <p:spPr>
            <a:xfrm>
              <a:off x="5545375" y="3800974"/>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03</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8355733" y="3180845"/>
            <a:ext cx="1898864" cy="1389570"/>
            <a:chOff x="6756642" y="3154599"/>
            <a:chExt cx="1898864" cy="1389570"/>
          </a:xfrm>
        </p:grpSpPr>
        <p:sp>
          <p:nvSpPr>
            <p:cNvPr id="46" name="Freeform 9"/>
            <p:cNvSpPr/>
            <p:nvPr/>
          </p:nvSpPr>
          <p:spPr bwMode="auto">
            <a:xfrm>
              <a:off x="6756642" y="3154599"/>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7" name="文本框 56"/>
            <p:cNvSpPr txBox="1"/>
            <p:nvPr/>
          </p:nvSpPr>
          <p:spPr>
            <a:xfrm>
              <a:off x="7219916" y="3331488"/>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04</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4141999" y="4928811"/>
            <a:ext cx="3142089" cy="1647361"/>
            <a:chOff x="3739313" y="5005656"/>
            <a:chExt cx="3142089" cy="1647361"/>
          </a:xfrm>
        </p:grpSpPr>
        <p:sp>
          <p:nvSpPr>
            <p:cNvPr id="59" name="矩形 58"/>
            <p:cNvSpPr/>
            <p:nvPr/>
          </p:nvSpPr>
          <p:spPr>
            <a:xfrm>
              <a:off x="3739313" y="5329578"/>
              <a:ext cx="3142089" cy="1323439"/>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不需要进行候选区域阶段而直接回归目标类别和位置的算法这类算法通过牺牲检测精度来达到提升检测速度的</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目的。如</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YOLO</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SSD</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矩形 59"/>
            <p:cNvSpPr/>
            <p:nvPr/>
          </p:nvSpPr>
          <p:spPr>
            <a:xfrm>
              <a:off x="3789761" y="5005656"/>
              <a:ext cx="1353256" cy="369332"/>
            </a:xfrm>
            <a:prstGeom prst="rect">
              <a:avLst/>
            </a:prstGeom>
          </p:spPr>
          <p:txBody>
            <a:bodyPr wrap="none">
              <a:spAutoFit/>
            </a:bodyPr>
            <a:lstStyle/>
            <a:p>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one-stage</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6107973" y="1674691"/>
            <a:ext cx="3142089" cy="908697"/>
            <a:chOff x="5471634" y="1769582"/>
            <a:chExt cx="3142089" cy="908697"/>
          </a:xfrm>
        </p:grpSpPr>
        <p:sp>
          <p:nvSpPr>
            <p:cNvPr id="61" name="矩形 60"/>
            <p:cNvSpPr/>
            <p:nvPr/>
          </p:nvSpPr>
          <p:spPr>
            <a:xfrm>
              <a:off x="5471634" y="2093504"/>
              <a:ext cx="3142089" cy="584775"/>
            </a:xfrm>
            <a:prstGeom prst="rect">
              <a:avLst/>
            </a:prstGeom>
            <a:noFill/>
          </p:spPr>
          <p:txBody>
            <a:bodyPr wrap="square" rtlCol="0">
              <a:spAutoFit/>
            </a:bodyPr>
            <a:lstStyle/>
            <a:p>
              <a:r>
                <a:rPr lang="en-US" altLang="zh-CN" sz="1600" dirty="0" err="1" smtClean="0">
                  <a:solidFill>
                    <a:schemeClr val="tx1">
                      <a:lumMod val="75000"/>
                      <a:lumOff val="25000"/>
                    </a:schemeClr>
                  </a:solidFill>
                  <a:latin typeface="微软雅黑" panose="020B0503020204020204" pitchFamily="34" charset="-122"/>
                  <a:ea typeface="微软雅黑" panose="020B0503020204020204" pitchFamily="34" charset="-122"/>
                </a:rPr>
                <a:t>LeNet</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tx1">
                      <a:lumMod val="75000"/>
                      <a:lumOff val="25000"/>
                    </a:schemeClr>
                  </a:solidFill>
                  <a:latin typeface="微软雅黑" panose="020B0503020204020204" pitchFamily="34" charset="-122"/>
                  <a:ea typeface="微软雅黑" panose="020B0503020204020204" pitchFamily="34" charset="-122"/>
                </a:rPr>
                <a:t>AlexNet</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VGG</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tx1">
                      <a:lumMod val="75000"/>
                      <a:lumOff val="25000"/>
                    </a:schemeClr>
                  </a:solidFill>
                  <a:latin typeface="微软雅黑" panose="020B0503020204020204" pitchFamily="34" charset="-122"/>
                  <a:ea typeface="微软雅黑" panose="020B0503020204020204" pitchFamily="34" charset="-122"/>
                </a:rPr>
                <a:t>ResNet</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矩形 61"/>
            <p:cNvSpPr/>
            <p:nvPr/>
          </p:nvSpPr>
          <p:spPr>
            <a:xfrm>
              <a:off x="5479259" y="1769582"/>
              <a:ext cx="1569660" cy="369332"/>
            </a:xfrm>
            <a:prstGeom prst="rect">
              <a:avLst/>
            </a:prstGeom>
          </p:spPr>
          <p:txBody>
            <a:bodyPr wrap="none">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目标分类算法</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72" name="组合 71"/>
          <p:cNvGrpSpPr/>
          <p:nvPr/>
        </p:nvGrpSpPr>
        <p:grpSpPr>
          <a:xfrm>
            <a:off x="8932012" y="4917596"/>
            <a:ext cx="3142089" cy="662476"/>
            <a:chOff x="7228017" y="5005656"/>
            <a:chExt cx="3142089" cy="662476"/>
          </a:xfrm>
        </p:grpSpPr>
        <p:sp>
          <p:nvSpPr>
            <p:cNvPr id="63" name="矩形 62"/>
            <p:cNvSpPr/>
            <p:nvPr/>
          </p:nvSpPr>
          <p:spPr>
            <a:xfrm>
              <a:off x="7228017" y="5329578"/>
              <a:ext cx="3142089" cy="338554"/>
            </a:xfrm>
            <a:prstGeom prst="rect">
              <a:avLst/>
            </a:prstGeom>
            <a:noFill/>
          </p:spPr>
          <p:txBody>
            <a:bodyPr wrap="square" rtlCol="0">
              <a:spAutoFit/>
            </a:bodyPr>
            <a:lstStyle/>
            <a:p>
              <a:r>
                <a:rPr lang="en-US" altLang="zh-CN" sz="1600" dirty="0" err="1" smtClean="0">
                  <a:solidFill>
                    <a:schemeClr val="tx1">
                      <a:lumMod val="75000"/>
                      <a:lumOff val="25000"/>
                    </a:schemeClr>
                  </a:solidFill>
                  <a:latin typeface="微软雅黑" panose="020B0503020204020204" pitchFamily="34" charset="-122"/>
                  <a:ea typeface="微软雅黑" panose="020B0503020204020204" pitchFamily="34" charset="-122"/>
                </a:rPr>
                <a:t>MobileNets</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矩形 63"/>
            <p:cNvSpPr/>
            <p:nvPr/>
          </p:nvSpPr>
          <p:spPr>
            <a:xfrm>
              <a:off x="7261031" y="5005656"/>
              <a:ext cx="2492990" cy="369332"/>
            </a:xfrm>
            <a:prstGeom prst="rect">
              <a:avLst/>
            </a:prstGeom>
          </p:spPr>
          <p:txBody>
            <a:bodyPr wrap="none">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适用于移动设备的网络</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68" name="椭圆 67"/>
          <p:cNvSpPr/>
          <p:nvPr/>
        </p:nvSpPr>
        <p:spPr>
          <a:xfrm>
            <a:off x="-1399471" y="5502372"/>
            <a:ext cx="1101992" cy="1101992"/>
          </a:xfrm>
          <a:prstGeom prst="ellipse">
            <a:avLst/>
          </a:prstGeom>
          <a:solidFill>
            <a:srgbClr val="F2B97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412845"/>
            <a:ext cx="1059131" cy="201922"/>
            <a:chOff x="2006150" y="1190660"/>
            <a:chExt cx="1932917" cy="101043"/>
          </a:xfrm>
        </p:grpSpPr>
        <p:sp>
          <p:nvSpPr>
            <p:cNvPr id="67" name="矩形 66"/>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02404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down)">
                                      <p:cBhvr>
                                        <p:cTn id="13" dur="500"/>
                                        <p:tgtEl>
                                          <p:spTgt spid="47"/>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22" presetClass="entr" presetSubtype="1"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up)">
                                      <p:cBhvr>
                                        <p:cTn id="27" dur="500"/>
                                        <p:tgtEl>
                                          <p:spTgt spid="50"/>
                                        </p:tgtEl>
                                      </p:cBhvr>
                                    </p:animEffect>
                                  </p:childTnLst>
                                </p:cTn>
                              </p:par>
                              <p:par>
                                <p:cTn id="28" presetID="10" presetClass="entr" presetSubtype="0"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10" presetClass="entr" presetSubtype="0"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fade">
                                      <p:cBhvr>
                                        <p:cTn id="43" dur="500"/>
                                        <p:tgtEl>
                                          <p:spTgt spid="69"/>
                                        </p:tgtEl>
                                      </p:cBhvr>
                                    </p:animEffect>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par>
                                <p:cTn id="51" presetID="22" presetClass="entr" presetSubtype="1"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up)">
                                      <p:cBhvr>
                                        <p:cTn id="53" dur="500"/>
                                        <p:tgtEl>
                                          <p:spTgt spid="51"/>
                                        </p:tgtEl>
                                      </p:cBhvr>
                                    </p:animEffect>
                                  </p:childTnLst>
                                </p:cTn>
                              </p:par>
                              <p:par>
                                <p:cTn id="54" presetID="10" presetClass="entr" presetSubtype="0" fill="hold" nodeType="withEffect">
                                  <p:stCondLst>
                                    <p:cond delay="1000"/>
                                  </p:stCondLst>
                                  <p:childTnLst>
                                    <p:set>
                                      <p:cBhvr>
                                        <p:cTn id="55" dur="1" fill="hold">
                                          <p:stCondLst>
                                            <p:cond delay="0"/>
                                          </p:stCondLst>
                                        </p:cTn>
                                        <p:tgtEl>
                                          <p:spTgt spid="72"/>
                                        </p:tgtEl>
                                        <p:attrNameLst>
                                          <p:attrName>style.visibility</p:attrName>
                                        </p:attrNameLst>
                                      </p:cBhvr>
                                      <p:to>
                                        <p:strVal val="visible"/>
                                      </p:to>
                                    </p:set>
                                    <p:animEffect transition="in" filter="fade">
                                      <p:cBhvr>
                                        <p:cTn id="5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50" grpId="0" animBg="1"/>
      <p:bldP spid="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EF5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EF5B4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570208" cy="1107996"/>
          </a:xfrm>
          <a:prstGeom prst="rect">
            <a:avLst/>
          </a:prstGeom>
          <a:noFill/>
        </p:spPr>
        <p:txBody>
          <a:bodyPr wrap="none" rtlCol="0">
            <a:spAutoFit/>
          </a:bodyPr>
          <a:lstStyle/>
          <a:p>
            <a:r>
              <a:rPr lang="zh-CN" altLang="en-US" sz="6600" b="1" dirty="0" smtClean="0">
                <a:solidFill>
                  <a:srgbClr val="EF5B43"/>
                </a:solidFill>
                <a:latin typeface="微软雅黑" panose="020B0503020204020204" pitchFamily="34" charset="-122"/>
                <a:ea typeface="微软雅黑" panose="020B0503020204020204" pitchFamily="34" charset="-122"/>
              </a:rPr>
              <a:t>研究</a:t>
            </a:r>
            <a:r>
              <a:rPr lang="zh-CN" altLang="en-US" sz="6600" b="1" dirty="0">
                <a:solidFill>
                  <a:srgbClr val="EF5B43"/>
                </a:solidFill>
                <a:latin typeface="微软雅黑" panose="020B0503020204020204" pitchFamily="34" charset="-122"/>
                <a:ea typeface="微软雅黑" panose="020B0503020204020204" pitchFamily="34" charset="-122"/>
              </a:rPr>
              <a:t>内容</a:t>
            </a:r>
            <a:endParaRPr lang="zh-CN" altLang="en-US" sz="6600" b="1" dirty="0">
              <a:solidFill>
                <a:srgbClr val="EF5B43"/>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64959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919854" y="1920898"/>
            <a:ext cx="550996" cy="550996"/>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887637" y="3790757"/>
            <a:ext cx="564766" cy="549126"/>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2" name="TextBox 42"/>
          <p:cNvSpPr txBox="1"/>
          <p:nvPr/>
        </p:nvSpPr>
        <p:spPr>
          <a:xfrm>
            <a:off x="1452403" y="302132"/>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b="0" dirty="0" smtClean="0">
                <a:solidFill>
                  <a:srgbClr val="756271"/>
                </a:solidFill>
              </a:rPr>
              <a:t>研究目标</a:t>
            </a:r>
            <a:endParaRPr lang="zh-CN" altLang="en-US" b="0" dirty="0">
              <a:solidFill>
                <a:srgbClr val="756271"/>
              </a:solidFill>
            </a:endParaRPr>
          </a:p>
        </p:txBody>
      </p:sp>
      <p:sp>
        <p:nvSpPr>
          <p:cNvPr id="2" name="文本框 1"/>
          <p:cNvSpPr txBox="1"/>
          <p:nvPr/>
        </p:nvSpPr>
        <p:spPr>
          <a:xfrm>
            <a:off x="754134" y="1920898"/>
            <a:ext cx="10014684" cy="3539430"/>
          </a:xfrm>
          <a:prstGeom prst="rect">
            <a:avLst/>
          </a:prstGeom>
          <a:noFill/>
        </p:spPr>
        <p:txBody>
          <a:bodyPr wrap="square" rtlCol="0">
            <a:spAutoFit/>
          </a:bodyPr>
          <a:lstStyle/>
          <a:p>
            <a:r>
              <a:rPr lang="en-US" altLang="zh-CN" sz="3200" dirty="0" smtClean="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以</a:t>
            </a:r>
            <a:r>
              <a:rPr lang="zh-CN" altLang="en-US" sz="3200" dirty="0">
                <a:latin typeface="微软雅黑" panose="020B0503020204020204" pitchFamily="34" charset="-122"/>
                <a:ea typeface="微软雅黑" panose="020B0503020204020204" pitchFamily="34" charset="-122"/>
              </a:rPr>
              <a:t>手机为设备基础，研究出一套基于多模态感知的避障技术，并将该技术应用于盲人避障辅助系统当中</a:t>
            </a:r>
            <a:r>
              <a:rPr lang="zh-CN" altLang="en-US" sz="3200" dirty="0" smtClean="0">
                <a:latin typeface="微软雅黑" panose="020B0503020204020204" pitchFamily="34" charset="-122"/>
                <a:ea typeface="微软雅黑" panose="020B0503020204020204" pitchFamily="34" charset="-122"/>
              </a:rPr>
              <a:t>。</a:t>
            </a:r>
            <a:endParaRPr lang="en-US" altLang="zh-CN" sz="3200" dirty="0" smtClean="0">
              <a:latin typeface="微软雅黑" panose="020B0503020204020204" pitchFamily="34" charset="-122"/>
              <a:ea typeface="微软雅黑" panose="020B0503020204020204" pitchFamily="34" charset="-122"/>
            </a:endParaRPr>
          </a:p>
          <a:p>
            <a:r>
              <a:rPr lang="en-US" altLang="zh-CN" sz="3200" dirty="0" smtClean="0">
                <a:latin typeface="微软雅黑" panose="020B0503020204020204" pitchFamily="34" charset="-122"/>
                <a:ea typeface="微软雅黑" panose="020B0503020204020204" pitchFamily="34" charset="-122"/>
              </a:rPr>
              <a:t>	</a:t>
            </a:r>
          </a:p>
          <a:p>
            <a:endParaRPr lang="en-US" altLang="zh-CN" sz="3200" dirty="0">
              <a:latin typeface="微软雅黑" panose="020B0503020204020204" pitchFamily="34" charset="-122"/>
              <a:ea typeface="微软雅黑" panose="020B0503020204020204" pitchFamily="34" charset="-122"/>
            </a:endParaRPr>
          </a:p>
          <a:p>
            <a:r>
              <a:rPr lang="en-US" altLang="zh-CN" sz="3200" dirty="0" smtClean="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完成盲人避障辅助系统开发，系统</a:t>
            </a:r>
            <a:r>
              <a:rPr lang="zh-CN" altLang="en-US" sz="3200" dirty="0">
                <a:latin typeface="微软雅黑" panose="020B0503020204020204" pitchFamily="34" charset="-122"/>
                <a:ea typeface="微软雅黑" panose="020B0503020204020204" pitchFamily="34" charset="-122"/>
              </a:rPr>
              <a:t>通过摄像头采集到的图像信息，结合多模态感知数据，分析出当前场景下的障碍物信息，最终通过语音的方式反馈给盲人。</a:t>
            </a:r>
          </a:p>
        </p:txBody>
      </p:sp>
      <p:sp>
        <p:nvSpPr>
          <p:cNvPr id="3" name="文本框 2"/>
          <p:cNvSpPr txBox="1"/>
          <p:nvPr/>
        </p:nvSpPr>
        <p:spPr>
          <a:xfrm>
            <a:off x="1044509" y="2011730"/>
            <a:ext cx="301686" cy="369332"/>
          </a:xfrm>
          <a:prstGeom prst="rect">
            <a:avLst/>
          </a:prstGeom>
          <a:noFill/>
        </p:spPr>
        <p:txBody>
          <a:bodyPr wrap="none" rtlCol="0">
            <a:spAutoFit/>
          </a:bodyPr>
          <a:lstStyle/>
          <a:p>
            <a:r>
              <a:rPr lang="en-US" altLang="zh-CN" dirty="0" smtClean="0"/>
              <a:t>1</a:t>
            </a:r>
            <a:endParaRPr lang="zh-CN" altLang="en-US" dirty="0"/>
          </a:p>
        </p:txBody>
      </p:sp>
      <p:sp>
        <p:nvSpPr>
          <p:cNvPr id="20" name="文本框 19"/>
          <p:cNvSpPr txBox="1"/>
          <p:nvPr/>
        </p:nvSpPr>
        <p:spPr>
          <a:xfrm>
            <a:off x="1013041" y="3890459"/>
            <a:ext cx="301686" cy="369332"/>
          </a:xfrm>
          <a:prstGeom prst="rect">
            <a:avLst/>
          </a:prstGeom>
          <a:noFill/>
        </p:spPr>
        <p:txBody>
          <a:bodyPr wrap="none" rtlCol="0">
            <a:spAutoFit/>
          </a:bodyPr>
          <a:lstStyle/>
          <a:p>
            <a:r>
              <a:rPr lang="en-US" altLang="zh-CN" dirty="0"/>
              <a:t>2</a:t>
            </a:r>
            <a:endParaRPr lang="zh-CN" altLang="en-US" dirty="0"/>
          </a:p>
        </p:txBody>
      </p:sp>
    </p:spTree>
    <p:extLst>
      <p:ext uri="{BB962C8B-B14F-4D97-AF65-F5344CB8AC3E}">
        <p14:creationId xmlns:p14="http://schemas.microsoft.com/office/powerpoint/2010/main" val="2382208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彩复古答辩"/>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780</Words>
  <Application>Microsoft Office PowerPoint</Application>
  <PresentationFormat>宽屏</PresentationFormat>
  <Paragraphs>154</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新細明體</vt:lpstr>
      <vt:lpstr>宋体</vt:lpstr>
      <vt:lpstr>微软雅黑</vt:lpstr>
      <vt:lpstr>微软雅黑 Light</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liu xy</cp:lastModifiedBy>
  <cp:revision>53</cp:revision>
  <dcterms:created xsi:type="dcterms:W3CDTF">2017-04-01T14:37:23Z</dcterms:created>
  <dcterms:modified xsi:type="dcterms:W3CDTF">2020-01-15T10:40:07Z</dcterms:modified>
</cp:coreProperties>
</file>