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32"/>
  </p:notesMasterIdLst>
  <p:sldIdLst>
    <p:sldId id="256" r:id="rId3"/>
    <p:sldId id="283" r:id="rId4"/>
    <p:sldId id="284" r:id="rId5"/>
    <p:sldId id="258" r:id="rId6"/>
    <p:sldId id="259" r:id="rId7"/>
    <p:sldId id="260" r:id="rId8"/>
    <p:sldId id="261" r:id="rId9"/>
    <p:sldId id="262" r:id="rId10"/>
    <p:sldId id="285" r:id="rId11"/>
    <p:sldId id="264" r:id="rId12"/>
    <p:sldId id="265" r:id="rId13"/>
    <p:sldId id="266" r:id="rId14"/>
    <p:sldId id="267" r:id="rId15"/>
    <p:sldId id="268" r:id="rId16"/>
    <p:sldId id="269" r:id="rId17"/>
    <p:sldId id="270" r:id="rId18"/>
    <p:sldId id="271" r:id="rId19"/>
    <p:sldId id="286" r:id="rId20"/>
    <p:sldId id="273" r:id="rId21"/>
    <p:sldId id="274" r:id="rId22"/>
    <p:sldId id="275" r:id="rId23"/>
    <p:sldId id="277" r:id="rId24"/>
    <p:sldId id="287" r:id="rId25"/>
    <p:sldId id="278" r:id="rId26"/>
    <p:sldId id="279" r:id="rId27"/>
    <p:sldId id="280" r:id="rId28"/>
    <p:sldId id="281" r:id="rId29"/>
    <p:sldId id="257" r:id="rId30"/>
    <p:sldId id="28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2019/5/24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3854784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11</a:t>
            </a:fld>
            <a:endParaRPr lang="zh-CN" altLang="en-US" dirty="0"/>
          </a:p>
        </p:txBody>
      </p:sp>
    </p:spTree>
    <p:extLst>
      <p:ext uri="{BB962C8B-B14F-4D97-AF65-F5344CB8AC3E}">
        <p14:creationId xmlns:p14="http://schemas.microsoft.com/office/powerpoint/2010/main" val="272628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12</a:t>
            </a:fld>
            <a:endParaRPr lang="zh-CN" altLang="en-US" dirty="0"/>
          </a:p>
        </p:txBody>
      </p:sp>
    </p:spTree>
    <p:extLst>
      <p:ext uri="{BB962C8B-B14F-4D97-AF65-F5344CB8AC3E}">
        <p14:creationId xmlns:p14="http://schemas.microsoft.com/office/powerpoint/2010/main" val="2513119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1488676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14</a:t>
            </a:fld>
            <a:endParaRPr lang="zh-CN" altLang="en-US" dirty="0"/>
          </a:p>
        </p:txBody>
      </p:sp>
    </p:spTree>
    <p:extLst>
      <p:ext uri="{BB962C8B-B14F-4D97-AF65-F5344CB8AC3E}">
        <p14:creationId xmlns:p14="http://schemas.microsoft.com/office/powerpoint/2010/main" val="53623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175158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16</a:t>
            </a:fld>
            <a:endParaRPr lang="zh-CN" altLang="en-US" dirty="0"/>
          </a:p>
        </p:txBody>
      </p:sp>
    </p:spTree>
    <p:extLst>
      <p:ext uri="{BB962C8B-B14F-4D97-AF65-F5344CB8AC3E}">
        <p14:creationId xmlns:p14="http://schemas.microsoft.com/office/powerpoint/2010/main" val="8670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17</a:t>
            </a:fld>
            <a:endParaRPr lang="zh-CN" altLang="en-US" dirty="0"/>
          </a:p>
        </p:txBody>
      </p:sp>
    </p:spTree>
    <p:extLst>
      <p:ext uri="{BB962C8B-B14F-4D97-AF65-F5344CB8AC3E}">
        <p14:creationId xmlns:p14="http://schemas.microsoft.com/office/powerpoint/2010/main" val="117352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18</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19</a:t>
            </a:fld>
            <a:endParaRPr lang="zh-CN" altLang="en-US" dirty="0"/>
          </a:p>
        </p:txBody>
      </p:sp>
    </p:spTree>
    <p:extLst>
      <p:ext uri="{BB962C8B-B14F-4D97-AF65-F5344CB8AC3E}">
        <p14:creationId xmlns:p14="http://schemas.microsoft.com/office/powerpoint/2010/main" val="417589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20</a:t>
            </a:fld>
            <a:endParaRPr lang="zh-CN" altLang="en-US" dirty="0"/>
          </a:p>
        </p:txBody>
      </p:sp>
    </p:spTree>
    <p:extLst>
      <p:ext uri="{BB962C8B-B14F-4D97-AF65-F5344CB8AC3E}">
        <p14:creationId xmlns:p14="http://schemas.microsoft.com/office/powerpoint/2010/main" val="3597629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21</a:t>
            </a:fld>
            <a:endParaRPr lang="zh-CN" altLang="en-US" dirty="0"/>
          </a:p>
        </p:txBody>
      </p:sp>
    </p:spTree>
    <p:extLst>
      <p:ext uri="{BB962C8B-B14F-4D97-AF65-F5344CB8AC3E}">
        <p14:creationId xmlns:p14="http://schemas.microsoft.com/office/powerpoint/2010/main" val="1631184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22</a:t>
            </a:fld>
            <a:endParaRPr lang="zh-CN" altLang="en-US" dirty="0"/>
          </a:p>
        </p:txBody>
      </p:sp>
    </p:spTree>
    <p:extLst>
      <p:ext uri="{BB962C8B-B14F-4D97-AF65-F5344CB8AC3E}">
        <p14:creationId xmlns:p14="http://schemas.microsoft.com/office/powerpoint/2010/main" val="1062651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23</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24</a:t>
            </a:fld>
            <a:endParaRPr lang="zh-CN" altLang="en-US" dirty="0"/>
          </a:p>
        </p:txBody>
      </p:sp>
    </p:spTree>
    <p:extLst>
      <p:ext uri="{BB962C8B-B14F-4D97-AF65-F5344CB8AC3E}">
        <p14:creationId xmlns:p14="http://schemas.microsoft.com/office/powerpoint/2010/main" val="3009533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25</a:t>
            </a:fld>
            <a:endParaRPr lang="zh-CN" altLang="en-US" dirty="0"/>
          </a:p>
        </p:txBody>
      </p:sp>
    </p:spTree>
    <p:extLst>
      <p:ext uri="{BB962C8B-B14F-4D97-AF65-F5344CB8AC3E}">
        <p14:creationId xmlns:p14="http://schemas.microsoft.com/office/powerpoint/2010/main" val="2805013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26</a:t>
            </a:fld>
            <a:endParaRPr lang="zh-CN" altLang="en-US" dirty="0"/>
          </a:p>
        </p:txBody>
      </p:sp>
    </p:spTree>
    <p:extLst>
      <p:ext uri="{BB962C8B-B14F-4D97-AF65-F5344CB8AC3E}">
        <p14:creationId xmlns:p14="http://schemas.microsoft.com/office/powerpoint/2010/main" val="2894661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27</a:t>
            </a:fld>
            <a:endParaRPr lang="zh-CN" altLang="en-US" dirty="0"/>
          </a:p>
        </p:txBody>
      </p:sp>
    </p:spTree>
    <p:extLst>
      <p:ext uri="{BB962C8B-B14F-4D97-AF65-F5344CB8AC3E}">
        <p14:creationId xmlns:p14="http://schemas.microsoft.com/office/powerpoint/2010/main" val="660438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28</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6372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160208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10397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231659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7</a:t>
            </a:fld>
            <a:endParaRPr lang="zh-CN" altLang="en-US" dirty="0"/>
          </a:p>
        </p:txBody>
      </p:sp>
    </p:spTree>
    <p:extLst>
      <p:ext uri="{BB962C8B-B14F-4D97-AF65-F5344CB8AC3E}">
        <p14:creationId xmlns:p14="http://schemas.microsoft.com/office/powerpoint/2010/main" val="69260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57016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9</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4741227"/>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66959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8877696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060250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3792173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3836362"/>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0278012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0334941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06522272"/>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a:off x="0" y="6752493"/>
            <a:ext cx="12192000" cy="105508"/>
            <a:chOff x="0" y="5064369"/>
            <a:chExt cx="7777423" cy="79131"/>
          </a:xfrm>
        </p:grpSpPr>
        <p:grpSp>
          <p:nvGrpSpPr>
            <p:cNvPr id="3" name="组合 2"/>
            <p:cNvGrpSpPr/>
            <p:nvPr/>
          </p:nvGrpSpPr>
          <p:grpSpPr>
            <a:xfrm>
              <a:off x="0" y="5064369"/>
              <a:ext cx="3888711" cy="79131"/>
              <a:chOff x="0" y="4948238"/>
              <a:chExt cx="3888711" cy="195262"/>
            </a:xfrm>
          </p:grpSpPr>
          <p:sp>
            <p:nvSpPr>
              <p:cNvPr id="8" name="矩形 7"/>
              <p:cNvSpPr/>
              <p:nvPr/>
            </p:nvSpPr>
            <p:spPr>
              <a:xfrm>
                <a:off x="0" y="4948238"/>
                <a:ext cx="1296237" cy="195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1296237" y="4948238"/>
                <a:ext cx="1296237" cy="195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2592474" y="4948238"/>
                <a:ext cx="1296237" cy="195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888712" y="5064369"/>
              <a:ext cx="3888711" cy="79131"/>
              <a:chOff x="0" y="4948238"/>
              <a:chExt cx="3888711" cy="195262"/>
            </a:xfrm>
          </p:grpSpPr>
          <p:sp>
            <p:nvSpPr>
              <p:cNvPr id="5" name="矩形 4"/>
              <p:cNvSpPr/>
              <p:nvPr/>
            </p:nvSpPr>
            <p:spPr>
              <a:xfrm>
                <a:off x="0" y="4948238"/>
                <a:ext cx="1296237" cy="1952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1296237" y="4948238"/>
                <a:ext cx="1296237" cy="195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592474" y="4948238"/>
                <a:ext cx="1296237" cy="195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4128456734"/>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41362345"/>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23363481"/>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1693477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80709459"/>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50509776"/>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06667992"/>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01613793"/>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231174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8414768"/>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7214038"/>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314366"/>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2127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14558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68536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3628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8735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3083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108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79073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45852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07715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93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2019/5/24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2019/5/24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5" r:id="rId25"/>
    <p:sldLayoutId id="2147483676" r:id="rId26"/>
    <p:sldLayoutId id="2147483677" r:id="rId27"/>
    <p:sldLayoutId id="2147483679" r:id="rId28"/>
    <p:sldLayoutId id="2147483680" r:id="rId29"/>
    <p:sldLayoutId id="2147483681" r:id="rId30"/>
    <p:sldLayoutId id="2147483682" r:id="rId31"/>
    <p:sldLayoutId id="2147483683" r:id="rId3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2019/5/24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18663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9.xml"/><Relationship Id="rId1" Type="http://schemas.openxmlformats.org/officeDocument/2006/relationships/slideLayout" Target="../slideLayouts/slideLayout3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5674402" y="2278317"/>
            <a:ext cx="5724644" cy="923330"/>
          </a:xfrm>
          <a:prstGeom prst="rect">
            <a:avLst/>
          </a:prstGeom>
          <a:noFill/>
          <a:effectLst/>
        </p:spPr>
        <p:txBody>
          <a:bodyPr wrap="none" rtlCol="0">
            <a:spAutoFit/>
          </a:bodyPr>
          <a:lstStyle/>
          <a:p>
            <a:r>
              <a:rPr lang="zh-CN" altLang="en-US" sz="5400" dirty="0">
                <a:solidFill>
                  <a:srgbClr val="858976"/>
                </a:solidFill>
                <a:latin typeface="微软雅黑" panose="020B0503020204020204" pitchFamily="34" charset="-122"/>
                <a:ea typeface="微软雅黑" panose="020B0503020204020204" pitchFamily="34" charset="-122"/>
              </a:rPr>
              <a:t>多彩复古论文答辩</a:t>
            </a:r>
          </a:p>
        </p:txBody>
      </p:sp>
      <p:grpSp>
        <p:nvGrpSpPr>
          <p:cNvPr id="47" name="组合 46"/>
          <p:cNvGrpSpPr/>
          <p:nvPr/>
        </p:nvGrpSpPr>
        <p:grpSpPr>
          <a:xfrm>
            <a:off x="6164825" y="4506388"/>
            <a:ext cx="4858942" cy="400110"/>
            <a:chOff x="6164825" y="4506388"/>
            <a:chExt cx="4858942" cy="400110"/>
          </a:xfrm>
        </p:grpSpPr>
        <p:sp>
          <p:nvSpPr>
            <p:cNvPr id="29" name="文本框 28"/>
            <p:cNvSpPr txBox="1"/>
            <p:nvPr/>
          </p:nvSpPr>
          <p:spPr>
            <a:xfrm>
              <a:off x="6164825" y="4506388"/>
              <a:ext cx="1951175"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答辩人：</a:t>
              </a:r>
              <a:r>
                <a:rPr lang="en-US" altLang="zh-CN" sz="2000" dirty="0">
                  <a:solidFill>
                    <a:srgbClr val="858976"/>
                  </a:solidFill>
                  <a:latin typeface="微软雅黑" panose="020B0503020204020204" pitchFamily="34" charset="-122"/>
                  <a:ea typeface="微软雅黑" panose="020B0503020204020204" pitchFamily="34" charset="-122"/>
                </a:rPr>
                <a:t>× × ×</a:t>
              </a:r>
              <a:endParaRPr lang="zh-CN" altLang="en-US" sz="2000" dirty="0">
                <a:solidFill>
                  <a:srgbClr val="85897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299944" y="4506388"/>
              <a:ext cx="2723823"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指导老师：</a:t>
              </a:r>
              <a:r>
                <a:rPr lang="en-US" altLang="zh-CN" sz="2000" dirty="0">
                  <a:solidFill>
                    <a:srgbClr val="858976"/>
                  </a:solidFill>
                  <a:latin typeface="微软雅黑" panose="020B0503020204020204" pitchFamily="34" charset="-122"/>
                  <a:ea typeface="微软雅黑" panose="020B0503020204020204" pitchFamily="34" charset="-122"/>
                </a:rPr>
                <a:t>× × ×</a:t>
              </a:r>
              <a:r>
                <a:rPr lang="zh-CN" altLang="en-US" sz="2000" dirty="0">
                  <a:solidFill>
                    <a:srgbClr val="858976"/>
                  </a:solidFill>
                  <a:latin typeface="微软雅黑" panose="020B0503020204020204" pitchFamily="34" charset="-122"/>
                  <a:ea typeface="微软雅黑" panose="020B0503020204020204" pitchFamily="34" charset="-122"/>
                </a:rPr>
                <a:t>教授</a:t>
              </a:r>
            </a:p>
          </p:txBody>
        </p:sp>
      </p:grpSp>
    </p:spTree>
    <p:extLst>
      <p:ext uri="{BB962C8B-B14F-4D97-AF65-F5344CB8AC3E}">
        <p14:creationId xmlns:p14="http://schemas.microsoft.com/office/powerpoint/2010/main" val="4192633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1250"/>
                                        <p:tgtEl>
                                          <p:spTgt spid="46"/>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75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6" presetClass="entr" presetSubtype="37"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900" decel="100000" fill="hold"/>
                                        <p:tgtEl>
                                          <p:spTgt spid="2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53" presetClass="entr" presetSubtype="16"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750" fill="hold"/>
                                        <p:tgtEl>
                                          <p:spTgt spid="47"/>
                                        </p:tgtEl>
                                        <p:attrNameLst>
                                          <p:attrName>ppt_w</p:attrName>
                                        </p:attrNameLst>
                                      </p:cBhvr>
                                      <p:tavLst>
                                        <p:tav tm="0">
                                          <p:val>
                                            <p:fltVal val="0"/>
                                          </p:val>
                                        </p:tav>
                                        <p:tav tm="100000">
                                          <p:val>
                                            <p:strVal val="#ppt_w"/>
                                          </p:val>
                                        </p:tav>
                                      </p:tavLst>
                                    </p:anim>
                                    <p:anim calcmode="lin" valueType="num">
                                      <p:cBhvr>
                                        <p:cTn id="36" dur="750" fill="hold"/>
                                        <p:tgtEl>
                                          <p:spTgt spid="47"/>
                                        </p:tgtEl>
                                        <p:attrNameLst>
                                          <p:attrName>ppt_h</p:attrName>
                                        </p:attrNameLst>
                                      </p:cBhvr>
                                      <p:tavLst>
                                        <p:tav tm="0">
                                          <p:val>
                                            <p:fltVal val="0"/>
                                          </p:val>
                                        </p:tav>
                                        <p:tav tm="100000">
                                          <p:val>
                                            <p:strVal val="#ppt_h"/>
                                          </p:val>
                                        </p:tav>
                                      </p:tavLst>
                                    </p:anim>
                                    <p:animEffect transition="in" filter="fade">
                                      <p:cBhvr>
                                        <p:cTn id="37"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2.1 </a:t>
            </a:r>
            <a:r>
              <a:rPr lang="zh-CN" altLang="en-US" b="0" dirty="0">
                <a:solidFill>
                  <a:srgbClr val="756271"/>
                </a:solidFill>
              </a:rPr>
              <a:t>理论框架</a:t>
            </a:r>
          </a:p>
        </p:txBody>
      </p:sp>
      <p:grpSp>
        <p:nvGrpSpPr>
          <p:cNvPr id="2" name="组合 1"/>
          <p:cNvGrpSpPr/>
          <p:nvPr/>
        </p:nvGrpSpPr>
        <p:grpSpPr>
          <a:xfrm>
            <a:off x="1519638" y="1590642"/>
            <a:ext cx="2268537" cy="3128962"/>
            <a:chOff x="1519638" y="1590642"/>
            <a:chExt cx="2268537" cy="3128962"/>
          </a:xfrm>
        </p:grpSpPr>
        <p:sp>
          <p:nvSpPr>
            <p:cNvPr id="10" name="Freeform 5"/>
            <p:cNvSpPr/>
            <p:nvPr/>
          </p:nvSpPr>
          <p:spPr bwMode="auto">
            <a:xfrm>
              <a:off x="1519638" y="1970054"/>
              <a:ext cx="2268537" cy="274955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rgbClr val="5ABB9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5" name="Oval 6"/>
            <p:cNvSpPr>
              <a:spLocks noChangeArrowheads="1"/>
            </p:cNvSpPr>
            <p:nvPr/>
          </p:nvSpPr>
          <p:spPr bwMode="auto">
            <a:xfrm>
              <a:off x="2281638" y="1590642"/>
              <a:ext cx="744537" cy="744538"/>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4"/>
            <p:cNvSpPr txBox="1"/>
            <p:nvPr/>
          </p:nvSpPr>
          <p:spPr>
            <a:xfrm>
              <a:off x="1779578" y="2422737"/>
              <a:ext cx="1748656"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中国文化概论</a:t>
              </a:r>
            </a:p>
          </p:txBody>
        </p:sp>
        <p:sp>
          <p:nvSpPr>
            <p:cNvPr id="25" name="TextBox 15"/>
            <p:cNvSpPr txBox="1"/>
            <p:nvPr/>
          </p:nvSpPr>
          <p:spPr>
            <a:xfrm>
              <a:off x="1784396"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6" name="文本框 25"/>
            <p:cNvSpPr txBox="1"/>
            <p:nvPr/>
          </p:nvSpPr>
          <p:spPr>
            <a:xfrm>
              <a:off x="2379366"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970863" y="1590642"/>
            <a:ext cx="2268537" cy="3128962"/>
            <a:chOff x="4970863" y="1590642"/>
            <a:chExt cx="2268537" cy="3128962"/>
          </a:xfrm>
        </p:grpSpPr>
        <p:sp>
          <p:nvSpPr>
            <p:cNvPr id="16" name="Freeform 7"/>
            <p:cNvSpPr/>
            <p:nvPr/>
          </p:nvSpPr>
          <p:spPr bwMode="auto">
            <a:xfrm>
              <a:off x="4970863"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rgbClr val="756271"/>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Oval 8"/>
            <p:cNvSpPr>
              <a:spLocks noChangeArrowheads="1"/>
            </p:cNvSpPr>
            <p:nvPr/>
          </p:nvSpPr>
          <p:spPr bwMode="auto">
            <a:xfrm>
              <a:off x="5732863" y="1590642"/>
              <a:ext cx="744537" cy="744538"/>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8" name="TextBox 14"/>
            <p:cNvSpPr txBox="1"/>
            <p:nvPr/>
          </p:nvSpPr>
          <p:spPr>
            <a:xfrm>
              <a:off x="5365383" y="2422737"/>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现代管理学</a:t>
              </a:r>
            </a:p>
          </p:txBody>
        </p:sp>
        <p:sp>
          <p:nvSpPr>
            <p:cNvPr id="29" name="TextBox 15"/>
            <p:cNvSpPr txBox="1"/>
            <p:nvPr/>
          </p:nvSpPr>
          <p:spPr>
            <a:xfrm>
              <a:off x="5240660"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30" name="文本框 29"/>
            <p:cNvSpPr txBox="1"/>
            <p:nvPr/>
          </p:nvSpPr>
          <p:spPr>
            <a:xfrm>
              <a:off x="5806555"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422088" y="1590642"/>
            <a:ext cx="2268537" cy="3128962"/>
            <a:chOff x="8422088" y="1590642"/>
            <a:chExt cx="2268537" cy="3128962"/>
          </a:xfrm>
        </p:grpSpPr>
        <p:sp>
          <p:nvSpPr>
            <p:cNvPr id="18" name="Freeform 9"/>
            <p:cNvSpPr/>
            <p:nvPr/>
          </p:nvSpPr>
          <p:spPr bwMode="auto">
            <a:xfrm>
              <a:off x="8422088"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rgbClr val="EF5B4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9" name="Oval 10"/>
            <p:cNvSpPr>
              <a:spLocks noChangeArrowheads="1"/>
            </p:cNvSpPr>
            <p:nvPr/>
          </p:nvSpPr>
          <p:spPr bwMode="auto">
            <a:xfrm>
              <a:off x="9184088" y="1590642"/>
              <a:ext cx="744537" cy="744538"/>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14"/>
            <p:cNvSpPr txBox="1"/>
            <p:nvPr/>
          </p:nvSpPr>
          <p:spPr>
            <a:xfrm>
              <a:off x="8654978" y="2422737"/>
              <a:ext cx="1739022"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行政组织理论</a:t>
              </a:r>
            </a:p>
          </p:txBody>
        </p:sp>
        <p:sp>
          <p:nvSpPr>
            <p:cNvPr id="32" name="TextBox 15"/>
            <p:cNvSpPr txBox="1"/>
            <p:nvPr/>
          </p:nvSpPr>
          <p:spPr>
            <a:xfrm>
              <a:off x="8654979"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33" name="文本框 32"/>
            <p:cNvSpPr txBox="1"/>
            <p:nvPr/>
          </p:nvSpPr>
          <p:spPr>
            <a:xfrm>
              <a:off x="9249949"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05</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245250" y="3320883"/>
            <a:ext cx="2268537" cy="3065463"/>
            <a:chOff x="3245250" y="3320883"/>
            <a:chExt cx="2268537" cy="3065463"/>
          </a:xfrm>
        </p:grpSpPr>
        <p:sp>
          <p:nvSpPr>
            <p:cNvPr id="20" name="Freeform 11"/>
            <p:cNvSpPr/>
            <p:nvPr/>
          </p:nvSpPr>
          <p:spPr bwMode="auto">
            <a:xfrm>
              <a:off x="3245250" y="3320883"/>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rgbClr val="F2B97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1" name="Oval 12"/>
            <p:cNvSpPr>
              <a:spLocks noChangeArrowheads="1"/>
            </p:cNvSpPr>
            <p:nvPr/>
          </p:nvSpPr>
          <p:spPr bwMode="auto">
            <a:xfrm>
              <a:off x="4007250" y="5641808"/>
              <a:ext cx="744537" cy="744538"/>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4080150" y="5775198"/>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6" name="TextBox 14"/>
            <p:cNvSpPr txBox="1"/>
            <p:nvPr/>
          </p:nvSpPr>
          <p:spPr>
            <a:xfrm>
              <a:off x="3620473" y="412711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社会学概论</a:t>
              </a:r>
            </a:p>
          </p:txBody>
        </p:sp>
        <p:sp>
          <p:nvSpPr>
            <p:cNvPr id="37" name="TextBox 15"/>
            <p:cNvSpPr txBox="1"/>
            <p:nvPr/>
          </p:nvSpPr>
          <p:spPr>
            <a:xfrm>
              <a:off x="3495750" y="4520539"/>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grpSp>
      <p:grpSp>
        <p:nvGrpSpPr>
          <p:cNvPr id="5" name="组合 4"/>
          <p:cNvGrpSpPr/>
          <p:nvPr/>
        </p:nvGrpSpPr>
        <p:grpSpPr>
          <a:xfrm>
            <a:off x="6696475" y="3320883"/>
            <a:ext cx="2268537" cy="3065463"/>
            <a:chOff x="6696475" y="3320883"/>
            <a:chExt cx="2268537" cy="3065463"/>
          </a:xfrm>
        </p:grpSpPr>
        <p:sp>
          <p:nvSpPr>
            <p:cNvPr id="22" name="Freeform 13"/>
            <p:cNvSpPr/>
            <p:nvPr/>
          </p:nvSpPr>
          <p:spPr bwMode="auto">
            <a:xfrm>
              <a:off x="6696475" y="3320883"/>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rgbClr val="858976"/>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3" name="Oval 14"/>
            <p:cNvSpPr>
              <a:spLocks noChangeArrowheads="1"/>
            </p:cNvSpPr>
            <p:nvPr/>
          </p:nvSpPr>
          <p:spPr bwMode="auto">
            <a:xfrm>
              <a:off x="7458475" y="5641808"/>
              <a:ext cx="744537" cy="744538"/>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7548711" y="5766809"/>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04</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8" name="TextBox 14"/>
            <p:cNvSpPr txBox="1"/>
            <p:nvPr/>
          </p:nvSpPr>
          <p:spPr>
            <a:xfrm>
              <a:off x="7110293" y="412711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行政法学</a:t>
              </a:r>
            </a:p>
          </p:txBody>
        </p:sp>
        <p:sp>
          <p:nvSpPr>
            <p:cNvPr id="39" name="TextBox 15"/>
            <p:cNvSpPr txBox="1"/>
            <p:nvPr/>
          </p:nvSpPr>
          <p:spPr>
            <a:xfrm>
              <a:off x="6985570" y="4520539"/>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grpSp>
    </p:spTree>
    <p:extLst>
      <p:ext uri="{BB962C8B-B14F-4D97-AF65-F5344CB8AC3E}">
        <p14:creationId xmlns:p14="http://schemas.microsoft.com/office/powerpoint/2010/main" val="3344332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297138" y="35761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2.2 </a:t>
            </a:r>
            <a:r>
              <a:rPr lang="zh-CN" altLang="en-US" b="0" dirty="0">
                <a:solidFill>
                  <a:srgbClr val="756271"/>
                </a:solidFill>
              </a:rPr>
              <a:t>研究思路</a:t>
            </a:r>
          </a:p>
        </p:txBody>
      </p:sp>
      <p:sp>
        <p:nvSpPr>
          <p:cNvPr id="10" name="Freeform 7"/>
          <p:cNvSpPr/>
          <p:nvPr/>
        </p:nvSpPr>
        <p:spPr bwMode="auto">
          <a:xfrm rot="21146637">
            <a:off x="177727" y="2575994"/>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微软雅黑" panose="020B0503020204020204" pitchFamily="34" charset="-122"/>
              <a:cs typeface="+mn-ea"/>
              <a:sym typeface="+mn-lt"/>
            </a:endParaRPr>
          </a:p>
        </p:txBody>
      </p:sp>
      <p:pic>
        <p:nvPicPr>
          <p:cNvPr id="15"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291382">
            <a:off x="6303890" y="715444"/>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8"/>
          <p:cNvSpPr>
            <a:spLocks noChangeArrowheads="1"/>
          </p:cNvSpPr>
          <p:nvPr/>
        </p:nvSpPr>
        <p:spPr bwMode="auto">
          <a:xfrm>
            <a:off x="4295702" y="4852469"/>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auto">
          <a:xfrm>
            <a:off x="5246615" y="4023794"/>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8" name="Oval 12"/>
          <p:cNvSpPr>
            <a:spLocks noChangeArrowheads="1"/>
          </p:cNvSpPr>
          <p:nvPr/>
        </p:nvSpPr>
        <p:spPr bwMode="auto">
          <a:xfrm>
            <a:off x="5903840" y="3109394"/>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2790752" y="5576369"/>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099101" y="5745857"/>
            <a:ext cx="8048625" cy="584775"/>
          </a:xfrm>
          <a:prstGeom prst="rect">
            <a:avLst/>
          </a:prstGeom>
          <a:noFill/>
        </p:spPr>
        <p:txBody>
          <a:bodyPr>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唯物主义者和实干家们最注重的就是客观务实，这是一种一切从实际出发的工作理念，脱离了实际的行动都是不切实际的。</a:t>
            </a:r>
          </a:p>
        </p:txBody>
      </p:sp>
      <p:grpSp>
        <p:nvGrpSpPr>
          <p:cNvPr id="5" name="组合 4"/>
          <p:cNvGrpSpPr/>
          <p:nvPr/>
        </p:nvGrpSpPr>
        <p:grpSpPr>
          <a:xfrm>
            <a:off x="1236590" y="5192194"/>
            <a:ext cx="1616075" cy="398462"/>
            <a:chOff x="1236590" y="5192194"/>
            <a:chExt cx="1616075" cy="398462"/>
          </a:xfrm>
        </p:grpSpPr>
        <p:sp>
          <p:nvSpPr>
            <p:cNvPr id="21" name="矩形: 圆角 36"/>
            <p:cNvSpPr>
              <a:spLocks noChangeArrowheads="1"/>
            </p:cNvSpPr>
            <p:nvPr/>
          </p:nvSpPr>
          <p:spPr bwMode="auto">
            <a:xfrm>
              <a:off x="1236590" y="5196956"/>
              <a:ext cx="1616075" cy="393700"/>
            </a:xfrm>
            <a:prstGeom prst="roundRect">
              <a:avLst>
                <a:gd name="adj" fmla="val 50000"/>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2" name="文本框 21"/>
            <p:cNvSpPr txBox="1"/>
            <p:nvPr/>
          </p:nvSpPr>
          <p:spPr>
            <a:xfrm>
              <a:off x="1547740" y="5192194"/>
              <a:ext cx="1107996" cy="369332"/>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微软雅黑" panose="020B0503020204020204" pitchFamily="34" charset="-122"/>
                  <a:ea typeface="微软雅黑" panose="020B0503020204020204" pitchFamily="34" charset="-122"/>
                </a:rPr>
                <a:t>客观务实</a:t>
              </a:r>
            </a:p>
          </p:txBody>
        </p:sp>
      </p:grpSp>
      <p:sp>
        <p:nvSpPr>
          <p:cNvPr id="23" name="文本框 39"/>
          <p:cNvSpPr txBox="1">
            <a:spLocks noChangeArrowheads="1"/>
          </p:cNvSpPr>
          <p:nvPr/>
        </p:nvSpPr>
        <p:spPr bwMode="auto">
          <a:xfrm>
            <a:off x="4633840" y="4936606"/>
            <a:ext cx="6569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tx1">
                    <a:lumMod val="75000"/>
                    <a:lumOff val="25000"/>
                  </a:schemeClr>
                </a:solidFill>
                <a:latin typeface="微软雅黑" panose="020B0503020204020204" pitchFamily="34" charset="-122"/>
              </a:rPr>
              <a:t>在其位谋其政，在新岗位上努力将自身的业绩提升到一个新的层次，将自身的能力提升到一个新的层次。</a:t>
            </a:r>
          </a:p>
        </p:txBody>
      </p:sp>
      <p:sp>
        <p:nvSpPr>
          <p:cNvPr id="24" name="文本框 41"/>
          <p:cNvSpPr txBox="1">
            <a:spLocks noChangeArrowheads="1"/>
          </p:cNvSpPr>
          <p:nvPr/>
        </p:nvSpPr>
        <p:spPr bwMode="auto">
          <a:xfrm>
            <a:off x="5586340" y="4166669"/>
            <a:ext cx="561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tx1">
                    <a:lumMod val="75000"/>
                    <a:lumOff val="25000"/>
                  </a:schemeClr>
                </a:solidFill>
                <a:latin typeface="微软雅黑" panose="020B0503020204020204" pitchFamily="34" charset="-122"/>
              </a:rPr>
              <a:t>坚决服务公司制定的发展大局，找准部门的位置，摆正自身的位置，做好该做的事，管好该管的人。</a:t>
            </a:r>
          </a:p>
        </p:txBody>
      </p:sp>
      <p:sp>
        <p:nvSpPr>
          <p:cNvPr id="25" name="文本框 43"/>
          <p:cNvSpPr txBox="1">
            <a:spLocks noChangeArrowheads="1"/>
          </p:cNvSpPr>
          <p:nvPr/>
        </p:nvSpPr>
        <p:spPr bwMode="auto">
          <a:xfrm>
            <a:off x="6330877" y="3241156"/>
            <a:ext cx="48720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tx1">
                    <a:lumMod val="75000"/>
                    <a:lumOff val="25000"/>
                  </a:schemeClr>
                </a:solidFill>
                <a:latin typeface="微软雅黑" panose="020B0503020204020204" pitchFamily="34" charset="-122"/>
              </a:rPr>
              <a:t>运用最新的科技手段和管理理念，结合部门现实状况，将部门的管理、业绩提升到一个新的层次。</a:t>
            </a:r>
          </a:p>
        </p:txBody>
      </p:sp>
      <p:grpSp>
        <p:nvGrpSpPr>
          <p:cNvPr id="4" name="组合 3"/>
          <p:cNvGrpSpPr/>
          <p:nvPr/>
        </p:nvGrpSpPr>
        <p:grpSpPr>
          <a:xfrm>
            <a:off x="2714552" y="4534969"/>
            <a:ext cx="1616075" cy="396875"/>
            <a:chOff x="2714552" y="4534969"/>
            <a:chExt cx="1616075" cy="396875"/>
          </a:xfrm>
        </p:grpSpPr>
        <p:sp>
          <p:nvSpPr>
            <p:cNvPr id="26" name="矩形: 圆角 44"/>
            <p:cNvSpPr>
              <a:spLocks noChangeArrowheads="1"/>
            </p:cNvSpPr>
            <p:nvPr/>
          </p:nvSpPr>
          <p:spPr bwMode="auto">
            <a:xfrm>
              <a:off x="2714552" y="4538144"/>
              <a:ext cx="1616075" cy="393700"/>
            </a:xfrm>
            <a:prstGeom prst="roundRect">
              <a:avLst>
                <a:gd name="adj" fmla="val 50000"/>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8" name="文本框 27"/>
            <p:cNvSpPr txBox="1"/>
            <p:nvPr/>
          </p:nvSpPr>
          <p:spPr>
            <a:xfrm>
              <a:off x="2997127" y="4534969"/>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开拓进取</a:t>
              </a:r>
            </a:p>
          </p:txBody>
        </p:sp>
      </p:grpSp>
      <p:grpSp>
        <p:nvGrpSpPr>
          <p:cNvPr id="3" name="组合 2"/>
          <p:cNvGrpSpPr/>
          <p:nvPr/>
        </p:nvGrpSpPr>
        <p:grpSpPr>
          <a:xfrm>
            <a:off x="3586090" y="3749156"/>
            <a:ext cx="1616075" cy="395288"/>
            <a:chOff x="3586090" y="3749156"/>
            <a:chExt cx="1616075" cy="395288"/>
          </a:xfrm>
        </p:grpSpPr>
        <p:sp>
          <p:nvSpPr>
            <p:cNvPr id="29" name="矩形: 圆角 46"/>
            <p:cNvSpPr>
              <a:spLocks noChangeArrowheads="1"/>
            </p:cNvSpPr>
            <p:nvPr/>
          </p:nvSpPr>
          <p:spPr bwMode="auto">
            <a:xfrm>
              <a:off x="3586090" y="3750744"/>
              <a:ext cx="1616075" cy="393700"/>
            </a:xfrm>
            <a:prstGeom prst="roundRect">
              <a:avLst>
                <a:gd name="adj" fmla="val 50000"/>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0" name="文本框 29"/>
            <p:cNvSpPr txBox="1"/>
            <p:nvPr/>
          </p:nvSpPr>
          <p:spPr>
            <a:xfrm>
              <a:off x="3870252" y="3749156"/>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服务大局</a:t>
              </a:r>
            </a:p>
          </p:txBody>
        </p:sp>
      </p:grpSp>
      <p:grpSp>
        <p:nvGrpSpPr>
          <p:cNvPr id="2" name="组合 1"/>
          <p:cNvGrpSpPr/>
          <p:nvPr/>
        </p:nvGrpSpPr>
        <p:grpSpPr>
          <a:xfrm>
            <a:off x="4246490" y="2847456"/>
            <a:ext cx="1616075" cy="393700"/>
            <a:chOff x="4246490" y="2847456"/>
            <a:chExt cx="1616075" cy="393700"/>
          </a:xfrm>
        </p:grpSpPr>
        <p:sp>
          <p:nvSpPr>
            <p:cNvPr id="31" name="矩形: 圆角 48"/>
            <p:cNvSpPr>
              <a:spLocks noChangeArrowheads="1"/>
            </p:cNvSpPr>
            <p:nvPr/>
          </p:nvSpPr>
          <p:spPr bwMode="auto">
            <a:xfrm>
              <a:off x="4246490" y="2847456"/>
              <a:ext cx="1616075" cy="393700"/>
            </a:xfrm>
            <a:prstGeom prst="roundRect">
              <a:avLst>
                <a:gd name="adj" fmla="val 50000"/>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2" name="文本框 31"/>
            <p:cNvSpPr txBox="1"/>
            <p:nvPr/>
          </p:nvSpPr>
          <p:spPr>
            <a:xfrm>
              <a:off x="4532240" y="2858569"/>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微软雅黑" panose="020B0503020204020204" pitchFamily="34" charset="-122"/>
                  <a:ea typeface="微软雅黑" panose="020B0503020204020204" pitchFamily="34" charset="-122"/>
                </a:rPr>
                <a:t>科学管理</a:t>
              </a:r>
            </a:p>
          </p:txBody>
        </p:sp>
      </p:grpSp>
      <p:sp>
        <p:nvSpPr>
          <p:cNvPr id="33" name="TextBox 22"/>
          <p:cNvSpPr txBox="1"/>
          <p:nvPr/>
        </p:nvSpPr>
        <p:spPr>
          <a:xfrm>
            <a:off x="947168" y="2387238"/>
            <a:ext cx="2182812" cy="1107996"/>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四个研究思想</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lnSpc>
                <a:spcPct val="150000"/>
              </a:lnSpc>
              <a:buFont typeface="Arial" panose="020B0604020202020204" pitchFamily="34" charset="0"/>
              <a:buNone/>
              <a:defRPr/>
            </a:pP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贯穿全盘工作</a:t>
            </a:r>
          </a:p>
        </p:txBody>
      </p:sp>
    </p:spTree>
    <p:extLst>
      <p:ext uri="{BB962C8B-B14F-4D97-AF65-F5344CB8AC3E}">
        <p14:creationId xmlns:p14="http://schemas.microsoft.com/office/powerpoint/2010/main" val="2845464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2000"/>
                            </p:stCondLst>
                            <p:childTnLst>
                              <p:par>
                                <p:cTn id="27" presetID="14" presetClass="entr" presetSubtype="1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randombar(horizontal)">
                                      <p:cBhvr>
                                        <p:cTn id="29" dur="500"/>
                                        <p:tgtEl>
                                          <p:spTgt spid="33"/>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8" fill="hold" nodeType="withEffect">
                                  <p:stCondLst>
                                    <p:cond delay="25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par>
                                <p:cTn id="37" presetID="22" presetClass="entr" presetSubtype="8" fill="hold"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par>
                                <p:cTn id="40" presetID="22" presetClass="entr" presetSubtype="8" fill="hold" nodeType="withEffect">
                                  <p:stCondLst>
                                    <p:cond delay="75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p:stCondLst>
                              <p:cond delay="375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par>
                                <p:cTn id="47" presetID="22" presetClass="entr" presetSubtype="8" fill="hold" grpId="0" nodeType="withEffect">
                                  <p:stCondLst>
                                    <p:cond delay="25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75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P spid="19" grpId="0" animBg="1"/>
      <p:bldP spid="20" grpId="0"/>
      <p:bldP spid="23" grpId="0"/>
      <p:bldP spid="24" grpId="0"/>
      <p:bldP spid="25"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6774081" y="1723370"/>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6964891" y="2030738"/>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请在这里输入您的文字说明请在这里输入您的文字说请在这里输入您的文字说明请在这里输入您的文字说明</a:t>
            </a:r>
          </a:p>
        </p:txBody>
      </p:sp>
      <p:sp>
        <p:nvSpPr>
          <p:cNvPr id="15" name="Freeform 5"/>
          <p:cNvSpPr>
            <a:spLocks noEditPoints="1"/>
          </p:cNvSpPr>
          <p:nvPr/>
        </p:nvSpPr>
        <p:spPr bwMode="auto">
          <a:xfrm>
            <a:off x="871425" y="2367386"/>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6" name="Freeform 6"/>
          <p:cNvSpPr>
            <a:spLocks noEditPoints="1"/>
          </p:cNvSpPr>
          <p:nvPr/>
        </p:nvSpPr>
        <p:spPr bwMode="auto">
          <a:xfrm>
            <a:off x="3768025" y="2360770"/>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Freeform 7"/>
          <p:cNvSpPr>
            <a:spLocks noEditPoints="1"/>
          </p:cNvSpPr>
          <p:nvPr/>
        </p:nvSpPr>
        <p:spPr bwMode="auto">
          <a:xfrm>
            <a:off x="3180151" y="1901204"/>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rgbClr val="EF5B4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Freeform 8"/>
          <p:cNvSpPr>
            <a:spLocks noEditPoints="1"/>
          </p:cNvSpPr>
          <p:nvPr/>
        </p:nvSpPr>
        <p:spPr bwMode="auto">
          <a:xfrm>
            <a:off x="4610856" y="5209540"/>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Freeform 9"/>
          <p:cNvSpPr>
            <a:spLocks noEditPoints="1"/>
          </p:cNvSpPr>
          <p:nvPr/>
        </p:nvSpPr>
        <p:spPr bwMode="auto">
          <a:xfrm>
            <a:off x="2488258" y="5275203"/>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rgbClr val="858976"/>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049511" y="4617813"/>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rgbClr val="F2B97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1369534" y="3757171"/>
            <a:ext cx="1620957" cy="523220"/>
          </a:xfrm>
          <a:prstGeom prst="rect">
            <a:avLst/>
          </a:prstGeom>
        </p:spPr>
        <p:txBody>
          <a:bodyPr wrap="none">
            <a:spAutoFit/>
          </a:bodyPr>
          <a:lstStyle/>
          <a:p>
            <a:pPr algn="ctr"/>
            <a:r>
              <a:rPr lang="zh-CN" altLang="en-US" sz="2800" dirty="0">
                <a:solidFill>
                  <a:srgbClr val="5ABB93"/>
                </a:solidFill>
                <a:latin typeface="微软雅黑" panose="020B0503020204020204" pitchFamily="34" charset="-122"/>
                <a:ea typeface="微软雅黑" panose="020B0503020204020204" pitchFamily="34" charset="-122"/>
              </a:rPr>
              <a:t>团队建设</a:t>
            </a:r>
          </a:p>
        </p:txBody>
      </p:sp>
      <p:sp>
        <p:nvSpPr>
          <p:cNvPr id="22" name="矩形 21"/>
          <p:cNvSpPr/>
          <p:nvPr/>
        </p:nvSpPr>
        <p:spPr>
          <a:xfrm>
            <a:off x="4332044" y="3757171"/>
            <a:ext cx="1620746" cy="523152"/>
          </a:xfrm>
          <a:prstGeom prst="rect">
            <a:avLst/>
          </a:prstGeom>
        </p:spPr>
        <p:txBody>
          <a:bodyPr wrap="none">
            <a:spAutoFit/>
          </a:bodyPr>
          <a:lstStyle/>
          <a:p>
            <a:pPr algn="ctr"/>
            <a:r>
              <a:rPr lang="zh-CN" altLang="en-US" sz="2800" dirty="0">
                <a:solidFill>
                  <a:srgbClr val="756271"/>
                </a:solidFill>
                <a:latin typeface="微软雅黑" panose="020B0503020204020204" pitchFamily="34" charset="-122"/>
                <a:ea typeface="微软雅黑" panose="020B0503020204020204" pitchFamily="34" charset="-122"/>
              </a:rPr>
              <a:t>专业能力</a:t>
            </a:r>
          </a:p>
        </p:txBody>
      </p:sp>
      <p:sp>
        <p:nvSpPr>
          <p:cNvPr id="23" name="Freeform 19"/>
          <p:cNvSpPr>
            <a:spLocks noEditPoints="1"/>
          </p:cNvSpPr>
          <p:nvPr/>
        </p:nvSpPr>
        <p:spPr bwMode="auto">
          <a:xfrm>
            <a:off x="4873436" y="3054002"/>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rgbClr val="756271"/>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7385740" y="1651371"/>
            <a:ext cx="3320323" cy="14131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Freeform 11"/>
          <p:cNvSpPr>
            <a:spLocks noEditPoints="1"/>
          </p:cNvSpPr>
          <p:nvPr/>
        </p:nvSpPr>
        <p:spPr bwMode="auto">
          <a:xfrm>
            <a:off x="1802397" y="3098966"/>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5ABB93"/>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42"/>
          <p:cNvSpPr txBox="1"/>
          <p:nvPr/>
        </p:nvSpPr>
        <p:spPr>
          <a:xfrm>
            <a:off x="1218770" y="34416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2.3 </a:t>
            </a:r>
            <a:r>
              <a:rPr lang="zh-CN" altLang="en-US" b="0" dirty="0">
                <a:solidFill>
                  <a:srgbClr val="756271"/>
                </a:solidFill>
              </a:rPr>
              <a:t>采用某某研究方案</a:t>
            </a:r>
          </a:p>
        </p:txBody>
      </p:sp>
    </p:spTree>
    <p:extLst>
      <p:ext uri="{BB962C8B-B14F-4D97-AF65-F5344CB8AC3E}">
        <p14:creationId xmlns:p14="http://schemas.microsoft.com/office/powerpoint/2010/main" val="323607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250" fill="hold"/>
                                        <p:tgtEl>
                                          <p:spTgt spid="15"/>
                                        </p:tgtEl>
                                        <p:attrNameLst>
                                          <p:attrName>r</p:attrName>
                                        </p:attrNameLst>
                                      </p:cBhvr>
                                    </p:animRot>
                                  </p:childTnLst>
                                </p:cTn>
                              </p:par>
                              <p:par>
                                <p:cTn id="11" presetID="2" presetClass="entr" presetSubtype="2"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500" fill="hold"/>
                                        <p:tgtEl>
                                          <p:spTgt spid="16"/>
                                        </p:tgtEl>
                                        <p:attrNameLst>
                                          <p:attrName>ppt_x</p:attrName>
                                        </p:attrNameLst>
                                      </p:cBhvr>
                                      <p:tavLst>
                                        <p:tav tm="0">
                                          <p:val>
                                            <p:strVal val="1+#ppt_w/2"/>
                                          </p:val>
                                        </p:tav>
                                        <p:tav tm="100000">
                                          <p:val>
                                            <p:strVal val="#ppt_x"/>
                                          </p:val>
                                        </p:tav>
                                      </p:tavLst>
                                    </p:anim>
                                    <p:anim calcmode="lin" valueType="num">
                                      <p:cBhvr additive="base">
                                        <p:cTn id="14" dur="1500" fill="hold"/>
                                        <p:tgtEl>
                                          <p:spTgt spid="16"/>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0"/>
                                  </p:stCondLst>
                                  <p:childTnLst>
                                    <p:animRot by="-21600000">
                                      <p:cBhvr>
                                        <p:cTn id="16" dur="2250" fill="hold"/>
                                        <p:tgtEl>
                                          <p:spTgt spid="16"/>
                                        </p:tgtEl>
                                        <p:attrNameLst>
                                          <p:attrName>r</p:attrName>
                                        </p:attrNameLst>
                                      </p:cBhvr>
                                    </p:animRot>
                                  </p:childTnLst>
                                </p:cTn>
                              </p:par>
                              <p:par>
                                <p:cTn id="17" presetID="10" presetClass="entr" presetSubtype="0" fill="hold" grpId="0" nodeType="withEffect">
                                  <p:stCondLst>
                                    <p:cond delay="1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250"/>
                            </p:stCondLst>
                            <p:childTnLst>
                              <p:par>
                                <p:cTn id="30" presetID="3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fltVal val="0"/>
                                          </p:val>
                                        </p:tav>
                                        <p:tav tm="100000">
                                          <p:val>
                                            <p:strVal val="#ppt_w"/>
                                          </p:val>
                                        </p:tav>
                                      </p:tavLst>
                                    </p:anim>
                                    <p:anim calcmode="lin" valueType="num">
                                      <p:cBhvr>
                                        <p:cTn id="33" dur="1000" fill="hold"/>
                                        <p:tgtEl>
                                          <p:spTgt spid="17"/>
                                        </p:tgtEl>
                                        <p:attrNameLst>
                                          <p:attrName>ppt_h</p:attrName>
                                        </p:attrNameLst>
                                      </p:cBhvr>
                                      <p:tavLst>
                                        <p:tav tm="0">
                                          <p:val>
                                            <p:fltVal val="0"/>
                                          </p:val>
                                        </p:tav>
                                        <p:tav tm="100000">
                                          <p:val>
                                            <p:strVal val="#ppt_h"/>
                                          </p:val>
                                        </p:tav>
                                      </p:tavLst>
                                    </p:anim>
                                    <p:anim calcmode="lin" valueType="num">
                                      <p:cBhvr>
                                        <p:cTn id="34" dur="1000" fill="hold"/>
                                        <p:tgtEl>
                                          <p:spTgt spid="17"/>
                                        </p:tgtEl>
                                        <p:attrNameLst>
                                          <p:attrName>style.rotation</p:attrName>
                                        </p:attrNameLst>
                                      </p:cBhvr>
                                      <p:tavLst>
                                        <p:tav tm="0">
                                          <p:val>
                                            <p:fltVal val="90"/>
                                          </p:val>
                                        </p:tav>
                                        <p:tav tm="100000">
                                          <p:val>
                                            <p:fltVal val="0"/>
                                          </p:val>
                                        </p:tav>
                                      </p:tavLst>
                                    </p:anim>
                                    <p:animEffect transition="in" filter="fade">
                                      <p:cBhvr>
                                        <p:cTn id="35" dur="1000"/>
                                        <p:tgtEl>
                                          <p:spTgt spid="17"/>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1000" fill="hold"/>
                                        <p:tgtEl>
                                          <p:spTgt spid="20"/>
                                        </p:tgtEl>
                                        <p:attrNameLst>
                                          <p:attrName>ppt_w</p:attrName>
                                        </p:attrNameLst>
                                      </p:cBhvr>
                                      <p:tavLst>
                                        <p:tav tm="0">
                                          <p:val>
                                            <p:fltVal val="0"/>
                                          </p:val>
                                        </p:tav>
                                        <p:tav tm="100000">
                                          <p:val>
                                            <p:strVal val="#ppt_w"/>
                                          </p:val>
                                        </p:tav>
                                      </p:tavLst>
                                    </p:anim>
                                    <p:anim calcmode="lin" valueType="num">
                                      <p:cBhvr>
                                        <p:cTn id="39" dur="1000" fill="hold"/>
                                        <p:tgtEl>
                                          <p:spTgt spid="20"/>
                                        </p:tgtEl>
                                        <p:attrNameLst>
                                          <p:attrName>ppt_h</p:attrName>
                                        </p:attrNameLst>
                                      </p:cBhvr>
                                      <p:tavLst>
                                        <p:tav tm="0">
                                          <p:val>
                                            <p:fltVal val="0"/>
                                          </p:val>
                                        </p:tav>
                                        <p:tav tm="100000">
                                          <p:val>
                                            <p:strVal val="#ppt_h"/>
                                          </p:val>
                                        </p:tav>
                                      </p:tavLst>
                                    </p:anim>
                                    <p:anim calcmode="lin" valueType="num">
                                      <p:cBhvr>
                                        <p:cTn id="40" dur="1000" fill="hold"/>
                                        <p:tgtEl>
                                          <p:spTgt spid="20"/>
                                        </p:tgtEl>
                                        <p:attrNameLst>
                                          <p:attrName>style.rotation</p:attrName>
                                        </p:attrNameLst>
                                      </p:cBhvr>
                                      <p:tavLst>
                                        <p:tav tm="0">
                                          <p:val>
                                            <p:fltVal val="90"/>
                                          </p:val>
                                        </p:tav>
                                        <p:tav tm="100000">
                                          <p:val>
                                            <p:fltVal val="0"/>
                                          </p:val>
                                        </p:tav>
                                      </p:tavLst>
                                    </p:anim>
                                    <p:animEffect transition="in" filter="fade">
                                      <p:cBhvr>
                                        <p:cTn id="41" dur="1000"/>
                                        <p:tgtEl>
                                          <p:spTgt spid="20"/>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1000" fill="hold"/>
                                        <p:tgtEl>
                                          <p:spTgt spid="19"/>
                                        </p:tgtEl>
                                        <p:attrNameLst>
                                          <p:attrName>ppt_w</p:attrName>
                                        </p:attrNameLst>
                                      </p:cBhvr>
                                      <p:tavLst>
                                        <p:tav tm="0">
                                          <p:val>
                                            <p:fltVal val="0"/>
                                          </p:val>
                                        </p:tav>
                                        <p:tav tm="100000">
                                          <p:val>
                                            <p:strVal val="#ppt_w"/>
                                          </p:val>
                                        </p:tav>
                                      </p:tavLst>
                                    </p:anim>
                                    <p:anim calcmode="lin" valueType="num">
                                      <p:cBhvr>
                                        <p:cTn id="45" dur="1000" fill="hold"/>
                                        <p:tgtEl>
                                          <p:spTgt spid="19"/>
                                        </p:tgtEl>
                                        <p:attrNameLst>
                                          <p:attrName>ppt_h</p:attrName>
                                        </p:attrNameLst>
                                      </p:cBhvr>
                                      <p:tavLst>
                                        <p:tav tm="0">
                                          <p:val>
                                            <p:fltVal val="0"/>
                                          </p:val>
                                        </p:tav>
                                        <p:tav tm="100000">
                                          <p:val>
                                            <p:strVal val="#ppt_h"/>
                                          </p:val>
                                        </p:tav>
                                      </p:tavLst>
                                    </p:anim>
                                    <p:anim calcmode="lin" valueType="num">
                                      <p:cBhvr>
                                        <p:cTn id="46" dur="1000" fill="hold"/>
                                        <p:tgtEl>
                                          <p:spTgt spid="19"/>
                                        </p:tgtEl>
                                        <p:attrNameLst>
                                          <p:attrName>style.rotation</p:attrName>
                                        </p:attrNameLst>
                                      </p:cBhvr>
                                      <p:tavLst>
                                        <p:tav tm="0">
                                          <p:val>
                                            <p:fltVal val="90"/>
                                          </p:val>
                                        </p:tav>
                                        <p:tav tm="100000">
                                          <p:val>
                                            <p:fltVal val="0"/>
                                          </p:val>
                                        </p:tav>
                                      </p:tavLst>
                                    </p:anim>
                                    <p:animEffect transition="in" filter="fade">
                                      <p:cBhvr>
                                        <p:cTn id="47" dur="1000"/>
                                        <p:tgtEl>
                                          <p:spTgt spid="19"/>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1000" fill="hold"/>
                                        <p:tgtEl>
                                          <p:spTgt spid="18"/>
                                        </p:tgtEl>
                                        <p:attrNameLst>
                                          <p:attrName>ppt_w</p:attrName>
                                        </p:attrNameLst>
                                      </p:cBhvr>
                                      <p:tavLst>
                                        <p:tav tm="0">
                                          <p:val>
                                            <p:fltVal val="0"/>
                                          </p:val>
                                        </p:tav>
                                        <p:tav tm="100000">
                                          <p:val>
                                            <p:strVal val="#ppt_w"/>
                                          </p:val>
                                        </p:tav>
                                      </p:tavLst>
                                    </p:anim>
                                    <p:anim calcmode="lin" valueType="num">
                                      <p:cBhvr>
                                        <p:cTn id="51" dur="1000" fill="hold"/>
                                        <p:tgtEl>
                                          <p:spTgt spid="18"/>
                                        </p:tgtEl>
                                        <p:attrNameLst>
                                          <p:attrName>ppt_h</p:attrName>
                                        </p:attrNameLst>
                                      </p:cBhvr>
                                      <p:tavLst>
                                        <p:tav tm="0">
                                          <p:val>
                                            <p:fltVal val="0"/>
                                          </p:val>
                                        </p:tav>
                                        <p:tav tm="100000">
                                          <p:val>
                                            <p:strVal val="#ppt_h"/>
                                          </p:val>
                                        </p:tav>
                                      </p:tavLst>
                                    </p:anim>
                                    <p:anim calcmode="lin" valueType="num">
                                      <p:cBhvr>
                                        <p:cTn id="52" dur="1000" fill="hold"/>
                                        <p:tgtEl>
                                          <p:spTgt spid="18"/>
                                        </p:tgtEl>
                                        <p:attrNameLst>
                                          <p:attrName>style.rotation</p:attrName>
                                        </p:attrNameLst>
                                      </p:cBhvr>
                                      <p:tavLst>
                                        <p:tav tm="0">
                                          <p:val>
                                            <p:fltVal val="90"/>
                                          </p:val>
                                        </p:tav>
                                        <p:tav tm="100000">
                                          <p:val>
                                            <p:fltVal val="0"/>
                                          </p:val>
                                        </p:tav>
                                      </p:tavLst>
                                    </p:anim>
                                    <p:animEffect transition="in" filter="fade">
                                      <p:cBhvr>
                                        <p:cTn id="53" dur="1000"/>
                                        <p:tgtEl>
                                          <p:spTgt spid="18"/>
                                        </p:tgtEl>
                                      </p:cBhvr>
                                    </p:animEffect>
                                  </p:childTnLst>
                                </p:cTn>
                              </p:par>
                            </p:childTnLst>
                          </p:cTn>
                        </p:par>
                        <p:par>
                          <p:cTn id="54" fill="hold">
                            <p:stCondLst>
                              <p:cond delay="3250"/>
                            </p:stCondLst>
                            <p:childTnLst>
                              <p:par>
                                <p:cTn id="55" presetID="16" presetClass="entr" presetSubtype="37"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arn(outVertical)">
                                      <p:cBhvr>
                                        <p:cTn id="57" dur="500"/>
                                        <p:tgtEl>
                                          <p:spTgt spid="24"/>
                                        </p:tgtEl>
                                      </p:cBhvr>
                                    </p:animEffect>
                                  </p:childTnLst>
                                </p:cTn>
                              </p:par>
                            </p:childTnLst>
                          </p:cTn>
                        </p:par>
                        <p:par>
                          <p:cTn id="58" fill="hold">
                            <p:stCondLst>
                              <p:cond delay="3750"/>
                            </p:stCondLst>
                            <p:childTnLst>
                              <p:par>
                                <p:cTn id="59" presetID="14" presetClass="entr" presetSubtype="10"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randombar(horizontal)">
                                      <p:cBhvr>
                                        <p:cTn id="61" dur="500"/>
                                        <p:tgtEl>
                                          <p:spTgt spid="8"/>
                                        </p:tgtEl>
                                      </p:cBhvr>
                                    </p:animEffect>
                                  </p:childTnLst>
                                </p:cTn>
                              </p:par>
                            </p:childTnLst>
                          </p:cTn>
                        </p:par>
                        <p:par>
                          <p:cTn id="62" fill="hold">
                            <p:stCondLst>
                              <p:cond delay="4250"/>
                            </p:stCondLst>
                            <p:childTnLst>
                              <p:par>
                                <p:cTn id="63" presetID="22" presetClass="entr" presetSubtype="1"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up)">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animBg="1"/>
      <p:bldP spid="15" grpId="1" animBg="1"/>
      <p:bldP spid="16" grpId="0" animBg="1"/>
      <p:bldP spid="16" grpId="1" animBg="1"/>
      <p:bldP spid="17" grpId="0" animBg="1"/>
      <p:bldP spid="18" grpId="0" animBg="1"/>
      <p:bldP spid="19" grpId="0" animBg="1"/>
      <p:bldP spid="20" grpId="0" animBg="1"/>
      <p:bldP spid="21" grpId="0"/>
      <p:bldP spid="22" grpId="0"/>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7430690" y="5075786"/>
            <a:ext cx="3051344" cy="1191470"/>
            <a:chOff x="7430690" y="5075786"/>
            <a:chExt cx="3051344" cy="1191470"/>
          </a:xfrm>
        </p:grpSpPr>
        <p:sp>
          <p:nvSpPr>
            <p:cNvPr id="8" name="TextBox 76"/>
            <p:cNvSpPr txBox="1"/>
            <p:nvPr/>
          </p:nvSpPr>
          <p:spPr>
            <a:xfrm>
              <a:off x="7430690" y="5075786"/>
              <a:ext cx="1924446"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消费者日趋理性</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430690" y="5436259"/>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近两年由于媒体的宣传，消费者日趋理性，选择做某项目的人越来越多。</a:t>
              </a:r>
            </a:p>
          </p:txBody>
        </p:sp>
      </p:grpSp>
      <p:grpSp>
        <p:nvGrpSpPr>
          <p:cNvPr id="3" name="组合 2"/>
          <p:cNvGrpSpPr/>
          <p:nvPr/>
        </p:nvGrpSpPr>
        <p:grpSpPr>
          <a:xfrm>
            <a:off x="1134224" y="1530270"/>
            <a:ext cx="3715966" cy="1413069"/>
            <a:chOff x="1134224" y="1530270"/>
            <a:chExt cx="3715966" cy="1413069"/>
          </a:xfrm>
        </p:grpSpPr>
        <p:sp>
          <p:nvSpPr>
            <p:cNvPr id="15" name="TextBox 76"/>
            <p:cNvSpPr txBox="1"/>
            <p:nvPr/>
          </p:nvSpPr>
          <p:spPr>
            <a:xfrm>
              <a:off x="2626494" y="1530270"/>
              <a:ext cx="2223696" cy="369332"/>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使用群体的壮大</a:t>
              </a:r>
              <a:endParaRPr lang="en-US" altLang="zh-CN" dirty="0">
                <a:solidFill>
                  <a:schemeClr val="tx1">
                    <a:lumMod val="75000"/>
                    <a:lumOff val="25000"/>
                  </a:schemeClr>
                </a:solidFill>
              </a:endParaRPr>
            </a:p>
          </p:txBody>
        </p:sp>
        <p:sp>
          <p:nvSpPr>
            <p:cNvPr id="16" name="文本框 15"/>
            <p:cNvSpPr txBox="1"/>
            <p:nvPr/>
          </p:nvSpPr>
          <p:spPr>
            <a:xfrm>
              <a:off x="1134224" y="1890743"/>
              <a:ext cx="3715965" cy="1052596"/>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dirty="0">
                  <a:solidFill>
                    <a:schemeClr val="tx1">
                      <a:lumMod val="75000"/>
                      <a:lumOff val="25000"/>
                    </a:schemeClr>
                  </a:solidFill>
                </a:rPr>
                <a:t>根据某某管理所提供的权威信息，近年新车登记量以每年</a:t>
              </a:r>
              <a:r>
                <a:rPr lang="en-US" altLang="zh-CN" sz="1600" dirty="0">
                  <a:solidFill>
                    <a:schemeClr val="tx1">
                      <a:lumMod val="75000"/>
                      <a:lumOff val="25000"/>
                    </a:schemeClr>
                  </a:solidFill>
                </a:rPr>
                <a:t>8%</a:t>
              </a:r>
              <a:r>
                <a:rPr lang="zh-CN" altLang="en-US" sz="1600" dirty="0">
                  <a:solidFill>
                    <a:schemeClr val="tx1">
                      <a:lumMod val="75000"/>
                      <a:lumOff val="25000"/>
                    </a:schemeClr>
                  </a:solidFill>
                </a:rPr>
                <a:t>数量增长，年登记量</a:t>
              </a:r>
              <a:r>
                <a:rPr lang="en-US" altLang="zh-CN" sz="1600" dirty="0">
                  <a:solidFill>
                    <a:schemeClr val="tx1">
                      <a:lumMod val="75000"/>
                      <a:lumOff val="25000"/>
                    </a:schemeClr>
                  </a:solidFill>
                </a:rPr>
                <a:t>1.2</a:t>
              </a:r>
              <a:r>
                <a:rPr lang="zh-CN" altLang="en-US" sz="1600" dirty="0">
                  <a:solidFill>
                    <a:schemeClr val="tx1">
                      <a:lumMod val="75000"/>
                      <a:lumOff val="25000"/>
                    </a:schemeClr>
                  </a:solidFill>
                </a:rPr>
                <a:t>万台以上。</a:t>
              </a:r>
            </a:p>
          </p:txBody>
        </p:sp>
      </p:grpSp>
      <p:grpSp>
        <p:nvGrpSpPr>
          <p:cNvPr id="4" name="组合 3"/>
          <p:cNvGrpSpPr/>
          <p:nvPr/>
        </p:nvGrpSpPr>
        <p:grpSpPr>
          <a:xfrm>
            <a:off x="7430689" y="1530270"/>
            <a:ext cx="3051345" cy="1191470"/>
            <a:chOff x="7430689" y="1530270"/>
            <a:chExt cx="3051345" cy="1191470"/>
          </a:xfrm>
        </p:grpSpPr>
        <p:sp>
          <p:nvSpPr>
            <p:cNvPr id="17" name="TextBox 76"/>
            <p:cNvSpPr txBox="1"/>
            <p:nvPr/>
          </p:nvSpPr>
          <p:spPr>
            <a:xfrm>
              <a:off x="7430689" y="1530270"/>
              <a:ext cx="2096021"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细分市场存在空白</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430690" y="1890743"/>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海东市虽然同行众多，但是专做某某项目的商家却很少，而客户均需到省城才能享受该服务。</a:t>
              </a:r>
            </a:p>
          </p:txBody>
        </p:sp>
      </p:grpSp>
      <p:grpSp>
        <p:nvGrpSpPr>
          <p:cNvPr id="6" name="组合 5"/>
          <p:cNvGrpSpPr/>
          <p:nvPr/>
        </p:nvGrpSpPr>
        <p:grpSpPr>
          <a:xfrm>
            <a:off x="1169395" y="5075786"/>
            <a:ext cx="3680794" cy="1191470"/>
            <a:chOff x="1169395" y="5075786"/>
            <a:chExt cx="3680794" cy="1191470"/>
          </a:xfrm>
        </p:grpSpPr>
        <p:sp>
          <p:nvSpPr>
            <p:cNvPr id="19" name="TextBox 76"/>
            <p:cNvSpPr txBox="1"/>
            <p:nvPr/>
          </p:nvSpPr>
          <p:spPr>
            <a:xfrm>
              <a:off x="2370804" y="5075786"/>
              <a:ext cx="2479385" cy="369332"/>
            </a:xfrm>
            <a:prstGeom prst="rect">
              <a:avLst/>
            </a:prstGeom>
            <a:noFill/>
          </p:spPr>
          <p:txBody>
            <a:bodyPr wrap="squar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地理位置较好</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169395" y="5436259"/>
              <a:ext cx="368079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本市距省城最近的服务店也需要</a:t>
              </a:r>
              <a:r>
                <a:rPr lang="en-US" altLang="zh-CN" dirty="0">
                  <a:solidFill>
                    <a:schemeClr val="tx1">
                      <a:lumMod val="75000"/>
                      <a:lumOff val="25000"/>
                    </a:schemeClr>
                  </a:solidFill>
                </a:rPr>
                <a:t>120</a:t>
              </a:r>
              <a:r>
                <a:rPr lang="zh-CN" altLang="en-US" dirty="0">
                  <a:solidFill>
                    <a:schemeClr val="tx1">
                      <a:lumMod val="75000"/>
                      <a:lumOff val="25000"/>
                    </a:schemeClr>
                  </a:solidFill>
                </a:rPr>
                <a:t>公里，本地建一个将享有较好的地理位置条件。</a:t>
              </a:r>
            </a:p>
          </p:txBody>
        </p:sp>
      </p:grpSp>
      <p:sp>
        <p:nvSpPr>
          <p:cNvPr id="25" name="TextBox 83"/>
          <p:cNvSpPr txBox="1"/>
          <p:nvPr/>
        </p:nvSpPr>
        <p:spPr>
          <a:xfrm>
            <a:off x="5649019" y="3347788"/>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tx1">
                    <a:lumMod val="75000"/>
                    <a:lumOff val="25000"/>
                  </a:schemeClr>
                </a:solidFill>
              </a:rPr>
              <a:t>时机成熟</a:t>
            </a:r>
          </a:p>
        </p:txBody>
      </p:sp>
      <p:grpSp>
        <p:nvGrpSpPr>
          <p:cNvPr id="2" name="组合 1"/>
          <p:cNvGrpSpPr/>
          <p:nvPr/>
        </p:nvGrpSpPr>
        <p:grpSpPr>
          <a:xfrm>
            <a:off x="3922312" y="1516841"/>
            <a:ext cx="4606093" cy="4620606"/>
            <a:chOff x="3922312" y="1516841"/>
            <a:chExt cx="4606093" cy="4620606"/>
          </a:xfrm>
        </p:grpSpPr>
        <p:sp>
          <p:nvSpPr>
            <p:cNvPr id="21" name="任意多边形 23"/>
            <p:cNvSpPr/>
            <p:nvPr/>
          </p:nvSpPr>
          <p:spPr>
            <a:xfrm rot="5400000" flipV="1">
              <a:off x="5848497"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任意多边形 24"/>
            <p:cNvSpPr/>
            <p:nvPr/>
          </p:nvSpPr>
          <p:spPr>
            <a:xfrm rot="16200000" flipH="1" flipV="1">
              <a:off x="3922312"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任意多边形 25"/>
            <p:cNvSpPr/>
            <p:nvPr/>
          </p:nvSpPr>
          <p:spPr>
            <a:xfrm rot="5400000" flipH="1" flipV="1">
              <a:off x="5848497"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任意多边形 26"/>
            <p:cNvSpPr/>
            <p:nvPr/>
          </p:nvSpPr>
          <p:spPr>
            <a:xfrm rot="16200000" flipV="1">
              <a:off x="3922312"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Oval 10"/>
            <p:cNvSpPr>
              <a:spLocks noChangeArrowheads="1"/>
            </p:cNvSpPr>
            <p:nvPr/>
          </p:nvSpPr>
          <p:spPr bwMode="auto">
            <a:xfrm>
              <a:off x="5924859" y="164773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5ABB93"/>
                  </a:solidFill>
                  <a:latin typeface="微软雅黑" panose="020B0503020204020204" pitchFamily="34" charset="-122"/>
                  <a:ea typeface="微软雅黑" panose="020B0503020204020204" pitchFamily="34" charset="-122"/>
                </a:rPr>
                <a:t>1</a:t>
              </a:r>
              <a:endParaRPr lang="zh-CN" altLang="en-US" dirty="0">
                <a:solidFill>
                  <a:srgbClr val="5ABB93"/>
                </a:solidFill>
                <a:latin typeface="微软雅黑" panose="020B0503020204020204" pitchFamily="34" charset="-122"/>
                <a:ea typeface="微软雅黑" panose="020B0503020204020204" pitchFamily="34" charset="-122"/>
              </a:endParaRPr>
            </a:p>
          </p:txBody>
        </p:sp>
        <p:sp>
          <p:nvSpPr>
            <p:cNvPr id="28" name="Oval 10"/>
            <p:cNvSpPr>
              <a:spLocks noChangeArrowheads="1"/>
            </p:cNvSpPr>
            <p:nvPr/>
          </p:nvSpPr>
          <p:spPr bwMode="auto">
            <a:xfrm>
              <a:off x="7898037"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EF5B43"/>
                  </a:solidFill>
                  <a:latin typeface="微软雅黑" panose="020B0503020204020204" pitchFamily="34" charset="-122"/>
                  <a:ea typeface="微软雅黑" panose="020B0503020204020204" pitchFamily="34" charset="-122"/>
                </a:rPr>
                <a:t>2</a:t>
              </a:r>
              <a:endParaRPr lang="zh-CN" altLang="en-US" dirty="0">
                <a:solidFill>
                  <a:srgbClr val="EF5B43"/>
                </a:solidFill>
                <a:latin typeface="微软雅黑" panose="020B0503020204020204" pitchFamily="34" charset="-122"/>
                <a:ea typeface="微软雅黑" panose="020B0503020204020204" pitchFamily="34" charset="-122"/>
              </a:endParaRPr>
            </a:p>
          </p:txBody>
        </p:sp>
        <p:sp>
          <p:nvSpPr>
            <p:cNvPr id="29" name="Oval 10"/>
            <p:cNvSpPr>
              <a:spLocks noChangeArrowheads="1"/>
            </p:cNvSpPr>
            <p:nvPr/>
          </p:nvSpPr>
          <p:spPr bwMode="auto">
            <a:xfrm>
              <a:off x="5989026" y="5529925"/>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F2B973"/>
                  </a:solidFill>
                  <a:latin typeface="微软雅黑" panose="020B0503020204020204" pitchFamily="34" charset="-122"/>
                  <a:ea typeface="微软雅黑" panose="020B0503020204020204" pitchFamily="34" charset="-122"/>
                </a:rPr>
                <a:t>3</a:t>
              </a:r>
              <a:endParaRPr lang="zh-CN" altLang="en-US" dirty="0">
                <a:solidFill>
                  <a:srgbClr val="F2B973"/>
                </a:solidFill>
                <a:latin typeface="微软雅黑" panose="020B0503020204020204" pitchFamily="34" charset="-122"/>
                <a:ea typeface="微软雅黑" panose="020B0503020204020204" pitchFamily="34" charset="-122"/>
              </a:endParaRPr>
            </a:p>
          </p:txBody>
        </p:sp>
        <p:sp>
          <p:nvSpPr>
            <p:cNvPr id="30" name="Oval 10"/>
            <p:cNvSpPr>
              <a:spLocks noChangeArrowheads="1"/>
            </p:cNvSpPr>
            <p:nvPr/>
          </p:nvSpPr>
          <p:spPr bwMode="auto">
            <a:xfrm>
              <a:off x="4063973"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756271"/>
                  </a:solidFill>
                  <a:latin typeface="微软雅黑" panose="020B0503020204020204" pitchFamily="34" charset="-122"/>
                  <a:ea typeface="微软雅黑" panose="020B0503020204020204" pitchFamily="34" charset="-122"/>
                </a:rPr>
                <a:t>4</a:t>
              </a:r>
              <a:endParaRPr lang="zh-CN" altLang="en-US" dirty="0">
                <a:solidFill>
                  <a:srgbClr val="756271"/>
                </a:solidFill>
                <a:latin typeface="微软雅黑" panose="020B0503020204020204" pitchFamily="34" charset="-122"/>
                <a:ea typeface="微软雅黑" panose="020B0503020204020204" pitchFamily="34" charset="-122"/>
              </a:endParaRPr>
            </a:p>
          </p:txBody>
        </p:sp>
      </p:grpSp>
      <p:sp>
        <p:nvSpPr>
          <p:cNvPr id="31" name="TextBox 42"/>
          <p:cNvSpPr txBox="1"/>
          <p:nvPr/>
        </p:nvSpPr>
        <p:spPr>
          <a:xfrm>
            <a:off x="1200820" y="34447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2.4 </a:t>
            </a:r>
            <a:r>
              <a:rPr lang="zh-CN" altLang="en-US" b="0" dirty="0">
                <a:solidFill>
                  <a:srgbClr val="756271"/>
                </a:solidFill>
              </a:rPr>
              <a:t>可行性说明</a:t>
            </a:r>
          </a:p>
        </p:txBody>
      </p:sp>
    </p:spTree>
    <p:extLst>
      <p:ext uri="{BB962C8B-B14F-4D97-AF65-F5344CB8AC3E}">
        <p14:creationId xmlns:p14="http://schemas.microsoft.com/office/powerpoint/2010/main" val="3047755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par>
                                <p:cTn id="19" presetID="2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a:spLocks noChangeArrowheads="1"/>
          </p:cNvSpPr>
          <p:nvPr/>
        </p:nvSpPr>
        <p:spPr bwMode="auto">
          <a:xfrm>
            <a:off x="5073883" y="2503775"/>
            <a:ext cx="49920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3600" dirty="0">
                <a:solidFill>
                  <a:srgbClr val="756271"/>
                </a:solidFill>
                <a:latin typeface="微软雅黑" panose="020B0503020204020204" pitchFamily="34" charset="-122"/>
                <a:ea typeface="微软雅黑" panose="020B0503020204020204" pitchFamily="34" charset="-122"/>
              </a:rPr>
              <a:t>03.</a:t>
            </a:r>
            <a:r>
              <a:rPr lang="zh-CN" altLang="en-US" sz="3600" dirty="0">
                <a:solidFill>
                  <a:srgbClr val="756271"/>
                </a:solidFill>
                <a:latin typeface="微软雅黑" panose="020B0503020204020204" pitchFamily="34" charset="-122"/>
                <a:ea typeface="微软雅黑" panose="020B0503020204020204" pitchFamily="34" charset="-122"/>
              </a:rPr>
              <a:t>关键技术和实践难点</a:t>
            </a:r>
          </a:p>
        </p:txBody>
      </p:sp>
      <p:grpSp>
        <p:nvGrpSpPr>
          <p:cNvPr id="4" name="组合 3"/>
          <p:cNvGrpSpPr/>
          <p:nvPr/>
        </p:nvGrpSpPr>
        <p:grpSpPr>
          <a:xfrm>
            <a:off x="5019851" y="3308090"/>
            <a:ext cx="5514202" cy="1059648"/>
            <a:chOff x="5019851" y="3308090"/>
            <a:chExt cx="5514202" cy="1059648"/>
          </a:xfrm>
        </p:grpSpPr>
        <p:sp>
          <p:nvSpPr>
            <p:cNvPr id="70" name="文本框 6"/>
            <p:cNvSpPr txBox="1">
              <a:spLocks noChangeArrowheads="1"/>
            </p:cNvSpPr>
            <p:nvPr/>
          </p:nvSpPr>
          <p:spPr bwMode="auto">
            <a:xfrm>
              <a:off x="5019851" y="3308090"/>
              <a:ext cx="5514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1400" dirty="0">
                  <a:solidFill>
                    <a:srgbClr val="543C4F"/>
                  </a:solidFill>
                  <a:latin typeface="微软雅黑" panose="020B0503020204020204" pitchFamily="34" charset="-122"/>
                  <a:ea typeface="方正兰亭黑_GBK"/>
                </a:rPr>
                <a:t>BACKGROUND AND SIGNIFICANCE OF THE SELECTED TOPIC</a:t>
              </a:r>
            </a:p>
          </p:txBody>
        </p:sp>
        <p:sp>
          <p:nvSpPr>
            <p:cNvPr id="71" name="矩形 70"/>
            <p:cNvSpPr/>
            <p:nvPr/>
          </p:nvSpPr>
          <p:spPr>
            <a:xfrm>
              <a:off x="5019851" y="3667162"/>
              <a:ext cx="5170396" cy="700576"/>
            </a:xfrm>
            <a:prstGeom prst="rect">
              <a:avLst/>
            </a:prstGeom>
          </p:spPr>
          <p:txBody>
            <a:bodyPr wrap="square">
              <a:spAutoFit/>
            </a:bodyPr>
            <a:lstStyle/>
            <a:p>
              <a:pPr>
                <a:lnSpc>
                  <a:spcPct val="150000"/>
                </a:lnSpc>
                <a:defRPr/>
              </a:pPr>
              <a:r>
                <a:rPr lang="en-US" altLang="zh-CN" sz="1400" kern="0" dirty="0">
                  <a:solidFill>
                    <a:prstClr val="black">
                      <a:lumMod val="75000"/>
                      <a:lumOff val="25000"/>
                    </a:prstClr>
                  </a:solidFill>
                  <a:latin typeface="微软雅黑" panose="020B0503020204020204" pitchFamily="34" charset="-122"/>
                  <a:ea typeface="微软雅黑" panose="020B0503020204020204" pitchFamily="34" charset="-122"/>
                  <a:cs typeface="Arial" panose="020B0604020202020204" pitchFamily="34" charset="0"/>
                </a:rPr>
                <a:t>Lorem ipsum dolor sit amet, consectetuer adipiscing elit. Aenean commodo ligula eget dolor</a:t>
              </a:r>
              <a:endParaRPr lang="zh-CN" altLang="en-US" sz="1867"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1746347" y="2000249"/>
            <a:ext cx="2902963" cy="2902963"/>
            <a:chOff x="915474" y="1667984"/>
            <a:chExt cx="1845933" cy="1845933"/>
          </a:xfrm>
        </p:grpSpPr>
        <p:grpSp>
          <p:nvGrpSpPr>
            <p:cNvPr id="116" name="组合 115"/>
            <p:cNvGrpSpPr/>
            <p:nvPr/>
          </p:nvGrpSpPr>
          <p:grpSpPr>
            <a:xfrm>
              <a:off x="1165700" y="1864261"/>
              <a:ext cx="1345480" cy="1341953"/>
              <a:chOff x="499604" y="3125788"/>
              <a:chExt cx="1211263" cy="1208088"/>
            </a:xfrm>
          </p:grpSpPr>
          <p:sp>
            <p:nvSpPr>
              <p:cNvPr id="27" name="Freeform 24"/>
              <p:cNvSpPr/>
              <p:nvPr/>
            </p:nvSpPr>
            <p:spPr bwMode="auto">
              <a:xfrm>
                <a:off x="502779" y="3125788"/>
                <a:ext cx="1208088" cy="1208088"/>
              </a:xfrm>
              <a:custGeom>
                <a:avLst/>
                <a:gdLst>
                  <a:gd name="T0" fmla="*/ 1024 w 1037"/>
                  <a:gd name="T1" fmla="*/ 224 h 1037"/>
                  <a:gd name="T2" fmla="*/ 1024 w 1037"/>
                  <a:gd name="T3" fmla="*/ 177 h 1037"/>
                  <a:gd name="T4" fmla="*/ 861 w 1037"/>
                  <a:gd name="T5" fmla="*/ 13 h 1037"/>
                  <a:gd name="T6" fmla="*/ 813 w 1037"/>
                  <a:gd name="T7" fmla="*/ 13 h 1037"/>
                  <a:gd name="T8" fmla="*/ 760 w 1037"/>
                  <a:gd name="T9" fmla="*/ 66 h 1037"/>
                  <a:gd name="T10" fmla="*/ 758 w 1037"/>
                  <a:gd name="T11" fmla="*/ 71 h 1037"/>
                  <a:gd name="T12" fmla="*/ 751 w 1037"/>
                  <a:gd name="T13" fmla="*/ 76 h 1037"/>
                  <a:gd name="T14" fmla="*/ 745 w 1037"/>
                  <a:gd name="T15" fmla="*/ 88 h 1037"/>
                  <a:gd name="T16" fmla="*/ 733 w 1037"/>
                  <a:gd name="T17" fmla="*/ 94 h 1037"/>
                  <a:gd name="T18" fmla="*/ 728 w 1037"/>
                  <a:gd name="T19" fmla="*/ 102 h 1037"/>
                  <a:gd name="T20" fmla="*/ 723 w 1037"/>
                  <a:gd name="T21" fmla="*/ 104 h 1037"/>
                  <a:gd name="T22" fmla="*/ 29 w 1037"/>
                  <a:gd name="T23" fmla="*/ 797 h 1037"/>
                  <a:gd name="T24" fmla="*/ 28 w 1037"/>
                  <a:gd name="T25" fmla="*/ 798 h 1037"/>
                  <a:gd name="T26" fmla="*/ 24 w 1037"/>
                  <a:gd name="T27" fmla="*/ 804 h 1037"/>
                  <a:gd name="T28" fmla="*/ 0 w 1037"/>
                  <a:gd name="T29" fmla="*/ 1028 h 1037"/>
                  <a:gd name="T30" fmla="*/ 0 w 1037"/>
                  <a:gd name="T31" fmla="*/ 1031 h 1037"/>
                  <a:gd name="T32" fmla="*/ 1 w 1037"/>
                  <a:gd name="T33" fmla="*/ 1032 h 1037"/>
                  <a:gd name="T34" fmla="*/ 2 w 1037"/>
                  <a:gd name="T35" fmla="*/ 1035 h 1037"/>
                  <a:gd name="T36" fmla="*/ 5 w 1037"/>
                  <a:gd name="T37" fmla="*/ 1037 h 1037"/>
                  <a:gd name="T38" fmla="*/ 6 w 1037"/>
                  <a:gd name="T39" fmla="*/ 1037 h 1037"/>
                  <a:gd name="T40" fmla="*/ 9 w 1037"/>
                  <a:gd name="T41" fmla="*/ 1037 h 1037"/>
                  <a:gd name="T42" fmla="*/ 233 w 1037"/>
                  <a:gd name="T43" fmla="*/ 1013 h 1037"/>
                  <a:gd name="T44" fmla="*/ 239 w 1037"/>
                  <a:gd name="T45" fmla="*/ 1009 h 1037"/>
                  <a:gd name="T46" fmla="*/ 240 w 1037"/>
                  <a:gd name="T47" fmla="*/ 1008 h 1037"/>
                  <a:gd name="T48" fmla="*/ 933 w 1037"/>
                  <a:gd name="T49" fmla="*/ 314 h 1037"/>
                  <a:gd name="T50" fmla="*/ 936 w 1037"/>
                  <a:gd name="T51" fmla="*/ 309 h 1037"/>
                  <a:gd name="T52" fmla="*/ 943 w 1037"/>
                  <a:gd name="T53" fmla="*/ 304 h 1037"/>
                  <a:gd name="T54" fmla="*/ 949 w 1037"/>
                  <a:gd name="T55" fmla="*/ 292 h 1037"/>
                  <a:gd name="T56" fmla="*/ 962 w 1037"/>
                  <a:gd name="T57" fmla="*/ 286 h 1037"/>
                  <a:gd name="T58" fmla="*/ 966 w 1037"/>
                  <a:gd name="T59" fmla="*/ 279 h 1037"/>
                  <a:gd name="T60" fmla="*/ 971 w 1037"/>
                  <a:gd name="T61" fmla="*/ 277 h 1037"/>
                  <a:gd name="T62" fmla="*/ 1024 w 1037"/>
                  <a:gd name="T63" fmla="*/ 22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1024" y="224"/>
                    </a:moveTo>
                    <a:cubicBezTo>
                      <a:pt x="1037" y="211"/>
                      <a:pt x="1037" y="190"/>
                      <a:pt x="1024" y="177"/>
                    </a:cubicBezTo>
                    <a:cubicBezTo>
                      <a:pt x="861" y="13"/>
                      <a:pt x="861" y="13"/>
                      <a:pt x="861" y="13"/>
                    </a:cubicBezTo>
                    <a:cubicBezTo>
                      <a:pt x="848" y="0"/>
                      <a:pt x="826" y="0"/>
                      <a:pt x="813" y="13"/>
                    </a:cubicBezTo>
                    <a:cubicBezTo>
                      <a:pt x="760" y="66"/>
                      <a:pt x="760" y="66"/>
                      <a:pt x="760" y="66"/>
                    </a:cubicBezTo>
                    <a:cubicBezTo>
                      <a:pt x="759" y="67"/>
                      <a:pt x="758" y="69"/>
                      <a:pt x="758" y="71"/>
                    </a:cubicBezTo>
                    <a:cubicBezTo>
                      <a:pt x="756" y="72"/>
                      <a:pt x="753" y="73"/>
                      <a:pt x="751" y="76"/>
                    </a:cubicBezTo>
                    <a:cubicBezTo>
                      <a:pt x="747" y="79"/>
                      <a:pt x="745" y="83"/>
                      <a:pt x="745" y="88"/>
                    </a:cubicBezTo>
                    <a:cubicBezTo>
                      <a:pt x="740" y="88"/>
                      <a:pt x="736" y="90"/>
                      <a:pt x="733" y="94"/>
                    </a:cubicBezTo>
                    <a:cubicBezTo>
                      <a:pt x="730" y="96"/>
                      <a:pt x="729" y="99"/>
                      <a:pt x="728" y="102"/>
                    </a:cubicBezTo>
                    <a:cubicBezTo>
                      <a:pt x="726" y="102"/>
                      <a:pt x="724" y="102"/>
                      <a:pt x="723" y="104"/>
                    </a:cubicBezTo>
                    <a:cubicBezTo>
                      <a:pt x="29" y="797"/>
                      <a:pt x="29" y="797"/>
                      <a:pt x="29" y="797"/>
                    </a:cubicBezTo>
                    <a:cubicBezTo>
                      <a:pt x="29" y="797"/>
                      <a:pt x="29" y="798"/>
                      <a:pt x="28" y="798"/>
                    </a:cubicBezTo>
                    <a:cubicBezTo>
                      <a:pt x="26" y="800"/>
                      <a:pt x="25" y="802"/>
                      <a:pt x="24" y="804"/>
                    </a:cubicBezTo>
                    <a:cubicBezTo>
                      <a:pt x="0" y="1028"/>
                      <a:pt x="0" y="1028"/>
                      <a:pt x="0" y="1028"/>
                    </a:cubicBezTo>
                    <a:cubicBezTo>
                      <a:pt x="0" y="1029"/>
                      <a:pt x="0" y="1030"/>
                      <a:pt x="0" y="1031"/>
                    </a:cubicBezTo>
                    <a:cubicBezTo>
                      <a:pt x="0" y="1031"/>
                      <a:pt x="0" y="1031"/>
                      <a:pt x="1" y="1032"/>
                    </a:cubicBezTo>
                    <a:cubicBezTo>
                      <a:pt x="1" y="1033"/>
                      <a:pt x="2" y="1034"/>
                      <a:pt x="2" y="1035"/>
                    </a:cubicBezTo>
                    <a:cubicBezTo>
                      <a:pt x="3" y="1036"/>
                      <a:pt x="4" y="1036"/>
                      <a:pt x="5" y="1037"/>
                    </a:cubicBezTo>
                    <a:cubicBezTo>
                      <a:pt x="6" y="1037"/>
                      <a:pt x="6" y="1037"/>
                      <a:pt x="6" y="1037"/>
                    </a:cubicBezTo>
                    <a:cubicBezTo>
                      <a:pt x="7" y="1037"/>
                      <a:pt x="8" y="1037"/>
                      <a:pt x="9" y="1037"/>
                    </a:cubicBezTo>
                    <a:cubicBezTo>
                      <a:pt x="233" y="1013"/>
                      <a:pt x="233" y="1013"/>
                      <a:pt x="233" y="1013"/>
                    </a:cubicBezTo>
                    <a:cubicBezTo>
                      <a:pt x="235" y="1012"/>
                      <a:pt x="237" y="1011"/>
                      <a:pt x="239" y="1009"/>
                    </a:cubicBezTo>
                    <a:cubicBezTo>
                      <a:pt x="239" y="1008"/>
                      <a:pt x="240" y="1008"/>
                      <a:pt x="240" y="1008"/>
                    </a:cubicBezTo>
                    <a:cubicBezTo>
                      <a:pt x="933" y="314"/>
                      <a:pt x="933" y="314"/>
                      <a:pt x="933" y="314"/>
                    </a:cubicBezTo>
                    <a:cubicBezTo>
                      <a:pt x="935" y="313"/>
                      <a:pt x="936" y="311"/>
                      <a:pt x="936" y="309"/>
                    </a:cubicBezTo>
                    <a:cubicBezTo>
                      <a:pt x="938" y="308"/>
                      <a:pt x="941" y="307"/>
                      <a:pt x="943" y="304"/>
                    </a:cubicBezTo>
                    <a:cubicBezTo>
                      <a:pt x="947" y="301"/>
                      <a:pt x="949" y="297"/>
                      <a:pt x="949" y="292"/>
                    </a:cubicBezTo>
                    <a:cubicBezTo>
                      <a:pt x="954" y="292"/>
                      <a:pt x="958" y="290"/>
                      <a:pt x="962" y="286"/>
                    </a:cubicBezTo>
                    <a:cubicBezTo>
                      <a:pt x="964" y="284"/>
                      <a:pt x="965" y="282"/>
                      <a:pt x="966" y="279"/>
                    </a:cubicBezTo>
                    <a:cubicBezTo>
                      <a:pt x="968" y="279"/>
                      <a:pt x="970" y="278"/>
                      <a:pt x="971" y="277"/>
                    </a:cubicBezTo>
                    <a:lnTo>
                      <a:pt x="1024" y="224"/>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8" name="Freeform 25"/>
              <p:cNvSpPr/>
              <p:nvPr/>
            </p:nvSpPr>
            <p:spPr bwMode="auto">
              <a:xfrm>
                <a:off x="555167" y="3267075"/>
                <a:ext cx="817563" cy="801688"/>
              </a:xfrm>
              <a:custGeom>
                <a:avLst/>
                <a:gdLst>
                  <a:gd name="T0" fmla="*/ 683 w 702"/>
                  <a:gd name="T1" fmla="*/ 0 h 688"/>
                  <a:gd name="T2" fmla="*/ 702 w 702"/>
                  <a:gd name="T3" fmla="*/ 18 h 688"/>
                  <a:gd name="T4" fmla="*/ 41 w 702"/>
                  <a:gd name="T5" fmla="*/ 678 h 688"/>
                  <a:gd name="T6" fmla="*/ 41 w 702"/>
                  <a:gd name="T7" fmla="*/ 678 h 688"/>
                  <a:gd name="T8" fmla="*/ 0 w 702"/>
                  <a:gd name="T9" fmla="*/ 683 h 688"/>
                  <a:gd name="T10" fmla="*/ 683 w 702"/>
                  <a:gd name="T11" fmla="*/ 0 h 688"/>
                </a:gdLst>
                <a:ahLst/>
                <a:cxnLst>
                  <a:cxn ang="0">
                    <a:pos x="T0" y="T1"/>
                  </a:cxn>
                  <a:cxn ang="0">
                    <a:pos x="T2" y="T3"/>
                  </a:cxn>
                  <a:cxn ang="0">
                    <a:pos x="T4" y="T5"/>
                  </a:cxn>
                  <a:cxn ang="0">
                    <a:pos x="T6" y="T7"/>
                  </a:cxn>
                  <a:cxn ang="0">
                    <a:pos x="T8" y="T9"/>
                  </a:cxn>
                  <a:cxn ang="0">
                    <a:pos x="T10" y="T11"/>
                  </a:cxn>
                </a:cxnLst>
                <a:rect l="0" t="0" r="r" b="b"/>
                <a:pathLst>
                  <a:path w="702" h="688">
                    <a:moveTo>
                      <a:pt x="683" y="0"/>
                    </a:moveTo>
                    <a:cubicBezTo>
                      <a:pt x="702" y="18"/>
                      <a:pt x="702" y="18"/>
                      <a:pt x="702" y="18"/>
                    </a:cubicBezTo>
                    <a:cubicBezTo>
                      <a:pt x="41" y="678"/>
                      <a:pt x="41" y="678"/>
                      <a:pt x="41" y="678"/>
                    </a:cubicBezTo>
                    <a:cubicBezTo>
                      <a:pt x="41" y="678"/>
                      <a:pt x="41" y="678"/>
                      <a:pt x="41" y="678"/>
                    </a:cubicBezTo>
                    <a:cubicBezTo>
                      <a:pt x="29" y="687"/>
                      <a:pt x="14" y="688"/>
                      <a:pt x="0" y="683"/>
                    </a:cubicBezTo>
                    <a:lnTo>
                      <a:pt x="683"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9" name="Freeform 26"/>
              <p:cNvSpPr/>
              <p:nvPr/>
            </p:nvSpPr>
            <p:spPr bwMode="auto">
              <a:xfrm>
                <a:off x="601204" y="3300413"/>
                <a:ext cx="852488" cy="852488"/>
              </a:xfrm>
              <a:custGeom>
                <a:avLst/>
                <a:gdLst>
                  <a:gd name="T0" fmla="*/ 13 w 732"/>
                  <a:gd name="T1" fmla="*/ 659 h 732"/>
                  <a:gd name="T2" fmla="*/ 673 w 732"/>
                  <a:gd name="T3" fmla="*/ 0 h 732"/>
                  <a:gd name="T4" fmla="*/ 732 w 732"/>
                  <a:gd name="T5" fmla="*/ 59 h 732"/>
                  <a:gd name="T6" fmla="*/ 72 w 732"/>
                  <a:gd name="T7" fmla="*/ 719 h 732"/>
                  <a:gd name="T8" fmla="*/ 17 w 732"/>
                  <a:gd name="T9" fmla="*/ 715 h 732"/>
                  <a:gd name="T10" fmla="*/ 13 w 732"/>
                  <a:gd name="T11" fmla="*/ 660 h 732"/>
                  <a:gd name="T12" fmla="*/ 13 w 732"/>
                  <a:gd name="T13" fmla="*/ 6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13" y="659"/>
                    </a:moveTo>
                    <a:cubicBezTo>
                      <a:pt x="673" y="0"/>
                      <a:pt x="673" y="0"/>
                      <a:pt x="673" y="0"/>
                    </a:cubicBezTo>
                    <a:cubicBezTo>
                      <a:pt x="732" y="59"/>
                      <a:pt x="732" y="59"/>
                      <a:pt x="732" y="59"/>
                    </a:cubicBezTo>
                    <a:cubicBezTo>
                      <a:pt x="72" y="719"/>
                      <a:pt x="72" y="719"/>
                      <a:pt x="72" y="719"/>
                    </a:cubicBezTo>
                    <a:cubicBezTo>
                      <a:pt x="56" y="732"/>
                      <a:pt x="32" y="730"/>
                      <a:pt x="17" y="715"/>
                    </a:cubicBezTo>
                    <a:cubicBezTo>
                      <a:pt x="2" y="700"/>
                      <a:pt x="0" y="676"/>
                      <a:pt x="13" y="660"/>
                    </a:cubicBezTo>
                    <a:cubicBezTo>
                      <a:pt x="13" y="660"/>
                      <a:pt x="13" y="660"/>
                      <a:pt x="13" y="65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0" name="Freeform 27"/>
              <p:cNvSpPr/>
              <p:nvPr/>
            </p:nvSpPr>
            <p:spPr bwMode="auto">
              <a:xfrm>
                <a:off x="683754" y="3382963"/>
                <a:ext cx="852488" cy="852488"/>
              </a:xfrm>
              <a:custGeom>
                <a:avLst/>
                <a:gdLst>
                  <a:gd name="T0" fmla="*/ 672 w 731"/>
                  <a:gd name="T1" fmla="*/ 0 h 732"/>
                  <a:gd name="T2" fmla="*/ 731 w 731"/>
                  <a:gd name="T3" fmla="*/ 60 h 732"/>
                  <a:gd name="T4" fmla="*/ 73 w 731"/>
                  <a:gd name="T5" fmla="*/ 718 h 732"/>
                  <a:gd name="T6" fmla="*/ 71 w 731"/>
                  <a:gd name="T7" fmla="*/ 719 h 732"/>
                  <a:gd name="T8" fmla="*/ 16 w 731"/>
                  <a:gd name="T9" fmla="*/ 715 h 732"/>
                  <a:gd name="T10" fmla="*/ 12 w 731"/>
                  <a:gd name="T11" fmla="*/ 660 h 732"/>
                  <a:gd name="T12" fmla="*/ 672 w 731"/>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731" h="732">
                    <a:moveTo>
                      <a:pt x="672" y="0"/>
                    </a:moveTo>
                    <a:cubicBezTo>
                      <a:pt x="731" y="60"/>
                      <a:pt x="731" y="60"/>
                      <a:pt x="731" y="60"/>
                    </a:cubicBezTo>
                    <a:cubicBezTo>
                      <a:pt x="73" y="718"/>
                      <a:pt x="73" y="718"/>
                      <a:pt x="73" y="718"/>
                    </a:cubicBezTo>
                    <a:cubicBezTo>
                      <a:pt x="72" y="719"/>
                      <a:pt x="72" y="719"/>
                      <a:pt x="71" y="719"/>
                    </a:cubicBezTo>
                    <a:cubicBezTo>
                      <a:pt x="55" y="732"/>
                      <a:pt x="31" y="730"/>
                      <a:pt x="16" y="715"/>
                    </a:cubicBezTo>
                    <a:cubicBezTo>
                      <a:pt x="1" y="700"/>
                      <a:pt x="0" y="677"/>
                      <a:pt x="12" y="660"/>
                    </a:cubicBezTo>
                    <a:lnTo>
                      <a:pt x="672"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767892" y="3465513"/>
                <a:ext cx="803275" cy="815975"/>
              </a:xfrm>
              <a:custGeom>
                <a:avLst/>
                <a:gdLst>
                  <a:gd name="T0" fmla="*/ 10 w 689"/>
                  <a:gd name="T1" fmla="*/ 660 h 701"/>
                  <a:gd name="T2" fmla="*/ 671 w 689"/>
                  <a:gd name="T3" fmla="*/ 0 h 701"/>
                  <a:gd name="T4" fmla="*/ 689 w 689"/>
                  <a:gd name="T5" fmla="*/ 18 h 701"/>
                  <a:gd name="T6" fmla="*/ 6 w 689"/>
                  <a:gd name="T7" fmla="*/ 701 h 701"/>
                  <a:gd name="T8" fmla="*/ 9 w 689"/>
                  <a:gd name="T9" fmla="*/ 661 h 701"/>
                  <a:gd name="T10" fmla="*/ 10 w 689"/>
                  <a:gd name="T11" fmla="*/ 660 h 701"/>
                </a:gdLst>
                <a:ahLst/>
                <a:cxnLst>
                  <a:cxn ang="0">
                    <a:pos x="T0" y="T1"/>
                  </a:cxn>
                  <a:cxn ang="0">
                    <a:pos x="T2" y="T3"/>
                  </a:cxn>
                  <a:cxn ang="0">
                    <a:pos x="T4" y="T5"/>
                  </a:cxn>
                  <a:cxn ang="0">
                    <a:pos x="T6" y="T7"/>
                  </a:cxn>
                  <a:cxn ang="0">
                    <a:pos x="T8" y="T9"/>
                  </a:cxn>
                  <a:cxn ang="0">
                    <a:pos x="T10" y="T11"/>
                  </a:cxn>
                </a:cxnLst>
                <a:rect l="0" t="0" r="r" b="b"/>
                <a:pathLst>
                  <a:path w="689" h="701">
                    <a:moveTo>
                      <a:pt x="10" y="660"/>
                    </a:moveTo>
                    <a:cubicBezTo>
                      <a:pt x="671" y="0"/>
                      <a:pt x="671" y="0"/>
                      <a:pt x="671" y="0"/>
                    </a:cubicBezTo>
                    <a:cubicBezTo>
                      <a:pt x="689" y="18"/>
                      <a:pt x="689" y="18"/>
                      <a:pt x="689" y="18"/>
                    </a:cubicBezTo>
                    <a:cubicBezTo>
                      <a:pt x="6" y="701"/>
                      <a:pt x="6" y="701"/>
                      <a:pt x="6" y="701"/>
                    </a:cubicBezTo>
                    <a:cubicBezTo>
                      <a:pt x="0" y="688"/>
                      <a:pt x="1" y="672"/>
                      <a:pt x="9" y="661"/>
                    </a:cubicBezTo>
                    <a:cubicBezTo>
                      <a:pt x="10" y="660"/>
                      <a:pt x="10" y="660"/>
                      <a:pt x="10" y="660"/>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2" name="Freeform 29"/>
              <p:cNvSpPr/>
              <p:nvPr/>
            </p:nvSpPr>
            <p:spPr bwMode="auto">
              <a:xfrm>
                <a:off x="1366379" y="3246438"/>
                <a:ext cx="223838" cy="223838"/>
              </a:xfrm>
              <a:custGeom>
                <a:avLst/>
                <a:gdLst>
                  <a:gd name="T0" fmla="*/ 190 w 192"/>
                  <a:gd name="T1" fmla="*/ 190 h 192"/>
                  <a:gd name="T2" fmla="*/ 184 w 192"/>
                  <a:gd name="T3" fmla="*/ 191 h 192"/>
                  <a:gd name="T4" fmla="*/ 2 w 192"/>
                  <a:gd name="T5" fmla="*/ 9 h 192"/>
                  <a:gd name="T6" fmla="*/ 2 w 192"/>
                  <a:gd name="T7" fmla="*/ 2 h 192"/>
                  <a:gd name="T8" fmla="*/ 9 w 192"/>
                  <a:gd name="T9" fmla="*/ 2 h 192"/>
                  <a:gd name="T10" fmla="*/ 191 w 192"/>
                  <a:gd name="T11" fmla="*/ 184 h 192"/>
                  <a:gd name="T12" fmla="*/ 190 w 192"/>
                  <a:gd name="T13" fmla="*/ 190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190"/>
                    </a:moveTo>
                    <a:cubicBezTo>
                      <a:pt x="188" y="192"/>
                      <a:pt x="185" y="192"/>
                      <a:pt x="184" y="191"/>
                    </a:cubicBezTo>
                    <a:cubicBezTo>
                      <a:pt x="2" y="9"/>
                      <a:pt x="2" y="9"/>
                      <a:pt x="2" y="9"/>
                    </a:cubicBezTo>
                    <a:cubicBezTo>
                      <a:pt x="0" y="7"/>
                      <a:pt x="0" y="4"/>
                      <a:pt x="2" y="2"/>
                    </a:cubicBezTo>
                    <a:cubicBezTo>
                      <a:pt x="4" y="0"/>
                      <a:pt x="7" y="0"/>
                      <a:pt x="9" y="2"/>
                    </a:cubicBezTo>
                    <a:cubicBezTo>
                      <a:pt x="191" y="184"/>
                      <a:pt x="191" y="184"/>
                      <a:pt x="191" y="184"/>
                    </a:cubicBezTo>
                    <a:cubicBezTo>
                      <a:pt x="192" y="185"/>
                      <a:pt x="192" y="188"/>
                      <a:pt x="190" y="19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1388604" y="3224213"/>
                <a:ext cx="222250" cy="223838"/>
              </a:xfrm>
              <a:custGeom>
                <a:avLst/>
                <a:gdLst>
                  <a:gd name="T0" fmla="*/ 2 w 192"/>
                  <a:gd name="T1" fmla="*/ 8 h 192"/>
                  <a:gd name="T2" fmla="*/ 2 w 192"/>
                  <a:gd name="T3" fmla="*/ 2 h 192"/>
                  <a:gd name="T4" fmla="*/ 5 w 192"/>
                  <a:gd name="T5" fmla="*/ 0 h 192"/>
                  <a:gd name="T6" fmla="*/ 9 w 192"/>
                  <a:gd name="T7" fmla="*/ 1 h 192"/>
                  <a:gd name="T8" fmla="*/ 191 w 192"/>
                  <a:gd name="T9" fmla="*/ 183 h 192"/>
                  <a:gd name="T10" fmla="*/ 190 w 192"/>
                  <a:gd name="T11" fmla="*/ 190 h 192"/>
                  <a:gd name="T12" fmla="*/ 184 w 192"/>
                  <a:gd name="T13" fmla="*/ 190 h 192"/>
                  <a:gd name="T14" fmla="*/ 2 w 192"/>
                  <a:gd name="T15" fmla="*/ 8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2" y="8"/>
                    </a:moveTo>
                    <a:cubicBezTo>
                      <a:pt x="0" y="7"/>
                      <a:pt x="0" y="4"/>
                      <a:pt x="2" y="2"/>
                    </a:cubicBezTo>
                    <a:cubicBezTo>
                      <a:pt x="3" y="1"/>
                      <a:pt x="4" y="0"/>
                      <a:pt x="5" y="0"/>
                    </a:cubicBezTo>
                    <a:cubicBezTo>
                      <a:pt x="6" y="0"/>
                      <a:pt x="8" y="0"/>
                      <a:pt x="9" y="1"/>
                    </a:cubicBezTo>
                    <a:cubicBezTo>
                      <a:pt x="191" y="183"/>
                      <a:pt x="191" y="183"/>
                      <a:pt x="191" y="183"/>
                    </a:cubicBezTo>
                    <a:cubicBezTo>
                      <a:pt x="192" y="185"/>
                      <a:pt x="192" y="188"/>
                      <a:pt x="190" y="190"/>
                    </a:cubicBezTo>
                    <a:cubicBezTo>
                      <a:pt x="188" y="192"/>
                      <a:pt x="185" y="192"/>
                      <a:pt x="184" y="190"/>
                    </a:cubicBezTo>
                    <a:lnTo>
                      <a:pt x="2" y="8"/>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2" name="Freeform 31"/>
              <p:cNvSpPr/>
              <p:nvPr/>
            </p:nvSpPr>
            <p:spPr bwMode="auto">
              <a:xfrm>
                <a:off x="1407654" y="3146425"/>
                <a:ext cx="282575" cy="282575"/>
              </a:xfrm>
              <a:custGeom>
                <a:avLst/>
                <a:gdLst>
                  <a:gd name="T0" fmla="*/ 48 w 243"/>
                  <a:gd name="T1" fmla="*/ 7 h 243"/>
                  <a:gd name="T2" fmla="*/ 72 w 243"/>
                  <a:gd name="T3" fmla="*/ 7 h 243"/>
                  <a:gd name="T4" fmla="*/ 236 w 243"/>
                  <a:gd name="T5" fmla="*/ 171 h 243"/>
                  <a:gd name="T6" fmla="*/ 236 w 243"/>
                  <a:gd name="T7" fmla="*/ 196 h 243"/>
                  <a:gd name="T8" fmla="*/ 189 w 243"/>
                  <a:gd name="T9" fmla="*/ 243 h 243"/>
                  <a:gd name="T10" fmla="*/ 0 w 243"/>
                  <a:gd name="T11" fmla="*/ 55 h 243"/>
                  <a:gd name="T12" fmla="*/ 48 w 243"/>
                  <a:gd name="T13" fmla="*/ 7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48" y="7"/>
                    </a:moveTo>
                    <a:cubicBezTo>
                      <a:pt x="54" y="0"/>
                      <a:pt x="66" y="0"/>
                      <a:pt x="72" y="7"/>
                    </a:cubicBezTo>
                    <a:cubicBezTo>
                      <a:pt x="236" y="171"/>
                      <a:pt x="236" y="171"/>
                      <a:pt x="236" y="171"/>
                    </a:cubicBezTo>
                    <a:cubicBezTo>
                      <a:pt x="243" y="178"/>
                      <a:pt x="243" y="189"/>
                      <a:pt x="236" y="196"/>
                    </a:cubicBezTo>
                    <a:cubicBezTo>
                      <a:pt x="189" y="243"/>
                      <a:pt x="189" y="243"/>
                      <a:pt x="189" y="243"/>
                    </a:cubicBezTo>
                    <a:cubicBezTo>
                      <a:pt x="0" y="55"/>
                      <a:pt x="0" y="55"/>
                      <a:pt x="0" y="55"/>
                    </a:cubicBezTo>
                    <a:lnTo>
                      <a:pt x="48" y="7"/>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3" name="Freeform 32"/>
              <p:cNvSpPr/>
              <p:nvPr/>
            </p:nvSpPr>
            <p:spPr bwMode="auto">
              <a:xfrm>
                <a:off x="521829" y="4235450"/>
                <a:ext cx="79375" cy="79375"/>
              </a:xfrm>
              <a:custGeom>
                <a:avLst/>
                <a:gdLst>
                  <a:gd name="T0" fmla="*/ 0 w 68"/>
                  <a:gd name="T1" fmla="*/ 68 h 68"/>
                  <a:gd name="T2" fmla="*/ 8 w 68"/>
                  <a:gd name="T3" fmla="*/ 0 h 68"/>
                  <a:gd name="T4" fmla="*/ 68 w 68"/>
                  <a:gd name="T5" fmla="*/ 60 h 68"/>
                  <a:gd name="T6" fmla="*/ 0 w 68"/>
                  <a:gd name="T7" fmla="*/ 68 h 68"/>
                </a:gdLst>
                <a:ahLst/>
                <a:cxnLst>
                  <a:cxn ang="0">
                    <a:pos x="T0" y="T1"/>
                  </a:cxn>
                  <a:cxn ang="0">
                    <a:pos x="T2" y="T3"/>
                  </a:cxn>
                  <a:cxn ang="0">
                    <a:pos x="T4" y="T5"/>
                  </a:cxn>
                  <a:cxn ang="0">
                    <a:pos x="T6" y="T7"/>
                  </a:cxn>
                </a:cxnLst>
                <a:rect l="0" t="0" r="r" b="b"/>
                <a:pathLst>
                  <a:path w="68" h="68">
                    <a:moveTo>
                      <a:pt x="0" y="68"/>
                    </a:moveTo>
                    <a:cubicBezTo>
                      <a:pt x="8" y="0"/>
                      <a:pt x="8" y="0"/>
                      <a:pt x="8" y="0"/>
                    </a:cubicBezTo>
                    <a:cubicBezTo>
                      <a:pt x="32" y="15"/>
                      <a:pt x="53" y="36"/>
                      <a:pt x="68" y="60"/>
                    </a:cubicBezTo>
                    <a:lnTo>
                      <a:pt x="0"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4" name="Freeform 33"/>
              <p:cNvSpPr/>
              <p:nvPr/>
            </p:nvSpPr>
            <p:spPr bwMode="auto">
              <a:xfrm>
                <a:off x="532942" y="4078288"/>
                <a:ext cx="223838" cy="225425"/>
              </a:xfrm>
              <a:custGeom>
                <a:avLst/>
                <a:gdLst>
                  <a:gd name="T0" fmla="*/ 76 w 193"/>
                  <a:gd name="T1" fmla="*/ 193 h 193"/>
                  <a:gd name="T2" fmla="*/ 0 w 193"/>
                  <a:gd name="T3" fmla="*/ 117 h 193"/>
                  <a:gd name="T4" fmla="*/ 13 w 193"/>
                  <a:gd name="T5" fmla="*/ 0 h 193"/>
                  <a:gd name="T6" fmla="*/ 49 w 193"/>
                  <a:gd name="T7" fmla="*/ 3 h 193"/>
                  <a:gd name="T8" fmla="*/ 65 w 193"/>
                  <a:gd name="T9" fmla="*/ 58 h 193"/>
                  <a:gd name="T10" fmla="*/ 119 w 193"/>
                  <a:gd name="T11" fmla="*/ 74 h 193"/>
                  <a:gd name="T12" fmla="*/ 135 w 193"/>
                  <a:gd name="T13" fmla="*/ 128 h 193"/>
                  <a:gd name="T14" fmla="*/ 190 w 193"/>
                  <a:gd name="T15" fmla="*/ 144 h 193"/>
                  <a:gd name="T16" fmla="*/ 193 w 193"/>
                  <a:gd name="T17" fmla="*/ 180 h 193"/>
                  <a:gd name="T18" fmla="*/ 76 w 193"/>
                  <a:gd name="T1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76" y="193"/>
                    </a:moveTo>
                    <a:cubicBezTo>
                      <a:pt x="58" y="161"/>
                      <a:pt x="32" y="135"/>
                      <a:pt x="0" y="117"/>
                    </a:cubicBezTo>
                    <a:cubicBezTo>
                      <a:pt x="13" y="0"/>
                      <a:pt x="13" y="0"/>
                      <a:pt x="13" y="0"/>
                    </a:cubicBezTo>
                    <a:cubicBezTo>
                      <a:pt x="24" y="5"/>
                      <a:pt x="37" y="6"/>
                      <a:pt x="49" y="3"/>
                    </a:cubicBezTo>
                    <a:cubicBezTo>
                      <a:pt x="45" y="22"/>
                      <a:pt x="50" y="43"/>
                      <a:pt x="65" y="58"/>
                    </a:cubicBezTo>
                    <a:cubicBezTo>
                      <a:pt x="80" y="73"/>
                      <a:pt x="101" y="78"/>
                      <a:pt x="119" y="74"/>
                    </a:cubicBezTo>
                    <a:cubicBezTo>
                      <a:pt x="115" y="93"/>
                      <a:pt x="120" y="113"/>
                      <a:pt x="135" y="128"/>
                    </a:cubicBezTo>
                    <a:cubicBezTo>
                      <a:pt x="150" y="143"/>
                      <a:pt x="171" y="148"/>
                      <a:pt x="190" y="144"/>
                    </a:cubicBezTo>
                    <a:cubicBezTo>
                      <a:pt x="187" y="156"/>
                      <a:pt x="188" y="169"/>
                      <a:pt x="193" y="180"/>
                    </a:cubicBezTo>
                    <a:lnTo>
                      <a:pt x="76" y="193"/>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5" name="Freeform 34"/>
              <p:cNvSpPr/>
              <p:nvPr/>
            </p:nvSpPr>
            <p:spPr bwMode="auto">
              <a:xfrm>
                <a:off x="499604" y="3125788"/>
                <a:ext cx="1208088" cy="1208088"/>
              </a:xfrm>
              <a:custGeom>
                <a:avLst/>
                <a:gdLst>
                  <a:gd name="T0" fmla="*/ 224 w 1037"/>
                  <a:gd name="T1" fmla="*/ 13 h 1037"/>
                  <a:gd name="T2" fmla="*/ 177 w 1037"/>
                  <a:gd name="T3" fmla="*/ 13 h 1037"/>
                  <a:gd name="T4" fmla="*/ 13 w 1037"/>
                  <a:gd name="T5" fmla="*/ 177 h 1037"/>
                  <a:gd name="T6" fmla="*/ 13 w 1037"/>
                  <a:gd name="T7" fmla="*/ 224 h 1037"/>
                  <a:gd name="T8" fmla="*/ 66 w 1037"/>
                  <a:gd name="T9" fmla="*/ 277 h 1037"/>
                  <a:gd name="T10" fmla="*/ 71 w 1037"/>
                  <a:gd name="T11" fmla="*/ 279 h 1037"/>
                  <a:gd name="T12" fmla="*/ 76 w 1037"/>
                  <a:gd name="T13" fmla="*/ 286 h 1037"/>
                  <a:gd name="T14" fmla="*/ 88 w 1037"/>
                  <a:gd name="T15" fmla="*/ 292 h 1037"/>
                  <a:gd name="T16" fmla="*/ 94 w 1037"/>
                  <a:gd name="T17" fmla="*/ 304 h 1037"/>
                  <a:gd name="T18" fmla="*/ 101 w 1037"/>
                  <a:gd name="T19" fmla="*/ 309 h 1037"/>
                  <a:gd name="T20" fmla="*/ 104 w 1037"/>
                  <a:gd name="T21" fmla="*/ 314 h 1037"/>
                  <a:gd name="T22" fmla="*/ 797 w 1037"/>
                  <a:gd name="T23" fmla="*/ 1008 h 1037"/>
                  <a:gd name="T24" fmla="*/ 798 w 1037"/>
                  <a:gd name="T25" fmla="*/ 1009 h 1037"/>
                  <a:gd name="T26" fmla="*/ 804 w 1037"/>
                  <a:gd name="T27" fmla="*/ 1013 h 1037"/>
                  <a:gd name="T28" fmla="*/ 1028 w 1037"/>
                  <a:gd name="T29" fmla="*/ 1037 h 1037"/>
                  <a:gd name="T30" fmla="*/ 1031 w 1037"/>
                  <a:gd name="T31" fmla="*/ 1037 h 1037"/>
                  <a:gd name="T32" fmla="*/ 1032 w 1037"/>
                  <a:gd name="T33" fmla="*/ 1037 h 1037"/>
                  <a:gd name="T34" fmla="*/ 1035 w 1037"/>
                  <a:gd name="T35" fmla="*/ 1035 h 1037"/>
                  <a:gd name="T36" fmla="*/ 1037 w 1037"/>
                  <a:gd name="T37" fmla="*/ 1032 h 1037"/>
                  <a:gd name="T38" fmla="*/ 1037 w 1037"/>
                  <a:gd name="T39" fmla="*/ 1031 h 1037"/>
                  <a:gd name="T40" fmla="*/ 1037 w 1037"/>
                  <a:gd name="T41" fmla="*/ 1028 h 1037"/>
                  <a:gd name="T42" fmla="*/ 1013 w 1037"/>
                  <a:gd name="T43" fmla="*/ 804 h 1037"/>
                  <a:gd name="T44" fmla="*/ 1009 w 1037"/>
                  <a:gd name="T45" fmla="*/ 798 h 1037"/>
                  <a:gd name="T46" fmla="*/ 1008 w 1037"/>
                  <a:gd name="T47" fmla="*/ 797 h 1037"/>
                  <a:gd name="T48" fmla="*/ 315 w 1037"/>
                  <a:gd name="T49" fmla="*/ 104 h 1037"/>
                  <a:gd name="T50" fmla="*/ 309 w 1037"/>
                  <a:gd name="T51" fmla="*/ 102 h 1037"/>
                  <a:gd name="T52" fmla="*/ 304 w 1037"/>
                  <a:gd name="T53" fmla="*/ 94 h 1037"/>
                  <a:gd name="T54" fmla="*/ 292 w 1037"/>
                  <a:gd name="T55" fmla="*/ 88 h 1037"/>
                  <a:gd name="T56" fmla="*/ 286 w 1037"/>
                  <a:gd name="T57" fmla="*/ 76 h 1037"/>
                  <a:gd name="T58" fmla="*/ 279 w 1037"/>
                  <a:gd name="T59" fmla="*/ 71 h 1037"/>
                  <a:gd name="T60" fmla="*/ 277 w 1037"/>
                  <a:gd name="T61" fmla="*/ 66 h 1037"/>
                  <a:gd name="T62" fmla="*/ 224 w 1037"/>
                  <a:gd name="T63" fmla="*/ 1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224" y="13"/>
                    </a:moveTo>
                    <a:cubicBezTo>
                      <a:pt x="211" y="0"/>
                      <a:pt x="190" y="0"/>
                      <a:pt x="177" y="13"/>
                    </a:cubicBezTo>
                    <a:cubicBezTo>
                      <a:pt x="13" y="177"/>
                      <a:pt x="13" y="177"/>
                      <a:pt x="13" y="177"/>
                    </a:cubicBezTo>
                    <a:cubicBezTo>
                      <a:pt x="0" y="190"/>
                      <a:pt x="0" y="211"/>
                      <a:pt x="13" y="224"/>
                    </a:cubicBezTo>
                    <a:cubicBezTo>
                      <a:pt x="66" y="277"/>
                      <a:pt x="66" y="277"/>
                      <a:pt x="66" y="277"/>
                    </a:cubicBezTo>
                    <a:cubicBezTo>
                      <a:pt x="67" y="278"/>
                      <a:pt x="69" y="279"/>
                      <a:pt x="71" y="279"/>
                    </a:cubicBezTo>
                    <a:cubicBezTo>
                      <a:pt x="72" y="282"/>
                      <a:pt x="73" y="284"/>
                      <a:pt x="76" y="286"/>
                    </a:cubicBezTo>
                    <a:cubicBezTo>
                      <a:pt x="79" y="290"/>
                      <a:pt x="83" y="292"/>
                      <a:pt x="88" y="292"/>
                    </a:cubicBezTo>
                    <a:cubicBezTo>
                      <a:pt x="88" y="297"/>
                      <a:pt x="90" y="301"/>
                      <a:pt x="94" y="304"/>
                    </a:cubicBezTo>
                    <a:cubicBezTo>
                      <a:pt x="96" y="307"/>
                      <a:pt x="99" y="308"/>
                      <a:pt x="101" y="309"/>
                    </a:cubicBezTo>
                    <a:cubicBezTo>
                      <a:pt x="102" y="311"/>
                      <a:pt x="102" y="313"/>
                      <a:pt x="104" y="314"/>
                    </a:cubicBezTo>
                    <a:cubicBezTo>
                      <a:pt x="797" y="1008"/>
                      <a:pt x="797" y="1008"/>
                      <a:pt x="797" y="1008"/>
                    </a:cubicBezTo>
                    <a:cubicBezTo>
                      <a:pt x="797" y="1008"/>
                      <a:pt x="798" y="1008"/>
                      <a:pt x="798" y="1009"/>
                    </a:cubicBezTo>
                    <a:cubicBezTo>
                      <a:pt x="800" y="1011"/>
                      <a:pt x="802" y="1012"/>
                      <a:pt x="804" y="1013"/>
                    </a:cubicBezTo>
                    <a:cubicBezTo>
                      <a:pt x="1028" y="1037"/>
                      <a:pt x="1028" y="1037"/>
                      <a:pt x="1028" y="1037"/>
                    </a:cubicBezTo>
                    <a:cubicBezTo>
                      <a:pt x="1029" y="1037"/>
                      <a:pt x="1030" y="1037"/>
                      <a:pt x="1031" y="1037"/>
                    </a:cubicBezTo>
                    <a:cubicBezTo>
                      <a:pt x="1031" y="1037"/>
                      <a:pt x="1031" y="1037"/>
                      <a:pt x="1032" y="1037"/>
                    </a:cubicBezTo>
                    <a:cubicBezTo>
                      <a:pt x="1033" y="1036"/>
                      <a:pt x="1034" y="1036"/>
                      <a:pt x="1035" y="1035"/>
                    </a:cubicBezTo>
                    <a:cubicBezTo>
                      <a:pt x="1036" y="1034"/>
                      <a:pt x="1036" y="1033"/>
                      <a:pt x="1037" y="1032"/>
                    </a:cubicBezTo>
                    <a:cubicBezTo>
                      <a:pt x="1037" y="1031"/>
                      <a:pt x="1037" y="1031"/>
                      <a:pt x="1037" y="1031"/>
                    </a:cubicBezTo>
                    <a:cubicBezTo>
                      <a:pt x="1037" y="1030"/>
                      <a:pt x="1037" y="1029"/>
                      <a:pt x="1037" y="1028"/>
                    </a:cubicBezTo>
                    <a:cubicBezTo>
                      <a:pt x="1013" y="804"/>
                      <a:pt x="1013" y="804"/>
                      <a:pt x="1013" y="804"/>
                    </a:cubicBezTo>
                    <a:cubicBezTo>
                      <a:pt x="1012" y="802"/>
                      <a:pt x="1011" y="800"/>
                      <a:pt x="1009" y="798"/>
                    </a:cubicBezTo>
                    <a:cubicBezTo>
                      <a:pt x="1008" y="798"/>
                      <a:pt x="1008" y="797"/>
                      <a:pt x="1008" y="797"/>
                    </a:cubicBezTo>
                    <a:cubicBezTo>
                      <a:pt x="315" y="104"/>
                      <a:pt x="315" y="104"/>
                      <a:pt x="315" y="104"/>
                    </a:cubicBezTo>
                    <a:cubicBezTo>
                      <a:pt x="313" y="102"/>
                      <a:pt x="311" y="102"/>
                      <a:pt x="309" y="102"/>
                    </a:cubicBezTo>
                    <a:cubicBezTo>
                      <a:pt x="308" y="99"/>
                      <a:pt x="307" y="96"/>
                      <a:pt x="304" y="94"/>
                    </a:cubicBezTo>
                    <a:cubicBezTo>
                      <a:pt x="301" y="90"/>
                      <a:pt x="297" y="88"/>
                      <a:pt x="292" y="88"/>
                    </a:cubicBezTo>
                    <a:cubicBezTo>
                      <a:pt x="292" y="83"/>
                      <a:pt x="290" y="79"/>
                      <a:pt x="286" y="76"/>
                    </a:cubicBezTo>
                    <a:cubicBezTo>
                      <a:pt x="284" y="73"/>
                      <a:pt x="282" y="72"/>
                      <a:pt x="279" y="71"/>
                    </a:cubicBezTo>
                    <a:cubicBezTo>
                      <a:pt x="279" y="69"/>
                      <a:pt x="278" y="67"/>
                      <a:pt x="277" y="66"/>
                    </a:cubicBezTo>
                    <a:lnTo>
                      <a:pt x="224" y="1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6" name="Freeform 35"/>
              <p:cNvSpPr/>
              <p:nvPr/>
            </p:nvSpPr>
            <p:spPr bwMode="auto">
              <a:xfrm>
                <a:off x="639304" y="3465513"/>
                <a:ext cx="801688" cy="815975"/>
              </a:xfrm>
              <a:custGeom>
                <a:avLst/>
                <a:gdLst>
                  <a:gd name="T0" fmla="*/ 0 w 689"/>
                  <a:gd name="T1" fmla="*/ 18 h 701"/>
                  <a:gd name="T2" fmla="*/ 19 w 689"/>
                  <a:gd name="T3" fmla="*/ 0 h 701"/>
                  <a:gd name="T4" fmla="*/ 679 w 689"/>
                  <a:gd name="T5" fmla="*/ 660 h 701"/>
                  <a:gd name="T6" fmla="*/ 679 w 689"/>
                  <a:gd name="T7" fmla="*/ 660 h 701"/>
                  <a:gd name="T8" fmla="*/ 684 w 689"/>
                  <a:gd name="T9" fmla="*/ 701 h 701"/>
                  <a:gd name="T10" fmla="*/ 0 w 689"/>
                  <a:gd name="T11" fmla="*/ 18 h 701"/>
                </a:gdLst>
                <a:ahLst/>
                <a:cxnLst>
                  <a:cxn ang="0">
                    <a:pos x="T0" y="T1"/>
                  </a:cxn>
                  <a:cxn ang="0">
                    <a:pos x="T2" y="T3"/>
                  </a:cxn>
                  <a:cxn ang="0">
                    <a:pos x="T4" y="T5"/>
                  </a:cxn>
                  <a:cxn ang="0">
                    <a:pos x="T6" y="T7"/>
                  </a:cxn>
                  <a:cxn ang="0">
                    <a:pos x="T8" y="T9"/>
                  </a:cxn>
                  <a:cxn ang="0">
                    <a:pos x="T10" y="T11"/>
                  </a:cxn>
                </a:cxnLst>
                <a:rect l="0" t="0" r="r" b="b"/>
                <a:pathLst>
                  <a:path w="689" h="701">
                    <a:moveTo>
                      <a:pt x="0" y="18"/>
                    </a:moveTo>
                    <a:cubicBezTo>
                      <a:pt x="19" y="0"/>
                      <a:pt x="19" y="0"/>
                      <a:pt x="19" y="0"/>
                    </a:cubicBezTo>
                    <a:cubicBezTo>
                      <a:pt x="679" y="660"/>
                      <a:pt x="679" y="660"/>
                      <a:pt x="679" y="660"/>
                    </a:cubicBezTo>
                    <a:cubicBezTo>
                      <a:pt x="679" y="660"/>
                      <a:pt x="679" y="660"/>
                      <a:pt x="679" y="660"/>
                    </a:cubicBezTo>
                    <a:cubicBezTo>
                      <a:pt x="688" y="672"/>
                      <a:pt x="689" y="688"/>
                      <a:pt x="684" y="701"/>
                    </a:cubicBezTo>
                    <a:lnTo>
                      <a:pt x="0" y="18"/>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7" name="Freeform 36"/>
              <p:cNvSpPr/>
              <p:nvPr/>
            </p:nvSpPr>
            <p:spPr bwMode="auto">
              <a:xfrm>
                <a:off x="674229" y="3382963"/>
                <a:ext cx="852488" cy="852488"/>
              </a:xfrm>
              <a:custGeom>
                <a:avLst/>
                <a:gdLst>
                  <a:gd name="T0" fmla="*/ 659 w 732"/>
                  <a:gd name="T1" fmla="*/ 719 h 732"/>
                  <a:gd name="T2" fmla="*/ 0 w 732"/>
                  <a:gd name="T3" fmla="*/ 59 h 732"/>
                  <a:gd name="T4" fmla="*/ 59 w 732"/>
                  <a:gd name="T5" fmla="*/ 0 h 732"/>
                  <a:gd name="T6" fmla="*/ 719 w 732"/>
                  <a:gd name="T7" fmla="*/ 660 h 732"/>
                  <a:gd name="T8" fmla="*/ 715 w 732"/>
                  <a:gd name="T9" fmla="*/ 715 h 732"/>
                  <a:gd name="T10" fmla="*/ 660 w 732"/>
                  <a:gd name="T11" fmla="*/ 719 h 732"/>
                  <a:gd name="T12" fmla="*/ 659 w 732"/>
                  <a:gd name="T13" fmla="*/ 71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659" y="719"/>
                    </a:moveTo>
                    <a:cubicBezTo>
                      <a:pt x="0" y="59"/>
                      <a:pt x="0" y="59"/>
                      <a:pt x="0" y="59"/>
                    </a:cubicBezTo>
                    <a:cubicBezTo>
                      <a:pt x="59" y="0"/>
                      <a:pt x="59" y="0"/>
                      <a:pt x="59" y="0"/>
                    </a:cubicBezTo>
                    <a:cubicBezTo>
                      <a:pt x="719" y="660"/>
                      <a:pt x="719" y="660"/>
                      <a:pt x="719" y="660"/>
                    </a:cubicBezTo>
                    <a:cubicBezTo>
                      <a:pt x="732" y="677"/>
                      <a:pt x="730" y="700"/>
                      <a:pt x="715" y="715"/>
                    </a:cubicBezTo>
                    <a:cubicBezTo>
                      <a:pt x="700" y="730"/>
                      <a:pt x="676" y="732"/>
                      <a:pt x="660" y="719"/>
                    </a:cubicBezTo>
                    <a:cubicBezTo>
                      <a:pt x="660" y="719"/>
                      <a:pt x="660" y="719"/>
                      <a:pt x="659" y="71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8" name="Freeform 37"/>
              <p:cNvSpPr/>
              <p:nvPr/>
            </p:nvSpPr>
            <p:spPr bwMode="auto">
              <a:xfrm>
                <a:off x="755192" y="3300413"/>
                <a:ext cx="852488" cy="852488"/>
              </a:xfrm>
              <a:custGeom>
                <a:avLst/>
                <a:gdLst>
                  <a:gd name="T0" fmla="*/ 0 w 732"/>
                  <a:gd name="T1" fmla="*/ 59 h 732"/>
                  <a:gd name="T2" fmla="*/ 60 w 732"/>
                  <a:gd name="T3" fmla="*/ 0 h 732"/>
                  <a:gd name="T4" fmla="*/ 718 w 732"/>
                  <a:gd name="T5" fmla="*/ 659 h 732"/>
                  <a:gd name="T6" fmla="*/ 719 w 732"/>
                  <a:gd name="T7" fmla="*/ 660 h 732"/>
                  <a:gd name="T8" fmla="*/ 715 w 732"/>
                  <a:gd name="T9" fmla="*/ 715 h 732"/>
                  <a:gd name="T10" fmla="*/ 660 w 732"/>
                  <a:gd name="T11" fmla="*/ 719 h 732"/>
                  <a:gd name="T12" fmla="*/ 0 w 732"/>
                  <a:gd name="T13" fmla="*/ 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0" y="59"/>
                    </a:moveTo>
                    <a:cubicBezTo>
                      <a:pt x="60" y="0"/>
                      <a:pt x="60" y="0"/>
                      <a:pt x="60" y="0"/>
                    </a:cubicBezTo>
                    <a:cubicBezTo>
                      <a:pt x="718" y="659"/>
                      <a:pt x="718" y="659"/>
                      <a:pt x="718" y="659"/>
                    </a:cubicBezTo>
                    <a:cubicBezTo>
                      <a:pt x="719" y="659"/>
                      <a:pt x="719" y="659"/>
                      <a:pt x="719" y="660"/>
                    </a:cubicBezTo>
                    <a:cubicBezTo>
                      <a:pt x="732" y="676"/>
                      <a:pt x="730" y="700"/>
                      <a:pt x="715" y="715"/>
                    </a:cubicBezTo>
                    <a:cubicBezTo>
                      <a:pt x="700" y="730"/>
                      <a:pt x="677" y="732"/>
                      <a:pt x="660" y="719"/>
                    </a:cubicBezTo>
                    <a:lnTo>
                      <a:pt x="0" y="59"/>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9" name="Freeform 38"/>
              <p:cNvSpPr/>
              <p:nvPr/>
            </p:nvSpPr>
            <p:spPr bwMode="auto">
              <a:xfrm>
                <a:off x="837742" y="3265488"/>
                <a:ext cx="817563" cy="803275"/>
              </a:xfrm>
              <a:custGeom>
                <a:avLst/>
                <a:gdLst>
                  <a:gd name="T0" fmla="*/ 660 w 701"/>
                  <a:gd name="T1" fmla="*/ 679 h 689"/>
                  <a:gd name="T2" fmla="*/ 0 w 701"/>
                  <a:gd name="T3" fmla="*/ 19 h 689"/>
                  <a:gd name="T4" fmla="*/ 18 w 701"/>
                  <a:gd name="T5" fmla="*/ 0 h 689"/>
                  <a:gd name="T6" fmla="*/ 701 w 701"/>
                  <a:gd name="T7" fmla="*/ 684 h 689"/>
                  <a:gd name="T8" fmla="*/ 660 w 701"/>
                  <a:gd name="T9" fmla="*/ 680 h 689"/>
                  <a:gd name="T10" fmla="*/ 660 w 701"/>
                  <a:gd name="T11" fmla="*/ 679 h 689"/>
                </a:gdLst>
                <a:ahLst/>
                <a:cxnLst>
                  <a:cxn ang="0">
                    <a:pos x="T0" y="T1"/>
                  </a:cxn>
                  <a:cxn ang="0">
                    <a:pos x="T2" y="T3"/>
                  </a:cxn>
                  <a:cxn ang="0">
                    <a:pos x="T4" y="T5"/>
                  </a:cxn>
                  <a:cxn ang="0">
                    <a:pos x="T6" y="T7"/>
                  </a:cxn>
                  <a:cxn ang="0">
                    <a:pos x="T8" y="T9"/>
                  </a:cxn>
                  <a:cxn ang="0">
                    <a:pos x="T10" y="T11"/>
                  </a:cxn>
                </a:cxnLst>
                <a:rect l="0" t="0" r="r" b="b"/>
                <a:pathLst>
                  <a:path w="701" h="689">
                    <a:moveTo>
                      <a:pt x="660" y="679"/>
                    </a:moveTo>
                    <a:cubicBezTo>
                      <a:pt x="0" y="19"/>
                      <a:pt x="0" y="19"/>
                      <a:pt x="0" y="19"/>
                    </a:cubicBezTo>
                    <a:cubicBezTo>
                      <a:pt x="18" y="0"/>
                      <a:pt x="18" y="0"/>
                      <a:pt x="18" y="0"/>
                    </a:cubicBezTo>
                    <a:cubicBezTo>
                      <a:pt x="701" y="684"/>
                      <a:pt x="701" y="684"/>
                      <a:pt x="701" y="684"/>
                    </a:cubicBezTo>
                    <a:cubicBezTo>
                      <a:pt x="688" y="689"/>
                      <a:pt x="672" y="688"/>
                      <a:pt x="660" y="680"/>
                    </a:cubicBezTo>
                    <a:cubicBezTo>
                      <a:pt x="660" y="679"/>
                      <a:pt x="660" y="679"/>
                      <a:pt x="660" y="67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0" name="Freeform 39"/>
              <p:cNvSpPr/>
              <p:nvPr/>
            </p:nvSpPr>
            <p:spPr bwMode="auto">
              <a:xfrm>
                <a:off x="618667" y="3246438"/>
                <a:ext cx="223838" cy="223838"/>
              </a:xfrm>
              <a:custGeom>
                <a:avLst/>
                <a:gdLst>
                  <a:gd name="T0" fmla="*/ 190 w 192"/>
                  <a:gd name="T1" fmla="*/ 2 h 192"/>
                  <a:gd name="T2" fmla="*/ 191 w 192"/>
                  <a:gd name="T3" fmla="*/ 9 h 192"/>
                  <a:gd name="T4" fmla="*/ 9 w 192"/>
                  <a:gd name="T5" fmla="*/ 191 h 192"/>
                  <a:gd name="T6" fmla="*/ 2 w 192"/>
                  <a:gd name="T7" fmla="*/ 190 h 192"/>
                  <a:gd name="T8" fmla="*/ 2 w 192"/>
                  <a:gd name="T9" fmla="*/ 184 h 192"/>
                  <a:gd name="T10" fmla="*/ 184 w 192"/>
                  <a:gd name="T11" fmla="*/ 2 h 192"/>
                  <a:gd name="T12" fmla="*/ 190 w 192"/>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2"/>
                    </a:moveTo>
                    <a:cubicBezTo>
                      <a:pt x="192" y="4"/>
                      <a:pt x="192" y="7"/>
                      <a:pt x="191" y="9"/>
                    </a:cubicBezTo>
                    <a:cubicBezTo>
                      <a:pt x="9" y="191"/>
                      <a:pt x="9" y="191"/>
                      <a:pt x="9" y="191"/>
                    </a:cubicBezTo>
                    <a:cubicBezTo>
                      <a:pt x="7" y="192"/>
                      <a:pt x="4" y="192"/>
                      <a:pt x="2" y="190"/>
                    </a:cubicBezTo>
                    <a:cubicBezTo>
                      <a:pt x="0" y="188"/>
                      <a:pt x="0" y="185"/>
                      <a:pt x="2" y="184"/>
                    </a:cubicBezTo>
                    <a:cubicBezTo>
                      <a:pt x="184" y="2"/>
                      <a:pt x="184" y="2"/>
                      <a:pt x="184" y="2"/>
                    </a:cubicBezTo>
                    <a:cubicBezTo>
                      <a:pt x="185" y="0"/>
                      <a:pt x="188" y="0"/>
                      <a:pt x="190" y="2"/>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1" name="Freeform 40"/>
              <p:cNvSpPr/>
              <p:nvPr/>
            </p:nvSpPr>
            <p:spPr bwMode="auto">
              <a:xfrm>
                <a:off x="598029" y="3224213"/>
                <a:ext cx="223838" cy="223838"/>
              </a:xfrm>
              <a:custGeom>
                <a:avLst/>
                <a:gdLst>
                  <a:gd name="T0" fmla="*/ 8 w 192"/>
                  <a:gd name="T1" fmla="*/ 190 h 192"/>
                  <a:gd name="T2" fmla="*/ 2 w 192"/>
                  <a:gd name="T3" fmla="*/ 190 h 192"/>
                  <a:gd name="T4" fmla="*/ 0 w 192"/>
                  <a:gd name="T5" fmla="*/ 187 h 192"/>
                  <a:gd name="T6" fmla="*/ 1 w 192"/>
                  <a:gd name="T7" fmla="*/ 183 h 192"/>
                  <a:gd name="T8" fmla="*/ 183 w 192"/>
                  <a:gd name="T9" fmla="*/ 1 h 192"/>
                  <a:gd name="T10" fmla="*/ 190 w 192"/>
                  <a:gd name="T11" fmla="*/ 2 h 192"/>
                  <a:gd name="T12" fmla="*/ 190 w 192"/>
                  <a:gd name="T13" fmla="*/ 8 h 192"/>
                  <a:gd name="T14" fmla="*/ 8 w 192"/>
                  <a:gd name="T15" fmla="*/ 19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8" y="190"/>
                    </a:moveTo>
                    <a:cubicBezTo>
                      <a:pt x="7" y="192"/>
                      <a:pt x="4" y="192"/>
                      <a:pt x="2" y="190"/>
                    </a:cubicBezTo>
                    <a:cubicBezTo>
                      <a:pt x="1" y="189"/>
                      <a:pt x="0" y="188"/>
                      <a:pt x="0" y="187"/>
                    </a:cubicBezTo>
                    <a:cubicBezTo>
                      <a:pt x="0" y="186"/>
                      <a:pt x="0" y="185"/>
                      <a:pt x="1" y="183"/>
                    </a:cubicBezTo>
                    <a:cubicBezTo>
                      <a:pt x="183" y="1"/>
                      <a:pt x="183" y="1"/>
                      <a:pt x="183" y="1"/>
                    </a:cubicBezTo>
                    <a:cubicBezTo>
                      <a:pt x="185" y="0"/>
                      <a:pt x="188" y="0"/>
                      <a:pt x="190" y="2"/>
                    </a:cubicBezTo>
                    <a:cubicBezTo>
                      <a:pt x="192" y="4"/>
                      <a:pt x="192" y="7"/>
                      <a:pt x="190" y="8"/>
                    </a:cubicBezTo>
                    <a:lnTo>
                      <a:pt x="8" y="190"/>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2" name="Freeform 41"/>
              <p:cNvSpPr/>
              <p:nvPr/>
            </p:nvSpPr>
            <p:spPr bwMode="auto">
              <a:xfrm>
                <a:off x="518654" y="3146425"/>
                <a:ext cx="282575" cy="282575"/>
              </a:xfrm>
              <a:custGeom>
                <a:avLst/>
                <a:gdLst>
                  <a:gd name="T0" fmla="*/ 7 w 243"/>
                  <a:gd name="T1" fmla="*/ 196 h 243"/>
                  <a:gd name="T2" fmla="*/ 7 w 243"/>
                  <a:gd name="T3" fmla="*/ 171 h 243"/>
                  <a:gd name="T4" fmla="*/ 171 w 243"/>
                  <a:gd name="T5" fmla="*/ 7 h 243"/>
                  <a:gd name="T6" fmla="*/ 196 w 243"/>
                  <a:gd name="T7" fmla="*/ 7 h 243"/>
                  <a:gd name="T8" fmla="*/ 243 w 243"/>
                  <a:gd name="T9" fmla="*/ 55 h 243"/>
                  <a:gd name="T10" fmla="*/ 54 w 243"/>
                  <a:gd name="T11" fmla="*/ 243 h 243"/>
                  <a:gd name="T12" fmla="*/ 7 w 243"/>
                  <a:gd name="T13" fmla="*/ 196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7" y="196"/>
                    </a:moveTo>
                    <a:cubicBezTo>
                      <a:pt x="0" y="189"/>
                      <a:pt x="0" y="178"/>
                      <a:pt x="7" y="171"/>
                    </a:cubicBezTo>
                    <a:cubicBezTo>
                      <a:pt x="171" y="7"/>
                      <a:pt x="171" y="7"/>
                      <a:pt x="171" y="7"/>
                    </a:cubicBezTo>
                    <a:cubicBezTo>
                      <a:pt x="178" y="0"/>
                      <a:pt x="189" y="0"/>
                      <a:pt x="196" y="7"/>
                    </a:cubicBezTo>
                    <a:cubicBezTo>
                      <a:pt x="243" y="55"/>
                      <a:pt x="243" y="55"/>
                      <a:pt x="243" y="55"/>
                    </a:cubicBezTo>
                    <a:cubicBezTo>
                      <a:pt x="54" y="243"/>
                      <a:pt x="54" y="243"/>
                      <a:pt x="54" y="243"/>
                    </a:cubicBezTo>
                    <a:lnTo>
                      <a:pt x="7" y="196"/>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3" name="Freeform 42"/>
              <p:cNvSpPr/>
              <p:nvPr/>
            </p:nvSpPr>
            <p:spPr bwMode="auto">
              <a:xfrm>
                <a:off x="1607679" y="4235450"/>
                <a:ext cx="79375" cy="79375"/>
              </a:xfrm>
              <a:custGeom>
                <a:avLst/>
                <a:gdLst>
                  <a:gd name="T0" fmla="*/ 68 w 68"/>
                  <a:gd name="T1" fmla="*/ 68 h 68"/>
                  <a:gd name="T2" fmla="*/ 0 w 68"/>
                  <a:gd name="T3" fmla="*/ 60 h 68"/>
                  <a:gd name="T4" fmla="*/ 60 w 68"/>
                  <a:gd name="T5" fmla="*/ 0 h 68"/>
                  <a:gd name="T6" fmla="*/ 68 w 68"/>
                  <a:gd name="T7" fmla="*/ 68 h 68"/>
                </a:gdLst>
                <a:ahLst/>
                <a:cxnLst>
                  <a:cxn ang="0">
                    <a:pos x="T0" y="T1"/>
                  </a:cxn>
                  <a:cxn ang="0">
                    <a:pos x="T2" y="T3"/>
                  </a:cxn>
                  <a:cxn ang="0">
                    <a:pos x="T4" y="T5"/>
                  </a:cxn>
                  <a:cxn ang="0">
                    <a:pos x="T6" y="T7"/>
                  </a:cxn>
                </a:cxnLst>
                <a:rect l="0" t="0" r="r" b="b"/>
                <a:pathLst>
                  <a:path w="68" h="68">
                    <a:moveTo>
                      <a:pt x="68" y="68"/>
                    </a:moveTo>
                    <a:cubicBezTo>
                      <a:pt x="0" y="60"/>
                      <a:pt x="0" y="60"/>
                      <a:pt x="0" y="60"/>
                    </a:cubicBezTo>
                    <a:cubicBezTo>
                      <a:pt x="15" y="36"/>
                      <a:pt x="36" y="15"/>
                      <a:pt x="60" y="0"/>
                    </a:cubicBezTo>
                    <a:lnTo>
                      <a:pt x="68"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04" name="Freeform 43"/>
              <p:cNvSpPr/>
              <p:nvPr/>
            </p:nvSpPr>
            <p:spPr bwMode="auto">
              <a:xfrm>
                <a:off x="1452104" y="4078288"/>
                <a:ext cx="223838" cy="225425"/>
              </a:xfrm>
              <a:custGeom>
                <a:avLst/>
                <a:gdLst>
                  <a:gd name="T0" fmla="*/ 193 w 193"/>
                  <a:gd name="T1" fmla="*/ 117 h 193"/>
                  <a:gd name="T2" fmla="*/ 117 w 193"/>
                  <a:gd name="T3" fmla="*/ 193 h 193"/>
                  <a:gd name="T4" fmla="*/ 0 w 193"/>
                  <a:gd name="T5" fmla="*/ 180 h 193"/>
                  <a:gd name="T6" fmla="*/ 3 w 193"/>
                  <a:gd name="T7" fmla="*/ 144 h 193"/>
                  <a:gd name="T8" fmla="*/ 58 w 193"/>
                  <a:gd name="T9" fmla="*/ 128 h 193"/>
                  <a:gd name="T10" fmla="*/ 74 w 193"/>
                  <a:gd name="T11" fmla="*/ 74 h 193"/>
                  <a:gd name="T12" fmla="*/ 128 w 193"/>
                  <a:gd name="T13" fmla="*/ 58 h 193"/>
                  <a:gd name="T14" fmla="*/ 144 w 193"/>
                  <a:gd name="T15" fmla="*/ 3 h 193"/>
                  <a:gd name="T16" fmla="*/ 180 w 193"/>
                  <a:gd name="T17" fmla="*/ 0 h 193"/>
                  <a:gd name="T18" fmla="*/ 193 w 193"/>
                  <a:gd name="T19"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193" y="117"/>
                    </a:moveTo>
                    <a:cubicBezTo>
                      <a:pt x="161" y="135"/>
                      <a:pt x="135" y="161"/>
                      <a:pt x="117" y="193"/>
                    </a:cubicBezTo>
                    <a:cubicBezTo>
                      <a:pt x="0" y="180"/>
                      <a:pt x="0" y="180"/>
                      <a:pt x="0" y="180"/>
                    </a:cubicBezTo>
                    <a:cubicBezTo>
                      <a:pt x="5" y="169"/>
                      <a:pt x="6" y="156"/>
                      <a:pt x="3" y="144"/>
                    </a:cubicBezTo>
                    <a:cubicBezTo>
                      <a:pt x="22" y="148"/>
                      <a:pt x="43" y="143"/>
                      <a:pt x="58" y="128"/>
                    </a:cubicBezTo>
                    <a:cubicBezTo>
                      <a:pt x="73" y="113"/>
                      <a:pt x="78" y="93"/>
                      <a:pt x="74" y="74"/>
                    </a:cubicBezTo>
                    <a:cubicBezTo>
                      <a:pt x="93" y="78"/>
                      <a:pt x="113" y="73"/>
                      <a:pt x="128" y="58"/>
                    </a:cubicBezTo>
                    <a:cubicBezTo>
                      <a:pt x="143" y="43"/>
                      <a:pt x="148" y="22"/>
                      <a:pt x="144" y="3"/>
                    </a:cubicBezTo>
                    <a:cubicBezTo>
                      <a:pt x="156" y="6"/>
                      <a:pt x="169" y="5"/>
                      <a:pt x="180" y="0"/>
                    </a:cubicBezTo>
                    <a:lnTo>
                      <a:pt x="193" y="117"/>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
          <p:nvSpPr>
            <p:cNvPr id="117" name="椭圆 116"/>
            <p:cNvSpPr/>
            <p:nvPr/>
          </p:nvSpPr>
          <p:spPr>
            <a:xfrm>
              <a:off x="915474" y="1667984"/>
              <a:ext cx="1845933" cy="184593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6869654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120"/>
                                        </p:tgtEl>
                                        <p:attrNameLst>
                                          <p:attrName>style.visibility</p:attrName>
                                        </p:attrNameLst>
                                      </p:cBhvr>
                                      <p:to>
                                        <p:strVal val="visible"/>
                                      </p:to>
                                    </p:set>
                                    <p:animScale>
                                      <p:cBhvr>
                                        <p:cTn id="7" dur="1000" decel="50000" fill="hold">
                                          <p:stCondLst>
                                            <p:cond delay="0"/>
                                          </p:stCondLst>
                                        </p:cTn>
                                        <p:tgtEl>
                                          <p:spTgt spid="1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0"/>
                                        </p:tgtEl>
                                        <p:attrNameLst>
                                          <p:attrName>ppt_x</p:attrName>
                                          <p:attrName>ppt_y</p:attrName>
                                        </p:attrNameLst>
                                      </p:cBhvr>
                                    </p:animMotion>
                                    <p:animEffect transition="in" filter="fade">
                                      <p:cBhvr>
                                        <p:cTn id="9" dur="1000"/>
                                        <p:tgtEl>
                                          <p:spTgt spid="120"/>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left)">
                                      <p:cBhvr>
                                        <p:cTn id="13" dur="500"/>
                                        <p:tgtEl>
                                          <p:spTgt spid="6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Freeform 10"/>
          <p:cNvSpPr>
            <a:spLocks noEditPoints="1"/>
          </p:cNvSpPr>
          <p:nvPr/>
        </p:nvSpPr>
        <p:spPr bwMode="auto">
          <a:xfrm flipH="1">
            <a:off x="5312780" y="1934708"/>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Freeform 11"/>
          <p:cNvSpPr>
            <a:spLocks noEditPoints="1"/>
          </p:cNvSpPr>
          <p:nvPr/>
        </p:nvSpPr>
        <p:spPr bwMode="auto">
          <a:xfrm flipH="1">
            <a:off x="7125705" y="283119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Freeform 12"/>
          <p:cNvSpPr>
            <a:spLocks noEditPoints="1"/>
          </p:cNvSpPr>
          <p:nvPr/>
        </p:nvSpPr>
        <p:spPr bwMode="auto">
          <a:xfrm flipH="1">
            <a:off x="5312780" y="3726031"/>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Freeform 13"/>
          <p:cNvSpPr>
            <a:spLocks noEditPoints="1"/>
          </p:cNvSpPr>
          <p:nvPr/>
        </p:nvSpPr>
        <p:spPr bwMode="auto">
          <a:xfrm flipH="1">
            <a:off x="7125705" y="4598668"/>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Freeform 14"/>
          <p:cNvSpPr>
            <a:spLocks noEditPoints="1"/>
          </p:cNvSpPr>
          <p:nvPr/>
        </p:nvSpPr>
        <p:spPr bwMode="auto">
          <a:xfrm flipH="1">
            <a:off x="5312780" y="563176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582655" y="1574345"/>
            <a:ext cx="1066800" cy="1058863"/>
            <a:chOff x="5582655" y="1574345"/>
            <a:chExt cx="1066800" cy="1058863"/>
          </a:xfrm>
        </p:grpSpPr>
        <p:sp>
          <p:nvSpPr>
            <p:cNvPr id="8" name="Oval 5"/>
            <p:cNvSpPr>
              <a:spLocks noChangeArrowheads="1"/>
            </p:cNvSpPr>
            <p:nvPr/>
          </p:nvSpPr>
          <p:spPr bwMode="auto">
            <a:xfrm>
              <a:off x="5582655" y="1574345"/>
              <a:ext cx="1066800" cy="1058863"/>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TextBox 20"/>
            <p:cNvSpPr txBox="1">
              <a:spLocks noChangeArrowheads="1"/>
            </p:cNvSpPr>
            <p:nvPr/>
          </p:nvSpPr>
          <p:spPr bwMode="auto">
            <a:xfrm flipH="1">
              <a:off x="5750930" y="1744262"/>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01</a:t>
              </a:r>
            </a:p>
          </p:txBody>
        </p:sp>
      </p:grpSp>
      <p:grpSp>
        <p:nvGrpSpPr>
          <p:cNvPr id="3" name="组合 2"/>
          <p:cNvGrpSpPr/>
          <p:nvPr/>
        </p:nvGrpSpPr>
        <p:grpSpPr>
          <a:xfrm>
            <a:off x="6036680" y="2439087"/>
            <a:ext cx="1066800" cy="1058862"/>
            <a:chOff x="6036680" y="2439087"/>
            <a:chExt cx="1066800" cy="1058862"/>
          </a:xfrm>
        </p:grpSpPr>
        <p:sp>
          <p:nvSpPr>
            <p:cNvPr id="10" name="Oval 6"/>
            <p:cNvSpPr>
              <a:spLocks noChangeArrowheads="1"/>
            </p:cNvSpPr>
            <p:nvPr/>
          </p:nvSpPr>
          <p:spPr bwMode="auto">
            <a:xfrm>
              <a:off x="6036680" y="2439087"/>
              <a:ext cx="1066800" cy="1058862"/>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TextBox 21"/>
            <p:cNvSpPr txBox="1">
              <a:spLocks noChangeArrowheads="1"/>
            </p:cNvSpPr>
            <p:nvPr/>
          </p:nvSpPr>
          <p:spPr bwMode="auto">
            <a:xfrm flipH="1">
              <a:off x="6212243" y="263088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02</a:t>
              </a:r>
            </a:p>
          </p:txBody>
        </p:sp>
      </p:grpSp>
      <p:grpSp>
        <p:nvGrpSpPr>
          <p:cNvPr id="4" name="组合 3"/>
          <p:cNvGrpSpPr/>
          <p:nvPr/>
        </p:nvGrpSpPr>
        <p:grpSpPr>
          <a:xfrm>
            <a:off x="5582655" y="3306931"/>
            <a:ext cx="1066800" cy="1058862"/>
            <a:chOff x="5582655" y="3306931"/>
            <a:chExt cx="1066800" cy="1058862"/>
          </a:xfrm>
        </p:grpSpPr>
        <p:sp>
          <p:nvSpPr>
            <p:cNvPr id="15" name="Oval 7"/>
            <p:cNvSpPr>
              <a:spLocks noChangeArrowheads="1"/>
            </p:cNvSpPr>
            <p:nvPr/>
          </p:nvSpPr>
          <p:spPr bwMode="auto">
            <a:xfrm>
              <a:off x="5582655" y="3306931"/>
              <a:ext cx="1066800" cy="1058862"/>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22"/>
            <p:cNvSpPr txBox="1">
              <a:spLocks noChangeArrowheads="1"/>
            </p:cNvSpPr>
            <p:nvPr/>
          </p:nvSpPr>
          <p:spPr bwMode="auto">
            <a:xfrm flipH="1">
              <a:off x="5734958" y="3507130"/>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03</a:t>
              </a:r>
            </a:p>
          </p:txBody>
        </p:sp>
      </p:grpSp>
      <p:grpSp>
        <p:nvGrpSpPr>
          <p:cNvPr id="5" name="组合 4"/>
          <p:cNvGrpSpPr/>
          <p:nvPr/>
        </p:nvGrpSpPr>
        <p:grpSpPr>
          <a:xfrm>
            <a:off x="6036680" y="4192269"/>
            <a:ext cx="1066800" cy="1058863"/>
            <a:chOff x="6036680" y="4192269"/>
            <a:chExt cx="1066800" cy="1058863"/>
          </a:xfrm>
        </p:grpSpPr>
        <p:sp>
          <p:nvSpPr>
            <p:cNvPr id="16" name="Oval 8"/>
            <p:cNvSpPr>
              <a:spLocks noChangeArrowheads="1"/>
            </p:cNvSpPr>
            <p:nvPr/>
          </p:nvSpPr>
          <p:spPr bwMode="auto">
            <a:xfrm>
              <a:off x="6036680" y="4192269"/>
              <a:ext cx="1066800" cy="1058863"/>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TextBox 23"/>
            <p:cNvSpPr txBox="1">
              <a:spLocks noChangeArrowheads="1"/>
            </p:cNvSpPr>
            <p:nvPr/>
          </p:nvSpPr>
          <p:spPr bwMode="auto">
            <a:xfrm flipH="1">
              <a:off x="6183041" y="440967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04</a:t>
              </a:r>
            </a:p>
          </p:txBody>
        </p:sp>
      </p:grpSp>
      <p:grpSp>
        <p:nvGrpSpPr>
          <p:cNvPr id="6" name="组合 5"/>
          <p:cNvGrpSpPr/>
          <p:nvPr/>
        </p:nvGrpSpPr>
        <p:grpSpPr>
          <a:xfrm>
            <a:off x="5582655" y="5090426"/>
            <a:ext cx="1066800" cy="1058863"/>
            <a:chOff x="5582655" y="5090426"/>
            <a:chExt cx="1066800" cy="1058863"/>
          </a:xfrm>
        </p:grpSpPr>
        <p:sp>
          <p:nvSpPr>
            <p:cNvPr id="17" name="Oval 9"/>
            <p:cNvSpPr>
              <a:spLocks noChangeArrowheads="1"/>
            </p:cNvSpPr>
            <p:nvPr/>
          </p:nvSpPr>
          <p:spPr bwMode="auto">
            <a:xfrm>
              <a:off x="5582655" y="5090426"/>
              <a:ext cx="1066800" cy="1058863"/>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8" name="TextBox 24"/>
            <p:cNvSpPr txBox="1">
              <a:spLocks noChangeArrowheads="1"/>
            </p:cNvSpPr>
            <p:nvPr/>
          </p:nvSpPr>
          <p:spPr bwMode="auto">
            <a:xfrm flipH="1">
              <a:off x="5721511" y="5313625"/>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微软雅黑" panose="020B0503020204020204" pitchFamily="34" charset="-122"/>
                  <a:ea typeface="微软雅黑" panose="020B0503020204020204" pitchFamily="34" charset="-122"/>
                </a:rPr>
                <a:t>05</a:t>
              </a:r>
            </a:p>
          </p:txBody>
        </p:sp>
      </p:grpSp>
      <p:grpSp>
        <p:nvGrpSpPr>
          <p:cNvPr id="7" name="组合 6"/>
          <p:cNvGrpSpPr/>
          <p:nvPr/>
        </p:nvGrpSpPr>
        <p:grpSpPr>
          <a:xfrm>
            <a:off x="1511935" y="1678622"/>
            <a:ext cx="3745283" cy="952260"/>
            <a:chOff x="1511935" y="1678622"/>
            <a:chExt cx="3745283" cy="952260"/>
          </a:xfrm>
        </p:grpSpPr>
        <p:sp>
          <p:nvSpPr>
            <p:cNvPr id="29" name="矩形 25"/>
            <p:cNvSpPr>
              <a:spLocks noChangeArrowheads="1"/>
            </p:cNvSpPr>
            <p:nvPr/>
          </p:nvSpPr>
          <p:spPr bwMode="auto">
            <a:xfrm>
              <a:off x="1511935" y="1984551"/>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4" name="矩形 3"/>
            <p:cNvSpPr>
              <a:spLocks noChangeArrowheads="1"/>
            </p:cNvSpPr>
            <p:nvPr/>
          </p:nvSpPr>
          <p:spPr bwMode="auto">
            <a:xfrm>
              <a:off x="1946947" y="1678622"/>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关键技术一</a:t>
              </a:r>
            </a:p>
          </p:txBody>
        </p:sp>
      </p:grpSp>
      <p:grpSp>
        <p:nvGrpSpPr>
          <p:cNvPr id="41" name="组合 40"/>
          <p:cNvGrpSpPr/>
          <p:nvPr/>
        </p:nvGrpSpPr>
        <p:grpSpPr>
          <a:xfrm>
            <a:off x="7424155" y="2526778"/>
            <a:ext cx="3892550" cy="907811"/>
            <a:chOff x="7424155" y="2526778"/>
            <a:chExt cx="3892550" cy="907811"/>
          </a:xfrm>
        </p:grpSpPr>
        <p:sp>
          <p:nvSpPr>
            <p:cNvPr id="30" name="矩形 29"/>
            <p:cNvSpPr>
              <a:spLocks noChangeArrowheads="1"/>
            </p:cNvSpPr>
            <p:nvPr/>
          </p:nvSpPr>
          <p:spPr bwMode="auto">
            <a:xfrm>
              <a:off x="7452730" y="2788258"/>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5" name="矩形 33"/>
            <p:cNvSpPr>
              <a:spLocks noChangeArrowheads="1"/>
            </p:cNvSpPr>
            <p:nvPr/>
          </p:nvSpPr>
          <p:spPr bwMode="auto">
            <a:xfrm>
              <a:off x="7424155" y="2526778"/>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关键技术二</a:t>
              </a:r>
            </a:p>
          </p:txBody>
        </p:sp>
      </p:grpSp>
      <p:grpSp>
        <p:nvGrpSpPr>
          <p:cNvPr id="40" name="组合 39"/>
          <p:cNvGrpSpPr/>
          <p:nvPr/>
        </p:nvGrpSpPr>
        <p:grpSpPr>
          <a:xfrm>
            <a:off x="1452403" y="3541392"/>
            <a:ext cx="3733378" cy="910986"/>
            <a:chOff x="1452403" y="3541392"/>
            <a:chExt cx="3733378" cy="910986"/>
          </a:xfrm>
        </p:grpSpPr>
        <p:sp>
          <p:nvSpPr>
            <p:cNvPr id="31" name="矩形 30"/>
            <p:cNvSpPr>
              <a:spLocks noChangeArrowheads="1"/>
            </p:cNvSpPr>
            <p:nvPr/>
          </p:nvSpPr>
          <p:spPr bwMode="auto">
            <a:xfrm>
              <a:off x="1452403" y="3806047"/>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6" name="矩形 34"/>
            <p:cNvSpPr>
              <a:spLocks noChangeArrowheads="1"/>
            </p:cNvSpPr>
            <p:nvPr/>
          </p:nvSpPr>
          <p:spPr bwMode="auto">
            <a:xfrm>
              <a:off x="1946947" y="3541392"/>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关键技术三</a:t>
              </a:r>
            </a:p>
          </p:txBody>
        </p:sp>
      </p:grpSp>
      <p:grpSp>
        <p:nvGrpSpPr>
          <p:cNvPr id="42" name="组合 41"/>
          <p:cNvGrpSpPr/>
          <p:nvPr/>
        </p:nvGrpSpPr>
        <p:grpSpPr>
          <a:xfrm>
            <a:off x="7452730" y="4238765"/>
            <a:ext cx="3706037" cy="920510"/>
            <a:chOff x="7452730" y="4238765"/>
            <a:chExt cx="3706037" cy="920510"/>
          </a:xfrm>
        </p:grpSpPr>
        <p:sp>
          <p:nvSpPr>
            <p:cNvPr id="32" name="矩形 31"/>
            <p:cNvSpPr>
              <a:spLocks noChangeArrowheads="1"/>
            </p:cNvSpPr>
            <p:nvPr/>
          </p:nvSpPr>
          <p:spPr bwMode="auto">
            <a:xfrm>
              <a:off x="7452730" y="451294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7" name="矩形 35"/>
            <p:cNvSpPr>
              <a:spLocks noChangeArrowheads="1"/>
            </p:cNvSpPr>
            <p:nvPr/>
          </p:nvSpPr>
          <p:spPr bwMode="auto">
            <a:xfrm>
              <a:off x="7452730" y="4238765"/>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关键技术四</a:t>
              </a:r>
            </a:p>
          </p:txBody>
        </p:sp>
      </p:grpSp>
      <p:grpSp>
        <p:nvGrpSpPr>
          <p:cNvPr id="43" name="组合 42"/>
          <p:cNvGrpSpPr/>
          <p:nvPr/>
        </p:nvGrpSpPr>
        <p:grpSpPr>
          <a:xfrm>
            <a:off x="1511934" y="5285869"/>
            <a:ext cx="3745283" cy="960198"/>
            <a:chOff x="1511934" y="5285869"/>
            <a:chExt cx="3745283" cy="960198"/>
          </a:xfrm>
        </p:grpSpPr>
        <p:sp>
          <p:nvSpPr>
            <p:cNvPr id="33" name="矩形 32"/>
            <p:cNvSpPr>
              <a:spLocks noChangeArrowheads="1"/>
            </p:cNvSpPr>
            <p:nvPr/>
          </p:nvSpPr>
          <p:spPr bwMode="auto">
            <a:xfrm>
              <a:off x="1511934" y="5599736"/>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请在这里输入段落文本内容请在这里输入段落文本内容请</a:t>
              </a:r>
            </a:p>
          </p:txBody>
        </p:sp>
        <p:sp>
          <p:nvSpPr>
            <p:cNvPr id="38" name="矩形 36"/>
            <p:cNvSpPr>
              <a:spLocks noChangeArrowheads="1"/>
            </p:cNvSpPr>
            <p:nvPr/>
          </p:nvSpPr>
          <p:spPr bwMode="auto">
            <a:xfrm>
              <a:off x="1946947" y="5285869"/>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关键技术五</a:t>
              </a:r>
            </a:p>
          </p:txBody>
        </p:sp>
      </p:gr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关键技术</a:t>
            </a:r>
          </a:p>
        </p:txBody>
      </p:sp>
    </p:spTree>
    <p:extLst>
      <p:ext uri="{BB962C8B-B14F-4D97-AF65-F5344CB8AC3E}">
        <p14:creationId xmlns:p14="http://schemas.microsoft.com/office/powerpoint/2010/main" val="5840884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2" presetClass="entr" presetSubtype="2"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right)">
                                      <p:cBhvr>
                                        <p:cTn id="44" dur="500"/>
                                        <p:tgtEl>
                                          <p:spTgt spid="7"/>
                                        </p:tgtEl>
                                      </p:cBhvr>
                                    </p:animEffect>
                                  </p:childTnLst>
                                </p:cTn>
                              </p:par>
                              <p:par>
                                <p:cTn id="45" presetID="22" presetClass="entr" presetSubtype="2"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right)">
                                      <p:cBhvr>
                                        <p:cTn id="47" dur="500"/>
                                        <p:tgtEl>
                                          <p:spTgt spid="40"/>
                                        </p:tgtEl>
                                      </p:cBhvr>
                                    </p:animEffect>
                                  </p:childTnLst>
                                </p:cTn>
                              </p:par>
                              <p:par>
                                <p:cTn id="48" presetID="22" presetClass="entr" presetSubtype="2"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right)">
                                      <p:cBhvr>
                                        <p:cTn id="50" dur="500"/>
                                        <p:tgtEl>
                                          <p:spTgt spid="43"/>
                                        </p:tgtEl>
                                      </p:cBhvr>
                                    </p:animEffect>
                                  </p:childTnLst>
                                </p:cTn>
                              </p:par>
                              <p:par>
                                <p:cTn id="51" presetID="22" presetClass="entr" presetSubtype="8"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Oval 17"/>
          <p:cNvSpPr>
            <a:spLocks noChangeArrowheads="1"/>
          </p:cNvSpPr>
          <p:nvPr/>
        </p:nvSpPr>
        <p:spPr bwMode="auto">
          <a:xfrm>
            <a:off x="1195352" y="1937475"/>
            <a:ext cx="680125" cy="678007"/>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5" name="Oval 17"/>
          <p:cNvSpPr>
            <a:spLocks noChangeArrowheads="1"/>
          </p:cNvSpPr>
          <p:nvPr/>
        </p:nvSpPr>
        <p:spPr bwMode="auto">
          <a:xfrm>
            <a:off x="1195352" y="3489883"/>
            <a:ext cx="680125" cy="678007"/>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auto">
          <a:xfrm>
            <a:off x="1195352" y="5049364"/>
            <a:ext cx="680125" cy="678007"/>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3</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7" name="矩形 16"/>
          <p:cNvSpPr/>
          <p:nvPr/>
        </p:nvSpPr>
        <p:spPr>
          <a:xfrm>
            <a:off x="1996632" y="1937475"/>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坚持入门、中端、高端三款产品同步发力，满足不同层次需求的消费者的理念。</a:t>
            </a:r>
          </a:p>
        </p:txBody>
      </p:sp>
      <p:sp>
        <p:nvSpPr>
          <p:cNvPr id="18" name="矩形 17"/>
          <p:cNvSpPr/>
          <p:nvPr/>
        </p:nvSpPr>
        <p:spPr>
          <a:xfrm>
            <a:off x="1996632" y="3425833"/>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在某某市场方面继续发力，在未来三年培养成公司主要收入来源。</a:t>
            </a:r>
          </a:p>
        </p:txBody>
      </p:sp>
      <p:sp>
        <p:nvSpPr>
          <p:cNvPr id="19" name="矩形 18"/>
          <p:cNvSpPr/>
          <p:nvPr/>
        </p:nvSpPr>
        <p:spPr>
          <a:xfrm>
            <a:off x="1996632" y="504936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加大到网络渠道的投入，天猫和京东旗舰店销售额力争上升到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30%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p>
        </p:txBody>
      </p:sp>
      <p:grpSp>
        <p:nvGrpSpPr>
          <p:cNvPr id="2" name="组合 1"/>
          <p:cNvGrpSpPr/>
          <p:nvPr/>
        </p:nvGrpSpPr>
        <p:grpSpPr>
          <a:xfrm>
            <a:off x="6188901" y="1954424"/>
            <a:ext cx="4827788" cy="4425646"/>
            <a:chOff x="6188901" y="1954424"/>
            <a:chExt cx="4827788" cy="4425646"/>
          </a:xfrm>
        </p:grpSpPr>
        <p:pic>
          <p:nvPicPr>
            <p:cNvPr id="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8901" y="1954424"/>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6749910" y="6014531"/>
              <a:ext cx="3672800"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这里可以用来展示相关图片或视频文件</a:t>
              </a: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7344" y="2196396"/>
              <a:ext cx="4317932" cy="3305976"/>
            </a:xfrm>
            <a:prstGeom prst="rect">
              <a:avLst/>
            </a:prstGeom>
          </p:spPr>
        </p:pic>
      </p:grpSp>
      <p:sp>
        <p:nvSpPr>
          <p:cNvPr id="22" name="TextBox 42"/>
          <p:cNvSpPr txBox="1"/>
          <p:nvPr/>
        </p:nvSpPr>
        <p:spPr>
          <a:xfrm>
            <a:off x="1452403" y="30213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实践难点</a:t>
            </a:r>
          </a:p>
        </p:txBody>
      </p:sp>
    </p:spTree>
    <p:extLst>
      <p:ext uri="{BB962C8B-B14F-4D97-AF65-F5344CB8AC3E}">
        <p14:creationId xmlns:p14="http://schemas.microsoft.com/office/powerpoint/2010/main" val="39377490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25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85347" y="3775647"/>
            <a:ext cx="2252381" cy="455436"/>
            <a:chOff x="3228195" y="3775647"/>
            <a:chExt cx="2252381" cy="455436"/>
          </a:xfrm>
        </p:grpSpPr>
        <p:sp>
          <p:nvSpPr>
            <p:cNvPr id="8" name="五边形 2"/>
            <p:cNvSpPr/>
            <p:nvPr/>
          </p:nvSpPr>
          <p:spPr>
            <a:xfrm flipH="1">
              <a:off x="3228195" y="3775647"/>
              <a:ext cx="2252381"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TextBox 159"/>
            <p:cNvSpPr txBox="1"/>
            <p:nvPr/>
          </p:nvSpPr>
          <p:spPr>
            <a:xfrm>
              <a:off x="4835091" y="3813560"/>
              <a:ext cx="612739"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73%</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152497" y="4337719"/>
            <a:ext cx="1385210" cy="455436"/>
            <a:chOff x="4095345" y="4337719"/>
            <a:chExt cx="1385210" cy="455436"/>
          </a:xfrm>
        </p:grpSpPr>
        <p:sp>
          <p:nvSpPr>
            <p:cNvPr id="10" name="五边形 3"/>
            <p:cNvSpPr/>
            <p:nvPr/>
          </p:nvSpPr>
          <p:spPr>
            <a:xfrm flipH="1">
              <a:off x="4095345" y="4337719"/>
              <a:ext cx="1385210"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TextBox 160"/>
            <p:cNvSpPr txBox="1"/>
            <p:nvPr/>
          </p:nvSpPr>
          <p:spPr>
            <a:xfrm>
              <a:off x="4827876" y="4379248"/>
              <a:ext cx="612739"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30%</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625530" y="4888158"/>
            <a:ext cx="1912176" cy="455436"/>
            <a:chOff x="3568378" y="4888158"/>
            <a:chExt cx="1912176" cy="455436"/>
          </a:xfrm>
        </p:grpSpPr>
        <p:sp>
          <p:nvSpPr>
            <p:cNvPr id="15" name="五边形 4"/>
            <p:cNvSpPr/>
            <p:nvPr/>
          </p:nvSpPr>
          <p:spPr>
            <a:xfrm flipH="1">
              <a:off x="3568378" y="4888158"/>
              <a:ext cx="1912176"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9" name="TextBox 161"/>
            <p:cNvSpPr txBox="1"/>
            <p:nvPr/>
          </p:nvSpPr>
          <p:spPr>
            <a:xfrm>
              <a:off x="4827880" y="4929752"/>
              <a:ext cx="612738"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50%</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780576" y="5439458"/>
            <a:ext cx="2757132" cy="455436"/>
            <a:chOff x="2723424" y="5439458"/>
            <a:chExt cx="2757132" cy="455436"/>
          </a:xfrm>
        </p:grpSpPr>
        <p:sp>
          <p:nvSpPr>
            <p:cNvPr id="16" name="五边形 5"/>
            <p:cNvSpPr/>
            <p:nvPr/>
          </p:nvSpPr>
          <p:spPr>
            <a:xfrm flipH="1">
              <a:off x="2723424" y="5439458"/>
              <a:ext cx="2757132" cy="455436"/>
            </a:xfrm>
            <a:prstGeom prst="homePlat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0" name="TextBox 162"/>
            <p:cNvSpPr txBox="1"/>
            <p:nvPr/>
          </p:nvSpPr>
          <p:spPr>
            <a:xfrm>
              <a:off x="4847119" y="5485494"/>
              <a:ext cx="612738"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75%</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615276" y="3777637"/>
            <a:ext cx="1149664" cy="455436"/>
            <a:chOff x="6558124" y="3777637"/>
            <a:chExt cx="1149664" cy="455436"/>
          </a:xfrm>
          <a:solidFill>
            <a:srgbClr val="5ABB93"/>
          </a:solidFill>
        </p:grpSpPr>
        <p:sp>
          <p:nvSpPr>
            <p:cNvPr id="21" name="五边形 11"/>
            <p:cNvSpPr/>
            <p:nvPr/>
          </p:nvSpPr>
          <p:spPr>
            <a:xfrm>
              <a:off x="6558124" y="3777637"/>
              <a:ext cx="1149664"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173"/>
            <p:cNvSpPr txBox="1"/>
            <p:nvPr/>
          </p:nvSpPr>
          <p:spPr>
            <a:xfrm>
              <a:off x="6613096" y="3820028"/>
              <a:ext cx="612739"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20%</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615277" y="4339710"/>
            <a:ext cx="2170277" cy="455436"/>
            <a:chOff x="6558125" y="4339710"/>
            <a:chExt cx="2170277" cy="455436"/>
          </a:xfrm>
          <a:solidFill>
            <a:srgbClr val="5ABB93"/>
          </a:solidFill>
        </p:grpSpPr>
        <p:sp>
          <p:nvSpPr>
            <p:cNvPr id="22" name="五边形 12"/>
            <p:cNvSpPr/>
            <p:nvPr/>
          </p:nvSpPr>
          <p:spPr>
            <a:xfrm>
              <a:off x="6558125" y="4339710"/>
              <a:ext cx="2170277"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TextBox 174"/>
            <p:cNvSpPr txBox="1"/>
            <p:nvPr/>
          </p:nvSpPr>
          <p:spPr>
            <a:xfrm>
              <a:off x="6613097" y="4374713"/>
              <a:ext cx="612738"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56%</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615293" y="4890149"/>
            <a:ext cx="1360817" cy="455436"/>
            <a:chOff x="6558141" y="4890149"/>
            <a:chExt cx="1360817" cy="455436"/>
          </a:xfrm>
          <a:solidFill>
            <a:srgbClr val="5ABB93"/>
          </a:solidFill>
        </p:grpSpPr>
        <p:sp>
          <p:nvSpPr>
            <p:cNvPr id="23" name="五边形 13"/>
            <p:cNvSpPr/>
            <p:nvPr/>
          </p:nvSpPr>
          <p:spPr>
            <a:xfrm>
              <a:off x="6558141" y="4890149"/>
              <a:ext cx="1360817"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8" name="TextBox 175"/>
            <p:cNvSpPr txBox="1"/>
            <p:nvPr/>
          </p:nvSpPr>
          <p:spPr>
            <a:xfrm>
              <a:off x="6613096" y="4929745"/>
              <a:ext cx="612739"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29%</a:t>
              </a:r>
              <a:endParaRPr lang="zh-CN" altLang="en-US"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6615293" y="5441449"/>
            <a:ext cx="2900981" cy="455436"/>
            <a:chOff x="6558141" y="5441449"/>
            <a:chExt cx="2900981" cy="455436"/>
          </a:xfrm>
          <a:solidFill>
            <a:srgbClr val="5ABB93"/>
          </a:solidFill>
        </p:grpSpPr>
        <p:sp>
          <p:nvSpPr>
            <p:cNvPr id="24" name="五边形 14"/>
            <p:cNvSpPr/>
            <p:nvPr/>
          </p:nvSpPr>
          <p:spPr>
            <a:xfrm>
              <a:off x="6558141" y="5441449"/>
              <a:ext cx="2900981" cy="455436"/>
            </a:xfrm>
            <a:prstGeom prst="homePlate">
              <a:avLst/>
            </a:prstGeom>
            <a:grp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9" name="TextBox 176"/>
            <p:cNvSpPr txBox="1"/>
            <p:nvPr/>
          </p:nvSpPr>
          <p:spPr>
            <a:xfrm>
              <a:off x="6625829" y="5483037"/>
              <a:ext cx="612738" cy="346119"/>
            </a:xfrm>
            <a:prstGeom prst="rect">
              <a:avLst/>
            </a:prstGeom>
            <a:grpFill/>
          </p:spPr>
          <p:txBody>
            <a:bodyPr wrap="none" lIns="68456" tIns="34226" rIns="68456" bIns="34226" rtlCol="0">
              <a:spAutoFit/>
            </a:bodyPr>
            <a:lstStyle/>
            <a:p>
              <a:pPr algn="ctr" defTabSz="684530"/>
              <a:r>
                <a:rPr lang="en-US" altLang="zh-CN" dirty="0">
                  <a:solidFill>
                    <a:schemeClr val="bg2"/>
                  </a:solidFill>
                  <a:latin typeface="微软雅黑" panose="020B0503020204020204" pitchFamily="34" charset="-122"/>
                  <a:ea typeface="微软雅黑" panose="020B0503020204020204" pitchFamily="34" charset="-122"/>
                </a:rPr>
                <a:t>77%</a:t>
              </a:r>
              <a:endParaRPr lang="zh-CN" altLang="en-US" dirty="0">
                <a:solidFill>
                  <a:schemeClr val="bg2"/>
                </a:solidFill>
                <a:latin typeface="微软雅黑" panose="020B0503020204020204" pitchFamily="34" charset="-122"/>
                <a:ea typeface="微软雅黑" panose="020B0503020204020204" pitchFamily="34" charset="-122"/>
              </a:endParaRPr>
            </a:p>
          </p:txBody>
        </p:sp>
      </p:grpSp>
      <p:sp>
        <p:nvSpPr>
          <p:cNvPr id="30" name="TextBox 180"/>
          <p:cNvSpPr txBox="1"/>
          <p:nvPr/>
        </p:nvSpPr>
        <p:spPr>
          <a:xfrm>
            <a:off x="5779332" y="385494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项目一</a:t>
            </a:r>
          </a:p>
        </p:txBody>
      </p:sp>
      <p:sp>
        <p:nvSpPr>
          <p:cNvPr id="31" name="TextBox 181"/>
          <p:cNvSpPr txBox="1"/>
          <p:nvPr/>
        </p:nvSpPr>
        <p:spPr>
          <a:xfrm>
            <a:off x="5779332" y="4413796"/>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项目二</a:t>
            </a:r>
          </a:p>
        </p:txBody>
      </p:sp>
      <p:sp>
        <p:nvSpPr>
          <p:cNvPr id="32" name="TextBox 182"/>
          <p:cNvSpPr txBox="1"/>
          <p:nvPr/>
        </p:nvSpPr>
        <p:spPr>
          <a:xfrm>
            <a:off x="5779509" y="496423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项目三</a:t>
            </a:r>
          </a:p>
        </p:txBody>
      </p:sp>
      <p:sp>
        <p:nvSpPr>
          <p:cNvPr id="33" name="TextBox 183"/>
          <p:cNvSpPr txBox="1"/>
          <p:nvPr/>
        </p:nvSpPr>
        <p:spPr>
          <a:xfrm>
            <a:off x="5779509" y="5517528"/>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项目四</a:t>
            </a:r>
          </a:p>
        </p:txBody>
      </p:sp>
      <p:sp>
        <p:nvSpPr>
          <p:cNvPr id="34" name="Oval 4"/>
          <p:cNvSpPr/>
          <p:nvPr/>
        </p:nvSpPr>
        <p:spPr>
          <a:xfrm>
            <a:off x="6510754" y="1461430"/>
            <a:ext cx="1043868" cy="984566"/>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dirty="0">
                <a:solidFill>
                  <a:srgbClr val="FDFDFD"/>
                </a:solidFill>
                <a:latin typeface="微软雅黑" panose="020B0503020204020204" pitchFamily="34" charset="-122"/>
                <a:ea typeface="微软雅黑" panose="020B0503020204020204" pitchFamily="34" charset="-122"/>
              </a:rPr>
              <a:t>2016</a:t>
            </a:r>
          </a:p>
        </p:txBody>
      </p:sp>
      <p:sp>
        <p:nvSpPr>
          <p:cNvPr id="35" name="Oval 5"/>
          <p:cNvSpPr/>
          <p:nvPr/>
        </p:nvSpPr>
        <p:spPr>
          <a:xfrm>
            <a:off x="4613396" y="1461430"/>
            <a:ext cx="1043868" cy="984566"/>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dirty="0">
                <a:solidFill>
                  <a:srgbClr val="FDFDFD"/>
                </a:solidFill>
                <a:latin typeface="微软雅黑" panose="020B0503020204020204" pitchFamily="34" charset="-122"/>
                <a:ea typeface="微软雅黑" panose="020B0503020204020204" pitchFamily="34" charset="-122"/>
              </a:rPr>
              <a:t>2017</a:t>
            </a:r>
            <a:endParaRPr lang="en-US" dirty="0">
              <a:solidFill>
                <a:srgbClr val="FDFDFD"/>
              </a:solidFill>
              <a:latin typeface="微软雅黑" panose="020B0503020204020204" pitchFamily="34" charset="-122"/>
              <a:ea typeface="微软雅黑" panose="020B0503020204020204" pitchFamily="34" charset="-122"/>
            </a:endParaRPr>
          </a:p>
        </p:txBody>
      </p:sp>
      <p:sp>
        <p:nvSpPr>
          <p:cNvPr id="36" name="Text Box 10"/>
          <p:cNvSpPr txBox="1">
            <a:spLocks noChangeArrowheads="1"/>
          </p:cNvSpPr>
          <p:nvPr/>
        </p:nvSpPr>
        <p:spPr bwMode="auto">
          <a:xfrm>
            <a:off x="6615270" y="2575059"/>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rgbClr val="5ABB93"/>
                </a:solidFill>
                <a:latin typeface="微软雅黑" panose="020B0503020204020204" pitchFamily="34" charset="-122"/>
                <a:ea typeface="微软雅黑" panose="020B0503020204020204" pitchFamily="34" charset="-122"/>
                <a:cs typeface="Open Sans" panose="020B0606030504020204" pitchFamily="34" charset="0"/>
              </a:rPr>
              <a:t>单击此处添加标题</a:t>
            </a:r>
            <a:endParaRPr lang="en-US" altLang="zh-CN" sz="1600" b="1" dirty="0">
              <a:solidFill>
                <a:srgbClr val="5ABB93"/>
              </a:solidFill>
              <a:latin typeface="微软雅黑" panose="020B0503020204020204" pitchFamily="34" charset="-122"/>
              <a:ea typeface="微软雅黑" panose="020B0503020204020204" pitchFamily="34" charset="-122"/>
              <a:cs typeface="Open Sans" panose="020B0606030504020204" pitchFamily="34" charset="0"/>
            </a:endParaRPr>
          </a:p>
          <a:p>
            <a:pPr defTabSz="814070">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您的内容打在这里，或者通过复制您的文本后，在此框中选择粘贴，并选择只保留文字。</a:t>
            </a:r>
            <a:endParaRPr lang="en-US" sz="1600" dirty="0">
              <a:solidFill>
                <a:schemeClr val="tx1">
                  <a:lumMod val="75000"/>
                  <a:lumOff val="25000"/>
                </a:schemeClr>
              </a:solidFill>
              <a:latin typeface="微软雅黑" panose="020B0503020204020204" pitchFamily="34" charset="-122"/>
              <a:ea typeface="+mj-ea"/>
              <a:cs typeface="Open Sans" panose="020B0606030504020204" pitchFamily="34" charset="0"/>
            </a:endParaRPr>
          </a:p>
        </p:txBody>
      </p:sp>
      <p:sp>
        <p:nvSpPr>
          <p:cNvPr id="37" name="Text Box 10"/>
          <p:cNvSpPr txBox="1">
            <a:spLocks noChangeArrowheads="1"/>
          </p:cNvSpPr>
          <p:nvPr/>
        </p:nvSpPr>
        <p:spPr bwMode="auto">
          <a:xfrm>
            <a:off x="1501909" y="2575057"/>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rgbClr val="EF5B43"/>
                </a:solidFill>
                <a:latin typeface="微软雅黑" panose="020B0503020204020204" pitchFamily="34" charset="-122"/>
                <a:ea typeface="微软雅黑" panose="020B0503020204020204" pitchFamily="34" charset="-122"/>
                <a:cs typeface="Open Sans" panose="020B0606030504020204" pitchFamily="34" charset="0"/>
              </a:rPr>
              <a:t>单击此处添加标题</a:t>
            </a:r>
            <a:endParaRPr lang="en-US" altLang="zh-CN" sz="1600" b="1" dirty="0">
              <a:solidFill>
                <a:srgbClr val="EF5B43"/>
              </a:solidFill>
              <a:latin typeface="微软雅黑" panose="020B0503020204020204" pitchFamily="34" charset="-122"/>
              <a:ea typeface="微软雅黑" panose="020B0503020204020204" pitchFamily="34" charset="-122"/>
              <a:cs typeface="Open Sans" panose="020B0606030504020204" pitchFamily="34" charset="0"/>
            </a:endParaRPr>
          </a:p>
          <a:p>
            <a:pPr algn="r" defTabSz="814070">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您的内容打在这里，或者通过复制您的文本后，在此框中选择粘贴，并选择只保留文字。</a:t>
            </a:r>
            <a:endParaRPr lang="en-US" sz="1600" dirty="0">
              <a:solidFill>
                <a:schemeClr val="tx1">
                  <a:lumMod val="75000"/>
                  <a:lumOff val="25000"/>
                </a:schemeClr>
              </a:solidFill>
              <a:latin typeface="微软雅黑" panose="020B0503020204020204" pitchFamily="34" charset="-122"/>
              <a:ea typeface="+mj-ea"/>
              <a:cs typeface="Open Sans" panose="020B0606030504020204" pitchFamily="34" charset="0"/>
            </a:endParaRPr>
          </a:p>
        </p:txBody>
      </p:sp>
      <p:sp>
        <p:nvSpPr>
          <p:cNvPr id="38" name="TextBox 42"/>
          <p:cNvSpPr txBox="1"/>
          <p:nvPr/>
        </p:nvSpPr>
        <p:spPr>
          <a:xfrm>
            <a:off x="1221788" y="30822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案例对比分析</a:t>
            </a:r>
          </a:p>
        </p:txBody>
      </p:sp>
    </p:spTree>
    <p:extLst>
      <p:ext uri="{BB962C8B-B14F-4D97-AF65-F5344CB8AC3E}">
        <p14:creationId xmlns:p14="http://schemas.microsoft.com/office/powerpoint/2010/main" val="3889981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right)">
                                      <p:cBhvr>
                                        <p:cTn id="18" dur="5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2"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par>
                                <p:cTn id="52" presetID="22" presetClass="entr" presetSubtype="2"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right)">
                                      <p:cBhvr>
                                        <p:cTn id="54" dur="500"/>
                                        <p:tgtEl>
                                          <p:spTgt spid="3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par>
                                <p:cTn id="63" presetID="22" presetClass="entr" presetSubtype="2"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right)">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animBg="1"/>
      <p:bldP spid="35" grpId="0" animBg="1"/>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F2B973"/>
                </a:solidFill>
                <a:latin typeface="微软雅黑" panose="020B0503020204020204" pitchFamily="34" charset="-122"/>
                <a:ea typeface="微软雅黑" panose="020B0503020204020204" pitchFamily="34" charset="-122"/>
              </a:rPr>
              <a:t>论文概述</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352" y="1711700"/>
            <a:ext cx="2253861" cy="1146788"/>
            <a:chOff x="1195352" y="1711700"/>
            <a:chExt cx="2253861" cy="1146788"/>
          </a:xfrm>
        </p:grpSpPr>
        <p:sp>
          <p:nvSpPr>
            <p:cNvPr id="15" name="TextBox 52"/>
            <p:cNvSpPr txBox="1"/>
            <p:nvPr/>
          </p:nvSpPr>
          <p:spPr>
            <a:xfrm>
              <a:off x="1916728" y="1711700"/>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分支目标一</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53"/>
            <p:cNvSpPr txBox="1"/>
            <p:nvPr/>
          </p:nvSpPr>
          <p:spPr>
            <a:xfrm>
              <a:off x="1195352" y="2027491"/>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75000"/>
                      <a:lumOff val="25000"/>
                    </a:schemeClr>
                  </a:solidFill>
                </a:rPr>
                <a:t>理清理论上的逻辑关系，克服关键技术难点。</a:t>
              </a:r>
            </a:p>
          </p:txBody>
        </p:sp>
      </p:grpSp>
      <p:grpSp>
        <p:nvGrpSpPr>
          <p:cNvPr id="6" name="组合 5"/>
          <p:cNvGrpSpPr/>
          <p:nvPr/>
        </p:nvGrpSpPr>
        <p:grpSpPr>
          <a:xfrm>
            <a:off x="9065930" y="1659596"/>
            <a:ext cx="2194767" cy="883875"/>
            <a:chOff x="9065930" y="1659596"/>
            <a:chExt cx="2194767" cy="883875"/>
          </a:xfrm>
        </p:grpSpPr>
        <p:sp>
          <p:nvSpPr>
            <p:cNvPr id="17" name="TextBox 54"/>
            <p:cNvSpPr txBox="1"/>
            <p:nvPr/>
          </p:nvSpPr>
          <p:spPr>
            <a:xfrm>
              <a:off x="9065930" y="1659596"/>
              <a:ext cx="1476664" cy="400110"/>
            </a:xfrm>
            <a:prstGeom prst="rect">
              <a:avLst/>
            </a:prstGeom>
            <a:noFill/>
          </p:spPr>
          <p:txBody>
            <a:bodyPr wrap="square">
              <a:spAutoFit/>
            </a:bodyPr>
            <a:lstStyle/>
            <a:p>
              <a:pPr algn="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分支目标二</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55"/>
            <p:cNvSpPr txBox="1"/>
            <p:nvPr/>
          </p:nvSpPr>
          <p:spPr>
            <a:xfrm>
              <a:off x="9101961" y="1958696"/>
              <a:ext cx="2158736" cy="584775"/>
            </a:xfrm>
            <a:prstGeom prst="rect">
              <a:avLst/>
            </a:prstGeom>
            <a:noFill/>
          </p:spPr>
          <p:txBody>
            <a:bodyPr wrap="square">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完成论文设计方案并通过评审。</a:t>
              </a:r>
            </a:p>
          </p:txBody>
        </p:sp>
      </p:grpSp>
      <p:grpSp>
        <p:nvGrpSpPr>
          <p:cNvPr id="5" name="组合 4"/>
          <p:cNvGrpSpPr/>
          <p:nvPr/>
        </p:nvGrpSpPr>
        <p:grpSpPr>
          <a:xfrm>
            <a:off x="1237555" y="4763792"/>
            <a:ext cx="2900225" cy="978672"/>
            <a:chOff x="1237555" y="4763792"/>
            <a:chExt cx="2900225" cy="978672"/>
          </a:xfrm>
        </p:grpSpPr>
        <p:sp>
          <p:nvSpPr>
            <p:cNvPr id="19" name="TextBox 56"/>
            <p:cNvSpPr txBox="1"/>
            <p:nvPr/>
          </p:nvSpPr>
          <p:spPr>
            <a:xfrm>
              <a:off x="1916729" y="4763792"/>
              <a:ext cx="1597832" cy="400110"/>
            </a:xfrm>
            <a:prstGeom prst="rect">
              <a:avLst/>
            </a:prstGeom>
            <a:noFill/>
          </p:spPr>
          <p:txBody>
            <a:bodyPr wrap="square">
              <a:spAutoFit/>
            </a:bodyPr>
            <a:lstStyle/>
            <a:p>
              <a:pPr algn="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分支目标三</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57"/>
            <p:cNvSpPr txBox="1"/>
            <p:nvPr/>
          </p:nvSpPr>
          <p:spPr>
            <a:xfrm>
              <a:off x="1237555" y="5157689"/>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设计出工程样品，实现</a:t>
              </a:r>
              <a:r>
                <a:rPr lang="en-US" altLang="zh-CN" dirty="0">
                  <a:solidFill>
                    <a:schemeClr val="tx1">
                      <a:lumMod val="75000"/>
                      <a:lumOff val="25000"/>
                    </a:schemeClr>
                  </a:solidFill>
                </a:rPr>
                <a:t>80%</a:t>
              </a:r>
              <a:r>
                <a:rPr lang="zh-CN" altLang="en-US" dirty="0">
                  <a:solidFill>
                    <a:schemeClr val="tx1">
                      <a:lumMod val="75000"/>
                      <a:lumOff val="25000"/>
                    </a:schemeClr>
                  </a:solidFill>
                </a:rPr>
                <a:t>功能的设计功能。</a:t>
              </a:r>
            </a:p>
          </p:txBody>
        </p:sp>
      </p:grpSp>
      <p:grpSp>
        <p:nvGrpSpPr>
          <p:cNvPr id="7" name="组合 6"/>
          <p:cNvGrpSpPr/>
          <p:nvPr/>
        </p:nvGrpSpPr>
        <p:grpSpPr>
          <a:xfrm>
            <a:off x="8396371" y="4766283"/>
            <a:ext cx="2864326" cy="958236"/>
            <a:chOff x="8396371" y="4766283"/>
            <a:chExt cx="2864326" cy="958236"/>
          </a:xfrm>
        </p:grpSpPr>
        <p:sp>
          <p:nvSpPr>
            <p:cNvPr id="21" name="TextBox 61"/>
            <p:cNvSpPr txBox="1"/>
            <p:nvPr/>
          </p:nvSpPr>
          <p:spPr>
            <a:xfrm>
              <a:off x="9213090" y="4766283"/>
              <a:ext cx="1459480" cy="400110"/>
            </a:xfrm>
            <a:prstGeom prst="rect">
              <a:avLst/>
            </a:prstGeom>
            <a:noFill/>
          </p:spPr>
          <p:txBody>
            <a:bodyPr wrap="square">
              <a:spAutoFit/>
            </a:bodyPr>
            <a:lstStyle/>
            <a:p>
              <a:pPr algn="r">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分支目标四</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62"/>
            <p:cNvSpPr txBox="1"/>
            <p:nvPr/>
          </p:nvSpPr>
          <p:spPr>
            <a:xfrm>
              <a:off x="8396371" y="5139744"/>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75000"/>
                      <a:lumOff val="25000"/>
                    </a:schemeClr>
                  </a:solidFill>
                </a:rPr>
                <a:t>设计出工程样品，实现</a:t>
              </a:r>
              <a:r>
                <a:rPr lang="en-US" altLang="zh-CN" sz="1600" dirty="0">
                  <a:solidFill>
                    <a:schemeClr val="tx1">
                      <a:lumMod val="75000"/>
                      <a:lumOff val="25000"/>
                    </a:schemeClr>
                  </a:solidFill>
                </a:rPr>
                <a:t>80%</a:t>
              </a:r>
              <a:r>
                <a:rPr lang="zh-CN" altLang="en-US" sz="1600" dirty="0">
                  <a:solidFill>
                    <a:schemeClr val="tx1">
                      <a:lumMod val="75000"/>
                      <a:lumOff val="25000"/>
                    </a:schemeClr>
                  </a:solidFill>
                </a:rPr>
                <a:t>功能的设计功能。</a:t>
              </a:r>
            </a:p>
          </p:txBody>
        </p:sp>
      </p:grpSp>
      <p:grpSp>
        <p:nvGrpSpPr>
          <p:cNvPr id="3" name="组合 2"/>
          <p:cNvGrpSpPr/>
          <p:nvPr/>
        </p:nvGrpSpPr>
        <p:grpSpPr>
          <a:xfrm>
            <a:off x="2634830" y="2720498"/>
            <a:ext cx="6992180" cy="2156249"/>
            <a:chOff x="2634830" y="2720498"/>
            <a:chExt cx="6992180" cy="2156249"/>
          </a:xfrm>
        </p:grpSpPr>
        <p:sp>
          <p:nvSpPr>
            <p:cNvPr id="8" name="椭圆 7"/>
            <p:cNvSpPr/>
            <p:nvPr/>
          </p:nvSpPr>
          <p:spPr bwMode="auto">
            <a:xfrm>
              <a:off x="2634830" y="2720498"/>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3854468" y="3081082"/>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Freeform 6"/>
            <p:cNvSpPr/>
            <p:nvPr/>
          </p:nvSpPr>
          <p:spPr bwMode="auto">
            <a:xfrm>
              <a:off x="5200556" y="3506911"/>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4" name="Freeform 7"/>
          <p:cNvSpPr/>
          <p:nvPr/>
        </p:nvSpPr>
        <p:spPr bwMode="auto">
          <a:xfrm>
            <a:off x="3217475" y="2896467"/>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Freeform 8"/>
          <p:cNvSpPr/>
          <p:nvPr/>
        </p:nvSpPr>
        <p:spPr bwMode="auto">
          <a:xfrm>
            <a:off x="3217475" y="4416613"/>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Freeform 9"/>
          <p:cNvSpPr/>
          <p:nvPr/>
        </p:nvSpPr>
        <p:spPr bwMode="auto">
          <a:xfrm>
            <a:off x="8145626" y="4416613"/>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Freeform 10"/>
          <p:cNvSpPr/>
          <p:nvPr/>
        </p:nvSpPr>
        <p:spPr bwMode="auto">
          <a:xfrm>
            <a:off x="8145626" y="2896467"/>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Line 11"/>
          <p:cNvSpPr>
            <a:spLocks noChangeShapeType="1"/>
          </p:cNvSpPr>
          <p:nvPr/>
        </p:nvSpPr>
        <p:spPr bwMode="auto">
          <a:xfrm flipH="1">
            <a:off x="4020687" y="4036576"/>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Line 12"/>
          <p:cNvSpPr>
            <a:spLocks noChangeShapeType="1"/>
          </p:cNvSpPr>
          <p:nvPr/>
        </p:nvSpPr>
        <p:spPr bwMode="auto">
          <a:xfrm flipH="1">
            <a:off x="6943888" y="3149139"/>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Line 13"/>
          <p:cNvSpPr>
            <a:spLocks noChangeShapeType="1"/>
          </p:cNvSpPr>
          <p:nvPr/>
        </p:nvSpPr>
        <p:spPr bwMode="auto">
          <a:xfrm flipH="1" flipV="1">
            <a:off x="4020687" y="3149139"/>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Line 14"/>
          <p:cNvSpPr>
            <a:spLocks noChangeShapeType="1"/>
          </p:cNvSpPr>
          <p:nvPr/>
        </p:nvSpPr>
        <p:spPr bwMode="auto">
          <a:xfrm flipH="1" flipV="1">
            <a:off x="6943888" y="4050956"/>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3410081" y="2003468"/>
            <a:ext cx="616941" cy="1018701"/>
            <a:chOff x="8066088" y="2327276"/>
            <a:chExt cx="719137" cy="1187450"/>
          </a:xfrm>
          <a:solidFill>
            <a:schemeClr val="tx2"/>
          </a:solidFill>
        </p:grpSpPr>
        <p:sp>
          <p:nvSpPr>
            <p:cNvPr id="3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75627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38" name="矩形 37"/>
            <p:cNvSpPr/>
            <p:nvPr/>
          </p:nvSpPr>
          <p:spPr>
            <a:xfrm>
              <a:off x="8260327" y="2431982"/>
              <a:ext cx="460035" cy="609892"/>
            </a:xfrm>
            <a:prstGeom prst="rect">
              <a:avLst/>
            </a:prstGeom>
            <a:noFill/>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077564" y="2125237"/>
            <a:ext cx="1406386" cy="1672018"/>
            <a:chOff x="6077564" y="2125237"/>
            <a:chExt cx="1406386" cy="1672018"/>
          </a:xfrm>
        </p:grpSpPr>
        <p:grpSp>
          <p:nvGrpSpPr>
            <p:cNvPr id="33" name="组合 32"/>
            <p:cNvGrpSpPr/>
            <p:nvPr/>
          </p:nvGrpSpPr>
          <p:grpSpPr>
            <a:xfrm>
              <a:off x="6077564" y="2125237"/>
              <a:ext cx="1406386" cy="1672018"/>
              <a:chOff x="6205538" y="2856647"/>
              <a:chExt cx="1156365" cy="1374775"/>
            </a:xfrm>
            <a:effectLst>
              <a:outerShdw blurRad="76200" dir="13500000" sy="23000" kx="1200000" algn="br" rotWithShape="0">
                <a:prstClr val="black">
                  <a:alpha val="20000"/>
                </a:prstClr>
              </a:outerShdw>
            </a:effectLst>
          </p:grpSpPr>
          <p:sp>
            <p:nvSpPr>
              <p:cNvPr id="34"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rgbClr val="5ABB93"/>
              </a:solidFill>
              <a:ln w="12700" cap="flat">
                <a:noFill/>
                <a:prstDash val="solid"/>
                <a:miter lim="800000"/>
              </a:ln>
              <a:effec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 name="Rectangle 20"/>
              <p:cNvSpPr>
                <a:spLocks noChangeArrowheads="1"/>
              </p:cNvSpPr>
              <p:nvPr/>
            </p:nvSpPr>
            <p:spPr bwMode="auto">
              <a:xfrm>
                <a:off x="6205538" y="2856647"/>
                <a:ext cx="53975" cy="1374775"/>
              </a:xfrm>
              <a:prstGeom prst="rect">
                <a:avLst/>
              </a:prstGeom>
              <a:solidFill>
                <a:srgbClr val="5ABB93"/>
              </a:solidFill>
              <a:ln w="12700" cap="flat">
                <a:noFill/>
                <a:prstDash val="solid"/>
                <a:miter lim="800000"/>
              </a:ln>
              <a:effec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9" name="矩形 38"/>
            <p:cNvSpPr/>
            <p:nvPr/>
          </p:nvSpPr>
          <p:spPr>
            <a:xfrm>
              <a:off x="6275256" y="2196827"/>
              <a:ext cx="772845" cy="707886"/>
            </a:xfrm>
            <a:prstGeom prst="rect">
              <a:avLst/>
            </a:prstGeom>
          </p:spPr>
          <p:txBody>
            <a:bodyPr wrap="square">
              <a:spAutoFit/>
            </a:bodyPr>
            <a:lstStyle/>
            <a:p>
              <a:pPr algn="ctr"/>
              <a:r>
                <a:rPr lang="zh-CN" altLang="en-US" sz="2000" b="1" dirty="0">
                  <a:solidFill>
                    <a:schemeClr val="bg2"/>
                  </a:solidFill>
                  <a:latin typeface="微软雅黑" panose="020B0503020204020204" pitchFamily="34" charset="-122"/>
                  <a:ea typeface="微软雅黑" panose="020B0503020204020204" pitchFamily="34" charset="-122"/>
                </a:rPr>
                <a:t>四个意义</a:t>
              </a:r>
            </a:p>
          </p:txBody>
        </p:sp>
      </p:grpSp>
      <p:grpSp>
        <p:nvGrpSpPr>
          <p:cNvPr id="40" name="组合 39"/>
          <p:cNvGrpSpPr/>
          <p:nvPr/>
        </p:nvGrpSpPr>
        <p:grpSpPr>
          <a:xfrm>
            <a:off x="8311813" y="2003468"/>
            <a:ext cx="616941" cy="1018701"/>
            <a:chOff x="8066088" y="2327276"/>
            <a:chExt cx="719137" cy="1187450"/>
          </a:xfrm>
        </p:grpSpPr>
        <p:sp>
          <p:nvSpPr>
            <p:cNvPr id="41"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F2B973"/>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42" name="矩形 41"/>
            <p:cNvSpPr/>
            <p:nvPr/>
          </p:nvSpPr>
          <p:spPr>
            <a:xfrm>
              <a:off x="8225872" y="2431982"/>
              <a:ext cx="460035" cy="609892"/>
            </a:xfrm>
            <a:prstGeom prst="rect">
              <a:avLst/>
            </a:prstGeom>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3410081" y="3499076"/>
            <a:ext cx="616941" cy="1018701"/>
            <a:chOff x="8066088" y="2327276"/>
            <a:chExt cx="719137" cy="1187450"/>
          </a:xfrm>
        </p:grpSpPr>
        <p:sp>
          <p:nvSpPr>
            <p:cNvPr id="44"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EF5B43"/>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45" name="矩形 44"/>
            <p:cNvSpPr/>
            <p:nvPr/>
          </p:nvSpPr>
          <p:spPr>
            <a:xfrm>
              <a:off x="8203780" y="2431982"/>
              <a:ext cx="460035" cy="609892"/>
            </a:xfrm>
            <a:prstGeom prst="rect">
              <a:avLst/>
            </a:prstGeom>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8311813" y="3499076"/>
            <a:ext cx="616941" cy="1018701"/>
            <a:chOff x="8066088" y="2327276"/>
            <a:chExt cx="719137" cy="1187450"/>
          </a:xfrm>
        </p:grpSpPr>
        <p:sp>
          <p:nvSpPr>
            <p:cNvPr id="4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858976"/>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8203398" y="2431982"/>
              <a:ext cx="460035" cy="609892"/>
            </a:xfrm>
            <a:prstGeom prst="rect">
              <a:avLst/>
            </a:prstGeom>
          </p:spPr>
          <p:txBody>
            <a:bodyPr wrap="none">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4</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sp>
        <p:nvSpPr>
          <p:cNvPr id="49" name="TextBox 42"/>
          <p:cNvSpPr txBox="1"/>
          <p:nvPr/>
        </p:nvSpPr>
        <p:spPr>
          <a:xfrm>
            <a:off x="1387961" y="35761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4.1 </a:t>
            </a:r>
            <a:r>
              <a:rPr lang="zh-CN" altLang="en-US" b="0" dirty="0">
                <a:solidFill>
                  <a:srgbClr val="756271"/>
                </a:solidFill>
              </a:rPr>
              <a:t>研究目标</a:t>
            </a:r>
          </a:p>
        </p:txBody>
      </p:sp>
    </p:spTree>
    <p:extLst>
      <p:ext uri="{BB962C8B-B14F-4D97-AF65-F5344CB8AC3E}">
        <p14:creationId xmlns:p14="http://schemas.microsoft.com/office/powerpoint/2010/main" val="1916731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2000"/>
                            </p:stCondLst>
                            <p:childTnLst>
                              <p:par>
                                <p:cTn id="28" presetID="47" presetClass="entr" presetSubtype="0"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anim calcmode="lin" valueType="num">
                                      <p:cBhvr>
                                        <p:cTn id="31" dur="1000" fill="hold"/>
                                        <p:tgtEl>
                                          <p:spTgt spid="36"/>
                                        </p:tgtEl>
                                        <p:attrNameLst>
                                          <p:attrName>ppt_x</p:attrName>
                                        </p:attrNameLst>
                                      </p:cBhvr>
                                      <p:tavLst>
                                        <p:tav tm="0">
                                          <p:val>
                                            <p:strVal val="#ppt_x"/>
                                          </p:val>
                                        </p:tav>
                                        <p:tav tm="100000">
                                          <p:val>
                                            <p:strVal val="#ppt_x"/>
                                          </p:val>
                                        </p:tav>
                                      </p:tavLst>
                                    </p:anim>
                                    <p:anim calcmode="lin" valueType="num">
                                      <p:cBhvr>
                                        <p:cTn id="32" dur="1000" fill="hold"/>
                                        <p:tgtEl>
                                          <p:spTgt spid="36"/>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2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50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1000"/>
                                        <p:tgtEl>
                                          <p:spTgt spid="43"/>
                                        </p:tgtEl>
                                      </p:cBhvr>
                                    </p:animEffect>
                                    <p:anim calcmode="lin" valueType="num">
                                      <p:cBhvr>
                                        <p:cTn id="41" dur="1000" fill="hold"/>
                                        <p:tgtEl>
                                          <p:spTgt spid="43"/>
                                        </p:tgtEl>
                                        <p:attrNameLst>
                                          <p:attrName>ppt_x</p:attrName>
                                        </p:attrNameLst>
                                      </p:cBhvr>
                                      <p:tavLst>
                                        <p:tav tm="0">
                                          <p:val>
                                            <p:strVal val="#ppt_x"/>
                                          </p:val>
                                        </p:tav>
                                        <p:tav tm="100000">
                                          <p:val>
                                            <p:strVal val="#ppt_x"/>
                                          </p:val>
                                        </p:tav>
                                      </p:tavLst>
                                    </p:anim>
                                    <p:anim calcmode="lin" valueType="num">
                                      <p:cBhvr>
                                        <p:cTn id="42" dur="1000" fill="hold"/>
                                        <p:tgtEl>
                                          <p:spTgt spid="43"/>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75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1000"/>
                                        <p:tgtEl>
                                          <p:spTgt spid="46"/>
                                        </p:tgtEl>
                                      </p:cBhvr>
                                    </p:animEffect>
                                    <p:anim calcmode="lin" valueType="num">
                                      <p:cBhvr>
                                        <p:cTn id="46" dur="1000" fill="hold"/>
                                        <p:tgtEl>
                                          <p:spTgt spid="46"/>
                                        </p:tgtEl>
                                        <p:attrNameLst>
                                          <p:attrName>ppt_x</p:attrName>
                                        </p:attrNameLst>
                                      </p:cBhvr>
                                      <p:tavLst>
                                        <p:tav tm="0">
                                          <p:val>
                                            <p:strVal val="#ppt_x"/>
                                          </p:val>
                                        </p:tav>
                                        <p:tav tm="100000">
                                          <p:val>
                                            <p:strVal val="#ppt_x"/>
                                          </p:val>
                                        </p:tav>
                                      </p:tavLst>
                                    </p:anim>
                                    <p:anim calcmode="lin" valueType="num">
                                      <p:cBhvr>
                                        <p:cTn id="47" dur="1000" fill="hold"/>
                                        <p:tgtEl>
                                          <p:spTgt spid="46"/>
                                        </p:tgtEl>
                                        <p:attrNameLst>
                                          <p:attrName>ppt_y</p:attrName>
                                        </p:attrNameLst>
                                      </p:cBhvr>
                                      <p:tavLst>
                                        <p:tav tm="0">
                                          <p:val>
                                            <p:strVal val="#ppt_y-.1"/>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par>
                          <p:cTn id="61" fill="hold">
                            <p:stCondLst>
                              <p:cond delay="4250"/>
                            </p:stCondLst>
                            <p:childTnLst>
                              <p:par>
                                <p:cTn id="62" presetID="22" presetClass="entr" presetSubtype="2"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right)">
                                      <p:cBhvr>
                                        <p:cTn id="64" dur="500"/>
                                        <p:tgtEl>
                                          <p:spTgt spid="4"/>
                                        </p:tgtEl>
                                      </p:cBhvr>
                                    </p:animEffect>
                                  </p:childTnLst>
                                </p:cTn>
                              </p:par>
                              <p:par>
                                <p:cTn id="65" presetID="22" presetClass="entr" presetSubtype="2"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right)">
                                      <p:cBhvr>
                                        <p:cTn id="67" dur="500"/>
                                        <p:tgtEl>
                                          <p:spTgt spid="5"/>
                                        </p:tgtEl>
                                      </p:cBhvr>
                                    </p:animEffect>
                                  </p:childTnLst>
                                </p:cTn>
                              </p:par>
                              <p:par>
                                <p:cTn id="68" presetID="22" presetClass="entr" presetSubtype="8"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par>
                                <p:cTn id="71" presetID="22" presetClass="entr" presetSubtype="8" fill="hold"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7098794" y="1329835"/>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38" name="文本框 37"/>
          <p:cNvSpPr txBox="1"/>
          <p:nvPr/>
        </p:nvSpPr>
        <p:spPr>
          <a:xfrm>
            <a:off x="7098793" y="2485669"/>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研究意义</a:t>
            </a:r>
          </a:p>
        </p:txBody>
      </p:sp>
      <p:sp>
        <p:nvSpPr>
          <p:cNvPr id="39" name="文本框 38"/>
          <p:cNvSpPr txBox="1"/>
          <p:nvPr/>
        </p:nvSpPr>
        <p:spPr>
          <a:xfrm>
            <a:off x="7098793" y="3691085"/>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论文概述</a:t>
            </a:r>
          </a:p>
        </p:txBody>
      </p:sp>
      <p:sp>
        <p:nvSpPr>
          <p:cNvPr id="40" name="文本框 39"/>
          <p:cNvSpPr txBox="1"/>
          <p:nvPr/>
        </p:nvSpPr>
        <p:spPr>
          <a:xfrm>
            <a:off x="7068335" y="4876437"/>
            <a:ext cx="2073003"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结       论</a:t>
            </a: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6" y="1268362"/>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22376" y="245056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22377" y="3632765"/>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22373" y="4814964"/>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03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by="(-#ppt_w*2)" calcmode="lin" valueType="num">
                                      <p:cBhvr rctx="PPT">
                                        <p:cTn id="22" dur="500" autoRev="1" fill="hold">
                                          <p:stCondLst>
                                            <p:cond delay="0"/>
                                          </p:stCondLst>
                                        </p:cTn>
                                        <p:tgtEl>
                                          <p:spTgt spid="15"/>
                                        </p:tgtEl>
                                        <p:attrNameLst>
                                          <p:attrName>ppt_w</p:attrName>
                                        </p:attrNameLst>
                                      </p:cBhvr>
                                    </p:anim>
                                    <p:anim by="(#ppt_w*0.50)" calcmode="lin" valueType="num">
                                      <p:cBhvr>
                                        <p:cTn id="23" dur="500" decel="50000" autoRev="1" fill="hold">
                                          <p:stCondLst>
                                            <p:cond delay="0"/>
                                          </p:stCondLst>
                                        </p:cTn>
                                        <p:tgtEl>
                                          <p:spTgt spid="15"/>
                                        </p:tgtEl>
                                        <p:attrNameLst>
                                          <p:attrName>ppt_x</p:attrName>
                                        </p:attrNameLst>
                                      </p:cBhvr>
                                    </p:anim>
                                    <p:anim from="(-#ppt_h/2)" to="(#ppt_y)" calcmode="lin" valueType="num">
                                      <p:cBhvr>
                                        <p:cTn id="24" dur="1000" fill="hold">
                                          <p:stCondLst>
                                            <p:cond delay="0"/>
                                          </p:stCondLst>
                                        </p:cTn>
                                        <p:tgtEl>
                                          <p:spTgt spid="15"/>
                                        </p:tgtEl>
                                        <p:attrNameLst>
                                          <p:attrName>ppt_y</p:attrName>
                                        </p:attrNameLst>
                                      </p:cBhvr>
                                    </p:anim>
                                    <p:animRot by="21600000">
                                      <p:cBhvr>
                                        <p:cTn id="25" dur="1000" fill="hold">
                                          <p:stCondLst>
                                            <p:cond delay="0"/>
                                          </p:stCondLst>
                                        </p:cTn>
                                        <p:tgtEl>
                                          <p:spTgt spid="15"/>
                                        </p:tgtEl>
                                        <p:attrNameLst>
                                          <p:attrName>r</p:attrName>
                                        </p:attrNameLst>
                                      </p:cBhvr>
                                    </p:animRot>
                                  </p:childTnLst>
                                </p:cTn>
                              </p:par>
                            </p:childTnLst>
                          </p:cTn>
                        </p:par>
                        <p:par>
                          <p:cTn id="26" fill="hold">
                            <p:stCondLst>
                              <p:cond delay="2600"/>
                            </p:stCondLst>
                            <p:childTnLst>
                              <p:par>
                                <p:cTn id="27" presetID="10" presetClass="entr" presetSubtype="0" fill="hold"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25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5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75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par>
                          <p:cTn id="39" fill="hold">
                            <p:stCondLst>
                              <p:cond delay="3850"/>
                            </p:stCondLst>
                            <p:childTnLst>
                              <p:par>
                                <p:cTn id="40" presetID="22" presetClass="entr" presetSubtype="8"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97480" y="314224"/>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4.2 </a:t>
            </a:r>
            <a:r>
              <a:rPr lang="zh-CN" altLang="en-US" b="0" dirty="0">
                <a:solidFill>
                  <a:srgbClr val="756271"/>
                </a:solidFill>
              </a:rPr>
              <a:t>成果形式</a:t>
            </a:r>
          </a:p>
        </p:txBody>
      </p:sp>
      <p:sp>
        <p:nvSpPr>
          <p:cNvPr id="15" name="Freeform 7"/>
          <p:cNvSpPr/>
          <p:nvPr/>
        </p:nvSpPr>
        <p:spPr bwMode="auto">
          <a:xfrm flipH="1">
            <a:off x="4084318" y="2013808"/>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Line 11"/>
          <p:cNvSpPr>
            <a:spLocks noChangeShapeType="1"/>
          </p:cNvSpPr>
          <p:nvPr/>
        </p:nvSpPr>
        <p:spPr bwMode="auto">
          <a:xfrm flipH="1">
            <a:off x="2987513" y="2657859"/>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Line 13"/>
          <p:cNvSpPr>
            <a:spLocks noChangeShapeType="1"/>
          </p:cNvSpPr>
          <p:nvPr/>
        </p:nvSpPr>
        <p:spPr bwMode="auto">
          <a:xfrm flipH="1">
            <a:off x="3338193" y="4026758"/>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757293" y="1575658"/>
            <a:ext cx="1219200" cy="1220788"/>
            <a:chOff x="3757293" y="1575658"/>
            <a:chExt cx="1219200" cy="1220788"/>
          </a:xfrm>
        </p:grpSpPr>
        <p:sp>
          <p:nvSpPr>
            <p:cNvPr id="16" name="Oval 8"/>
            <p:cNvSpPr>
              <a:spLocks noChangeArrowheads="1"/>
            </p:cNvSpPr>
            <p:nvPr/>
          </p:nvSpPr>
          <p:spPr bwMode="auto">
            <a:xfrm flipH="1">
              <a:off x="3757293" y="1575658"/>
              <a:ext cx="1219200" cy="1220788"/>
            </a:xfrm>
            <a:prstGeom prst="ellipse">
              <a:avLst/>
            </a:pr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TextBox 11"/>
            <p:cNvSpPr txBox="1"/>
            <p:nvPr/>
          </p:nvSpPr>
          <p:spPr>
            <a:xfrm flipH="1">
              <a:off x="3930034" y="177055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4" name="组合 3"/>
          <p:cNvGrpSpPr/>
          <p:nvPr/>
        </p:nvGrpSpPr>
        <p:grpSpPr>
          <a:xfrm>
            <a:off x="4632005" y="3434621"/>
            <a:ext cx="1220788" cy="1219200"/>
            <a:chOff x="4632005" y="3434621"/>
            <a:chExt cx="1220788" cy="1219200"/>
          </a:xfrm>
        </p:grpSpPr>
        <p:sp>
          <p:nvSpPr>
            <p:cNvPr id="17" name="Oval 9"/>
            <p:cNvSpPr>
              <a:spLocks noChangeArrowheads="1"/>
            </p:cNvSpPr>
            <p:nvPr/>
          </p:nvSpPr>
          <p:spPr bwMode="auto">
            <a:xfrm flipH="1">
              <a:off x="4632005" y="3434621"/>
              <a:ext cx="1220788" cy="1219200"/>
            </a:xfrm>
            <a:prstGeom prst="ellipse">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TextBox 12"/>
            <p:cNvSpPr txBox="1"/>
            <p:nvPr/>
          </p:nvSpPr>
          <p:spPr>
            <a:xfrm flipH="1">
              <a:off x="4809755" y="3638246"/>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5" name="组合 4"/>
          <p:cNvGrpSpPr/>
          <p:nvPr/>
        </p:nvGrpSpPr>
        <p:grpSpPr>
          <a:xfrm>
            <a:off x="3631880" y="5236433"/>
            <a:ext cx="1220788" cy="1219200"/>
            <a:chOff x="3631880" y="5236433"/>
            <a:chExt cx="1220788" cy="1219200"/>
          </a:xfrm>
        </p:grpSpPr>
        <p:sp>
          <p:nvSpPr>
            <p:cNvPr id="18" name="Oval 10"/>
            <p:cNvSpPr>
              <a:spLocks noChangeArrowheads="1"/>
            </p:cNvSpPr>
            <p:nvPr/>
          </p:nvSpPr>
          <p:spPr bwMode="auto">
            <a:xfrm flipH="1">
              <a:off x="3631880" y="5236433"/>
              <a:ext cx="1220788" cy="1219200"/>
            </a:xfrm>
            <a:prstGeom prst="ellipse">
              <a:avLst/>
            </a:prstGeom>
            <a:solidFill>
              <a:srgbClr val="F2B97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TextBox 13"/>
            <p:cNvSpPr txBox="1"/>
            <p:nvPr/>
          </p:nvSpPr>
          <p:spPr>
            <a:xfrm flipH="1">
              <a:off x="3805415" y="5430534"/>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2" name="组合 1"/>
          <p:cNvGrpSpPr/>
          <p:nvPr/>
        </p:nvGrpSpPr>
        <p:grpSpPr>
          <a:xfrm>
            <a:off x="1314269" y="3137941"/>
            <a:ext cx="1907896" cy="1906222"/>
            <a:chOff x="1314269" y="3137941"/>
            <a:chExt cx="1907896" cy="1906222"/>
          </a:xfrm>
        </p:grpSpPr>
        <p:sp>
          <p:nvSpPr>
            <p:cNvPr id="10" name="Oval 6"/>
            <p:cNvSpPr>
              <a:spLocks noChangeArrowheads="1"/>
            </p:cNvSpPr>
            <p:nvPr/>
          </p:nvSpPr>
          <p:spPr bwMode="auto">
            <a:xfrm flipH="1">
              <a:off x="1314269" y="313794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auto">
            <a:xfrm flipH="1">
              <a:off x="1455418" y="3277458"/>
              <a:ext cx="1625600" cy="1625600"/>
            </a:xfrm>
            <a:prstGeom prst="ellipse">
              <a:avLst/>
            </a:prstGeom>
            <a:solidFill>
              <a:srgbClr val="5ABB93"/>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5" name="TextBox 14"/>
            <p:cNvSpPr txBox="1"/>
            <p:nvPr/>
          </p:nvSpPr>
          <p:spPr>
            <a:xfrm flipH="1">
              <a:off x="1750980" y="3536348"/>
              <a:ext cx="1045036" cy="1077218"/>
            </a:xfrm>
            <a:prstGeom prst="rect">
              <a:avLst/>
            </a:prstGeom>
            <a:noFill/>
          </p:spPr>
          <p:txBody>
            <a:bodyPr wrap="square" rtlCol="0">
              <a:spAutoFit/>
            </a:bodyPr>
            <a:lstStyle/>
            <a:p>
              <a:pPr algn="ctr"/>
              <a:r>
                <a:rPr lang="zh-CN" altLang="en-US" sz="3200" b="1" dirty="0">
                  <a:solidFill>
                    <a:schemeClr val="bg2"/>
                  </a:solidFill>
                  <a:latin typeface="微软雅黑" panose="020B0503020204020204" pitchFamily="34" charset="-122"/>
                  <a:ea typeface="微软雅黑" panose="020B0503020204020204" pitchFamily="34" charset="-122"/>
                </a:rPr>
                <a:t>研究成果</a:t>
              </a:r>
              <a:endParaRPr lang="en-US" altLang="zh-CN" sz="3200" b="1" dirty="0">
                <a:solidFill>
                  <a:schemeClr val="bg2"/>
                </a:solidFill>
                <a:latin typeface="微软雅黑" panose="020B0503020204020204" pitchFamily="34" charset="-122"/>
                <a:ea typeface="微软雅黑" panose="020B0503020204020204" pitchFamily="34" charset="-122"/>
              </a:endParaRPr>
            </a:p>
          </p:txBody>
        </p:sp>
      </p:grpSp>
      <p:sp>
        <p:nvSpPr>
          <p:cNvPr id="26" name="TextBox 15"/>
          <p:cNvSpPr txBox="1"/>
          <p:nvPr/>
        </p:nvSpPr>
        <p:spPr>
          <a:xfrm flipH="1">
            <a:off x="5137177" y="1690642"/>
            <a:ext cx="5955137"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完成论文的设计工作完成论文的设计工作完成论文的设计工作完成论文的设计工作完成论文的设计工作</a:t>
            </a:r>
          </a:p>
        </p:txBody>
      </p:sp>
      <p:sp>
        <p:nvSpPr>
          <p:cNvPr id="28" name="TextBox 16"/>
          <p:cNvSpPr txBox="1"/>
          <p:nvPr/>
        </p:nvSpPr>
        <p:spPr>
          <a:xfrm flipH="1">
            <a:off x="5995068" y="3608520"/>
            <a:ext cx="5235987" cy="923330"/>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试制出测试样机试制出测试样机试制出测试样机试制出测试样机试制出测试样机试制出测试样机试制出测试样机</a:t>
            </a:r>
          </a:p>
        </p:txBody>
      </p:sp>
      <p:sp>
        <p:nvSpPr>
          <p:cNvPr id="29" name="TextBox 17"/>
          <p:cNvSpPr txBox="1"/>
          <p:nvPr/>
        </p:nvSpPr>
        <p:spPr>
          <a:xfrm flipH="1">
            <a:off x="5046849" y="5638374"/>
            <a:ext cx="6064318"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制作出设计报告制作出设计报告制作出设计报告制作出设计报告制作出设计报告制作出设计报告</a:t>
            </a:r>
          </a:p>
        </p:txBody>
      </p:sp>
      <p:sp>
        <p:nvSpPr>
          <p:cNvPr id="30" name="Line 11"/>
          <p:cNvSpPr>
            <a:spLocks noChangeShapeType="1"/>
          </p:cNvSpPr>
          <p:nvPr/>
        </p:nvSpPr>
        <p:spPr bwMode="auto">
          <a:xfrm flipH="1" flipV="1">
            <a:off x="2973866" y="4855149"/>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5486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2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2500"/>
                            </p:stCondLst>
                            <p:childTnLst>
                              <p:par>
                                <p:cTn id="31" presetID="16" presetClass="entr" presetSubtype="42"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outHorizontal)">
                                      <p:cBhvr>
                                        <p:cTn id="33" dur="500"/>
                                        <p:tgtEl>
                                          <p:spTgt spid="15"/>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6" grpId="0"/>
      <p:bldP spid="28" grpId="0"/>
      <p:bldP spid="29"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任意多边形 5"/>
          <p:cNvSpPr/>
          <p:nvPr/>
        </p:nvSpPr>
        <p:spPr>
          <a:xfrm>
            <a:off x="719067" y="5519115"/>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17" name="任意多边形 6"/>
          <p:cNvSpPr/>
          <p:nvPr/>
        </p:nvSpPr>
        <p:spPr>
          <a:xfrm>
            <a:off x="1409629" y="4658690"/>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19" name="任意多边形 9"/>
          <p:cNvSpPr/>
          <p:nvPr/>
        </p:nvSpPr>
        <p:spPr>
          <a:xfrm>
            <a:off x="2073204" y="3809377"/>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100192" y="1426539"/>
            <a:ext cx="2808288" cy="2398713"/>
            <a:chOff x="2100192" y="1426539"/>
            <a:chExt cx="2808288" cy="2398713"/>
          </a:xfrm>
        </p:grpSpPr>
        <p:sp>
          <p:nvSpPr>
            <p:cNvPr id="18" name="右箭头 8"/>
            <p:cNvSpPr/>
            <p:nvPr/>
          </p:nvSpPr>
          <p:spPr>
            <a:xfrm rot="16200000">
              <a:off x="2304979" y="1221752"/>
              <a:ext cx="2398713" cy="2808288"/>
            </a:xfrm>
            <a:prstGeom prst="rightArrow">
              <a:avLst>
                <a:gd name="adj1" fmla="val 71174"/>
                <a:gd name="adj2" fmla="val 66350"/>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0" name="文本框 20"/>
            <p:cNvSpPr txBox="1"/>
            <p:nvPr/>
          </p:nvSpPr>
          <p:spPr>
            <a:xfrm flipH="1">
              <a:off x="2749485" y="2821952"/>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grpSp>
      <p:grpSp>
        <p:nvGrpSpPr>
          <p:cNvPr id="3" name="组合 2"/>
          <p:cNvGrpSpPr/>
          <p:nvPr/>
        </p:nvGrpSpPr>
        <p:grpSpPr>
          <a:xfrm>
            <a:off x="2073204" y="4063377"/>
            <a:ext cx="2879725" cy="612775"/>
            <a:chOff x="2073204" y="4063377"/>
            <a:chExt cx="2879725" cy="612775"/>
          </a:xfrm>
        </p:grpSpPr>
        <p:sp>
          <p:nvSpPr>
            <p:cNvPr id="15" name="矩形 14"/>
            <p:cNvSpPr/>
            <p:nvPr/>
          </p:nvSpPr>
          <p:spPr>
            <a:xfrm>
              <a:off x="2073204" y="4063377"/>
              <a:ext cx="2879725" cy="612775"/>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1" name="文本框 20"/>
            <p:cNvSpPr txBox="1"/>
            <p:nvPr/>
          </p:nvSpPr>
          <p:spPr>
            <a:xfrm flipH="1">
              <a:off x="2561063" y="415024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grpSp>
      <p:grpSp>
        <p:nvGrpSpPr>
          <p:cNvPr id="4" name="组合 3"/>
          <p:cNvGrpSpPr/>
          <p:nvPr/>
        </p:nvGrpSpPr>
        <p:grpSpPr>
          <a:xfrm>
            <a:off x="1425504" y="4912690"/>
            <a:ext cx="4175125" cy="612775"/>
            <a:chOff x="1425504" y="4912690"/>
            <a:chExt cx="4175125" cy="612775"/>
          </a:xfrm>
        </p:grpSpPr>
        <p:sp>
          <p:nvSpPr>
            <p:cNvPr id="10" name="矩形 9"/>
            <p:cNvSpPr/>
            <p:nvPr/>
          </p:nvSpPr>
          <p:spPr>
            <a:xfrm>
              <a:off x="1425504" y="4912690"/>
              <a:ext cx="4175125" cy="612775"/>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2" name="文本框 20"/>
            <p:cNvSpPr txBox="1"/>
            <p:nvPr/>
          </p:nvSpPr>
          <p:spPr>
            <a:xfrm flipH="1">
              <a:off x="2549454" y="4994794"/>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grpSp>
      <p:grpSp>
        <p:nvGrpSpPr>
          <p:cNvPr id="5" name="组合 4"/>
          <p:cNvGrpSpPr/>
          <p:nvPr/>
        </p:nvGrpSpPr>
        <p:grpSpPr>
          <a:xfrm>
            <a:off x="709542" y="5773115"/>
            <a:ext cx="5588000" cy="611188"/>
            <a:chOff x="709542" y="5773115"/>
            <a:chExt cx="5588000" cy="611188"/>
          </a:xfrm>
        </p:grpSpPr>
        <p:sp>
          <p:nvSpPr>
            <p:cNvPr id="8" name="矩形 7"/>
            <p:cNvSpPr/>
            <p:nvPr/>
          </p:nvSpPr>
          <p:spPr>
            <a:xfrm>
              <a:off x="709542" y="5773115"/>
              <a:ext cx="5588000" cy="611188"/>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23" name="文本框 20"/>
            <p:cNvSpPr txBox="1"/>
            <p:nvPr/>
          </p:nvSpPr>
          <p:spPr>
            <a:xfrm flipH="1">
              <a:off x="2535167" y="5850456"/>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grpSp>
      <p:cxnSp>
        <p:nvCxnSpPr>
          <p:cNvPr id="24" name="直接连接符 23"/>
          <p:cNvCxnSpPr/>
          <p:nvPr/>
        </p:nvCxnSpPr>
        <p:spPr bwMode="auto">
          <a:xfrm>
            <a:off x="6312387" y="6078709"/>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621267" y="5164309"/>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52519" y="4322098"/>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4692479" y="2962530"/>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p:cNvSpPr txBox="1"/>
          <p:nvPr/>
        </p:nvSpPr>
        <p:spPr>
          <a:xfrm>
            <a:off x="7747226" y="5850456"/>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47226" y="4899961"/>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747226" y="4069782"/>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747226" y="2674119"/>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TextBox 42"/>
          <p:cNvSpPr txBox="1"/>
          <p:nvPr/>
        </p:nvSpPr>
        <p:spPr>
          <a:xfrm>
            <a:off x="1425504" y="317226"/>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4.3 </a:t>
            </a:r>
            <a:r>
              <a:rPr lang="zh-CN" altLang="en-US" b="0" dirty="0">
                <a:solidFill>
                  <a:srgbClr val="756271"/>
                </a:solidFill>
              </a:rPr>
              <a:t>应用前景</a:t>
            </a:r>
          </a:p>
        </p:txBody>
      </p:sp>
    </p:spTree>
    <p:extLst>
      <p:ext uri="{BB962C8B-B14F-4D97-AF65-F5344CB8AC3E}">
        <p14:creationId xmlns:p14="http://schemas.microsoft.com/office/powerpoint/2010/main" val="382033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250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par>
                                <p:cTn id="42" presetID="22" presetClass="entr" presetSubtype="8"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9" grpId="0"/>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259111" y="35760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5.1 </a:t>
            </a:r>
            <a:r>
              <a:rPr lang="zh-CN" altLang="en-US" b="0" dirty="0">
                <a:solidFill>
                  <a:srgbClr val="756271"/>
                </a:solidFill>
              </a:rPr>
              <a:t>主要问题分析</a:t>
            </a:r>
          </a:p>
        </p:txBody>
      </p:sp>
      <p:sp>
        <p:nvSpPr>
          <p:cNvPr id="10" name="圆角右箭头 41"/>
          <p:cNvSpPr/>
          <p:nvPr/>
        </p:nvSpPr>
        <p:spPr>
          <a:xfrm>
            <a:off x="6296939" y="3000170"/>
            <a:ext cx="1367389" cy="3598747"/>
          </a:xfrm>
          <a:prstGeom prst="bentArrow">
            <a:avLst>
              <a:gd name="adj1" fmla="val 25000"/>
              <a:gd name="adj2" fmla="val 25000"/>
              <a:gd name="adj3" fmla="val 25000"/>
              <a:gd name="adj4" fmla="val 75000"/>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5" name="圆角右箭头 52"/>
          <p:cNvSpPr/>
          <p:nvPr/>
        </p:nvSpPr>
        <p:spPr>
          <a:xfrm flipH="1">
            <a:off x="4353764" y="3000170"/>
            <a:ext cx="1367389" cy="3598747"/>
          </a:xfrm>
          <a:prstGeom prst="bentArrow">
            <a:avLst>
              <a:gd name="adj1" fmla="val 25000"/>
              <a:gd name="adj2" fmla="val 25000"/>
              <a:gd name="adj3" fmla="val 25000"/>
              <a:gd name="adj4" fmla="val 75000"/>
            </a:avLst>
          </a:pr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6" name="圆角右箭头 61"/>
          <p:cNvSpPr/>
          <p:nvPr/>
        </p:nvSpPr>
        <p:spPr>
          <a:xfrm>
            <a:off x="6711918" y="4075034"/>
            <a:ext cx="1360585" cy="2523884"/>
          </a:xfrm>
          <a:prstGeom prst="bentArrow">
            <a:avLst>
              <a:gd name="adj1" fmla="val 25000"/>
              <a:gd name="adj2" fmla="val 25000"/>
              <a:gd name="adj3" fmla="val 25000"/>
              <a:gd name="adj4" fmla="val 75000"/>
            </a:avLst>
          </a:prstGeom>
          <a:solidFill>
            <a:srgbClr val="F2B97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圆角右箭头 83"/>
          <p:cNvSpPr/>
          <p:nvPr/>
        </p:nvSpPr>
        <p:spPr>
          <a:xfrm flipH="1">
            <a:off x="3942188" y="4075034"/>
            <a:ext cx="1360585" cy="2523884"/>
          </a:xfrm>
          <a:prstGeom prst="bentArrow">
            <a:avLst>
              <a:gd name="adj1" fmla="val 25000"/>
              <a:gd name="adj2" fmla="val 25000"/>
              <a:gd name="adj3" fmla="val 25000"/>
              <a:gd name="adj4" fmla="val 75000"/>
            </a:avLst>
          </a:pr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上箭头 45"/>
          <p:cNvSpPr/>
          <p:nvPr/>
        </p:nvSpPr>
        <p:spPr>
          <a:xfrm>
            <a:off x="5677875" y="2495002"/>
            <a:ext cx="693899" cy="4103915"/>
          </a:xfrm>
          <a:prstGeom prst="upArrow">
            <a:avLst/>
          </a:prstGeom>
          <a:solidFill>
            <a:srgbClr val="EF5B4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46824" y="4067652"/>
            <a:ext cx="2161186" cy="1094953"/>
            <a:chOff x="1546824" y="4067652"/>
            <a:chExt cx="2161186" cy="1094953"/>
          </a:xfrm>
        </p:grpSpPr>
        <p:sp>
          <p:nvSpPr>
            <p:cNvPr id="19" name="TextBox 9"/>
            <p:cNvSpPr txBox="1"/>
            <p:nvPr/>
          </p:nvSpPr>
          <p:spPr>
            <a:xfrm>
              <a:off x="1810767" y="4067652"/>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0" name="TextBox 10"/>
            <p:cNvSpPr txBox="1"/>
            <p:nvPr/>
          </p:nvSpPr>
          <p:spPr>
            <a:xfrm>
              <a:off x="1546824" y="4423941"/>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3" name="组合 2"/>
          <p:cNvGrpSpPr/>
          <p:nvPr/>
        </p:nvGrpSpPr>
        <p:grpSpPr>
          <a:xfrm>
            <a:off x="2192654" y="2436128"/>
            <a:ext cx="2161186" cy="1094953"/>
            <a:chOff x="2192654" y="2436128"/>
            <a:chExt cx="2161186" cy="1094953"/>
          </a:xfrm>
        </p:grpSpPr>
        <p:sp>
          <p:nvSpPr>
            <p:cNvPr id="21" name="TextBox 9"/>
            <p:cNvSpPr txBox="1"/>
            <p:nvPr/>
          </p:nvSpPr>
          <p:spPr>
            <a:xfrm>
              <a:off x="2456597" y="2436128"/>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2" name="TextBox 10"/>
            <p:cNvSpPr txBox="1"/>
            <p:nvPr/>
          </p:nvSpPr>
          <p:spPr>
            <a:xfrm>
              <a:off x="2192654" y="2792417"/>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 name="组合 3"/>
          <p:cNvGrpSpPr/>
          <p:nvPr/>
        </p:nvGrpSpPr>
        <p:grpSpPr>
          <a:xfrm>
            <a:off x="4973597" y="1225428"/>
            <a:ext cx="2161186" cy="1094953"/>
            <a:chOff x="4973597" y="1225428"/>
            <a:chExt cx="2161186" cy="1094953"/>
          </a:xfrm>
        </p:grpSpPr>
        <p:sp>
          <p:nvSpPr>
            <p:cNvPr id="23" name="TextBox 9"/>
            <p:cNvSpPr txBox="1"/>
            <p:nvPr/>
          </p:nvSpPr>
          <p:spPr>
            <a:xfrm>
              <a:off x="5237540" y="1225428"/>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4" name="TextBox 10"/>
            <p:cNvSpPr txBox="1"/>
            <p:nvPr/>
          </p:nvSpPr>
          <p:spPr>
            <a:xfrm>
              <a:off x="4973597" y="1581717"/>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5" name="组合 4"/>
          <p:cNvGrpSpPr/>
          <p:nvPr/>
        </p:nvGrpSpPr>
        <p:grpSpPr>
          <a:xfrm>
            <a:off x="7702299" y="2423085"/>
            <a:ext cx="2161186" cy="1094953"/>
            <a:chOff x="7702299" y="2423085"/>
            <a:chExt cx="2161186" cy="1094953"/>
          </a:xfrm>
        </p:grpSpPr>
        <p:sp>
          <p:nvSpPr>
            <p:cNvPr id="25" name="TextBox 9"/>
            <p:cNvSpPr txBox="1"/>
            <p:nvPr/>
          </p:nvSpPr>
          <p:spPr>
            <a:xfrm>
              <a:off x="7966242" y="242308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6" name="TextBox 10"/>
            <p:cNvSpPr txBox="1"/>
            <p:nvPr/>
          </p:nvSpPr>
          <p:spPr>
            <a:xfrm>
              <a:off x="7702299" y="2779374"/>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6" name="组合 5"/>
          <p:cNvGrpSpPr/>
          <p:nvPr/>
        </p:nvGrpSpPr>
        <p:grpSpPr>
          <a:xfrm>
            <a:off x="8376589" y="4067652"/>
            <a:ext cx="2161186" cy="1094953"/>
            <a:chOff x="8376589" y="4067652"/>
            <a:chExt cx="2161186" cy="1094953"/>
          </a:xfrm>
        </p:grpSpPr>
        <p:sp>
          <p:nvSpPr>
            <p:cNvPr id="28" name="TextBox 9"/>
            <p:cNvSpPr txBox="1"/>
            <p:nvPr/>
          </p:nvSpPr>
          <p:spPr>
            <a:xfrm>
              <a:off x="8640532" y="4067652"/>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添加您的标题</a:t>
              </a:r>
            </a:p>
          </p:txBody>
        </p:sp>
        <p:sp>
          <p:nvSpPr>
            <p:cNvPr id="29" name="TextBox 10"/>
            <p:cNvSpPr txBox="1"/>
            <p:nvPr/>
          </p:nvSpPr>
          <p:spPr>
            <a:xfrm>
              <a:off x="8376589" y="4423941"/>
              <a:ext cx="2161186"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06007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639138" cy="1107996"/>
          </a:xfrm>
          <a:prstGeom prst="rect">
            <a:avLst/>
          </a:prstGeom>
          <a:noFill/>
        </p:spPr>
        <p:txBody>
          <a:bodyPr wrap="none" rtlCol="0">
            <a:spAutoFit/>
          </a:bodyPr>
          <a:lstStyle/>
          <a:p>
            <a:r>
              <a:rPr lang="zh-CN" altLang="en-US" sz="6600" b="1" dirty="0">
                <a:solidFill>
                  <a:srgbClr val="756271"/>
                </a:solidFill>
                <a:latin typeface="微软雅黑" panose="020B0503020204020204" pitchFamily="34" charset="-122"/>
                <a:ea typeface="微软雅黑" panose="020B0503020204020204" pitchFamily="34" charset="-122"/>
              </a:rPr>
              <a:t>结       论</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551361"/>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01963" y="2498555"/>
            <a:ext cx="1878745" cy="1878745"/>
            <a:chOff x="1301963" y="2498555"/>
            <a:chExt cx="1878745" cy="1878745"/>
          </a:xfrm>
        </p:grpSpPr>
        <p:sp>
          <p:nvSpPr>
            <p:cNvPr id="16" name="Pie 9"/>
            <p:cNvSpPr/>
            <p:nvPr/>
          </p:nvSpPr>
          <p:spPr>
            <a:xfrm>
              <a:off x="1301963" y="2498555"/>
              <a:ext cx="1878745" cy="1878745"/>
            </a:xfrm>
            <a:prstGeom prst="pie">
              <a:avLst>
                <a:gd name="adj1" fmla="val 11220407"/>
                <a:gd name="adj2" fmla="val 16200000"/>
              </a:avLst>
            </a:prstGeom>
            <a:solidFill>
              <a:srgbClr val="5ABB93"/>
            </a:solidFill>
            <a:ln>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17" name="Oval 1"/>
            <p:cNvSpPr/>
            <p:nvPr/>
          </p:nvSpPr>
          <p:spPr>
            <a:xfrm>
              <a:off x="1638612"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1" name="TextBox 29"/>
            <p:cNvSpPr txBox="1"/>
            <p:nvPr/>
          </p:nvSpPr>
          <p:spPr>
            <a:xfrm>
              <a:off x="1725810" y="3125777"/>
              <a:ext cx="103105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22%</a:t>
              </a:r>
            </a:p>
          </p:txBody>
        </p:sp>
      </p:grpSp>
      <p:grpSp>
        <p:nvGrpSpPr>
          <p:cNvPr id="7" name="组合 6"/>
          <p:cNvGrpSpPr/>
          <p:nvPr/>
        </p:nvGrpSpPr>
        <p:grpSpPr>
          <a:xfrm>
            <a:off x="3871739" y="2498555"/>
            <a:ext cx="1878745" cy="1878745"/>
            <a:chOff x="3871739" y="2498555"/>
            <a:chExt cx="1878745" cy="1878745"/>
          </a:xfrm>
        </p:grpSpPr>
        <p:sp>
          <p:nvSpPr>
            <p:cNvPr id="8" name="Pie 10"/>
            <p:cNvSpPr/>
            <p:nvPr/>
          </p:nvSpPr>
          <p:spPr>
            <a:xfrm>
              <a:off x="3871739" y="2498555"/>
              <a:ext cx="1878745" cy="1878745"/>
            </a:xfrm>
            <a:prstGeom prst="pie">
              <a:avLst>
                <a:gd name="adj1" fmla="val 2888642"/>
                <a:gd name="adj2" fmla="val 16200000"/>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18" name="Oval 2"/>
            <p:cNvSpPr/>
            <p:nvPr/>
          </p:nvSpPr>
          <p:spPr>
            <a:xfrm>
              <a:off x="4208388"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2" name="TextBox 30"/>
            <p:cNvSpPr txBox="1"/>
            <p:nvPr/>
          </p:nvSpPr>
          <p:spPr>
            <a:xfrm>
              <a:off x="4295586" y="3125777"/>
              <a:ext cx="103105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60%</a:t>
              </a:r>
            </a:p>
          </p:txBody>
        </p:sp>
      </p:grpSp>
      <p:grpSp>
        <p:nvGrpSpPr>
          <p:cNvPr id="36" name="组合 35"/>
          <p:cNvGrpSpPr/>
          <p:nvPr/>
        </p:nvGrpSpPr>
        <p:grpSpPr>
          <a:xfrm>
            <a:off x="6441516" y="2498555"/>
            <a:ext cx="1878745" cy="1878745"/>
            <a:chOff x="6441516" y="2498555"/>
            <a:chExt cx="1878745" cy="1878745"/>
          </a:xfrm>
        </p:grpSpPr>
        <p:sp>
          <p:nvSpPr>
            <p:cNvPr id="10" name="Pie 11"/>
            <p:cNvSpPr/>
            <p:nvPr/>
          </p:nvSpPr>
          <p:spPr>
            <a:xfrm>
              <a:off x="6441516" y="2498555"/>
              <a:ext cx="1878745" cy="1878745"/>
            </a:xfrm>
            <a:prstGeom prst="pie">
              <a:avLst>
                <a:gd name="adj1" fmla="val 10635691"/>
                <a:gd name="adj2" fmla="val 14945890"/>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19" name="Oval 3"/>
            <p:cNvSpPr/>
            <p:nvPr/>
          </p:nvSpPr>
          <p:spPr>
            <a:xfrm>
              <a:off x="6778164"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3" name="TextBox 31"/>
            <p:cNvSpPr txBox="1"/>
            <p:nvPr/>
          </p:nvSpPr>
          <p:spPr>
            <a:xfrm>
              <a:off x="6865363" y="3125777"/>
              <a:ext cx="103105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20%</a:t>
              </a:r>
            </a:p>
          </p:txBody>
        </p:sp>
      </p:grpSp>
      <p:grpSp>
        <p:nvGrpSpPr>
          <p:cNvPr id="37" name="组合 36"/>
          <p:cNvGrpSpPr/>
          <p:nvPr/>
        </p:nvGrpSpPr>
        <p:grpSpPr>
          <a:xfrm>
            <a:off x="9011291" y="2498555"/>
            <a:ext cx="1878745" cy="1878745"/>
            <a:chOff x="9011291" y="2498555"/>
            <a:chExt cx="1878745" cy="1878745"/>
          </a:xfrm>
        </p:grpSpPr>
        <p:sp>
          <p:nvSpPr>
            <p:cNvPr id="15" name="Pie 12"/>
            <p:cNvSpPr/>
            <p:nvPr/>
          </p:nvSpPr>
          <p:spPr>
            <a:xfrm>
              <a:off x="9011291" y="2498555"/>
              <a:ext cx="1878745" cy="1878745"/>
            </a:xfrm>
            <a:prstGeom prst="pie">
              <a:avLst>
                <a:gd name="adj1" fmla="val 20443643"/>
                <a:gd name="adj2" fmla="val 16200000"/>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pitchFamily="34" charset="-122"/>
                <a:cs typeface="+mn-ea"/>
                <a:sym typeface="+mn-lt"/>
              </a:endParaRPr>
            </a:p>
          </p:txBody>
        </p:sp>
        <p:sp>
          <p:nvSpPr>
            <p:cNvPr id="20" name="Oval 7"/>
            <p:cNvSpPr/>
            <p:nvPr/>
          </p:nvSpPr>
          <p:spPr>
            <a:xfrm>
              <a:off x="9347940" y="2835204"/>
              <a:ext cx="1205448" cy="1205448"/>
            </a:xfrm>
            <a:prstGeom prst="ellipse">
              <a:avLst/>
            </a:prstGeom>
            <a:solidFill>
              <a:srgbClr val="858976"/>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dirty="0">
                <a:solidFill>
                  <a:schemeClr val="tx2"/>
                </a:solidFill>
                <a:latin typeface="微软雅黑" panose="020B0503020204020204" pitchFamily="34" charset="-122"/>
                <a:ea typeface="微软雅黑" panose="020B0503020204020204" pitchFamily="34" charset="-122"/>
                <a:sym typeface="+mn-lt"/>
              </a:endParaRPr>
            </a:p>
          </p:txBody>
        </p:sp>
        <p:sp>
          <p:nvSpPr>
            <p:cNvPr id="24" name="TextBox 32"/>
            <p:cNvSpPr txBox="1"/>
            <p:nvPr/>
          </p:nvSpPr>
          <p:spPr>
            <a:xfrm>
              <a:off x="9435137" y="3125777"/>
              <a:ext cx="103105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微软雅黑" panose="020B0503020204020204" pitchFamily="34" charset="-122"/>
                  <a:cs typeface="+mn-ea"/>
                  <a:sym typeface="+mn-lt"/>
                </a:rPr>
                <a:t>83%</a:t>
              </a:r>
            </a:p>
          </p:txBody>
        </p:sp>
      </p:grpSp>
      <p:grpSp>
        <p:nvGrpSpPr>
          <p:cNvPr id="3" name="组合 2"/>
          <p:cNvGrpSpPr/>
          <p:nvPr/>
        </p:nvGrpSpPr>
        <p:grpSpPr>
          <a:xfrm>
            <a:off x="868805" y="4592222"/>
            <a:ext cx="2565280" cy="1191470"/>
            <a:chOff x="868805" y="4592222"/>
            <a:chExt cx="2565280" cy="1191470"/>
          </a:xfrm>
        </p:grpSpPr>
        <p:sp>
          <p:nvSpPr>
            <p:cNvPr id="25" name="TextBox 76"/>
            <p:cNvSpPr txBox="1"/>
            <p:nvPr/>
          </p:nvSpPr>
          <p:spPr>
            <a:xfrm>
              <a:off x="1122181" y="4592222"/>
              <a:ext cx="205852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活动安排是否周到</a:t>
              </a:r>
            </a:p>
          </p:txBody>
        </p:sp>
        <p:sp>
          <p:nvSpPr>
            <p:cNvPr id="26" name="文本框 25"/>
            <p:cNvSpPr txBox="1"/>
            <p:nvPr/>
          </p:nvSpPr>
          <p:spPr>
            <a:xfrm>
              <a:off x="868805" y="4952695"/>
              <a:ext cx="2565280" cy="830997"/>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586838" y="4592222"/>
            <a:ext cx="2565280" cy="1437691"/>
            <a:chOff x="3586838" y="4592222"/>
            <a:chExt cx="2565280" cy="1437691"/>
          </a:xfrm>
        </p:grpSpPr>
        <p:sp>
          <p:nvSpPr>
            <p:cNvPr id="28" name="TextBox 76"/>
            <p:cNvSpPr txBox="1"/>
            <p:nvPr/>
          </p:nvSpPr>
          <p:spPr>
            <a:xfrm>
              <a:off x="3856599" y="4592222"/>
              <a:ext cx="202575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活动内容质量</a:t>
              </a:r>
            </a:p>
          </p:txBody>
        </p:sp>
        <p:sp>
          <p:nvSpPr>
            <p:cNvPr id="29" name="文本框 28"/>
            <p:cNvSpPr txBox="1"/>
            <p:nvPr/>
          </p:nvSpPr>
          <p:spPr>
            <a:xfrm>
              <a:off x="3586838" y="4952695"/>
              <a:ext cx="2565280" cy="1077218"/>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283017" y="4592222"/>
            <a:ext cx="2407652" cy="1437691"/>
            <a:chOff x="6283017" y="4592222"/>
            <a:chExt cx="2407652" cy="1437691"/>
          </a:xfrm>
        </p:grpSpPr>
        <p:sp>
          <p:nvSpPr>
            <p:cNvPr id="30" name="TextBox 76"/>
            <p:cNvSpPr txBox="1"/>
            <p:nvPr/>
          </p:nvSpPr>
          <p:spPr>
            <a:xfrm>
              <a:off x="6653424" y="4592222"/>
              <a:ext cx="166683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宣传推广</a:t>
              </a:r>
            </a:p>
          </p:txBody>
        </p:sp>
        <p:sp>
          <p:nvSpPr>
            <p:cNvPr id="31" name="文本框 30"/>
            <p:cNvSpPr txBox="1"/>
            <p:nvPr/>
          </p:nvSpPr>
          <p:spPr>
            <a:xfrm>
              <a:off x="6283017" y="4952695"/>
              <a:ext cx="2407652" cy="1077218"/>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880291" y="4592222"/>
            <a:ext cx="2565280" cy="1191470"/>
            <a:chOff x="8880291" y="4592222"/>
            <a:chExt cx="2565280" cy="1191470"/>
          </a:xfrm>
        </p:grpSpPr>
        <p:sp>
          <p:nvSpPr>
            <p:cNvPr id="32" name="TextBox 76"/>
            <p:cNvSpPr txBox="1"/>
            <p:nvPr/>
          </p:nvSpPr>
          <p:spPr>
            <a:xfrm>
              <a:off x="9613660" y="4592222"/>
              <a:ext cx="1098541"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应急措施</a:t>
              </a:r>
            </a:p>
          </p:txBody>
        </p:sp>
        <p:sp>
          <p:nvSpPr>
            <p:cNvPr id="33" name="文本框 32"/>
            <p:cNvSpPr txBox="1"/>
            <p:nvPr/>
          </p:nvSpPr>
          <p:spPr>
            <a:xfrm>
              <a:off x="8880291" y="4952695"/>
              <a:ext cx="2565280" cy="830997"/>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此项评分占比</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4" name="TextBox 76"/>
          <p:cNvSpPr txBox="1"/>
          <p:nvPr/>
        </p:nvSpPr>
        <p:spPr>
          <a:xfrm>
            <a:off x="2616554" y="1653103"/>
            <a:ext cx="696365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活动评估标准主要参照以下四项指标</a:t>
            </a:r>
          </a:p>
        </p:txBody>
      </p:sp>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5.2 </a:t>
            </a:r>
            <a:r>
              <a:rPr lang="zh-CN" altLang="en-US" b="0" dirty="0">
                <a:solidFill>
                  <a:srgbClr val="756271"/>
                </a:solidFill>
              </a:rPr>
              <a:t>问题评估</a:t>
            </a:r>
          </a:p>
        </p:txBody>
      </p:sp>
    </p:spTree>
    <p:extLst>
      <p:ext uri="{BB962C8B-B14F-4D97-AF65-F5344CB8AC3E}">
        <p14:creationId xmlns:p14="http://schemas.microsoft.com/office/powerpoint/2010/main" val="2810177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2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50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10" presetClass="entr" presetSubtype="0" fill="hold" nodeType="withEffect">
                                  <p:stCondLst>
                                    <p:cond delay="75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750254" y="1844858"/>
            <a:ext cx="7852672" cy="801314"/>
            <a:chOff x="3750254" y="1844858"/>
            <a:chExt cx="7852672" cy="801314"/>
          </a:xfrm>
        </p:grpSpPr>
        <p:sp>
          <p:nvSpPr>
            <p:cNvPr id="8" name="矩形 7"/>
            <p:cNvSpPr/>
            <p:nvPr/>
          </p:nvSpPr>
          <p:spPr bwMode="auto">
            <a:xfrm>
              <a:off x="3750254" y="1844858"/>
              <a:ext cx="7852672" cy="801314"/>
            </a:xfrm>
            <a:prstGeom prst="rect">
              <a:avLst/>
            </a:prstGeom>
            <a:solidFill>
              <a:srgbClr val="EBEAE2"/>
            </a:solidFill>
            <a:ln w="9525" cap="flat" cmpd="sng" algn="ctr">
              <a:solidFill>
                <a:srgbClr val="5ABB93"/>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19"/>
            <p:cNvSpPr txBox="1"/>
            <p:nvPr/>
          </p:nvSpPr>
          <p:spPr>
            <a:xfrm>
              <a:off x="4186361" y="1906872"/>
              <a:ext cx="7200800"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在开业前两个月招聘形象气质佳的人员，送往海东市关系较好的店进行标准化学习，再进行考核筛选。</a:t>
              </a:r>
            </a:p>
          </p:txBody>
        </p:sp>
      </p:grpSp>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15773" y="1844858"/>
            <a:ext cx="2788945" cy="801314"/>
            <a:chOff x="1315773" y="1844858"/>
            <a:chExt cx="2788945" cy="801314"/>
          </a:xfrm>
        </p:grpSpPr>
        <p:sp>
          <p:nvSpPr>
            <p:cNvPr id="10" name="右箭头 7"/>
            <p:cNvSpPr/>
            <p:nvPr/>
          </p:nvSpPr>
          <p:spPr bwMode="auto">
            <a:xfrm>
              <a:off x="3528654" y="2046227"/>
              <a:ext cx="576064" cy="461820"/>
            </a:xfrm>
            <a:prstGeom prst="rightArrow">
              <a:avLst/>
            </a:prstGeom>
            <a:solidFill>
              <a:srgbClr val="5ABB9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5" name="矩形 14"/>
            <p:cNvSpPr/>
            <p:nvPr/>
          </p:nvSpPr>
          <p:spPr bwMode="auto">
            <a:xfrm>
              <a:off x="1315773" y="1844858"/>
              <a:ext cx="2481545" cy="801314"/>
            </a:xfrm>
            <a:prstGeom prst="rect">
              <a:avLst/>
            </a:prstGeom>
            <a:solidFill>
              <a:srgbClr val="5ABB9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5" name="TextBox 18"/>
            <p:cNvSpPr txBox="1"/>
            <p:nvPr/>
          </p:nvSpPr>
          <p:spPr>
            <a:xfrm>
              <a:off x="1420711" y="2046227"/>
              <a:ext cx="2362472" cy="400110"/>
            </a:xfrm>
            <a:prstGeom prst="rect">
              <a:avLst/>
            </a:prstGeom>
            <a:noFill/>
          </p:spPr>
          <p:txBody>
            <a:bodyPr wrap="square" rtlCol="0">
              <a:spAutoFit/>
            </a:bodyPr>
            <a:lstStyle/>
            <a:p>
              <a:pPr algn="ctr"/>
              <a:r>
                <a:rPr lang="zh-CN" altLang="en-US" sz="2000" dirty="0">
                  <a:solidFill>
                    <a:schemeClr val="bg2"/>
                  </a:solidFill>
                  <a:latin typeface="微软雅黑" panose="020B0503020204020204" pitchFamily="34" charset="-122"/>
                  <a:ea typeface="微软雅黑" panose="020B0503020204020204" pitchFamily="34" charset="-122"/>
                </a:rPr>
                <a:t>前台接待人员招聘</a:t>
              </a:r>
            </a:p>
          </p:txBody>
        </p:sp>
      </p:grpSp>
      <p:grpSp>
        <p:nvGrpSpPr>
          <p:cNvPr id="3" name="组合 2"/>
          <p:cNvGrpSpPr/>
          <p:nvPr/>
        </p:nvGrpSpPr>
        <p:grpSpPr>
          <a:xfrm>
            <a:off x="1315773" y="2934407"/>
            <a:ext cx="2788945" cy="801314"/>
            <a:chOff x="1315773" y="2934407"/>
            <a:chExt cx="2788945" cy="801314"/>
          </a:xfrm>
        </p:grpSpPr>
        <p:sp>
          <p:nvSpPr>
            <p:cNvPr id="17" name="右箭头 10"/>
            <p:cNvSpPr/>
            <p:nvPr/>
          </p:nvSpPr>
          <p:spPr bwMode="auto">
            <a:xfrm>
              <a:off x="3528654" y="3135776"/>
              <a:ext cx="576064" cy="461820"/>
            </a:xfrm>
            <a:prstGeom prst="rightArrow">
              <a:avLst/>
            </a:prstGeom>
            <a:solidFill>
              <a:srgbClr val="75627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8" name="矩形 17"/>
            <p:cNvSpPr/>
            <p:nvPr/>
          </p:nvSpPr>
          <p:spPr bwMode="auto">
            <a:xfrm>
              <a:off x="1315773" y="2934407"/>
              <a:ext cx="2481545" cy="801314"/>
            </a:xfrm>
            <a:prstGeom prst="rect">
              <a:avLst/>
            </a:prstGeom>
            <a:solidFill>
              <a:srgbClr val="75627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20"/>
            <p:cNvSpPr txBox="1"/>
            <p:nvPr/>
          </p:nvSpPr>
          <p:spPr>
            <a:xfrm>
              <a:off x="1420711" y="3144256"/>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技术人员招聘渠道</a:t>
              </a:r>
            </a:p>
          </p:txBody>
        </p:sp>
      </p:grpSp>
      <p:grpSp>
        <p:nvGrpSpPr>
          <p:cNvPr id="7" name="组合 6"/>
          <p:cNvGrpSpPr/>
          <p:nvPr/>
        </p:nvGrpSpPr>
        <p:grpSpPr>
          <a:xfrm>
            <a:off x="3750254" y="2934407"/>
            <a:ext cx="7852672" cy="801314"/>
            <a:chOff x="3750254" y="2934407"/>
            <a:chExt cx="7852672" cy="801314"/>
          </a:xfrm>
        </p:grpSpPr>
        <p:sp>
          <p:nvSpPr>
            <p:cNvPr id="16" name="矩形 15"/>
            <p:cNvSpPr/>
            <p:nvPr/>
          </p:nvSpPr>
          <p:spPr bwMode="auto">
            <a:xfrm>
              <a:off x="3750254" y="2934407"/>
              <a:ext cx="7852672" cy="801314"/>
            </a:xfrm>
            <a:prstGeom prst="rect">
              <a:avLst/>
            </a:prstGeom>
            <a:noFill/>
            <a:ln w="9525" cap="flat" cmpd="sng" algn="ctr">
              <a:solidFill>
                <a:srgbClr val="75627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21"/>
            <p:cNvSpPr txBox="1"/>
            <p:nvPr/>
          </p:nvSpPr>
          <p:spPr>
            <a:xfrm>
              <a:off x="4186361" y="2981120"/>
              <a:ext cx="7200800"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在开业前一个月将人员招聘到位。管理人员和技术人员来自高端品牌店技术人员。</a:t>
              </a:r>
            </a:p>
          </p:txBody>
        </p:sp>
      </p:grpSp>
      <p:grpSp>
        <p:nvGrpSpPr>
          <p:cNvPr id="4" name="组合 3"/>
          <p:cNvGrpSpPr/>
          <p:nvPr/>
        </p:nvGrpSpPr>
        <p:grpSpPr>
          <a:xfrm>
            <a:off x="1315773" y="4029370"/>
            <a:ext cx="2788945" cy="801314"/>
            <a:chOff x="1315773" y="4029370"/>
            <a:chExt cx="2788945" cy="801314"/>
          </a:xfrm>
        </p:grpSpPr>
        <p:sp>
          <p:nvSpPr>
            <p:cNvPr id="20" name="右箭头 13"/>
            <p:cNvSpPr/>
            <p:nvPr/>
          </p:nvSpPr>
          <p:spPr bwMode="auto">
            <a:xfrm>
              <a:off x="3528654" y="4230739"/>
              <a:ext cx="576064" cy="461820"/>
            </a:xfrm>
            <a:prstGeom prst="rightArrow">
              <a:avLst/>
            </a:prstGeom>
            <a:solidFill>
              <a:srgbClr val="EF5B4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1" name="矩形 20"/>
            <p:cNvSpPr/>
            <p:nvPr/>
          </p:nvSpPr>
          <p:spPr bwMode="auto">
            <a:xfrm>
              <a:off x="1315773" y="4029370"/>
              <a:ext cx="2481545" cy="801314"/>
            </a:xfrm>
            <a:prstGeom prst="rect">
              <a:avLst/>
            </a:prstGeom>
            <a:solidFill>
              <a:srgbClr val="EF5B4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TextBox 22"/>
            <p:cNvSpPr txBox="1"/>
            <p:nvPr/>
          </p:nvSpPr>
          <p:spPr>
            <a:xfrm>
              <a:off x="1420711" y="423073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零配件供应渠道</a:t>
              </a:r>
            </a:p>
          </p:txBody>
        </p:sp>
      </p:grpSp>
      <p:grpSp>
        <p:nvGrpSpPr>
          <p:cNvPr id="35" name="组合 34"/>
          <p:cNvGrpSpPr/>
          <p:nvPr/>
        </p:nvGrpSpPr>
        <p:grpSpPr>
          <a:xfrm>
            <a:off x="3750254" y="4029370"/>
            <a:ext cx="7852672" cy="801314"/>
            <a:chOff x="3750254" y="4029370"/>
            <a:chExt cx="7852672" cy="801314"/>
          </a:xfrm>
        </p:grpSpPr>
        <p:sp>
          <p:nvSpPr>
            <p:cNvPr id="19" name="矩形 18"/>
            <p:cNvSpPr/>
            <p:nvPr/>
          </p:nvSpPr>
          <p:spPr bwMode="auto">
            <a:xfrm>
              <a:off x="3750254" y="4029370"/>
              <a:ext cx="7852672" cy="801314"/>
            </a:xfrm>
            <a:prstGeom prst="rect">
              <a:avLst/>
            </a:prstGeom>
            <a:noFill/>
            <a:ln w="9525" cap="flat" cmpd="sng" algn="ctr">
              <a:solidFill>
                <a:srgbClr val="EF5B43"/>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TextBox 23"/>
            <p:cNvSpPr txBox="1"/>
            <p:nvPr/>
          </p:nvSpPr>
          <p:spPr>
            <a:xfrm>
              <a:off x="4186361" y="4076083"/>
              <a:ext cx="7200800" cy="646331"/>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一部分从成都大经销商处购买，另一部分则根据以前积累的供应商，从全国范围采购，然后以空运的方式托运。</a:t>
              </a:r>
            </a:p>
          </p:txBody>
        </p:sp>
      </p:grpSp>
      <p:grpSp>
        <p:nvGrpSpPr>
          <p:cNvPr id="5" name="组合 4"/>
          <p:cNvGrpSpPr/>
          <p:nvPr/>
        </p:nvGrpSpPr>
        <p:grpSpPr>
          <a:xfrm>
            <a:off x="1315773" y="5166655"/>
            <a:ext cx="2788945" cy="801314"/>
            <a:chOff x="1315773" y="5166655"/>
            <a:chExt cx="2788945" cy="801314"/>
          </a:xfrm>
        </p:grpSpPr>
        <p:sp>
          <p:nvSpPr>
            <p:cNvPr id="23" name="右箭头 16"/>
            <p:cNvSpPr/>
            <p:nvPr/>
          </p:nvSpPr>
          <p:spPr bwMode="auto">
            <a:xfrm>
              <a:off x="3528654" y="5368024"/>
              <a:ext cx="576064" cy="461820"/>
            </a:xfrm>
            <a:prstGeom prst="rightArrow">
              <a:avLst/>
            </a:prstGeom>
            <a:solidFill>
              <a:srgbClr val="85897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4" name="矩形 23"/>
            <p:cNvSpPr/>
            <p:nvPr/>
          </p:nvSpPr>
          <p:spPr bwMode="auto">
            <a:xfrm>
              <a:off x="1315773" y="5166655"/>
              <a:ext cx="2481545" cy="801314"/>
            </a:xfrm>
            <a:prstGeom prst="rect">
              <a:avLst/>
            </a:prstGeom>
            <a:solidFill>
              <a:srgbClr val="858976"/>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TextBox 24"/>
            <p:cNvSpPr txBox="1"/>
            <p:nvPr/>
          </p:nvSpPr>
          <p:spPr>
            <a:xfrm>
              <a:off x="1420711" y="5367570"/>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零配件供应时间</a:t>
              </a:r>
            </a:p>
          </p:txBody>
        </p:sp>
      </p:grpSp>
      <p:grpSp>
        <p:nvGrpSpPr>
          <p:cNvPr id="36" name="组合 35"/>
          <p:cNvGrpSpPr/>
          <p:nvPr/>
        </p:nvGrpSpPr>
        <p:grpSpPr>
          <a:xfrm>
            <a:off x="3750254" y="5166655"/>
            <a:ext cx="7852672" cy="801314"/>
            <a:chOff x="3750254" y="5166655"/>
            <a:chExt cx="7852672" cy="801314"/>
          </a:xfrm>
        </p:grpSpPr>
        <p:sp>
          <p:nvSpPr>
            <p:cNvPr id="22" name="矩形 21"/>
            <p:cNvSpPr/>
            <p:nvPr/>
          </p:nvSpPr>
          <p:spPr bwMode="auto">
            <a:xfrm>
              <a:off x="3750254" y="5166655"/>
              <a:ext cx="7852672" cy="801314"/>
            </a:xfrm>
            <a:prstGeom prst="rect">
              <a:avLst/>
            </a:prstGeom>
            <a:noFill/>
            <a:ln w="9525" cap="flat" cmpd="sng" algn="ctr">
              <a:solidFill>
                <a:srgbClr val="858976"/>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4186361" y="5208977"/>
              <a:ext cx="7200800" cy="64633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很多零配件要第二天才能到货，这会造成满意度的降低。在前期做口碑期间，物流无法当天送达的公司自行到成都取货。</a:t>
              </a:r>
            </a:p>
          </p:txBody>
        </p:sp>
      </p:grpSp>
      <p:sp>
        <p:nvSpPr>
          <p:cNvPr id="34" name="TextBox 42"/>
          <p:cNvSpPr txBox="1"/>
          <p:nvPr/>
        </p:nvSpPr>
        <p:spPr>
          <a:xfrm>
            <a:off x="1568394" y="3105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5.3 </a:t>
            </a:r>
            <a:r>
              <a:rPr lang="zh-CN" altLang="en-US" b="0" dirty="0">
                <a:solidFill>
                  <a:srgbClr val="756271"/>
                </a:solidFill>
              </a:rPr>
              <a:t>相关建议</a:t>
            </a:r>
          </a:p>
        </p:txBody>
      </p:sp>
    </p:spTree>
    <p:extLst>
      <p:ext uri="{BB962C8B-B14F-4D97-AF65-F5344CB8AC3E}">
        <p14:creationId xmlns:p14="http://schemas.microsoft.com/office/powerpoint/2010/main" val="5159195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par>
                                <p:cTn id="25" presetID="2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par>
                                <p:cTn id="28" presetID="22" presetClass="entr" presetSubtype="8"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1000"/>
                                        <p:tgtEl>
                                          <p:spTgt spid="35"/>
                                        </p:tgtEl>
                                      </p:cBhvr>
                                    </p:animEffect>
                                  </p:childTnLst>
                                </p:cTn>
                              </p:par>
                              <p:par>
                                <p:cTn id="31" presetID="22" presetClass="entr" presetSubtype="8"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452403" y="31788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5.4 </a:t>
            </a:r>
            <a:r>
              <a:rPr lang="zh-CN" altLang="en-US" b="0" dirty="0">
                <a:solidFill>
                  <a:srgbClr val="756271"/>
                </a:solidFill>
              </a:rPr>
              <a:t>研究总结</a:t>
            </a:r>
          </a:p>
        </p:txBody>
      </p:sp>
      <p:grpSp>
        <p:nvGrpSpPr>
          <p:cNvPr id="6" name="组合 5"/>
          <p:cNvGrpSpPr/>
          <p:nvPr/>
        </p:nvGrpSpPr>
        <p:grpSpPr>
          <a:xfrm>
            <a:off x="4237790" y="2093189"/>
            <a:ext cx="1757290" cy="1757290"/>
            <a:chOff x="4237790" y="2093189"/>
            <a:chExt cx="1757290" cy="1757290"/>
          </a:xfrm>
        </p:grpSpPr>
        <p:sp>
          <p:nvSpPr>
            <p:cNvPr id="15" name="泪滴形 14"/>
            <p:cNvSpPr/>
            <p:nvPr/>
          </p:nvSpPr>
          <p:spPr>
            <a:xfrm flipH="1">
              <a:off x="4237790" y="2093189"/>
              <a:ext cx="1757290" cy="1757290"/>
            </a:xfrm>
            <a:prstGeom prst="teardrop">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Oval 6"/>
            <p:cNvSpPr>
              <a:spLocks noChangeArrowheads="1"/>
            </p:cNvSpPr>
            <p:nvPr/>
          </p:nvSpPr>
          <p:spPr bwMode="auto">
            <a:xfrm>
              <a:off x="4707638" y="2532708"/>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791078" y="2642136"/>
              <a:ext cx="604653" cy="523220"/>
            </a:xfrm>
            <a:prstGeom prst="rect">
              <a:avLst/>
            </a:prstGeom>
            <a:noFill/>
          </p:spPr>
          <p:txBody>
            <a:bodyPr wrap="none" rtlCol="0">
              <a:spAutoFit/>
            </a:bodyPr>
            <a:lstStyle/>
            <a:p>
              <a:r>
                <a:rPr lang="en-US" altLang="zh-CN" sz="2800" dirty="0">
                  <a:solidFill>
                    <a:srgbClr val="5ABB93"/>
                  </a:solidFill>
                  <a:latin typeface="微软雅黑" panose="020B0503020204020204" pitchFamily="34" charset="-122"/>
                  <a:ea typeface="微软雅黑" panose="020B0503020204020204" pitchFamily="34" charset="-122"/>
                </a:rPr>
                <a:t>01</a:t>
              </a:r>
              <a:endParaRPr lang="zh-CN" altLang="en-US" sz="2800" dirty="0">
                <a:solidFill>
                  <a:srgbClr val="5ABB93"/>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198593" y="2093189"/>
            <a:ext cx="1757290" cy="1757290"/>
            <a:chOff x="6198593" y="2093189"/>
            <a:chExt cx="1757290" cy="1757290"/>
          </a:xfrm>
        </p:grpSpPr>
        <p:sp>
          <p:nvSpPr>
            <p:cNvPr id="10" name="泪滴形 9"/>
            <p:cNvSpPr/>
            <p:nvPr/>
          </p:nvSpPr>
          <p:spPr>
            <a:xfrm>
              <a:off x="6198593" y="2093189"/>
              <a:ext cx="1757290" cy="1757290"/>
            </a:xfrm>
            <a:prstGeom prst="teardrop">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0" name="Oval 6"/>
            <p:cNvSpPr>
              <a:spLocks noChangeArrowheads="1"/>
            </p:cNvSpPr>
            <p:nvPr/>
          </p:nvSpPr>
          <p:spPr bwMode="auto">
            <a:xfrm>
              <a:off x="6712901" y="2532708"/>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783524" y="2642977"/>
              <a:ext cx="604653" cy="523220"/>
            </a:xfrm>
            <a:prstGeom prst="rect">
              <a:avLst/>
            </a:prstGeom>
            <a:noFill/>
          </p:spPr>
          <p:txBody>
            <a:bodyPr wrap="none" rtlCol="0">
              <a:spAutoFit/>
            </a:bodyPr>
            <a:lstStyle/>
            <a:p>
              <a:r>
                <a:rPr lang="en-US" altLang="zh-CN" sz="2800" dirty="0">
                  <a:solidFill>
                    <a:srgbClr val="756271"/>
                  </a:solidFill>
                  <a:latin typeface="微软雅黑" panose="020B0503020204020204" pitchFamily="34" charset="-122"/>
                  <a:ea typeface="微软雅黑" panose="020B0503020204020204" pitchFamily="34" charset="-122"/>
                </a:rPr>
                <a:t>02</a:t>
              </a:r>
              <a:endParaRPr lang="zh-CN" altLang="en-US" sz="2800" dirty="0">
                <a:solidFill>
                  <a:srgbClr val="75627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4237790" y="4017366"/>
            <a:ext cx="1757290" cy="1757290"/>
            <a:chOff x="4237790" y="4017366"/>
            <a:chExt cx="1757290" cy="1757290"/>
          </a:xfrm>
        </p:grpSpPr>
        <p:sp>
          <p:nvSpPr>
            <p:cNvPr id="16" name="泪滴形 15"/>
            <p:cNvSpPr/>
            <p:nvPr/>
          </p:nvSpPr>
          <p:spPr>
            <a:xfrm flipH="1" flipV="1">
              <a:off x="4237790" y="4017366"/>
              <a:ext cx="1757290" cy="1757290"/>
            </a:xfrm>
            <a:prstGeom prst="teardrop">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Oval 6"/>
            <p:cNvSpPr>
              <a:spLocks noChangeArrowheads="1"/>
            </p:cNvSpPr>
            <p:nvPr/>
          </p:nvSpPr>
          <p:spPr bwMode="auto">
            <a:xfrm>
              <a:off x="4707638" y="4505887"/>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87959" y="4615315"/>
              <a:ext cx="604653" cy="523220"/>
            </a:xfrm>
            <a:prstGeom prst="rect">
              <a:avLst/>
            </a:prstGeom>
            <a:noFill/>
          </p:spPr>
          <p:txBody>
            <a:bodyPr wrap="none" rtlCol="0">
              <a:spAutoFit/>
            </a:bodyPr>
            <a:lstStyle/>
            <a:p>
              <a:r>
                <a:rPr lang="en-US" altLang="zh-CN" sz="2800" dirty="0">
                  <a:solidFill>
                    <a:srgbClr val="EF5B43"/>
                  </a:solidFill>
                  <a:latin typeface="微软雅黑" panose="020B0503020204020204" pitchFamily="34" charset="-122"/>
                  <a:ea typeface="微软雅黑" panose="020B0503020204020204" pitchFamily="34" charset="-122"/>
                </a:rPr>
                <a:t>03</a:t>
              </a:r>
              <a:endParaRPr lang="zh-CN" altLang="en-US" sz="2800" dirty="0">
                <a:solidFill>
                  <a:srgbClr val="EF5B43"/>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198593" y="4017366"/>
            <a:ext cx="1757290" cy="1757290"/>
            <a:chOff x="6198593" y="4017366"/>
            <a:chExt cx="1757290" cy="1757290"/>
          </a:xfrm>
        </p:grpSpPr>
        <p:sp>
          <p:nvSpPr>
            <p:cNvPr id="17" name="泪滴形 16"/>
            <p:cNvSpPr/>
            <p:nvPr/>
          </p:nvSpPr>
          <p:spPr>
            <a:xfrm flipV="1">
              <a:off x="6198593" y="4017366"/>
              <a:ext cx="1757290" cy="1757290"/>
            </a:xfrm>
            <a:prstGeom prst="teardrop">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Oval 6"/>
            <p:cNvSpPr>
              <a:spLocks noChangeArrowheads="1"/>
            </p:cNvSpPr>
            <p:nvPr/>
          </p:nvSpPr>
          <p:spPr bwMode="auto">
            <a:xfrm>
              <a:off x="6712901" y="4505887"/>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786335" y="4616997"/>
              <a:ext cx="604653" cy="523220"/>
            </a:xfrm>
            <a:prstGeom prst="rect">
              <a:avLst/>
            </a:prstGeom>
            <a:noFill/>
          </p:spPr>
          <p:txBody>
            <a:bodyPr wrap="none" rtlCol="0">
              <a:spAutoFit/>
            </a:bodyPr>
            <a:lstStyle/>
            <a:p>
              <a:r>
                <a:rPr lang="en-US" altLang="zh-CN" sz="2800" dirty="0">
                  <a:solidFill>
                    <a:srgbClr val="F2B973"/>
                  </a:solidFill>
                  <a:latin typeface="微软雅黑" panose="020B0503020204020204" pitchFamily="34" charset="-122"/>
                  <a:ea typeface="微软雅黑" panose="020B0503020204020204" pitchFamily="34" charset="-122"/>
                </a:rPr>
                <a:t>04</a:t>
              </a:r>
              <a:endParaRPr lang="zh-CN" altLang="en-US" sz="2800" dirty="0">
                <a:solidFill>
                  <a:srgbClr val="F2B973"/>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177664" y="2014677"/>
            <a:ext cx="3000483" cy="1231107"/>
            <a:chOff x="1177664" y="2014677"/>
            <a:chExt cx="3000483" cy="1231107"/>
          </a:xfrm>
        </p:grpSpPr>
        <p:sp>
          <p:nvSpPr>
            <p:cNvPr id="26" name="TextBox 52"/>
            <p:cNvSpPr txBox="1"/>
            <p:nvPr/>
          </p:nvSpPr>
          <p:spPr>
            <a:xfrm>
              <a:off x="2491680" y="2014677"/>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得出结论一</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53"/>
            <p:cNvSpPr txBox="1"/>
            <p:nvPr/>
          </p:nvSpPr>
          <p:spPr>
            <a:xfrm>
              <a:off x="1177664" y="241478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a:t>
              </a:r>
            </a:p>
          </p:txBody>
        </p:sp>
      </p:grpSp>
      <p:grpSp>
        <p:nvGrpSpPr>
          <p:cNvPr id="3" name="组合 2"/>
          <p:cNvGrpSpPr/>
          <p:nvPr/>
        </p:nvGrpSpPr>
        <p:grpSpPr>
          <a:xfrm>
            <a:off x="8131166" y="2014677"/>
            <a:ext cx="3032726" cy="1477328"/>
            <a:chOff x="8131166" y="2014677"/>
            <a:chExt cx="3032726" cy="1477328"/>
          </a:xfrm>
        </p:grpSpPr>
        <p:sp>
          <p:nvSpPr>
            <p:cNvPr id="29" name="TextBox 52"/>
            <p:cNvSpPr txBox="1"/>
            <p:nvPr/>
          </p:nvSpPr>
          <p:spPr>
            <a:xfrm>
              <a:off x="8131166" y="2014677"/>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得出结论二</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53"/>
            <p:cNvSpPr txBox="1"/>
            <p:nvPr/>
          </p:nvSpPr>
          <p:spPr>
            <a:xfrm>
              <a:off x="8163409" y="241478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请在这里输入您的文字内容请在这里输入您的文字内容请在这里输入您的文字内容请在这里输入您的文字</a:t>
              </a:r>
            </a:p>
          </p:txBody>
        </p:sp>
      </p:grpSp>
      <p:grpSp>
        <p:nvGrpSpPr>
          <p:cNvPr id="5" name="组合 4"/>
          <p:cNvGrpSpPr/>
          <p:nvPr/>
        </p:nvGrpSpPr>
        <p:grpSpPr>
          <a:xfrm>
            <a:off x="1194477" y="4661624"/>
            <a:ext cx="3000483" cy="1445486"/>
            <a:chOff x="1194477" y="4661624"/>
            <a:chExt cx="3000483" cy="1445486"/>
          </a:xfrm>
        </p:grpSpPr>
        <p:sp>
          <p:nvSpPr>
            <p:cNvPr id="31" name="TextBox 52"/>
            <p:cNvSpPr txBox="1"/>
            <p:nvPr/>
          </p:nvSpPr>
          <p:spPr>
            <a:xfrm>
              <a:off x="2491680" y="466162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得出结论三</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53"/>
            <p:cNvSpPr txBox="1"/>
            <p:nvPr/>
          </p:nvSpPr>
          <p:spPr>
            <a:xfrm>
              <a:off x="1194477" y="5029892"/>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请在这里输入您的文字内容请在这里输入您的文字内容请在这里输入您的文字内容请在这里输入您的文字</a:t>
              </a:r>
            </a:p>
          </p:txBody>
        </p:sp>
      </p:grpSp>
      <p:grpSp>
        <p:nvGrpSpPr>
          <p:cNvPr id="2" name="组合 1"/>
          <p:cNvGrpSpPr/>
          <p:nvPr/>
        </p:nvGrpSpPr>
        <p:grpSpPr>
          <a:xfrm>
            <a:off x="8131166" y="4661624"/>
            <a:ext cx="3032726" cy="1477328"/>
            <a:chOff x="8131166" y="4661624"/>
            <a:chExt cx="3032726" cy="1477328"/>
          </a:xfrm>
        </p:grpSpPr>
        <p:sp>
          <p:nvSpPr>
            <p:cNvPr id="33" name="TextBox 52"/>
            <p:cNvSpPr txBox="1"/>
            <p:nvPr/>
          </p:nvSpPr>
          <p:spPr>
            <a:xfrm>
              <a:off x="8131166" y="466162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得出结论四</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53"/>
            <p:cNvSpPr txBox="1"/>
            <p:nvPr/>
          </p:nvSpPr>
          <p:spPr>
            <a:xfrm>
              <a:off x="8163409" y="5061734"/>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tx1">
                      <a:lumMod val="75000"/>
                      <a:lumOff val="25000"/>
                    </a:schemeClr>
                  </a:solidFill>
                </a:rPr>
                <a:t>请在这里输入您的文字内容请在这里输入您的文字内容请在这里输入您的文字内容请在这里输入您的文字</a:t>
              </a:r>
            </a:p>
          </p:txBody>
        </p:sp>
      </p:grpSp>
    </p:spTree>
    <p:extLst>
      <p:ext uri="{BB962C8B-B14F-4D97-AF65-F5344CB8AC3E}">
        <p14:creationId xmlns:p14="http://schemas.microsoft.com/office/powerpoint/2010/main" val="2389336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1+#ppt_w/2"/>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0-#ppt_w/2"/>
                                          </p:val>
                                        </p:tav>
                                        <p:tav tm="100000">
                                          <p:val>
                                            <p:strVal val="#ppt_x"/>
                                          </p:val>
                                        </p:tav>
                                      </p:tavLst>
                                    </p:anim>
                                    <p:anim calcmode="lin" valueType="num">
                                      <p:cBhvr additive="base">
                                        <p:cTn id="20" dur="750" fill="hold"/>
                                        <p:tgtEl>
                                          <p:spTgt spid="35"/>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righ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22" presetClass="entr" presetSubtype="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939982" y="1978696"/>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257940" y="1978696"/>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45265" y="1827568"/>
            <a:ext cx="4200402" cy="879213"/>
            <a:chOff x="1245265" y="1827568"/>
            <a:chExt cx="4200402" cy="879213"/>
          </a:xfrm>
        </p:grpSpPr>
        <p:sp>
          <p:nvSpPr>
            <p:cNvPr id="15" name="Freeform 6"/>
            <p:cNvSpPr/>
            <p:nvPr/>
          </p:nvSpPr>
          <p:spPr bwMode="auto">
            <a:xfrm>
              <a:off x="1245265"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6" name="Freeform 7"/>
            <p:cNvSpPr/>
            <p:nvPr/>
          </p:nvSpPr>
          <p:spPr bwMode="auto">
            <a:xfrm>
              <a:off x="1525808"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F5B4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2467640" y="2013792"/>
              <a:ext cx="1723549" cy="461665"/>
            </a:xfrm>
            <a:prstGeom prst="rect">
              <a:avLst/>
            </a:prstGeom>
          </p:spPr>
          <p:txBody>
            <a:bodyPr wrap="none">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收获的成绩</a:t>
              </a:r>
            </a:p>
          </p:txBody>
        </p:sp>
      </p:grpSp>
      <p:grpSp>
        <p:nvGrpSpPr>
          <p:cNvPr id="3" name="组合 2"/>
          <p:cNvGrpSpPr/>
          <p:nvPr/>
        </p:nvGrpSpPr>
        <p:grpSpPr>
          <a:xfrm>
            <a:off x="6647444" y="1827568"/>
            <a:ext cx="4200402" cy="879213"/>
            <a:chOff x="6647444" y="1827568"/>
            <a:chExt cx="4200402" cy="879213"/>
          </a:xfrm>
        </p:grpSpPr>
        <p:sp>
          <p:nvSpPr>
            <p:cNvPr id="18" name="Freeform 6"/>
            <p:cNvSpPr/>
            <p:nvPr/>
          </p:nvSpPr>
          <p:spPr bwMode="auto">
            <a:xfrm>
              <a:off x="6647444"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9" name="Freeform 7"/>
            <p:cNvSpPr/>
            <p:nvPr/>
          </p:nvSpPr>
          <p:spPr bwMode="auto">
            <a:xfrm>
              <a:off x="6927987"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5ABB9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7560160" y="2008468"/>
              <a:ext cx="2467788" cy="461665"/>
            </a:xfrm>
            <a:prstGeom prst="rect">
              <a:avLst/>
            </a:prstGeom>
          </p:spPr>
          <p:txBody>
            <a:bodyPr wrap="square">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存在的不足</a:t>
              </a:r>
            </a:p>
          </p:txBody>
        </p:sp>
      </p:grpSp>
      <p:sp>
        <p:nvSpPr>
          <p:cNvPr id="21" name="TextBox 10"/>
          <p:cNvSpPr txBox="1"/>
          <p:nvPr/>
        </p:nvSpPr>
        <p:spPr>
          <a:xfrm>
            <a:off x="1423967" y="2898399"/>
            <a:ext cx="4179684" cy="3139321"/>
          </a:xfrm>
          <a:prstGeom prst="rect">
            <a:avLst/>
          </a:prstGeom>
          <a:noFill/>
        </p:spPr>
        <p:txBody>
          <a:bodyPr wrap="square" rtlCol="0">
            <a:spAutoFit/>
          </a:bodyPr>
          <a:lstStyle/>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成绩一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成绩二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成绩三</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22" name="TextBox 15"/>
          <p:cNvSpPr txBox="1"/>
          <p:nvPr/>
        </p:nvSpPr>
        <p:spPr>
          <a:xfrm>
            <a:off x="6800955" y="2898399"/>
            <a:ext cx="4179684" cy="3139321"/>
          </a:xfrm>
          <a:prstGeom prst="rect">
            <a:avLst/>
          </a:prstGeom>
          <a:noFill/>
        </p:spPr>
        <p:txBody>
          <a:bodyPr wrap="square" rtlCol="0">
            <a:spAutoFit/>
          </a:bodyPr>
          <a:lstStyle/>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不足一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不足二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不足三</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5.5 </a:t>
            </a:r>
            <a:r>
              <a:rPr lang="zh-CN" altLang="en-US" b="0" dirty="0">
                <a:solidFill>
                  <a:srgbClr val="756271"/>
                </a:solidFill>
              </a:rPr>
              <a:t>亮点与不足</a:t>
            </a:r>
          </a:p>
        </p:txBody>
      </p:sp>
    </p:spTree>
    <p:extLst>
      <p:ext uri="{BB962C8B-B14F-4D97-AF65-F5344CB8AC3E}">
        <p14:creationId xmlns:p14="http://schemas.microsoft.com/office/powerpoint/2010/main" val="3894647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3541742" y="4368840"/>
            <a:ext cx="52629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a:solidFill>
                  <a:srgbClr val="756271"/>
                </a:solidFill>
                <a:latin typeface="微软雅黑" panose="020B0503020204020204" pitchFamily="34" charset="-122"/>
                <a:ea typeface="微软雅黑" panose="020B0503020204020204" pitchFamily="34" charset="-122"/>
              </a:rPr>
              <a:t>感谢评委的批评指正</a:t>
            </a: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35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5ABB93"/>
                </a:solidFill>
                <a:latin typeface="微软雅黑" panose="020B0503020204020204" pitchFamily="34" charset="-122"/>
                <a:ea typeface="微软雅黑" panose="020B0503020204020204" pitchFamily="34" charset="-122"/>
              </a:rPr>
              <a:t>研究背景</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52403" y="1832669"/>
            <a:ext cx="2707454" cy="2711710"/>
            <a:chOff x="1452403" y="1832669"/>
            <a:chExt cx="2707454" cy="2711710"/>
          </a:xfrm>
        </p:grpSpPr>
        <p:grpSp>
          <p:nvGrpSpPr>
            <p:cNvPr id="52" name="组合 51"/>
            <p:cNvGrpSpPr/>
            <p:nvPr/>
          </p:nvGrpSpPr>
          <p:grpSpPr>
            <a:xfrm>
              <a:off x="1452403" y="1832669"/>
              <a:ext cx="2707454" cy="2711710"/>
              <a:chOff x="1393278" y="1580877"/>
              <a:chExt cx="2707454" cy="2711710"/>
            </a:xfrm>
          </p:grpSpPr>
          <p:sp>
            <p:nvSpPr>
              <p:cNvPr id="53" name="Oval 5"/>
              <p:cNvSpPr>
                <a:spLocks noChangeArrowheads="1"/>
              </p:cNvSpPr>
              <p:nvPr/>
            </p:nvSpPr>
            <p:spPr bwMode="auto">
              <a:xfrm>
                <a:off x="1393278" y="1580877"/>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4" name="矩形 73"/>
            <p:cNvSpPr/>
            <p:nvPr/>
          </p:nvSpPr>
          <p:spPr>
            <a:xfrm>
              <a:off x="1790467" y="2992571"/>
              <a:ext cx="2031325" cy="646331"/>
            </a:xfrm>
            <a:prstGeom prst="rect">
              <a:avLst/>
            </a:prstGeom>
          </p:spPr>
          <p:txBody>
            <a:bodyPr wrap="none">
              <a:spAutoFit/>
            </a:bodyPr>
            <a:lstStyle/>
            <a:p>
              <a:r>
                <a:rPr lang="zh-CN" altLang="en-US" sz="3600" dirty="0">
                  <a:solidFill>
                    <a:srgbClr val="FBFBFB"/>
                  </a:solidFill>
                  <a:latin typeface="微软雅黑" panose="020B0503020204020204" pitchFamily="34" charset="-122"/>
                  <a:ea typeface="微软雅黑" panose="020B0503020204020204" pitchFamily="34" charset="-122"/>
                </a:rPr>
                <a:t>发展</a:t>
              </a:r>
              <a:r>
                <a:rPr lang="zh-CN" altLang="en-US" sz="3600" b="1" dirty="0">
                  <a:solidFill>
                    <a:srgbClr val="FBFBFB"/>
                  </a:solidFill>
                  <a:latin typeface="微软雅黑" panose="020B0503020204020204" pitchFamily="34" charset="-122"/>
                  <a:ea typeface="微软雅黑" panose="020B0503020204020204" pitchFamily="34" charset="-122"/>
                </a:rPr>
                <a:t>趋势</a:t>
              </a:r>
            </a:p>
          </p:txBody>
        </p:sp>
        <p:sp>
          <p:nvSpPr>
            <p:cNvPr id="77" name="文本框 76"/>
            <p:cNvSpPr txBox="1"/>
            <p:nvPr/>
          </p:nvSpPr>
          <p:spPr>
            <a:xfrm>
              <a:off x="2406019" y="2326966"/>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01</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4664144" y="1832668"/>
            <a:ext cx="2703198" cy="2711712"/>
            <a:chOff x="4664144" y="1832668"/>
            <a:chExt cx="2703198" cy="2711712"/>
          </a:xfrm>
        </p:grpSpPr>
        <p:grpSp>
          <p:nvGrpSpPr>
            <p:cNvPr id="55" name="组合 54"/>
            <p:cNvGrpSpPr/>
            <p:nvPr/>
          </p:nvGrpSpPr>
          <p:grpSpPr>
            <a:xfrm>
              <a:off x="4664144" y="1832668"/>
              <a:ext cx="2703198" cy="2711712"/>
              <a:chOff x="4605019" y="1580876"/>
              <a:chExt cx="2703198" cy="2711712"/>
            </a:xfrm>
          </p:grpSpPr>
          <p:sp>
            <p:nvSpPr>
              <p:cNvPr id="56" name="Oval 7"/>
              <p:cNvSpPr>
                <a:spLocks noChangeArrowheads="1"/>
              </p:cNvSpPr>
              <p:nvPr/>
            </p:nvSpPr>
            <p:spPr bwMode="auto">
              <a:xfrm>
                <a:off x="4605019" y="1580876"/>
                <a:ext cx="2703198" cy="2711712"/>
              </a:xfrm>
              <a:prstGeom prst="ellipse">
                <a:avLst/>
              </a:prstGeom>
              <a:solidFill>
                <a:srgbClr val="75627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5" name="矩形 74"/>
            <p:cNvSpPr/>
            <p:nvPr/>
          </p:nvSpPr>
          <p:spPr>
            <a:xfrm>
              <a:off x="5075752" y="2994179"/>
              <a:ext cx="2031325" cy="646331"/>
            </a:xfrm>
            <a:prstGeom prst="rect">
              <a:avLst/>
            </a:prstGeom>
          </p:spPr>
          <p:txBody>
            <a:bodyPr wrap="none">
              <a:spAutoFit/>
            </a:bodyPr>
            <a:lstStyle/>
            <a:p>
              <a:r>
                <a:rPr lang="zh-CN" altLang="en-US" sz="3600" b="1" dirty="0">
                  <a:solidFill>
                    <a:srgbClr val="FBFBFB"/>
                  </a:solidFill>
                  <a:latin typeface="微软雅黑" panose="020B0503020204020204" pitchFamily="34" charset="-122"/>
                  <a:ea typeface="微软雅黑" panose="020B0503020204020204" pitchFamily="34" charset="-122"/>
                </a:rPr>
                <a:t>形势</a:t>
              </a:r>
              <a:r>
                <a:rPr lang="zh-CN" altLang="en-US" sz="3600" dirty="0">
                  <a:solidFill>
                    <a:srgbClr val="FBFBFB"/>
                  </a:solidFill>
                  <a:latin typeface="微软雅黑" panose="020B0503020204020204" pitchFamily="34" charset="-122"/>
                  <a:ea typeface="微软雅黑" panose="020B0503020204020204" pitchFamily="34" charset="-122"/>
                </a:rPr>
                <a:t>倒逼</a:t>
              </a:r>
            </a:p>
          </p:txBody>
        </p:sp>
        <p:sp>
          <p:nvSpPr>
            <p:cNvPr id="78" name="文本框 77"/>
            <p:cNvSpPr txBox="1"/>
            <p:nvPr/>
          </p:nvSpPr>
          <p:spPr>
            <a:xfrm>
              <a:off x="5610919" y="2336494"/>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02</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7912386" y="1832668"/>
            <a:ext cx="2703198" cy="2711712"/>
            <a:chOff x="7912386" y="1832668"/>
            <a:chExt cx="2703198" cy="2711712"/>
          </a:xfrm>
        </p:grpSpPr>
        <p:grpSp>
          <p:nvGrpSpPr>
            <p:cNvPr id="58" name="组合 57"/>
            <p:cNvGrpSpPr/>
            <p:nvPr/>
          </p:nvGrpSpPr>
          <p:grpSpPr>
            <a:xfrm>
              <a:off x="7912386" y="1832668"/>
              <a:ext cx="2703198" cy="2711712"/>
              <a:chOff x="7853261" y="1580876"/>
              <a:chExt cx="2703198" cy="2711712"/>
            </a:xfrm>
          </p:grpSpPr>
          <p:sp>
            <p:nvSpPr>
              <p:cNvPr id="59" name="Oval 9"/>
              <p:cNvSpPr>
                <a:spLocks noChangeArrowheads="1"/>
              </p:cNvSpPr>
              <p:nvPr/>
            </p:nvSpPr>
            <p:spPr bwMode="auto">
              <a:xfrm>
                <a:off x="7853261" y="1580876"/>
                <a:ext cx="2703198" cy="2711712"/>
              </a:xfrm>
              <a:prstGeom prst="ellipse">
                <a:avLst/>
              </a:prstGeom>
              <a:solidFill>
                <a:srgbClr val="EF5B4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0"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6" name="矩形 75"/>
            <p:cNvSpPr/>
            <p:nvPr/>
          </p:nvSpPr>
          <p:spPr>
            <a:xfrm>
              <a:off x="8313818" y="3011877"/>
              <a:ext cx="2031325" cy="646331"/>
            </a:xfrm>
            <a:prstGeom prst="rect">
              <a:avLst/>
            </a:prstGeom>
          </p:spPr>
          <p:txBody>
            <a:bodyPr wrap="none">
              <a:spAutoFit/>
            </a:bodyPr>
            <a:lstStyle/>
            <a:p>
              <a:r>
                <a:rPr lang="zh-CN" altLang="en-US" sz="3600" dirty="0">
                  <a:solidFill>
                    <a:srgbClr val="FBFBFB"/>
                  </a:solidFill>
                  <a:latin typeface="微软雅黑" panose="020B0503020204020204" pitchFamily="34" charset="-122"/>
                  <a:ea typeface="微软雅黑" panose="020B0503020204020204" pitchFamily="34" charset="-122"/>
                </a:rPr>
                <a:t>内在</a:t>
              </a:r>
              <a:r>
                <a:rPr lang="zh-CN" altLang="en-US" sz="3600" b="1" dirty="0">
                  <a:solidFill>
                    <a:srgbClr val="FBFBFB"/>
                  </a:solidFill>
                  <a:latin typeface="微软雅黑" panose="020B0503020204020204" pitchFamily="34" charset="-122"/>
                  <a:ea typeface="微软雅黑" panose="020B0503020204020204" pitchFamily="34" charset="-122"/>
                </a:rPr>
                <a:t>需求</a:t>
              </a:r>
            </a:p>
          </p:txBody>
        </p:sp>
        <p:sp>
          <p:nvSpPr>
            <p:cNvPr id="79" name="文本框 78"/>
            <p:cNvSpPr txBox="1"/>
            <p:nvPr/>
          </p:nvSpPr>
          <p:spPr>
            <a:xfrm>
              <a:off x="8894604" y="2349316"/>
              <a:ext cx="787395" cy="707886"/>
            </a:xfrm>
            <a:prstGeom prst="rect">
              <a:avLst/>
            </a:prstGeom>
            <a:noFill/>
          </p:spPr>
          <p:txBody>
            <a:bodyPr wrap="none" rtlCol="0">
              <a:spAutoFit/>
            </a:bodyPr>
            <a:lstStyle/>
            <a:p>
              <a:r>
                <a:rPr lang="en-US" altLang="zh-CN" sz="4000" dirty="0">
                  <a:solidFill>
                    <a:srgbClr val="FDFDFD"/>
                  </a:solidFill>
                  <a:latin typeface="微软雅黑" panose="020B0503020204020204" pitchFamily="34" charset="-122"/>
                  <a:ea typeface="微软雅黑" panose="020B0503020204020204" pitchFamily="34" charset="-122"/>
                </a:rPr>
                <a:t>03</a:t>
              </a:r>
              <a:endParaRPr lang="zh-CN" altLang="en-US" sz="4000" dirty="0">
                <a:solidFill>
                  <a:srgbClr val="FDFDFD"/>
                </a:solidFill>
                <a:latin typeface="微软雅黑" panose="020B0503020204020204" pitchFamily="34" charset="-122"/>
                <a:ea typeface="微软雅黑" panose="020B0503020204020204" pitchFamily="34" charset="-122"/>
              </a:endParaRPr>
            </a:p>
          </p:txBody>
        </p:sp>
      </p:grpSp>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3887983" y="3132493"/>
            <a:ext cx="1030200" cy="144738"/>
            <a:chOff x="2929691" y="2127825"/>
            <a:chExt cx="900366" cy="126498"/>
          </a:xfrm>
        </p:grpSpPr>
        <p:sp>
          <p:nvSpPr>
            <p:cNvPr id="62"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3"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6"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7128812" y="3132493"/>
            <a:ext cx="1030200" cy="144738"/>
            <a:chOff x="5627069" y="2127825"/>
            <a:chExt cx="900366" cy="126498"/>
          </a:xfrm>
        </p:grpSpPr>
        <p:sp>
          <p:nvSpPr>
            <p:cNvPr id="68"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9"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70"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71" name="矩形 70"/>
          <p:cNvSpPr/>
          <p:nvPr/>
        </p:nvSpPr>
        <p:spPr>
          <a:xfrm>
            <a:off x="1504893" y="4765204"/>
            <a:ext cx="2574084"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根据事物运动规律和行业发展趋势，某某某问题是行业发展的趋势。</a:t>
            </a:r>
          </a:p>
        </p:txBody>
      </p:sp>
      <p:sp>
        <p:nvSpPr>
          <p:cNvPr id="72" name="矩形 71"/>
          <p:cNvSpPr/>
          <p:nvPr/>
        </p:nvSpPr>
        <p:spPr>
          <a:xfrm>
            <a:off x="4620984" y="4745521"/>
            <a:ext cx="2780090" cy="16312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在实际运作中，常常遇到某某问题，且有愈发严重的态势，形势倒逼我们不得不进行重视该问题。</a:t>
            </a:r>
          </a:p>
        </p:txBody>
      </p:sp>
      <p:sp>
        <p:nvSpPr>
          <p:cNvPr id="73" name="矩形 72"/>
          <p:cNvSpPr/>
          <p:nvPr/>
        </p:nvSpPr>
        <p:spPr>
          <a:xfrm>
            <a:off x="7950038" y="4745521"/>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行业发展遇到了瓶颈，必需要重视理论的创新和探索，某某问题是行业发展的内在需求。</a:t>
            </a:r>
          </a:p>
        </p:txBody>
      </p:sp>
      <p:sp>
        <p:nvSpPr>
          <p:cNvPr id="80"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1.1 </a:t>
            </a:r>
            <a:r>
              <a:rPr lang="zh-CN" altLang="en-US" b="0" dirty="0">
                <a:solidFill>
                  <a:srgbClr val="756271"/>
                </a:solidFill>
              </a:rPr>
              <a:t>研究背景</a:t>
            </a:r>
          </a:p>
        </p:txBody>
      </p:sp>
    </p:spTree>
    <p:extLst>
      <p:ext uri="{BB962C8B-B14F-4D97-AF65-F5344CB8AC3E}">
        <p14:creationId xmlns:p14="http://schemas.microsoft.com/office/powerpoint/2010/main" val="2837477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5" presetClass="entr" presetSubtype="0" fill="hold" nodeType="with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500"/>
                                        <p:tgtEl>
                                          <p:spTgt spid="6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Box 42"/>
          <p:cNvSpPr txBox="1"/>
          <p:nvPr/>
        </p:nvSpPr>
        <p:spPr>
          <a:xfrm>
            <a:off x="1195352" y="29182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1.2 </a:t>
            </a:r>
            <a:r>
              <a:rPr lang="zh-CN" altLang="en-US" b="0" dirty="0">
                <a:solidFill>
                  <a:srgbClr val="756271"/>
                </a:solidFill>
              </a:rPr>
              <a:t>国内相关研究情况</a:t>
            </a:r>
          </a:p>
        </p:txBody>
      </p:sp>
      <p:sp>
        <p:nvSpPr>
          <p:cNvPr id="47" name="Freeform 10"/>
          <p:cNvSpPr/>
          <p:nvPr/>
        </p:nvSpPr>
        <p:spPr bwMode="auto">
          <a:xfrm>
            <a:off x="1736233" y="18531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5ABB9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Freeform 11"/>
          <p:cNvSpPr/>
          <p:nvPr/>
        </p:nvSpPr>
        <p:spPr bwMode="auto">
          <a:xfrm>
            <a:off x="5429865" y="1853184"/>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EF5B4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Freeform 12"/>
          <p:cNvSpPr/>
          <p:nvPr/>
        </p:nvSpPr>
        <p:spPr bwMode="auto">
          <a:xfrm>
            <a:off x="8748895" y="1853184"/>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858976"/>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0" name="Freeform 13"/>
          <p:cNvSpPr/>
          <p:nvPr/>
        </p:nvSpPr>
        <p:spPr bwMode="auto">
          <a:xfrm>
            <a:off x="3707651" y="4507138"/>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756271"/>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Freeform 14"/>
          <p:cNvSpPr/>
          <p:nvPr/>
        </p:nvSpPr>
        <p:spPr bwMode="auto">
          <a:xfrm>
            <a:off x="7164776" y="4507138"/>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F2B97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766391" y="1769582"/>
            <a:ext cx="3142089" cy="908697"/>
            <a:chOff x="1766391" y="1769582"/>
            <a:chExt cx="3142089" cy="908697"/>
          </a:xfrm>
        </p:grpSpPr>
        <p:sp>
          <p:nvSpPr>
            <p:cNvPr id="52" name="矩形 51"/>
            <p:cNvSpPr/>
            <p:nvPr/>
          </p:nvSpPr>
          <p:spPr>
            <a:xfrm>
              <a:off x="1766391" y="2093504"/>
              <a:ext cx="3142089"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起步于上世纪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初，总共发展不过</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余年时间。</a:t>
              </a:r>
            </a:p>
          </p:txBody>
        </p:sp>
        <p:sp>
          <p:nvSpPr>
            <p:cNvPr id="53" name="矩形 52"/>
            <p:cNvSpPr/>
            <p:nvPr/>
          </p:nvSpPr>
          <p:spPr>
            <a:xfrm>
              <a:off x="1774016" y="1769582"/>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起步较晚</a:t>
              </a:r>
            </a:p>
          </p:txBody>
        </p:sp>
      </p:grpSp>
      <p:grpSp>
        <p:nvGrpSpPr>
          <p:cNvPr id="2" name="组合 1"/>
          <p:cNvGrpSpPr/>
          <p:nvPr/>
        </p:nvGrpSpPr>
        <p:grpSpPr>
          <a:xfrm>
            <a:off x="1684339" y="3341721"/>
            <a:ext cx="1900602" cy="1389570"/>
            <a:chOff x="1684339" y="3341721"/>
            <a:chExt cx="1900602" cy="1389570"/>
          </a:xfrm>
        </p:grpSpPr>
        <p:sp>
          <p:nvSpPr>
            <p:cNvPr id="42"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2276564"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01</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352584" y="3284579"/>
            <a:ext cx="1900602" cy="1389570"/>
            <a:chOff x="3352584" y="3284579"/>
            <a:chExt cx="1900602" cy="1389570"/>
          </a:xfrm>
        </p:grpSpPr>
        <p:sp>
          <p:nvSpPr>
            <p:cNvPr id="45"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3877938"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02</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020905" y="3341721"/>
            <a:ext cx="1898864" cy="1389570"/>
            <a:chOff x="5020905" y="3341721"/>
            <a:chExt cx="1898864" cy="1389570"/>
          </a:xfrm>
        </p:grpSpPr>
        <p:sp>
          <p:nvSpPr>
            <p:cNvPr id="43" name="Freeform 6"/>
            <p:cNvSpPr/>
            <p:nvPr/>
          </p:nvSpPr>
          <p:spPr bwMode="auto">
            <a:xfrm>
              <a:off x="5020905" y="3341721"/>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5545375"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03</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689150" y="3284579"/>
            <a:ext cx="1898864" cy="1389570"/>
            <a:chOff x="6689150" y="3284579"/>
            <a:chExt cx="1898864" cy="1389570"/>
          </a:xfrm>
        </p:grpSpPr>
        <p:sp>
          <p:nvSpPr>
            <p:cNvPr id="46" name="Freeform 9"/>
            <p:cNvSpPr/>
            <p:nvPr/>
          </p:nvSpPr>
          <p:spPr bwMode="auto">
            <a:xfrm>
              <a:off x="6689150" y="3284579"/>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7219916" y="3331488"/>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04</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357396" y="3341721"/>
            <a:ext cx="1898864" cy="1389570"/>
            <a:chOff x="8357396" y="3341721"/>
            <a:chExt cx="1898864" cy="1389570"/>
          </a:xfrm>
        </p:grpSpPr>
        <p:sp>
          <p:nvSpPr>
            <p:cNvPr id="44" name="Freeform 7"/>
            <p:cNvSpPr/>
            <p:nvPr/>
          </p:nvSpPr>
          <p:spPr bwMode="auto">
            <a:xfrm>
              <a:off x="8357396" y="3341721"/>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8923943" y="3800974"/>
              <a:ext cx="845103" cy="769441"/>
            </a:xfrm>
            <a:prstGeom prst="rect">
              <a:avLst/>
            </a:prstGeom>
            <a:noFill/>
          </p:spPr>
          <p:txBody>
            <a:bodyPr wrap="none" rtlCol="0">
              <a:spAutoFit/>
            </a:bodyPr>
            <a:lstStyle/>
            <a:p>
              <a:r>
                <a:rPr lang="en-US" altLang="zh-CN" sz="4400" dirty="0">
                  <a:solidFill>
                    <a:schemeClr val="bg2"/>
                  </a:solidFill>
                  <a:latin typeface="微软雅黑" panose="020B0503020204020204" pitchFamily="34" charset="-122"/>
                  <a:ea typeface="微软雅黑" panose="020B0503020204020204" pitchFamily="34" charset="-122"/>
                </a:rPr>
                <a:t>05</a:t>
              </a:r>
              <a:endParaRPr lang="zh-CN" altLang="en-US" sz="4400" dirty="0">
                <a:solidFill>
                  <a:schemeClr val="bg2"/>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3739313" y="5005656"/>
            <a:ext cx="3142089" cy="1154919"/>
            <a:chOff x="3739313" y="5005656"/>
            <a:chExt cx="3142089" cy="1154919"/>
          </a:xfrm>
        </p:grpSpPr>
        <p:sp>
          <p:nvSpPr>
            <p:cNvPr id="59" name="矩形 58"/>
            <p:cNvSpPr/>
            <p:nvPr/>
          </p:nvSpPr>
          <p:spPr>
            <a:xfrm>
              <a:off x="3739313" y="5329578"/>
              <a:ext cx="3142089"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法律法规制订比较滞后，适用的法规还是上世纪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年代的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XXXX</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标准</a:t>
              </a:r>
            </a:p>
          </p:txBody>
        </p:sp>
        <p:sp>
          <p:nvSpPr>
            <p:cNvPr id="60" name="矩形 59"/>
            <p:cNvSpPr/>
            <p:nvPr/>
          </p:nvSpPr>
          <p:spPr>
            <a:xfrm>
              <a:off x="3789761" y="5005656"/>
              <a:ext cx="2031325"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政策法规制定滞后</a:t>
              </a:r>
            </a:p>
          </p:txBody>
        </p:sp>
      </p:grpSp>
      <p:grpSp>
        <p:nvGrpSpPr>
          <p:cNvPr id="69" name="组合 68"/>
          <p:cNvGrpSpPr/>
          <p:nvPr/>
        </p:nvGrpSpPr>
        <p:grpSpPr>
          <a:xfrm>
            <a:off x="5471634" y="1769582"/>
            <a:ext cx="3142089" cy="908697"/>
            <a:chOff x="5471634" y="1769582"/>
            <a:chExt cx="3142089" cy="908697"/>
          </a:xfrm>
        </p:grpSpPr>
        <p:sp>
          <p:nvSpPr>
            <p:cNvPr id="61" name="矩形 60"/>
            <p:cNvSpPr/>
            <p:nvPr/>
          </p:nvSpPr>
          <p:spPr>
            <a:xfrm>
              <a:off x="5471634" y="2093504"/>
              <a:ext cx="3142089"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目前本行业对人才的逐年增长，人才缺口较大。</a:t>
              </a:r>
            </a:p>
          </p:txBody>
        </p:sp>
        <p:sp>
          <p:nvSpPr>
            <p:cNvPr id="62" name="矩形 61"/>
            <p:cNvSpPr/>
            <p:nvPr/>
          </p:nvSpPr>
          <p:spPr>
            <a:xfrm>
              <a:off x="5479259" y="1769582"/>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人才缺乏</a:t>
              </a:r>
            </a:p>
          </p:txBody>
        </p:sp>
      </p:grpSp>
      <p:grpSp>
        <p:nvGrpSpPr>
          <p:cNvPr id="72" name="组合 71"/>
          <p:cNvGrpSpPr/>
          <p:nvPr/>
        </p:nvGrpSpPr>
        <p:grpSpPr>
          <a:xfrm>
            <a:off x="7228017" y="5005656"/>
            <a:ext cx="3142089" cy="1154919"/>
            <a:chOff x="7228017" y="5005656"/>
            <a:chExt cx="3142089" cy="1154919"/>
          </a:xfrm>
        </p:grpSpPr>
        <p:sp>
          <p:nvSpPr>
            <p:cNvPr id="63" name="矩形 62"/>
            <p:cNvSpPr/>
            <p:nvPr/>
          </p:nvSpPr>
          <p:spPr>
            <a:xfrm>
              <a:off x="7228017" y="5329578"/>
              <a:ext cx="3142089"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行业规模每年以</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300%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的速度快速增长，远高于国外</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的平均增速。</a:t>
              </a:r>
            </a:p>
          </p:txBody>
        </p:sp>
        <p:sp>
          <p:nvSpPr>
            <p:cNvPr id="64" name="矩形 63"/>
            <p:cNvSpPr/>
            <p:nvPr/>
          </p:nvSpPr>
          <p:spPr>
            <a:xfrm>
              <a:off x="7261031" y="5005656"/>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发展较快</a:t>
              </a:r>
            </a:p>
          </p:txBody>
        </p:sp>
      </p:grpSp>
      <p:grpSp>
        <p:nvGrpSpPr>
          <p:cNvPr id="70" name="组合 69"/>
          <p:cNvGrpSpPr/>
          <p:nvPr/>
        </p:nvGrpSpPr>
        <p:grpSpPr>
          <a:xfrm>
            <a:off x="8791919" y="1769582"/>
            <a:ext cx="2297688" cy="1154919"/>
            <a:chOff x="8791919" y="1769582"/>
            <a:chExt cx="2297688" cy="1154919"/>
          </a:xfrm>
        </p:grpSpPr>
        <p:sp>
          <p:nvSpPr>
            <p:cNvPr id="65" name="矩形 64"/>
            <p:cNvSpPr/>
            <p:nvPr/>
          </p:nvSpPr>
          <p:spPr>
            <a:xfrm>
              <a:off x="8791919" y="2093504"/>
              <a:ext cx="2297688"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相关配套的产业不完善，还需从多面着手构建完整产业体系。</a:t>
              </a:r>
            </a:p>
          </p:txBody>
        </p:sp>
        <p:sp>
          <p:nvSpPr>
            <p:cNvPr id="66" name="矩形 65"/>
            <p:cNvSpPr/>
            <p:nvPr/>
          </p:nvSpPr>
          <p:spPr>
            <a:xfrm>
              <a:off x="8799542" y="1769582"/>
              <a:ext cx="1338828"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配套不成熟</a:t>
              </a:r>
            </a:p>
          </p:txBody>
        </p:sp>
      </p:gr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24042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down)">
                                      <p:cBhvr>
                                        <p:cTn id="36" dur="500"/>
                                        <p:tgtEl>
                                          <p:spTgt spid="4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up)">
                                      <p:cBhvr>
                                        <p:cTn id="42" dur="500"/>
                                        <p:tgtEl>
                                          <p:spTgt spid="5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nodeType="withEffect">
                                  <p:stCondLst>
                                    <p:cond delay="2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nodeType="withEffect">
                                  <p:stCondLst>
                                    <p:cond delay="50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75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100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860318" y="1365618"/>
            <a:ext cx="6194425" cy="1293813"/>
            <a:chOff x="3860318" y="1365618"/>
            <a:chExt cx="6194425" cy="1293813"/>
          </a:xfrm>
        </p:grpSpPr>
        <p:sp>
          <p:nvSpPr>
            <p:cNvPr id="17"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TextBox 17"/>
            <p:cNvSpPr txBox="1"/>
            <p:nvPr/>
          </p:nvSpPr>
          <p:spPr>
            <a:xfrm>
              <a:off x="4047196" y="1691394"/>
              <a:ext cx="5760640"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本课题具有较高的学术研究价值，可以某某某研究提供相应的理论基础。</a:t>
              </a:r>
            </a:p>
          </p:txBody>
        </p:sp>
      </p:grpSp>
      <p:grpSp>
        <p:nvGrpSpPr>
          <p:cNvPr id="7" name="组合 6"/>
          <p:cNvGrpSpPr/>
          <p:nvPr/>
        </p:nvGrpSpPr>
        <p:grpSpPr>
          <a:xfrm>
            <a:off x="3860318" y="3113455"/>
            <a:ext cx="6194425" cy="1292225"/>
            <a:chOff x="3860318" y="3113455"/>
            <a:chExt cx="6194425" cy="1292225"/>
          </a:xfrm>
        </p:grpSpPr>
        <p:sp>
          <p:nvSpPr>
            <p:cNvPr id="19" name="Rectangle 11"/>
            <p:cNvSpPr>
              <a:spLocks noChangeArrowheads="1"/>
            </p:cNvSpPr>
            <p:nvPr/>
          </p:nvSpPr>
          <p:spPr bwMode="auto">
            <a:xfrm>
              <a:off x="3860318" y="3113455"/>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19"/>
            <p:cNvSpPr txBox="1"/>
            <p:nvPr/>
          </p:nvSpPr>
          <p:spPr>
            <a:xfrm>
              <a:off x="4047196" y="3424659"/>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本课题能有效地提高工作效率，降低成本，经济效益比较明显。</a:t>
              </a:r>
            </a:p>
          </p:txBody>
        </p:sp>
      </p:grpSp>
      <p:grpSp>
        <p:nvGrpSpPr>
          <p:cNvPr id="33" name="组合 32"/>
          <p:cNvGrpSpPr/>
          <p:nvPr/>
        </p:nvGrpSpPr>
        <p:grpSpPr>
          <a:xfrm>
            <a:off x="3860318" y="4864468"/>
            <a:ext cx="6194425" cy="1293813"/>
            <a:chOff x="3860318" y="4864468"/>
            <a:chExt cx="6194425" cy="1293813"/>
          </a:xfrm>
        </p:grpSpPr>
        <p:sp>
          <p:nvSpPr>
            <p:cNvPr id="22" name="Rectangle 14"/>
            <p:cNvSpPr>
              <a:spLocks noChangeArrowheads="1"/>
            </p:cNvSpPr>
            <p:nvPr/>
          </p:nvSpPr>
          <p:spPr bwMode="auto">
            <a:xfrm>
              <a:off x="3860318" y="4864468"/>
              <a:ext cx="6194425" cy="1293813"/>
            </a:xfrm>
            <a:prstGeom prst="rect">
              <a:avLst/>
            </a:prstGeom>
            <a:solidFill>
              <a:srgbClr val="F2B97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TextBox 21"/>
            <p:cNvSpPr txBox="1"/>
            <p:nvPr/>
          </p:nvSpPr>
          <p:spPr>
            <a:xfrm>
              <a:off x="4047196" y="5171573"/>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请在这里输入您的文字请在这里输入您的文字请在这里输入您的文字请在这里输入您的文字</a:t>
              </a:r>
            </a:p>
          </p:txBody>
        </p:sp>
      </p:grpSp>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5" name="Line 7"/>
          <p:cNvSpPr>
            <a:spLocks noChangeShapeType="1"/>
          </p:cNvSpPr>
          <p:nvPr/>
        </p:nvSpPr>
        <p:spPr bwMode="auto">
          <a:xfrm flipV="1">
            <a:off x="2799868" y="199744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Line 8"/>
          <p:cNvSpPr>
            <a:spLocks noChangeShapeType="1"/>
          </p:cNvSpPr>
          <p:nvPr/>
        </p:nvSpPr>
        <p:spPr bwMode="auto">
          <a:xfrm flipV="1">
            <a:off x="3311042" y="3727818"/>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Line 13"/>
          <p:cNvSpPr>
            <a:spLocks noChangeShapeType="1"/>
          </p:cNvSpPr>
          <p:nvPr/>
        </p:nvSpPr>
        <p:spPr bwMode="auto">
          <a:xfrm>
            <a:off x="2799868" y="461999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166830" y="1159243"/>
            <a:ext cx="3581400" cy="430887"/>
            <a:chOff x="5166830" y="1159243"/>
            <a:chExt cx="3581400" cy="430887"/>
          </a:xfrm>
        </p:grpSpPr>
        <p:sp>
          <p:nvSpPr>
            <p:cNvPr id="18" name="Rectangle 10"/>
            <p:cNvSpPr>
              <a:spLocks noChangeArrowheads="1"/>
            </p:cNvSpPr>
            <p:nvPr/>
          </p:nvSpPr>
          <p:spPr bwMode="auto">
            <a:xfrm>
              <a:off x="5166830" y="1159243"/>
              <a:ext cx="3581400" cy="422275"/>
            </a:xfrm>
            <a:prstGeom prst="rect">
              <a:avLst/>
            </a:prstGeom>
            <a:solidFill>
              <a:srgbClr val="EBEAE2"/>
            </a:solidFill>
            <a:ln w="19050" cap="flat">
              <a:solidFill>
                <a:srgbClr val="75627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6"/>
            <p:cNvSpPr txBox="1"/>
            <p:nvPr/>
          </p:nvSpPr>
          <p:spPr>
            <a:xfrm>
              <a:off x="5403507" y="1159243"/>
              <a:ext cx="3108046" cy="430887"/>
            </a:xfrm>
            <a:prstGeom prst="rect">
              <a:avLst/>
            </a:prstGeom>
            <a:noFill/>
          </p:spPr>
          <p:txBody>
            <a:bodyPr wrap="square" rtlCol="0">
              <a:spAutoFit/>
            </a:bodyPr>
            <a:lstStyle/>
            <a:p>
              <a:pPr algn="ctr"/>
              <a:r>
                <a:rPr lang="zh-CN" altLang="en-US" sz="2200" b="1" dirty="0">
                  <a:solidFill>
                    <a:srgbClr val="756271"/>
                  </a:solidFill>
                  <a:latin typeface="微软雅黑" panose="020B0503020204020204" pitchFamily="34" charset="-122"/>
                  <a:ea typeface="微软雅黑" panose="020B0503020204020204" pitchFamily="34" charset="-122"/>
                </a:rPr>
                <a:t>学术研究价值</a:t>
              </a:r>
              <a:endParaRPr lang="en-US" altLang="zh-CN" sz="2200" b="1" dirty="0">
                <a:solidFill>
                  <a:srgbClr val="75627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66830" y="2905493"/>
            <a:ext cx="3581400" cy="439669"/>
            <a:chOff x="5166830" y="2905493"/>
            <a:chExt cx="3581400" cy="439669"/>
          </a:xfrm>
        </p:grpSpPr>
        <p:sp>
          <p:nvSpPr>
            <p:cNvPr id="20" name="Rectangle 12"/>
            <p:cNvSpPr>
              <a:spLocks noChangeArrowheads="1"/>
            </p:cNvSpPr>
            <p:nvPr/>
          </p:nvSpPr>
          <p:spPr bwMode="auto">
            <a:xfrm>
              <a:off x="5166830" y="2905493"/>
              <a:ext cx="3581400" cy="423863"/>
            </a:xfrm>
            <a:prstGeom prst="rect">
              <a:avLst/>
            </a:prstGeom>
            <a:solidFill>
              <a:srgbClr val="EBEAE2"/>
            </a:solidFill>
            <a:ln w="19050" cap="flat">
              <a:solidFill>
                <a:srgbClr val="EF5B4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TextBox 18"/>
            <p:cNvSpPr txBox="1"/>
            <p:nvPr/>
          </p:nvSpPr>
          <p:spPr>
            <a:xfrm>
              <a:off x="5403507" y="2914275"/>
              <a:ext cx="3108046" cy="430887"/>
            </a:xfrm>
            <a:prstGeom prst="rect">
              <a:avLst/>
            </a:prstGeom>
            <a:noFill/>
          </p:spPr>
          <p:txBody>
            <a:bodyPr wrap="square" rtlCol="0">
              <a:spAutoFit/>
            </a:bodyPr>
            <a:lstStyle/>
            <a:p>
              <a:pPr algn="ctr"/>
              <a:r>
                <a:rPr lang="zh-CN" altLang="en-US" sz="2200" b="1" dirty="0">
                  <a:solidFill>
                    <a:srgbClr val="EF5B43"/>
                  </a:solidFill>
                  <a:latin typeface="微软雅黑" panose="020B0503020204020204" pitchFamily="34" charset="-122"/>
                  <a:ea typeface="微软雅黑" panose="020B0503020204020204" pitchFamily="34" charset="-122"/>
                </a:rPr>
                <a:t>经济效益</a:t>
              </a:r>
              <a:endParaRPr lang="en-US" altLang="zh-CN" sz="2200" b="1" dirty="0">
                <a:solidFill>
                  <a:srgbClr val="EF5B43"/>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66830" y="4658093"/>
            <a:ext cx="3581400" cy="433983"/>
            <a:chOff x="5166830" y="4658093"/>
            <a:chExt cx="3581400" cy="433983"/>
          </a:xfrm>
        </p:grpSpPr>
        <p:sp>
          <p:nvSpPr>
            <p:cNvPr id="23" name="Rectangle 15"/>
            <p:cNvSpPr>
              <a:spLocks noChangeArrowheads="1"/>
            </p:cNvSpPr>
            <p:nvPr/>
          </p:nvSpPr>
          <p:spPr bwMode="auto">
            <a:xfrm>
              <a:off x="5166830" y="4658093"/>
              <a:ext cx="3581400" cy="423863"/>
            </a:xfrm>
            <a:prstGeom prst="rect">
              <a:avLst/>
            </a:prstGeom>
            <a:solidFill>
              <a:srgbClr val="EBEAE2"/>
            </a:solidFill>
            <a:ln w="19050" cap="flat">
              <a:solidFill>
                <a:srgbClr val="F2B97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9" name="TextBox 20"/>
            <p:cNvSpPr txBox="1"/>
            <p:nvPr/>
          </p:nvSpPr>
          <p:spPr>
            <a:xfrm>
              <a:off x="5403507" y="4661189"/>
              <a:ext cx="3108046" cy="430887"/>
            </a:xfrm>
            <a:prstGeom prst="rect">
              <a:avLst/>
            </a:prstGeom>
            <a:noFill/>
          </p:spPr>
          <p:txBody>
            <a:bodyPr wrap="square" rtlCol="0">
              <a:spAutoFit/>
            </a:bodyPr>
            <a:lstStyle/>
            <a:p>
              <a:pPr algn="ctr"/>
              <a:r>
                <a:rPr lang="zh-CN" altLang="en-US" sz="2200" b="1" dirty="0">
                  <a:solidFill>
                    <a:srgbClr val="F2B973"/>
                  </a:solidFill>
                  <a:latin typeface="微软雅黑" panose="020B0503020204020204" pitchFamily="34" charset="-122"/>
                  <a:ea typeface="微软雅黑" panose="020B0503020204020204" pitchFamily="34" charset="-122"/>
                </a:rPr>
                <a:t>社会效益</a:t>
              </a:r>
              <a:endParaRPr lang="en-US" altLang="zh-CN" sz="2200" b="1" dirty="0">
                <a:solidFill>
                  <a:srgbClr val="F2B973"/>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247293" y="2830881"/>
            <a:ext cx="2065338" cy="1787525"/>
            <a:chOff x="1247293" y="2830881"/>
            <a:chExt cx="2065338" cy="1787525"/>
          </a:xfrm>
        </p:grpSpPr>
        <p:sp>
          <p:nvSpPr>
            <p:cNvPr id="10" name="Freeform 6"/>
            <p:cNvSpPr/>
            <p:nvPr/>
          </p:nvSpPr>
          <p:spPr bwMode="auto">
            <a:xfrm>
              <a:off x="1247293" y="2830881"/>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22"/>
            <p:cNvSpPr txBox="1"/>
            <p:nvPr/>
          </p:nvSpPr>
          <p:spPr>
            <a:xfrm>
              <a:off x="1547252" y="3159402"/>
              <a:ext cx="1499007" cy="1200329"/>
            </a:xfrm>
            <a:prstGeom prst="rect">
              <a:avLst/>
            </a:prstGeom>
            <a:noFill/>
          </p:spPr>
          <p:txBody>
            <a:bodyPr wrap="square" rtlCol="0">
              <a:spAutoFit/>
            </a:bodyPr>
            <a:lstStyle/>
            <a:p>
              <a:pPr algn="ctr"/>
              <a:r>
                <a:rPr lang="zh-CN" altLang="en-US" sz="3600" b="1" dirty="0">
                  <a:solidFill>
                    <a:schemeClr val="bg2"/>
                  </a:solidFill>
                  <a:latin typeface="微软雅黑" panose="020B0503020204020204" pitchFamily="34" charset="-122"/>
                  <a:ea typeface="微软雅黑" panose="020B0503020204020204" pitchFamily="34" charset="-122"/>
                </a:rPr>
                <a:t>三个意义</a:t>
              </a:r>
              <a:endParaRPr lang="en-US" altLang="zh-CN" sz="3600" b="1" dirty="0">
                <a:solidFill>
                  <a:schemeClr val="bg2"/>
                </a:solidFill>
                <a:latin typeface="微软雅黑" panose="020B0503020204020204" pitchFamily="34" charset="-122"/>
                <a:ea typeface="微软雅黑" panose="020B0503020204020204" pitchFamily="34" charset="-122"/>
              </a:endParaRPr>
            </a:p>
          </p:txBody>
        </p:sp>
      </p:grpSp>
      <p:sp>
        <p:nvSpPr>
          <p:cNvPr id="32" name="TextBox 42"/>
          <p:cNvSpPr txBox="1"/>
          <p:nvPr/>
        </p:nvSpPr>
        <p:spPr>
          <a:xfrm>
            <a:off x="1247293" y="303624"/>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1.3 </a:t>
            </a:r>
            <a:r>
              <a:rPr lang="zh-CN" altLang="en-US" b="0" dirty="0">
                <a:solidFill>
                  <a:srgbClr val="756271"/>
                </a:solidFill>
              </a:rPr>
              <a:t>研究意义</a:t>
            </a:r>
          </a:p>
        </p:txBody>
      </p:sp>
    </p:spTree>
    <p:extLst>
      <p:ext uri="{BB962C8B-B14F-4D97-AF65-F5344CB8AC3E}">
        <p14:creationId xmlns:p14="http://schemas.microsoft.com/office/powerpoint/2010/main" val="24265756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500"/>
                            </p:stCondLst>
                            <p:childTnLst>
                              <p:par>
                                <p:cTn id="26" presetID="16" presetClass="entr" presetSubtype="37"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outVertical)">
                                      <p:cBhvr>
                                        <p:cTn id="28" dur="500"/>
                                        <p:tgtEl>
                                          <p:spTgt spid="3"/>
                                        </p:tgtEl>
                                      </p:cBhvr>
                                    </p:animEffect>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16" presetClass="entr" presetSubtype="37"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outVertical)">
                                      <p:cBhvr>
                                        <p:cTn id="38" dur="500"/>
                                        <p:tgtEl>
                                          <p:spTgt spid="4"/>
                                        </p:tgtEl>
                                      </p:cBhvr>
                                    </p:animEffect>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16" presetClass="entr" presetSubtype="37"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outVertical)">
                                      <p:cBhvr>
                                        <p:cTn id="48" dur="500"/>
                                        <p:tgtEl>
                                          <p:spTgt spid="5"/>
                                        </p:tgtEl>
                                      </p:cBhvr>
                                    </p:animEffect>
                                  </p:childTnLst>
                                </p:cTn>
                              </p:par>
                            </p:childTnLst>
                          </p:cTn>
                        </p:par>
                        <p:par>
                          <p:cTn id="49" fill="hold">
                            <p:stCondLst>
                              <p:cond delay="5000"/>
                            </p:stCondLst>
                            <p:childTnLst>
                              <p:par>
                                <p:cTn id="50" presetID="42" presetClass="entr" presetSubtype="0"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5407662" y="1170370"/>
            <a:ext cx="594139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刘思强：中小企业企业文化建设初探</a:t>
            </a:r>
            <a:r>
              <a:rPr lang="en-US" altLang="zh-CN" sz="1999" dirty="0"/>
              <a:t>[J].</a:t>
            </a:r>
            <a:r>
              <a:rPr lang="zh-CN" altLang="en-US" sz="1999" dirty="0"/>
              <a:t>湖南社会科学，</a:t>
            </a:r>
            <a:r>
              <a:rPr lang="en-US" altLang="zh-CN" sz="1999" dirty="0"/>
              <a:t>2002(5).</a:t>
            </a:r>
          </a:p>
        </p:txBody>
      </p:sp>
      <p:sp>
        <p:nvSpPr>
          <p:cNvPr id="10" name="TextBox 7"/>
          <p:cNvSpPr txBox="1"/>
          <p:nvPr/>
        </p:nvSpPr>
        <p:spPr>
          <a:xfrm>
            <a:off x="5407663" y="2018427"/>
            <a:ext cx="5919242" cy="39990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德鲁克：知识管理</a:t>
            </a:r>
            <a:r>
              <a:rPr lang="en-US" altLang="zh-CN" sz="1999" dirty="0"/>
              <a:t>.</a:t>
            </a:r>
            <a:r>
              <a:rPr lang="zh-CN" altLang="en-US" sz="1999" dirty="0"/>
              <a:t>中国人民大学出版社，</a:t>
            </a:r>
            <a:r>
              <a:rPr lang="en-US" altLang="zh-CN" sz="1999" dirty="0"/>
              <a:t>2000.</a:t>
            </a:r>
          </a:p>
        </p:txBody>
      </p:sp>
      <p:sp>
        <p:nvSpPr>
          <p:cNvPr id="15" name="Oval 10"/>
          <p:cNvSpPr>
            <a:spLocks noChangeArrowheads="1"/>
          </p:cNvSpPr>
          <p:nvPr/>
        </p:nvSpPr>
        <p:spPr bwMode="auto">
          <a:xfrm>
            <a:off x="4759494" y="1204880"/>
            <a:ext cx="463217" cy="463217"/>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1</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6" name="Oval 13"/>
          <p:cNvSpPr>
            <a:spLocks noChangeArrowheads="1"/>
          </p:cNvSpPr>
          <p:nvPr/>
        </p:nvSpPr>
        <p:spPr bwMode="auto">
          <a:xfrm>
            <a:off x="4759587" y="1973146"/>
            <a:ext cx="464474" cy="463217"/>
          </a:xfrm>
          <a:prstGeom prst="ellipse">
            <a:avLst/>
          </a:prstGeom>
          <a:solidFill>
            <a:srgbClr val="756271"/>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2</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7" name="TextBox 10"/>
          <p:cNvSpPr txBox="1"/>
          <p:nvPr/>
        </p:nvSpPr>
        <p:spPr>
          <a:xfrm>
            <a:off x="5407663" y="2635643"/>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韩文辉，吴戚戚：国外企业文化理论主要流派述评</a:t>
            </a:r>
            <a:r>
              <a:rPr lang="en-US" altLang="zh-CN" sz="1999" dirty="0"/>
              <a:t>.</a:t>
            </a:r>
            <a:r>
              <a:rPr lang="zh-CN" altLang="en-US" sz="1999" dirty="0"/>
              <a:t>哈尔滨工业大学学报，</a:t>
            </a:r>
            <a:r>
              <a:rPr lang="en-US" altLang="zh-CN" sz="1999" dirty="0"/>
              <a:t>2000</a:t>
            </a:r>
            <a:r>
              <a:rPr lang="zh-CN" altLang="en-US" sz="1999" dirty="0"/>
              <a:t>（</a:t>
            </a:r>
            <a:r>
              <a:rPr lang="en-US" altLang="zh-CN" sz="1999" dirty="0"/>
              <a:t>4</a:t>
            </a:r>
            <a:r>
              <a:rPr lang="zh-CN" altLang="en-US" sz="1999" dirty="0"/>
              <a:t>）</a:t>
            </a:r>
            <a:r>
              <a:rPr lang="en-US" altLang="zh-CN" sz="1999" dirty="0"/>
              <a:t>23.</a:t>
            </a:r>
          </a:p>
        </p:txBody>
      </p:sp>
      <p:sp>
        <p:nvSpPr>
          <p:cNvPr id="18" name="Oval 13"/>
          <p:cNvSpPr>
            <a:spLocks noChangeArrowheads="1"/>
          </p:cNvSpPr>
          <p:nvPr/>
        </p:nvSpPr>
        <p:spPr bwMode="auto">
          <a:xfrm>
            <a:off x="4759587" y="2757793"/>
            <a:ext cx="464474" cy="463217"/>
          </a:xfrm>
          <a:prstGeom prst="ellipse">
            <a:avLst/>
          </a:prstGeom>
          <a:solidFill>
            <a:srgbClr val="EF5B4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3</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9" name="TextBox 12"/>
          <p:cNvSpPr txBox="1"/>
          <p:nvPr/>
        </p:nvSpPr>
        <p:spPr>
          <a:xfrm>
            <a:off x="5407663" y="3510669"/>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迈克尔</a:t>
            </a:r>
            <a:r>
              <a:rPr lang="en-US" altLang="zh-CN" sz="1999" dirty="0"/>
              <a:t>·</a:t>
            </a:r>
            <a:r>
              <a:rPr lang="zh-CN" altLang="en-US" sz="1999" dirty="0"/>
              <a:t>茨维尔：创造基于能力的企业文化</a:t>
            </a:r>
            <a:r>
              <a:rPr lang="en-US" altLang="zh-CN" sz="1999" dirty="0"/>
              <a:t>.</a:t>
            </a:r>
            <a:r>
              <a:rPr lang="zh-CN" altLang="en-US" sz="1999" dirty="0"/>
              <a:t>华夏出版社，</a:t>
            </a:r>
            <a:r>
              <a:rPr lang="en-US" altLang="zh-CN" sz="1999" dirty="0"/>
              <a:t>2002.</a:t>
            </a:r>
          </a:p>
        </p:txBody>
      </p:sp>
      <p:sp>
        <p:nvSpPr>
          <p:cNvPr id="20" name="Oval 13"/>
          <p:cNvSpPr>
            <a:spLocks noChangeArrowheads="1"/>
          </p:cNvSpPr>
          <p:nvPr/>
        </p:nvSpPr>
        <p:spPr bwMode="auto">
          <a:xfrm>
            <a:off x="4759587" y="3632820"/>
            <a:ext cx="464474" cy="463217"/>
          </a:xfrm>
          <a:prstGeom prst="ellipse">
            <a:avLst/>
          </a:prstGeom>
          <a:solidFill>
            <a:srgbClr val="858976"/>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4</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1" name="TextBox 14"/>
          <p:cNvSpPr txBox="1"/>
          <p:nvPr/>
        </p:nvSpPr>
        <p:spPr>
          <a:xfrm>
            <a:off x="5407663" y="4407250"/>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王成荣：企业文化学教程</a:t>
            </a:r>
            <a:r>
              <a:rPr lang="en-US" altLang="zh-CN" sz="1999" dirty="0"/>
              <a:t>[M].</a:t>
            </a:r>
            <a:r>
              <a:rPr lang="zh-CN" altLang="en-US" sz="1999" dirty="0"/>
              <a:t>中国人民大学出版社，</a:t>
            </a:r>
            <a:r>
              <a:rPr lang="en-US" altLang="zh-CN" sz="1999" dirty="0"/>
              <a:t>2003.</a:t>
            </a:r>
          </a:p>
        </p:txBody>
      </p:sp>
      <p:sp>
        <p:nvSpPr>
          <p:cNvPr id="22" name="Oval 13"/>
          <p:cNvSpPr>
            <a:spLocks noChangeArrowheads="1"/>
          </p:cNvSpPr>
          <p:nvPr/>
        </p:nvSpPr>
        <p:spPr bwMode="auto">
          <a:xfrm>
            <a:off x="4759587" y="4521464"/>
            <a:ext cx="464474" cy="463217"/>
          </a:xfrm>
          <a:prstGeom prst="ellipse">
            <a:avLst/>
          </a:prstGeom>
          <a:solidFill>
            <a:srgbClr val="F2B97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5</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3" name="TextBox 16"/>
          <p:cNvSpPr txBox="1"/>
          <p:nvPr/>
        </p:nvSpPr>
        <p:spPr>
          <a:xfrm>
            <a:off x="5407663" y="5395847"/>
            <a:ext cx="5919242" cy="70751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999" dirty="0"/>
              <a:t>秦梦华：中小企业文化建设的现状及构建方略研究</a:t>
            </a:r>
            <a:r>
              <a:rPr lang="en-US" altLang="zh-CN" sz="1999" dirty="0"/>
              <a:t>[J].</a:t>
            </a:r>
          </a:p>
        </p:txBody>
      </p:sp>
      <p:sp>
        <p:nvSpPr>
          <p:cNvPr id="24" name="Oval 13"/>
          <p:cNvSpPr>
            <a:spLocks noChangeArrowheads="1"/>
          </p:cNvSpPr>
          <p:nvPr/>
        </p:nvSpPr>
        <p:spPr bwMode="auto">
          <a:xfrm>
            <a:off x="4759587" y="5517998"/>
            <a:ext cx="464474" cy="463217"/>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6</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5" name="Freeform 5"/>
          <p:cNvSpPr>
            <a:spLocks noEditPoints="1"/>
          </p:cNvSpPr>
          <p:nvPr/>
        </p:nvSpPr>
        <p:spPr bwMode="auto">
          <a:xfrm rot="925172">
            <a:off x="-245970" y="1803087"/>
            <a:ext cx="4351968" cy="4356426"/>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26" name="Freeform 26"/>
          <p:cNvSpPr>
            <a:spLocks noEditPoints="1"/>
          </p:cNvSpPr>
          <p:nvPr/>
        </p:nvSpPr>
        <p:spPr bwMode="auto">
          <a:xfrm>
            <a:off x="1878166" y="2752885"/>
            <a:ext cx="1632150" cy="1515569"/>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accent1"/>
              </a:solidFill>
              <a:latin typeface="微软雅黑" panose="020B0503020204020204" pitchFamily="34" charset="-122"/>
              <a:ea typeface="微软雅黑" panose="020B0503020204020204" pitchFamily="34" charset="-122"/>
            </a:endParaRPr>
          </a:p>
        </p:txBody>
      </p:sp>
      <p:sp>
        <p:nvSpPr>
          <p:cNvPr id="28" name="TextBox 42"/>
          <p:cNvSpPr txBox="1"/>
          <p:nvPr/>
        </p:nvSpPr>
        <p:spPr>
          <a:xfrm>
            <a:off x="1250137" y="251792"/>
            <a:ext cx="3647469" cy="430663"/>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799" b="0" dirty="0">
                <a:solidFill>
                  <a:srgbClr val="756271"/>
                </a:solidFill>
              </a:rPr>
              <a:t>1.4 </a:t>
            </a:r>
            <a:r>
              <a:rPr lang="zh-CN" altLang="en-US" sz="2799" b="0" dirty="0">
                <a:solidFill>
                  <a:srgbClr val="756271"/>
                </a:solidFill>
              </a:rPr>
              <a:t>参考文献</a:t>
            </a:r>
          </a:p>
        </p:txBody>
      </p:sp>
    </p:spTree>
    <p:extLst>
      <p:ext uri="{BB962C8B-B14F-4D97-AF65-F5344CB8AC3E}">
        <p14:creationId xmlns:p14="http://schemas.microsoft.com/office/powerpoint/2010/main" val="852497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75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22" presetClass="entr" presetSubtype="8" fill="hold" grpId="0" nodeType="withEffect">
                                  <p:stCondLst>
                                    <p:cond delay="10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125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animBg="1"/>
      <p:bldP spid="16" grpId="0" animBg="1"/>
      <p:bldP spid="17" grpId="0"/>
      <p:bldP spid="18" grpId="0" animBg="1"/>
      <p:bldP spid="19" grpId="0"/>
      <p:bldP spid="20" grpId="0" animBg="1"/>
      <p:bldP spid="21" grpId="0"/>
      <p:bldP spid="22" grpId="0" animBg="1"/>
      <p:bldP spid="23" grpId="0"/>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371928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a:solidFill>
                  <a:srgbClr val="543C4F"/>
                </a:solidFill>
                <a:latin typeface="微软雅黑" panose="020B0503020204020204" pitchFamily="34" charset="-122"/>
                <a:ea typeface="方正兰亭黑_GBK"/>
              </a:rPr>
              <a:t>BACKGROUND AND SIGNIFICANCE OF THE SELECTED TOPIC</a:t>
            </a: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688706" y="3576683"/>
            <a:ext cx="2591912" cy="1380279"/>
            <a:chOff x="688706" y="3576683"/>
            <a:chExt cx="2591912" cy="1380279"/>
          </a:xfrm>
        </p:grpSpPr>
        <p:sp>
          <p:nvSpPr>
            <p:cNvPr id="8" name="矩形 7"/>
            <p:cNvSpPr/>
            <p:nvPr/>
          </p:nvSpPr>
          <p:spPr>
            <a:xfrm>
              <a:off x="1480383" y="3576683"/>
              <a:ext cx="1800235" cy="399902"/>
            </a:xfrm>
            <a:prstGeom prst="rect">
              <a:avLst/>
            </a:prstGeom>
          </p:spPr>
          <p:txBody>
            <a:bodyPr wrap="square">
              <a:spAutoFit/>
            </a:bodyPr>
            <a:lstStyle/>
            <a:p>
              <a:pPr algn="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主形象贯穿</a:t>
              </a:r>
            </a:p>
          </p:txBody>
        </p:sp>
        <p:sp>
          <p:nvSpPr>
            <p:cNvPr id="17" name="矩形 25"/>
            <p:cNvSpPr>
              <a:spLocks noChangeArrowheads="1"/>
            </p:cNvSpPr>
            <p:nvPr/>
          </p:nvSpPr>
          <p:spPr bwMode="auto">
            <a:xfrm>
              <a:off x="688706" y="3880305"/>
              <a:ext cx="2591912" cy="107665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与主题相匹配的画面和现场装饰效果，精心打造欢娱晚宴氛围，</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使所有员工感受到企业的关怀和温暖；</a:t>
              </a:r>
              <a:endPar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23177" y="1555625"/>
            <a:ext cx="3387569" cy="1137972"/>
            <a:chOff x="823177" y="1555625"/>
            <a:chExt cx="3387569" cy="1137972"/>
          </a:xfrm>
        </p:grpSpPr>
        <p:sp>
          <p:nvSpPr>
            <p:cNvPr id="10" name="矩形 9"/>
            <p:cNvSpPr/>
            <p:nvPr/>
          </p:nvSpPr>
          <p:spPr>
            <a:xfrm>
              <a:off x="2863505" y="1555625"/>
              <a:ext cx="1342026" cy="399902"/>
            </a:xfrm>
            <a:prstGeom prst="rect">
              <a:avLst/>
            </a:prstGeom>
          </p:spPr>
          <p:txBody>
            <a:bodyPr wrap="square">
              <a:spAutoFit/>
            </a:bodyPr>
            <a:lstStyle/>
            <a:p>
              <a:pPr algn="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创意领军</a:t>
              </a:r>
            </a:p>
          </p:txBody>
        </p:sp>
        <p:sp>
          <p:nvSpPr>
            <p:cNvPr id="18" name="矩形 25"/>
            <p:cNvSpPr>
              <a:spLocks noChangeArrowheads="1"/>
            </p:cNvSpPr>
            <p:nvPr/>
          </p:nvSpPr>
          <p:spPr bwMode="auto">
            <a:xfrm>
              <a:off x="823177" y="1863033"/>
              <a:ext cx="3387569" cy="8305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立意高远，体</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现公司的</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精神风貌，树立鲜明的品牌形象，赢得内部的团结力和凝聚力；</a:t>
              </a:r>
            </a:p>
          </p:txBody>
        </p:sp>
      </p:grpSp>
      <p:grpSp>
        <p:nvGrpSpPr>
          <p:cNvPr id="44" name="组合 43"/>
          <p:cNvGrpSpPr/>
          <p:nvPr/>
        </p:nvGrpSpPr>
        <p:grpSpPr>
          <a:xfrm>
            <a:off x="8079150" y="1586539"/>
            <a:ext cx="3395662" cy="1135459"/>
            <a:chOff x="8079150" y="1586539"/>
            <a:chExt cx="3395662" cy="1135459"/>
          </a:xfrm>
        </p:grpSpPr>
        <p:sp>
          <p:nvSpPr>
            <p:cNvPr id="15" name="矩形 14"/>
            <p:cNvSpPr/>
            <p:nvPr/>
          </p:nvSpPr>
          <p:spPr>
            <a:xfrm>
              <a:off x="8079151" y="1586539"/>
              <a:ext cx="1342026" cy="399902"/>
            </a:xfrm>
            <a:prstGeom prst="rect">
              <a:avLst/>
            </a:prstGeom>
          </p:spPr>
          <p:txBody>
            <a:bodyPr wrap="square">
              <a:spAutoFit/>
            </a:bodyPr>
            <a:lstStyle/>
            <a:p>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赢在细节</a:t>
              </a:r>
            </a:p>
          </p:txBody>
        </p:sp>
        <p:sp>
          <p:nvSpPr>
            <p:cNvPr id="19" name="矩形 25"/>
            <p:cNvSpPr>
              <a:spLocks noChangeArrowheads="1"/>
            </p:cNvSpPr>
            <p:nvPr/>
          </p:nvSpPr>
          <p:spPr bwMode="auto">
            <a:xfrm>
              <a:off x="8079150" y="1891434"/>
              <a:ext cx="3395662" cy="8305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整个流程中用精致的</a:t>
              </a:r>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细节提升兴通监理的形象，激励员工在未来能更好的与公司携手并进；</a:t>
              </a:r>
            </a:p>
          </p:txBody>
        </p:sp>
      </p:grpSp>
      <p:grpSp>
        <p:nvGrpSpPr>
          <p:cNvPr id="45" name="组合 44"/>
          <p:cNvGrpSpPr/>
          <p:nvPr/>
        </p:nvGrpSpPr>
        <p:grpSpPr>
          <a:xfrm>
            <a:off x="8937979" y="3681082"/>
            <a:ext cx="2536832" cy="1193842"/>
            <a:chOff x="8937979" y="3681082"/>
            <a:chExt cx="2536832" cy="1193842"/>
          </a:xfrm>
        </p:grpSpPr>
        <p:sp>
          <p:nvSpPr>
            <p:cNvPr id="16" name="矩形 15"/>
            <p:cNvSpPr/>
            <p:nvPr/>
          </p:nvSpPr>
          <p:spPr>
            <a:xfrm>
              <a:off x="8937979" y="3681082"/>
              <a:ext cx="1418606" cy="399902"/>
            </a:xfrm>
            <a:prstGeom prst="rect">
              <a:avLst/>
            </a:prstGeom>
          </p:spPr>
          <p:txBody>
            <a:bodyPr wrap="square">
              <a:spAutoFit/>
            </a:bodyPr>
            <a:lstStyle/>
            <a:p>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科技严谨</a:t>
              </a:r>
            </a:p>
          </p:txBody>
        </p:sp>
        <p:sp>
          <p:nvSpPr>
            <p:cNvPr id="20" name="矩形 25"/>
            <p:cNvSpPr>
              <a:spLocks noChangeArrowheads="1"/>
            </p:cNvSpPr>
            <p:nvPr/>
          </p:nvSpPr>
          <p:spPr bwMode="auto">
            <a:xfrm>
              <a:off x="8937979" y="4044360"/>
              <a:ext cx="2536832" cy="83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599" dirty="0">
                  <a:solidFill>
                    <a:schemeClr val="tx1">
                      <a:lumMod val="75000"/>
                      <a:lumOff val="25000"/>
                    </a:schemeClr>
                  </a:solidFill>
                  <a:latin typeface="微软雅黑" panose="020B0503020204020204" pitchFamily="34" charset="-122"/>
                  <a:ea typeface="微软雅黑" panose="020B0503020204020204" pitchFamily="34" charset="-122"/>
                </a:rPr>
                <a:t>着重体现产品的科技含量，体现公司的科学严谨的形象。</a:t>
              </a:r>
            </a:p>
          </p:txBody>
        </p:sp>
      </p:grpSp>
      <p:grpSp>
        <p:nvGrpSpPr>
          <p:cNvPr id="2" name="组合 1"/>
          <p:cNvGrpSpPr/>
          <p:nvPr/>
        </p:nvGrpSpPr>
        <p:grpSpPr>
          <a:xfrm>
            <a:off x="4688809" y="2953712"/>
            <a:ext cx="2795552" cy="3537557"/>
            <a:chOff x="4688809" y="2953712"/>
            <a:chExt cx="2795552" cy="3537557"/>
          </a:xfrm>
        </p:grpSpPr>
        <p:sp>
          <p:nvSpPr>
            <p:cNvPr id="21" name="Freeform 6"/>
            <p:cNvSpPr>
              <a:spLocks noEditPoints="1"/>
            </p:cNvSpPr>
            <p:nvPr/>
          </p:nvSpPr>
          <p:spPr bwMode="auto">
            <a:xfrm>
              <a:off x="4688809" y="2953712"/>
              <a:ext cx="2795552" cy="2795552"/>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noFill/>
            <a:ln>
              <a:solidFill>
                <a:srgbClr val="5ABB9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2" name="Freeform 7"/>
            <p:cNvSpPr>
              <a:spLocks noEditPoints="1"/>
            </p:cNvSpPr>
            <p:nvPr/>
          </p:nvSpPr>
          <p:spPr bwMode="auto">
            <a:xfrm>
              <a:off x="5607291" y="5412354"/>
              <a:ext cx="994687" cy="1078915"/>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5ABB9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6" name="Freeform 18"/>
            <p:cNvSpPr/>
            <p:nvPr/>
          </p:nvSpPr>
          <p:spPr bwMode="auto">
            <a:xfrm>
              <a:off x="5057807" y="3310677"/>
              <a:ext cx="2069591" cy="2041515"/>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5ABB9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5221053" y="4036676"/>
              <a:ext cx="1731214" cy="582595"/>
            </a:xfrm>
            <a:prstGeom prst="rect">
              <a:avLst/>
            </a:prstGeom>
            <a:noFill/>
          </p:spPr>
          <p:txBody>
            <a:bodyPr wrap="square" rtlCol="0">
              <a:spAutoFit/>
            </a:bodyPr>
            <a:lstStyle/>
            <a:p>
              <a:pPr algn="ctr">
                <a:lnSpc>
                  <a:spcPct val="150000"/>
                </a:lnSpc>
              </a:pPr>
              <a:r>
                <a:rPr lang="zh-CN" altLang="en-US" sz="2399" b="1" dirty="0">
                  <a:solidFill>
                    <a:schemeClr val="bg2"/>
                  </a:solidFill>
                  <a:latin typeface="微软雅黑" panose="020B0503020204020204" pitchFamily="34" charset="-122"/>
                  <a:ea typeface="微软雅黑" panose="020B0503020204020204" pitchFamily="34" charset="-122"/>
                </a:rPr>
                <a:t>四个创新点</a:t>
              </a:r>
            </a:p>
          </p:txBody>
        </p:sp>
      </p:grpSp>
      <p:grpSp>
        <p:nvGrpSpPr>
          <p:cNvPr id="3" name="组合 2"/>
          <p:cNvGrpSpPr/>
          <p:nvPr/>
        </p:nvGrpSpPr>
        <p:grpSpPr>
          <a:xfrm>
            <a:off x="3397321" y="3775933"/>
            <a:ext cx="1263413" cy="1263413"/>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5"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3651749" y="4055407"/>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01</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379506" y="1927971"/>
            <a:ext cx="1263413" cy="1263413"/>
            <a:chOff x="4379506" y="1927971"/>
            <a:chExt cx="1263413" cy="1263413"/>
          </a:xfrm>
        </p:grpSpPr>
        <p:grpSp>
          <p:nvGrpSpPr>
            <p:cNvPr id="26" name="组合 25"/>
            <p:cNvGrpSpPr/>
            <p:nvPr/>
          </p:nvGrpSpPr>
          <p:grpSpPr>
            <a:xfrm>
              <a:off x="4379506" y="1927971"/>
              <a:ext cx="1263413" cy="1263413"/>
              <a:chOff x="4637435" y="2231854"/>
              <a:chExt cx="1264071" cy="1264071"/>
            </a:xfrm>
          </p:grpSpPr>
          <p:sp>
            <p:nvSpPr>
              <p:cNvPr id="28"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rgbClr val="756271"/>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9"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4641955" y="2220055"/>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02</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588006" y="1969373"/>
            <a:ext cx="1263413" cy="1263413"/>
            <a:chOff x="6588006" y="1969373"/>
            <a:chExt cx="1263413" cy="1263413"/>
          </a:xfrm>
        </p:grpSpPr>
        <p:grpSp>
          <p:nvGrpSpPr>
            <p:cNvPr id="30" name="组合 29"/>
            <p:cNvGrpSpPr/>
            <p:nvPr/>
          </p:nvGrpSpPr>
          <p:grpSpPr>
            <a:xfrm>
              <a:off x="6588006" y="1969373"/>
              <a:ext cx="1263413" cy="1263413"/>
              <a:chOff x="6847086" y="2273277"/>
              <a:chExt cx="1264071" cy="1264071"/>
            </a:xfrm>
          </p:grpSpPr>
          <p:sp>
            <p:nvSpPr>
              <p:cNvPr id="31"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rgbClr val="EF5B4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2"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EF5B4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6852744" y="2277597"/>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03</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7568590" y="3775933"/>
            <a:ext cx="1263413" cy="1263413"/>
            <a:chOff x="7568590" y="3775933"/>
            <a:chExt cx="1263413" cy="1263413"/>
          </a:xfrm>
        </p:grpSpPr>
        <p:grpSp>
          <p:nvGrpSpPr>
            <p:cNvPr id="33" name="组合 32"/>
            <p:cNvGrpSpPr/>
            <p:nvPr/>
          </p:nvGrpSpPr>
          <p:grpSpPr>
            <a:xfrm>
              <a:off x="7568590" y="3775933"/>
              <a:ext cx="1263413" cy="1263413"/>
              <a:chOff x="7775541" y="4141250"/>
              <a:chExt cx="1264071" cy="1264071"/>
            </a:xfrm>
          </p:grpSpPr>
          <p:sp>
            <p:nvSpPr>
              <p:cNvPr id="34"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858976"/>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5"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858976"/>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7831039" y="4095795"/>
              <a:ext cx="726482" cy="646011"/>
            </a:xfrm>
            <a:prstGeom prst="rect">
              <a:avLst/>
            </a:prstGeom>
            <a:noFill/>
          </p:spPr>
          <p:txBody>
            <a:bodyPr wrap="none" rtlCol="0">
              <a:spAutoFit/>
            </a:bodyPr>
            <a:lstStyle/>
            <a:p>
              <a:pPr algn="ctr"/>
              <a:r>
                <a:rPr lang="en-US" altLang="zh-CN" sz="3598" dirty="0">
                  <a:solidFill>
                    <a:schemeClr val="bg2"/>
                  </a:solidFill>
                  <a:latin typeface="微软雅黑" panose="020B0503020204020204" pitchFamily="34" charset="-122"/>
                  <a:ea typeface="微软雅黑" panose="020B0503020204020204" pitchFamily="34" charset="-122"/>
                </a:rPr>
                <a:t>04</a:t>
              </a:r>
              <a:endParaRPr lang="zh-CN" altLang="en-US" sz="3598" dirty="0">
                <a:solidFill>
                  <a:schemeClr val="bg2"/>
                </a:solidFill>
                <a:latin typeface="微软雅黑" panose="020B0503020204020204" pitchFamily="34" charset="-122"/>
                <a:ea typeface="微软雅黑" panose="020B0503020204020204" pitchFamily="34" charset="-122"/>
              </a:endParaRPr>
            </a:p>
          </p:txBody>
        </p:sp>
      </p:grpSp>
      <p:sp>
        <p:nvSpPr>
          <p:cNvPr id="42" name="TextBox 42"/>
          <p:cNvSpPr txBox="1"/>
          <p:nvPr/>
        </p:nvSpPr>
        <p:spPr>
          <a:xfrm>
            <a:off x="1150880" y="318958"/>
            <a:ext cx="3647469" cy="430663"/>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799" b="0" dirty="0">
                <a:solidFill>
                  <a:srgbClr val="756271"/>
                </a:solidFill>
              </a:rPr>
              <a:t>1.5 </a:t>
            </a:r>
            <a:r>
              <a:rPr lang="zh-CN" altLang="en-US" sz="2799" b="0" dirty="0">
                <a:solidFill>
                  <a:srgbClr val="756271"/>
                </a:solidFill>
              </a:rPr>
              <a:t>主要贡献与创新</a:t>
            </a:r>
          </a:p>
        </p:txBody>
      </p:sp>
    </p:spTree>
    <p:extLst>
      <p:ext uri="{BB962C8B-B14F-4D97-AF65-F5344CB8AC3E}">
        <p14:creationId xmlns:p14="http://schemas.microsoft.com/office/powerpoint/2010/main" val="7224256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75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10"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EF5B43"/>
                </a:solidFill>
                <a:latin typeface="微软雅黑" panose="020B0503020204020204" pitchFamily="34" charset="-122"/>
                <a:ea typeface="微软雅黑" panose="020B0503020204020204" pitchFamily="34" charset="-122"/>
              </a:rPr>
              <a:t>研究意义</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3773</Words>
  <Application>Microsoft Office PowerPoint</Application>
  <PresentationFormat>宽屏</PresentationFormat>
  <Paragraphs>322</Paragraphs>
  <Slides>29</Slides>
  <Notes>29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Meiryo</vt:lpstr>
      <vt:lpstr>新細明體</vt:lpstr>
      <vt:lpstr>方正兰亭黑_GBK</vt:lpstr>
      <vt:lpstr>华文隶书</vt:lpstr>
      <vt:lpstr>宋体</vt:lpstr>
      <vt:lpstr>微软雅黑</vt:lpstr>
      <vt:lpstr>微软雅黑 Light</vt:lpstr>
      <vt:lpstr>Arial</vt:lpstr>
      <vt:lpstr>Calibri</vt:lpstr>
      <vt:lpstr>Calibri Light</vt:lpstr>
      <vt:lpstr>Open Sans</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29</cp:revision>
  <dcterms:created xsi:type="dcterms:W3CDTF">2017-04-01T14:37:23Z</dcterms:created>
  <dcterms:modified xsi:type="dcterms:W3CDTF">2019-05-23T19:46:27Z</dcterms:modified>
</cp:coreProperties>
</file>