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09" r:id="rId3"/>
    <p:sldId id="262" r:id="rId4"/>
    <p:sldId id="314" r:id="rId5"/>
    <p:sldId id="311" r:id="rId6"/>
    <p:sldId id="31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4" r:id="rId2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99FF"/>
    <a:srgbClr val="CC3300"/>
    <a:srgbClr val="FF3300"/>
    <a:srgbClr val="FF0066"/>
    <a:srgbClr val="0000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4"/>
    <p:restoredTop sz="94682"/>
  </p:normalViewPr>
  <p:slideViewPr>
    <p:cSldViewPr showGuides="1">
      <p:cViewPr varScale="1">
        <p:scale>
          <a:sx n="66" d="100"/>
          <a:sy n="66" d="100"/>
        </p:scale>
        <p:origin x="-120"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1.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3.png"/><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image" Target="../media/image5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2.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4.png"/><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29.png"/><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页眉占位符 70657"/>
          <p:cNvSpPr>
            <a:spLocks noGrp="1"/>
          </p:cNvSpPr>
          <p:nvPr>
            <p:ph type="hdr" sz="quarter"/>
          </p:nvPr>
        </p:nvSpPr>
        <p:spPr>
          <a:xfrm>
            <a:off x="0" y="0"/>
            <a:ext cx="2971800" cy="457200"/>
          </a:xfrm>
          <a:prstGeom prst="rect">
            <a:avLst/>
          </a:prstGeom>
          <a:noFill/>
          <a:ln w="9525">
            <a:noFill/>
          </a:ln>
        </p:spPr>
        <p:txBody>
          <a:bodyPr/>
          <a:p>
            <a:pPr lvl="0"/>
            <a:endParaRPr lang="zh-CN" altLang="en-US" sz="1200" b="0" dirty="0"/>
          </a:p>
        </p:txBody>
      </p:sp>
      <p:sp>
        <p:nvSpPr>
          <p:cNvPr id="70659" name="日期占位符 70658"/>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b="0" dirty="0"/>
          </a:p>
        </p:txBody>
      </p:sp>
      <p:sp>
        <p:nvSpPr>
          <p:cNvPr id="70660" name="页脚占位符 70659"/>
          <p:cNvSpPr>
            <a:spLocks noGrp="1"/>
          </p:cNvSpPr>
          <p:nvPr>
            <p:ph type="ftr" sz="quarter" idx="2"/>
          </p:nvPr>
        </p:nvSpPr>
        <p:spPr>
          <a:xfrm>
            <a:off x="0" y="8685213"/>
            <a:ext cx="2971800" cy="457200"/>
          </a:xfrm>
          <a:prstGeom prst="rect">
            <a:avLst/>
          </a:prstGeom>
          <a:noFill/>
          <a:ln w="9525">
            <a:noFill/>
          </a:ln>
        </p:spPr>
        <p:txBody>
          <a:bodyPr anchor="b"/>
          <a:p>
            <a:pPr lvl="0"/>
            <a:endParaRPr lang="zh-CN" altLang="en-US" sz="1200" b="0" dirty="0"/>
          </a:p>
        </p:txBody>
      </p:sp>
      <p:sp>
        <p:nvSpPr>
          <p:cNvPr id="70661" name="灯片编号占位符 70660"/>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页眉占位符 6145"/>
          <p:cNvSpPr>
            <a:spLocks noGrp="1"/>
          </p:cNvSpPr>
          <p:nvPr>
            <p:ph type="hdr" sz="quarter"/>
          </p:nvPr>
        </p:nvSpPr>
        <p:spPr>
          <a:xfrm>
            <a:off x="0" y="0"/>
            <a:ext cx="2971800" cy="457200"/>
          </a:xfrm>
          <a:prstGeom prst="rect">
            <a:avLst/>
          </a:prstGeom>
          <a:noFill/>
          <a:ln w="9525">
            <a:noFill/>
          </a:ln>
        </p:spPr>
        <p:txBody>
          <a:bodyPr/>
          <a:p>
            <a:pPr lvl="0"/>
            <a:endParaRPr lang="zh-CN" altLang="en-US" sz="1200" b="0" dirty="0"/>
          </a:p>
        </p:txBody>
      </p:sp>
      <p:sp>
        <p:nvSpPr>
          <p:cNvPr id="6147" name="日期占位符 6146"/>
          <p:cNvSpPr>
            <a:spLocks noGrp="1"/>
          </p:cNvSpPr>
          <p:nvPr>
            <p:ph type="dt" idx="1"/>
          </p:nvPr>
        </p:nvSpPr>
        <p:spPr>
          <a:xfrm>
            <a:off x="3886200" y="0"/>
            <a:ext cx="2971800" cy="457200"/>
          </a:xfrm>
          <a:prstGeom prst="rect">
            <a:avLst/>
          </a:prstGeom>
          <a:noFill/>
          <a:ln w="9525">
            <a:noFill/>
          </a:ln>
        </p:spPr>
        <p:txBody>
          <a:bodyPr/>
          <a:p>
            <a:pPr lvl="0" algn="r"/>
            <a:endParaRPr lang="zh-CN" altLang="en-US" sz="1200" b="0" dirty="0"/>
          </a:p>
        </p:txBody>
      </p:sp>
      <p:sp>
        <p:nvSpPr>
          <p:cNvPr id="6148" name="幻灯片图像占位符 6147"/>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6149" name="文本占位符 6148"/>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150" name="页脚占位符 6149"/>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b="0" dirty="0"/>
          </a:p>
        </p:txBody>
      </p:sp>
      <p:sp>
        <p:nvSpPr>
          <p:cNvPr id="6151" name="灯片编号占位符 6150"/>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 name="矩形 1043"/>
          <p:cNvSpPr/>
          <p:nvPr userDrawn="1"/>
        </p:nvSpPr>
        <p:spPr>
          <a:xfrm>
            <a:off x="685800" y="927100"/>
            <a:ext cx="7772400" cy="57150"/>
          </a:xfrm>
          <a:prstGeom prst="rect">
            <a:avLst/>
          </a:prstGeom>
          <a:gradFill rotWithShape="1">
            <a:gsLst>
              <a:gs pos="0">
                <a:srgbClr val="A603AB">
                  <a:alpha val="100000"/>
                </a:srgbClr>
              </a:gs>
              <a:gs pos="21001">
                <a:srgbClr val="0819FB">
                  <a:alpha val="100000"/>
                </a:srgbClr>
              </a:gs>
              <a:gs pos="35001">
                <a:srgbClr val="1A8D48">
                  <a:alpha val="100000"/>
                </a:srgbClr>
              </a:gs>
              <a:gs pos="52000">
                <a:srgbClr val="FFFF00">
                  <a:alpha val="100000"/>
                </a:srgbClr>
              </a:gs>
              <a:gs pos="73000">
                <a:srgbClr val="EE3F17">
                  <a:alpha val="100000"/>
                </a:srgbClr>
              </a:gs>
              <a:gs pos="88000">
                <a:srgbClr val="E81766">
                  <a:alpha val="100000"/>
                </a:srgbClr>
              </a:gs>
              <a:gs pos="100000">
                <a:srgbClr val="A603AB">
                  <a:alpha val="100000"/>
                </a:srgbClr>
              </a:gs>
            </a:gsLst>
            <a:lin ang="0" scaled="1"/>
            <a:tileRect/>
          </a:gra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5.xml"/><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oleObject" Target="../embeddings/oleObject21.bin"/><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oleObject" Target="../embeddings/oleObject25.bin"/><Relationship Id="rId7" Type="http://schemas.openxmlformats.org/officeDocument/2006/relationships/image" Target="../media/image28.wmf"/><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 Id="rId3" Type="http://schemas.openxmlformats.org/officeDocument/2006/relationships/image" Target="../media/image26.png"/><Relationship Id="rId2" Type="http://schemas.openxmlformats.org/officeDocument/2006/relationships/image" Target="../media/image25.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27.bin"/><Relationship Id="rId2" Type="http://schemas.openxmlformats.org/officeDocument/2006/relationships/image" Target="../media/image29.png"/><Relationship Id="rId1"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3.wmf"/><Relationship Id="rId7" Type="http://schemas.openxmlformats.org/officeDocument/2006/relationships/oleObject" Target="../embeddings/oleObject31.bin"/><Relationship Id="rId6" Type="http://schemas.openxmlformats.org/officeDocument/2006/relationships/image" Target="../media/image29.png"/><Relationship Id="rId5" Type="http://schemas.openxmlformats.org/officeDocument/2006/relationships/oleObject" Target="../embeddings/oleObject30.bin"/><Relationship Id="rId4" Type="http://schemas.openxmlformats.org/officeDocument/2006/relationships/image" Target="../media/image32.wmf"/><Relationship Id="rId3" Type="http://schemas.openxmlformats.org/officeDocument/2006/relationships/oleObject" Target="../embeddings/oleObject29.bin"/><Relationship Id="rId2" Type="http://schemas.openxmlformats.org/officeDocument/2006/relationships/image" Target="../media/image31.wmf"/><Relationship Id="rId16" Type="http://schemas.openxmlformats.org/officeDocument/2006/relationships/vmlDrawing" Target="../drawings/vmlDrawing9.vml"/><Relationship Id="rId15" Type="http://schemas.openxmlformats.org/officeDocument/2006/relationships/slideLayout" Target="../slideLayouts/slideLayout2.xml"/><Relationship Id="rId14" Type="http://schemas.openxmlformats.org/officeDocument/2006/relationships/image" Target="../media/image36.wmf"/><Relationship Id="rId13" Type="http://schemas.openxmlformats.org/officeDocument/2006/relationships/oleObject" Target="../embeddings/oleObject34.bin"/><Relationship Id="rId12" Type="http://schemas.openxmlformats.org/officeDocument/2006/relationships/image" Target="../media/image35.wmf"/><Relationship Id="rId11" Type="http://schemas.openxmlformats.org/officeDocument/2006/relationships/oleObject" Target="../embeddings/oleObject33.bin"/><Relationship Id="rId10" Type="http://schemas.openxmlformats.org/officeDocument/2006/relationships/image" Target="../media/image34.wmf"/><Relationship Id="rId1"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0.png"/><Relationship Id="rId7" Type="http://schemas.openxmlformats.org/officeDocument/2006/relationships/oleObject" Target="../embeddings/oleObject38.bin"/><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 Id="rId3" Type="http://schemas.openxmlformats.org/officeDocument/2006/relationships/oleObject" Target="../embeddings/oleObject36.bin"/><Relationship Id="rId2" Type="http://schemas.openxmlformats.org/officeDocument/2006/relationships/image" Target="../media/image37.png"/><Relationship Id="rId10" Type="http://schemas.openxmlformats.org/officeDocument/2006/relationships/vmlDrawing" Target="../drawings/vmlDrawing10.vml"/><Relationship Id="rId1"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4.wmf"/><Relationship Id="rId7" Type="http://schemas.openxmlformats.org/officeDocument/2006/relationships/oleObject" Target="../embeddings/oleObject42.bin"/><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 Id="rId3" Type="http://schemas.openxmlformats.org/officeDocument/2006/relationships/oleObject" Target="../embeddings/oleObject40.bin"/><Relationship Id="rId2" Type="http://schemas.openxmlformats.org/officeDocument/2006/relationships/image" Target="../media/image41.png"/><Relationship Id="rId14" Type="http://schemas.openxmlformats.org/officeDocument/2006/relationships/vmlDrawing" Target="../drawings/vmlDrawing11.vml"/><Relationship Id="rId13" Type="http://schemas.openxmlformats.org/officeDocument/2006/relationships/slideLayout" Target="../slideLayouts/slideLayout2.xml"/><Relationship Id="rId12" Type="http://schemas.openxmlformats.org/officeDocument/2006/relationships/image" Target="../media/image46.wmf"/><Relationship Id="rId11" Type="http://schemas.openxmlformats.org/officeDocument/2006/relationships/oleObject" Target="../embeddings/oleObject44.bin"/><Relationship Id="rId10" Type="http://schemas.openxmlformats.org/officeDocument/2006/relationships/image" Target="../media/image45.wmf"/><Relationship Id="rId1"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png"/><Relationship Id="rId7" Type="http://schemas.openxmlformats.org/officeDocument/2006/relationships/oleObject" Target="../embeddings/oleObject48.bin"/><Relationship Id="rId6" Type="http://schemas.openxmlformats.org/officeDocument/2006/relationships/image" Target="../media/image49.png"/><Relationship Id="rId5" Type="http://schemas.openxmlformats.org/officeDocument/2006/relationships/oleObject" Target="../embeddings/oleObject47.bin"/><Relationship Id="rId4" Type="http://schemas.openxmlformats.org/officeDocument/2006/relationships/image" Target="../media/image48.png"/><Relationship Id="rId3" Type="http://schemas.openxmlformats.org/officeDocument/2006/relationships/oleObject" Target="../embeddings/oleObject46.bin"/><Relationship Id="rId2" Type="http://schemas.openxmlformats.org/officeDocument/2006/relationships/image" Target="../media/image47.png"/><Relationship Id="rId10" Type="http://schemas.openxmlformats.org/officeDocument/2006/relationships/vmlDrawing" Target="../drawings/vmlDrawing12.vml"/><Relationship Id="rId1"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3.png"/><Relationship Id="rId7" Type="http://schemas.openxmlformats.org/officeDocument/2006/relationships/oleObject" Target="../embeddings/oleObject52.bin"/><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png"/><Relationship Id="rId3" Type="http://schemas.openxmlformats.org/officeDocument/2006/relationships/oleObject" Target="../embeddings/oleObject50.bin"/><Relationship Id="rId2" Type="http://schemas.openxmlformats.org/officeDocument/2006/relationships/image" Target="../media/image50.png"/><Relationship Id="rId10" Type="http://schemas.openxmlformats.org/officeDocument/2006/relationships/vmlDrawing" Target="../drawings/vmlDrawing13.vml"/><Relationship Id="rId1"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 Id="rId3" Type="http://schemas.openxmlformats.org/officeDocument/2006/relationships/oleObject" Target="../embeddings/oleObject3.bin"/><Relationship Id="rId2" Type="http://schemas.openxmlformats.org/officeDocument/2006/relationships/image" Target="../media/image4.png"/><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8.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10.bin"/><Relationship Id="rId7" Type="http://schemas.openxmlformats.org/officeDocument/2006/relationships/image" Target="../media/image12.wmf"/><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3" Type="http://schemas.openxmlformats.org/officeDocument/2006/relationships/image" Target="../media/image10.wmf"/><Relationship Id="rId2" Type="http://schemas.openxmlformats.org/officeDocument/2006/relationships/oleObject" Target="../embeddings/oleObject7.bin"/><Relationship Id="rId15" Type="http://schemas.openxmlformats.org/officeDocument/2006/relationships/vmlDrawing" Target="../drawings/vmlDrawing3.vml"/><Relationship Id="rId14" Type="http://schemas.openxmlformats.org/officeDocument/2006/relationships/slideLayout" Target="../slideLayouts/slideLayout2.xml"/><Relationship Id="rId13" Type="http://schemas.openxmlformats.org/officeDocument/2006/relationships/image" Target="../media/image15.wmf"/><Relationship Id="rId12" Type="http://schemas.openxmlformats.org/officeDocument/2006/relationships/oleObject" Target="../embeddings/oleObject12.bin"/><Relationship Id="rId11" Type="http://schemas.openxmlformats.org/officeDocument/2006/relationships/image" Target="../media/image14.wmf"/><Relationship Id="rId10" Type="http://schemas.openxmlformats.org/officeDocument/2006/relationships/oleObject" Target="../embeddings/oleObject11.bin"/><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4.bin"/><Relationship Id="rId2" Type="http://schemas.openxmlformats.org/officeDocument/2006/relationships/image" Target="../media/image16.png"/><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wmf"/><Relationship Id="rId7" Type="http://schemas.openxmlformats.org/officeDocument/2006/relationships/oleObject" Target="../embeddings/oleObject18.bin"/><Relationship Id="rId6" Type="http://schemas.openxmlformats.org/officeDocument/2006/relationships/image" Target="../media/image20.png"/><Relationship Id="rId5" Type="http://schemas.openxmlformats.org/officeDocument/2006/relationships/oleObject" Target="../embeddings/oleObject17.bin"/><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0" Type="http://schemas.openxmlformats.org/officeDocument/2006/relationships/vmlDrawing" Target="../drawings/vmlDrawing5.vml"/><Relationship Id="rId1"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332" name="图片 99331" descr="照片 040"/>
          <p:cNvPicPr>
            <a:picLocks noChangeAspect="1"/>
          </p:cNvPicPr>
          <p:nvPr/>
        </p:nvPicPr>
        <p:blipFill>
          <a:blip r:embed="rId1"/>
          <a:stretch>
            <a:fillRect/>
          </a:stretch>
        </p:blipFill>
        <p:spPr>
          <a:xfrm>
            <a:off x="0" y="0"/>
            <a:ext cx="9144000" cy="6858000"/>
          </a:xfrm>
          <a:prstGeom prst="rect">
            <a:avLst/>
          </a:prstGeom>
          <a:noFill/>
          <a:ln w="9525">
            <a:noFill/>
          </a:ln>
        </p:spPr>
      </p:pic>
      <p:sp>
        <p:nvSpPr>
          <p:cNvPr id="99333" name="矩形 99332"/>
          <p:cNvSpPr/>
          <p:nvPr/>
        </p:nvSpPr>
        <p:spPr>
          <a:xfrm>
            <a:off x="539750" y="2349500"/>
            <a:ext cx="7772400" cy="609600"/>
          </a:xfrm>
          <a:noFill/>
          <a:ln w="9525">
            <a:noFill/>
          </a:ln>
        </p:spPr>
        <p:txBody>
          <a:bodyP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b="0" dirty="0">
                <a:solidFill>
                  <a:srgbClr val="0000FF"/>
                </a:solidFill>
                <a:latin typeface="隶书" pitchFamily="49" charset="-122"/>
                <a:ea typeface="隶书" pitchFamily="49" charset="-122"/>
              </a:rPr>
              <a:t>6.1 </a:t>
            </a:r>
            <a:r>
              <a:rPr lang="zh-CN" altLang="en-US" b="0" dirty="0">
                <a:solidFill>
                  <a:srgbClr val="0000FF"/>
                </a:solidFill>
                <a:latin typeface="隶书" pitchFamily="49" charset="-122"/>
                <a:ea typeface="隶书" pitchFamily="49" charset="-122"/>
              </a:rPr>
              <a:t>基本运算电路</a:t>
            </a:r>
            <a:endParaRPr lang="zh-CN" altLang="en-US" b="0">
              <a:solidFill>
                <a:srgbClr val="0000FF"/>
              </a:solidFill>
              <a:latin typeface="隶书" pitchFamily="49" charset="-122"/>
              <a:ea typeface="隶书" pitchFamily="49" charset="-122"/>
            </a:endParaRPr>
          </a:p>
        </p:txBody>
      </p:sp>
      <p:sp>
        <p:nvSpPr>
          <p:cNvPr id="99334" name="文本框 99333">
            <a:hlinkClick r:id="" action="ppaction://hlinkshowjump?jump=nextslide"/>
          </p:cNvPr>
          <p:cNvSpPr txBox="1"/>
          <p:nvPr/>
        </p:nvSpPr>
        <p:spPr>
          <a:xfrm>
            <a:off x="971550" y="3548063"/>
            <a:ext cx="4176713" cy="579437"/>
          </a:xfrm>
          <a:prstGeom prst="rect">
            <a:avLst/>
          </a:prstGeom>
          <a:noFill/>
          <a:ln w="9525">
            <a:noFill/>
          </a:ln>
        </p:spPr>
        <p:txBody>
          <a:bodyPr>
            <a:spAutoFit/>
          </a:bodyPr>
          <a:p>
            <a:pPr>
              <a:spcBef>
                <a:spcPct val="50000"/>
              </a:spcBef>
            </a:pPr>
            <a:r>
              <a:rPr lang="zh-CN" altLang="en-US" sz="3200" b="0" dirty="0">
                <a:solidFill>
                  <a:srgbClr val="0000FF"/>
                </a:solidFill>
                <a:latin typeface="Times New Roman" panose="02020603050405020304" pitchFamily="18" charset="0"/>
                <a:ea typeface="隶书" pitchFamily="49" charset="-122"/>
              </a:rPr>
              <a:t>一、集成运放回顾</a:t>
            </a:r>
            <a:endParaRPr lang="zh-CN" altLang="en-US" sz="3200" b="0">
              <a:solidFill>
                <a:srgbClr val="0000FF"/>
              </a:solidFill>
              <a:latin typeface="Times New Roman" panose="02020603050405020304" pitchFamily="18" charset="0"/>
              <a:ea typeface="隶书" pitchFamily="49" charset="-122"/>
            </a:endParaRPr>
          </a:p>
        </p:txBody>
      </p:sp>
      <p:sp>
        <p:nvSpPr>
          <p:cNvPr id="99335" name="文本框 99334">
            <a:hlinkClick r:id="rId2" action="ppaction://hlinksldjump"/>
          </p:cNvPr>
          <p:cNvSpPr txBox="1"/>
          <p:nvPr/>
        </p:nvSpPr>
        <p:spPr>
          <a:xfrm>
            <a:off x="971550" y="4148138"/>
            <a:ext cx="4724400" cy="579437"/>
          </a:xfrm>
          <a:prstGeom prst="rect">
            <a:avLst/>
          </a:prstGeom>
          <a:noFill/>
          <a:ln w="9525">
            <a:noFill/>
          </a:ln>
        </p:spPr>
        <p:txBody>
          <a:bodyPr>
            <a:spAutoFit/>
          </a:bodyPr>
          <a:p>
            <a:pPr>
              <a:spcBef>
                <a:spcPct val="50000"/>
              </a:spcBef>
            </a:pPr>
            <a:r>
              <a:rPr lang="zh-CN" altLang="en-US" sz="3200" b="0" dirty="0">
                <a:solidFill>
                  <a:srgbClr val="0000FF"/>
                </a:solidFill>
                <a:latin typeface="Times New Roman" panose="02020603050405020304" pitchFamily="18" charset="0"/>
                <a:ea typeface="隶书" pitchFamily="49" charset="-122"/>
              </a:rPr>
              <a:t>二、比例运算电路</a:t>
            </a:r>
            <a:endParaRPr lang="zh-CN" altLang="en-US" sz="3200" b="0">
              <a:solidFill>
                <a:srgbClr val="0000FF"/>
              </a:solidFill>
              <a:latin typeface="Times New Roman" panose="02020603050405020304" pitchFamily="18" charset="0"/>
              <a:ea typeface="隶书" pitchFamily="49" charset="-122"/>
            </a:endParaRPr>
          </a:p>
        </p:txBody>
      </p:sp>
      <p:sp>
        <p:nvSpPr>
          <p:cNvPr id="99336" name="文本框 99335">
            <a:hlinkClick r:id="rId3" action="ppaction://hlinksldjump"/>
          </p:cNvPr>
          <p:cNvSpPr txBox="1"/>
          <p:nvPr/>
        </p:nvSpPr>
        <p:spPr>
          <a:xfrm>
            <a:off x="971550" y="4797425"/>
            <a:ext cx="4191000" cy="579438"/>
          </a:xfrm>
          <a:prstGeom prst="rect">
            <a:avLst/>
          </a:prstGeom>
          <a:noFill/>
          <a:ln w="9525">
            <a:noFill/>
          </a:ln>
        </p:spPr>
        <p:txBody>
          <a:bodyPr>
            <a:spAutoFit/>
          </a:bodyPr>
          <a:p>
            <a:pPr>
              <a:spcBef>
                <a:spcPct val="50000"/>
              </a:spcBef>
            </a:pPr>
            <a:r>
              <a:rPr lang="zh-CN" altLang="en-US" sz="3200" b="0" dirty="0">
                <a:solidFill>
                  <a:srgbClr val="0000FF"/>
                </a:solidFill>
                <a:latin typeface="Times New Roman" panose="02020603050405020304" pitchFamily="18" charset="0"/>
                <a:ea typeface="隶书" pitchFamily="49" charset="-122"/>
              </a:rPr>
              <a:t>三、加减运算电路</a:t>
            </a:r>
            <a:endParaRPr lang="zh-CN" altLang="en-US" sz="3200" b="0">
              <a:solidFill>
                <a:srgbClr val="0000FF"/>
              </a:solidFill>
              <a:latin typeface="Times New Roman" panose="02020603050405020304" pitchFamily="18" charset="0"/>
              <a:ea typeface="隶书" pitchFamily="49" charset="-122"/>
            </a:endParaRPr>
          </a:p>
        </p:txBody>
      </p:sp>
      <p:sp>
        <p:nvSpPr>
          <p:cNvPr id="99337" name="文本框 99336">
            <a:hlinkClick r:id="rId4" action="ppaction://hlinksldjump"/>
          </p:cNvPr>
          <p:cNvSpPr txBox="1"/>
          <p:nvPr/>
        </p:nvSpPr>
        <p:spPr>
          <a:xfrm>
            <a:off x="971550" y="5445125"/>
            <a:ext cx="6858000" cy="579438"/>
          </a:xfrm>
          <a:prstGeom prst="rect">
            <a:avLst/>
          </a:prstGeom>
          <a:noFill/>
          <a:ln w="9525">
            <a:noFill/>
          </a:ln>
        </p:spPr>
        <p:txBody>
          <a:bodyPr>
            <a:spAutoFit/>
          </a:bodyPr>
          <a:p>
            <a:pPr>
              <a:spcBef>
                <a:spcPct val="50000"/>
              </a:spcBef>
            </a:pPr>
            <a:r>
              <a:rPr lang="zh-CN" altLang="en-US" sz="3200" b="0" dirty="0">
                <a:solidFill>
                  <a:srgbClr val="0000FF"/>
                </a:solidFill>
                <a:latin typeface="Times New Roman" panose="02020603050405020304" pitchFamily="18" charset="0"/>
                <a:ea typeface="隶书" pitchFamily="49" charset="-122"/>
              </a:rPr>
              <a:t>四、积分运算电路和微分运算电路</a:t>
            </a:r>
            <a:endParaRPr lang="zh-CN" altLang="en-US" sz="3200" b="0">
              <a:solidFill>
                <a:srgbClr val="0000FF"/>
              </a:solidFill>
              <a:latin typeface="Times New Roman" panose="02020603050405020304" pitchFamily="18" charset="0"/>
              <a:ea typeface="隶书" pitchFamily="49" charset="-122"/>
            </a:endParaRPr>
          </a:p>
        </p:txBody>
      </p:sp>
      <p:sp>
        <p:nvSpPr>
          <p:cNvPr id="99339" name="矩形 99338"/>
          <p:cNvSpPr/>
          <p:nvPr/>
        </p:nvSpPr>
        <p:spPr>
          <a:xfrm>
            <a:off x="611188" y="836613"/>
            <a:ext cx="7772400" cy="609600"/>
          </a:xfrm>
          <a:noFill/>
          <a:ln w="9525">
            <a:noFill/>
          </a:ln>
        </p:spPr>
        <p:txBody>
          <a:bodyP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4800" b="0" dirty="0">
                <a:solidFill>
                  <a:srgbClr val="FF3300"/>
                </a:solidFill>
                <a:latin typeface="隶书" pitchFamily="49" charset="-122"/>
                <a:ea typeface="隶书" pitchFamily="49" charset="-122"/>
              </a:rPr>
              <a:t>第六</a:t>
            </a:r>
            <a:r>
              <a:rPr lang="zh-CN" altLang="en-US" sz="4800" b="0" dirty="0">
                <a:solidFill>
                  <a:srgbClr val="FF3300"/>
                </a:solidFill>
                <a:latin typeface="隶书" pitchFamily="49" charset="-122"/>
                <a:ea typeface="隶书" pitchFamily="49" charset="-122"/>
              </a:rPr>
              <a:t>章 信号的运算和处理</a:t>
            </a:r>
            <a:endParaRPr lang="zh-CN" altLang="en-US" sz="4800" b="0">
              <a:solidFill>
                <a:srgbClr val="FF3300"/>
              </a:solidFill>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p:nvPr>
            <p:ph type="title"/>
          </p:nvPr>
        </p:nvSpPr>
        <p:spPr>
          <a:xfrm>
            <a:off x="684213" y="260350"/>
            <a:ext cx="7073900" cy="647700"/>
          </a:xfrm>
          <a:solidFill>
            <a:srgbClr val="FFFFFF">
              <a:alpha val="100000"/>
            </a:srgbClr>
          </a:solidFill>
          <a:ln>
            <a:solidFill>
              <a:schemeClr val="bg1"/>
            </a:solidFill>
          </a:ln>
        </p:spPr>
        <p:txBody>
          <a:bodyPr/>
          <a:p>
            <a:pPr>
              <a:lnSpc>
                <a:spcPct val="110000"/>
              </a:lnSpc>
            </a:pPr>
            <a:r>
              <a:rPr lang="zh-CN" altLang="en-US" sz="3600" b="1" dirty="0">
                <a:solidFill>
                  <a:srgbClr val="0000FF"/>
                </a:solidFill>
                <a:latin typeface="隶书" pitchFamily="49" charset="-122"/>
                <a:ea typeface="隶书" pitchFamily="49" charset="-122"/>
              </a:rPr>
              <a:t>三、加减运算电路</a:t>
            </a:r>
            <a:endParaRPr lang="zh-CN" altLang="en-US" sz="2800" b="1" dirty="0">
              <a:solidFill>
                <a:srgbClr val="0000FF"/>
              </a:solidFill>
              <a:latin typeface="宋体" panose="02010600030101010101" pitchFamily="2" charset="-122"/>
            </a:endParaRPr>
          </a:p>
        </p:txBody>
      </p:sp>
      <p:graphicFrame>
        <p:nvGraphicFramePr>
          <p:cNvPr id="46083" name="对象 46082"/>
          <p:cNvGraphicFramePr/>
          <p:nvPr/>
        </p:nvGraphicFramePr>
        <p:xfrm>
          <a:off x="5346700" y="2405063"/>
          <a:ext cx="3276600" cy="2332037"/>
        </p:xfrm>
        <a:graphic>
          <a:graphicData uri="http://schemas.openxmlformats.org/presentationml/2006/ole">
            <mc:AlternateContent xmlns:mc="http://schemas.openxmlformats.org/markup-compatibility/2006">
              <mc:Choice xmlns:v="urn:schemas-microsoft-com:vml" Requires="v">
                <p:oleObj spid="_x0000_s3090" name="" r:id="rId1" imgW="1282700" imgH="914400" progId="Equation.DSMT4">
                  <p:embed/>
                </p:oleObj>
              </mc:Choice>
              <mc:Fallback>
                <p:oleObj name="" r:id="rId1" imgW="1282700" imgH="914400" progId="Equation.DSMT4">
                  <p:embed/>
                  <p:pic>
                    <p:nvPicPr>
                      <p:cNvPr id="0" name="图片 3089"/>
                      <p:cNvPicPr/>
                      <p:nvPr/>
                    </p:nvPicPr>
                    <p:blipFill>
                      <a:blip r:embed="rId2"/>
                      <a:stretch>
                        <a:fillRect/>
                      </a:stretch>
                    </p:blipFill>
                    <p:spPr>
                      <a:xfrm>
                        <a:off x="5346700" y="2405063"/>
                        <a:ext cx="3276600" cy="2332037"/>
                      </a:xfrm>
                      <a:prstGeom prst="rect">
                        <a:avLst/>
                      </a:prstGeom>
                      <a:solidFill>
                        <a:srgbClr val="FFFFFF"/>
                      </a:solidFill>
                      <a:ln w="38100">
                        <a:noFill/>
                        <a:miter/>
                      </a:ln>
                    </p:spPr>
                  </p:pic>
                </p:oleObj>
              </mc:Fallback>
            </mc:AlternateContent>
          </a:graphicData>
        </a:graphic>
      </p:graphicFrame>
      <p:graphicFrame>
        <p:nvGraphicFramePr>
          <p:cNvPr id="46084" name="对象 46083"/>
          <p:cNvGraphicFramePr/>
          <p:nvPr/>
        </p:nvGraphicFramePr>
        <p:xfrm>
          <a:off x="1692275" y="5300663"/>
          <a:ext cx="5903913" cy="1252537"/>
        </p:xfrm>
        <a:graphic>
          <a:graphicData uri="http://schemas.openxmlformats.org/presentationml/2006/ole">
            <mc:AlternateContent xmlns:mc="http://schemas.openxmlformats.org/markup-compatibility/2006">
              <mc:Choice xmlns:v="urn:schemas-microsoft-com:vml" Requires="v">
                <p:oleObj spid="_x0000_s3092" name="" r:id="rId3" imgW="2031365" imgH="431800" progId="Equation.3">
                  <p:embed/>
                </p:oleObj>
              </mc:Choice>
              <mc:Fallback>
                <p:oleObj name="" r:id="rId3" imgW="2031365" imgH="431800" progId="Equation.3">
                  <p:embed/>
                  <p:pic>
                    <p:nvPicPr>
                      <p:cNvPr id="0" name="图片 3091"/>
                      <p:cNvPicPr/>
                      <p:nvPr/>
                    </p:nvPicPr>
                    <p:blipFill>
                      <a:blip r:embed="rId4"/>
                      <a:stretch>
                        <a:fillRect/>
                      </a:stretch>
                    </p:blipFill>
                    <p:spPr>
                      <a:xfrm>
                        <a:off x="1692275" y="5300663"/>
                        <a:ext cx="5903913" cy="12525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6085" name="文本框 46084"/>
          <p:cNvSpPr txBox="1"/>
          <p:nvPr/>
        </p:nvSpPr>
        <p:spPr>
          <a:xfrm>
            <a:off x="4643438" y="1773238"/>
            <a:ext cx="39624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方法一：节点电流法</a:t>
            </a:r>
            <a:endParaRPr lang="zh-CN" altLang="en-US" dirty="0">
              <a:latin typeface="Times New Roman" panose="02020603050405020304" pitchFamily="18" charset="0"/>
            </a:endParaRPr>
          </a:p>
        </p:txBody>
      </p:sp>
      <p:graphicFrame>
        <p:nvGraphicFramePr>
          <p:cNvPr id="46086" name="对象 46085"/>
          <p:cNvGraphicFramePr/>
          <p:nvPr/>
        </p:nvGraphicFramePr>
        <p:xfrm>
          <a:off x="684213" y="1989138"/>
          <a:ext cx="3887787" cy="3268662"/>
        </p:xfrm>
        <a:graphic>
          <a:graphicData uri="http://schemas.openxmlformats.org/presentationml/2006/ole">
            <mc:AlternateContent xmlns:mc="http://schemas.openxmlformats.org/markup-compatibility/2006">
              <mc:Choice xmlns:v="urn:schemas-microsoft-com:vml" Requires="v">
                <p:oleObj spid="_x0000_s3094" name="" r:id="rId5" imgW="11249025" imgH="9458325" progId="MSPhotoEd.3">
                  <p:embed/>
                </p:oleObj>
              </mc:Choice>
              <mc:Fallback>
                <p:oleObj name="" r:id="rId5" imgW="11249025" imgH="9458325" progId="MSPhotoEd.3">
                  <p:embed/>
                  <p:pic>
                    <p:nvPicPr>
                      <p:cNvPr id="0" name="图片 3093"/>
                      <p:cNvPicPr/>
                      <p:nvPr/>
                    </p:nvPicPr>
                    <p:blipFill>
                      <a:blip r:embed="rId6"/>
                      <a:stretch>
                        <a:fillRect/>
                      </a:stretch>
                    </p:blipFill>
                    <p:spPr>
                      <a:xfrm>
                        <a:off x="684213" y="1989138"/>
                        <a:ext cx="3887787" cy="3268662"/>
                      </a:xfrm>
                      <a:prstGeom prst="rect">
                        <a:avLst/>
                      </a:prstGeom>
                      <a:noFill/>
                      <a:ln w="38100">
                        <a:noFill/>
                        <a:miter/>
                      </a:ln>
                    </p:spPr>
                  </p:pic>
                </p:oleObj>
              </mc:Fallback>
            </mc:AlternateContent>
          </a:graphicData>
        </a:graphic>
      </p:graphicFrame>
      <p:sp>
        <p:nvSpPr>
          <p:cNvPr id="48142" name="矩形 48141"/>
          <p:cNvSpPr/>
          <p:nvPr/>
        </p:nvSpPr>
        <p:spPr>
          <a:xfrm>
            <a:off x="684213" y="1196975"/>
            <a:ext cx="3671887" cy="457200"/>
          </a:xfrm>
          <a:prstGeom prst="rect">
            <a:avLst/>
          </a:prstGeom>
          <a:noFill/>
          <a:ln w="9525">
            <a:noFill/>
          </a:ln>
        </p:spPr>
        <p:txBody>
          <a:bodyPr>
            <a:spAutoFit/>
          </a:bodyPr>
          <a:p>
            <a:r>
              <a:rPr lang="en-US" altLang="zh-CN" dirty="0">
                <a:solidFill>
                  <a:srgbClr val="FF0066"/>
                </a:solidFill>
                <a:latin typeface="Times New Roman" panose="02020603050405020304" pitchFamily="18" charset="0"/>
              </a:rPr>
              <a:t>1. </a:t>
            </a:r>
            <a:r>
              <a:rPr lang="zh-CN" altLang="en-US" dirty="0">
                <a:solidFill>
                  <a:srgbClr val="FF0066"/>
                </a:solidFill>
                <a:latin typeface="Times New Roman" panose="02020603050405020304" pitchFamily="18" charset="0"/>
              </a:rPr>
              <a:t>反相求和运算电路</a:t>
            </a:r>
            <a:endParaRPr lang="zh-CN" altLang="en-US" dirty="0">
              <a:solidFill>
                <a:srgbClr val="FF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wipe(left)">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charRg st="0" end="10"/>
                                            </p:txEl>
                                          </p:spTgt>
                                        </p:tgtEl>
                                        <p:attrNameLst>
                                          <p:attrName>style.visibility</p:attrName>
                                        </p:attrNameLst>
                                      </p:cBhvr>
                                      <p:to>
                                        <p:strVal val="visible"/>
                                      </p:to>
                                    </p:set>
                                    <p:animEffect transition="in" filter="wipe(left)">
                                      <p:cBhvr>
                                        <p:cTn id="12" dur="500"/>
                                        <p:tgtEl>
                                          <p:spTgt spid="46085">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wipe(left)">
                                      <p:cBhvr>
                                        <p:cTn id="17" dur="5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4"/>
                                        </p:tgtEl>
                                        <p:attrNameLst>
                                          <p:attrName>style.visibility</p:attrName>
                                        </p:attrNameLst>
                                      </p:cBhvr>
                                      <p:to>
                                        <p:strVal val="visible"/>
                                      </p:to>
                                    </p:set>
                                    <p:animEffect transition="in" filter="wipe(left)">
                                      <p:cBhvr>
                                        <p:cTn id="22"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p:nvPr>
            <p:ph type="title"/>
          </p:nvPr>
        </p:nvSpPr>
        <p:spPr>
          <a:xfrm>
            <a:off x="457200" y="457200"/>
            <a:ext cx="4267200" cy="450850"/>
          </a:xfrm>
          <a:solidFill>
            <a:srgbClr val="FFFFFF">
              <a:alpha val="100000"/>
            </a:srgbClr>
          </a:solidFill>
          <a:ln>
            <a:solidFill>
              <a:schemeClr val="bg1"/>
            </a:solidFill>
          </a:ln>
        </p:spPr>
        <p:txBody>
          <a:bodyPr/>
          <a:p>
            <a:pPr algn="l"/>
            <a:r>
              <a:rPr lang="en-US" altLang="zh-CN" sz="2400" b="1">
                <a:solidFill>
                  <a:srgbClr val="FF0066"/>
                </a:solidFill>
              </a:rPr>
              <a:t>1.</a:t>
            </a:r>
            <a:r>
              <a:rPr lang="en-US" altLang="zh-CN" sz="2400" b="1" dirty="0">
                <a:solidFill>
                  <a:srgbClr val="FF0066"/>
                </a:solidFill>
                <a:latin typeface="宋体" panose="02010600030101010101" pitchFamily="2" charset="-122"/>
              </a:rPr>
              <a:t> </a:t>
            </a:r>
            <a:r>
              <a:rPr lang="zh-CN" altLang="en-US" sz="2400" b="1" dirty="0">
                <a:solidFill>
                  <a:srgbClr val="FF0066"/>
                </a:solidFill>
                <a:latin typeface="宋体" panose="02010600030101010101" pitchFamily="2" charset="-122"/>
              </a:rPr>
              <a:t>反相求和</a:t>
            </a:r>
            <a:r>
              <a:rPr lang="zh-CN" altLang="en-US" sz="2400" b="1" dirty="0">
                <a:solidFill>
                  <a:srgbClr val="FF0066"/>
                </a:solidFill>
              </a:rPr>
              <a:t>运算电路</a:t>
            </a:r>
            <a:endParaRPr lang="zh-CN" altLang="en-US" sz="2400" b="1" dirty="0">
              <a:solidFill>
                <a:srgbClr val="FF0066"/>
              </a:solidFill>
            </a:endParaRPr>
          </a:p>
        </p:txBody>
      </p:sp>
      <p:graphicFrame>
        <p:nvGraphicFramePr>
          <p:cNvPr id="47107" name="对象 47106"/>
          <p:cNvGraphicFramePr/>
          <p:nvPr/>
        </p:nvGraphicFramePr>
        <p:xfrm>
          <a:off x="1524000" y="5334000"/>
          <a:ext cx="6019800" cy="871538"/>
        </p:xfrm>
        <a:graphic>
          <a:graphicData uri="http://schemas.openxmlformats.org/presentationml/2006/ole">
            <mc:AlternateContent xmlns:mc="http://schemas.openxmlformats.org/markup-compatibility/2006">
              <mc:Choice xmlns:v="urn:schemas-microsoft-com:vml" Requires="v">
                <p:oleObj spid="_x0000_s3091" name="" r:id="rId1" imgW="2970530" imgH="431800" progId="Equation.3">
                  <p:embed/>
                </p:oleObj>
              </mc:Choice>
              <mc:Fallback>
                <p:oleObj name="" r:id="rId1" imgW="2970530" imgH="431800" progId="Equation.3">
                  <p:embed/>
                  <p:pic>
                    <p:nvPicPr>
                      <p:cNvPr id="0" name="图片 3090"/>
                      <p:cNvPicPr/>
                      <p:nvPr/>
                    </p:nvPicPr>
                    <p:blipFill>
                      <a:blip r:embed="rId2"/>
                      <a:stretch>
                        <a:fillRect/>
                      </a:stretch>
                    </p:blipFill>
                    <p:spPr>
                      <a:xfrm>
                        <a:off x="1524000" y="5334000"/>
                        <a:ext cx="6019800" cy="87153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7108" name="文本框 47107"/>
          <p:cNvSpPr txBox="1"/>
          <p:nvPr/>
        </p:nvSpPr>
        <p:spPr>
          <a:xfrm>
            <a:off x="611188" y="981075"/>
            <a:ext cx="8153400" cy="1406525"/>
          </a:xfrm>
          <a:prstGeom prst="rect">
            <a:avLst/>
          </a:prstGeom>
          <a:noFill/>
          <a:ln w="9525">
            <a:noFill/>
          </a:ln>
        </p:spPr>
        <p:txBody>
          <a:bodyPr>
            <a:spAutoFit/>
          </a:bodyPr>
          <a:p>
            <a:pPr>
              <a:lnSpc>
                <a:spcPct val="120000"/>
              </a:lnSpc>
            </a:pPr>
            <a:r>
              <a:rPr lang="zh-CN" altLang="en-US" dirty="0">
                <a:latin typeface="Times New Roman" panose="02020603050405020304" pitchFamily="18" charset="0"/>
              </a:rPr>
              <a:t>方法二：利用叠加原理</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a:t>
            </a:r>
            <a:r>
              <a:rPr lang="zh-CN" altLang="en-US" dirty="0">
                <a:solidFill>
                  <a:srgbClr val="D60093"/>
                </a:solidFill>
                <a:latin typeface="Times New Roman" panose="02020603050405020304" pitchFamily="18" charset="0"/>
              </a:rPr>
              <a:t>首先求解每个输入信号单独作用时的输出电压，然后将所有结果相加，即得到所有输入信号同时作用时的输出电压。</a:t>
            </a:r>
            <a:endParaRPr lang="zh-CN" altLang="en-US">
              <a:solidFill>
                <a:srgbClr val="D60093"/>
              </a:solidFill>
              <a:latin typeface="Times New Roman" panose="02020603050405020304" pitchFamily="18" charset="0"/>
            </a:endParaRPr>
          </a:p>
        </p:txBody>
      </p:sp>
      <p:pic>
        <p:nvPicPr>
          <p:cNvPr id="47109" name="图片 47108" descr="Dz070208"/>
          <p:cNvPicPr>
            <a:picLocks noChangeAspect="1"/>
          </p:cNvPicPr>
          <p:nvPr/>
        </p:nvPicPr>
        <p:blipFill>
          <a:blip r:embed="rId3"/>
          <a:stretch>
            <a:fillRect/>
          </a:stretch>
        </p:blipFill>
        <p:spPr>
          <a:xfrm>
            <a:off x="3657600" y="2514600"/>
            <a:ext cx="2819400" cy="2366963"/>
          </a:xfrm>
          <a:prstGeom prst="rect">
            <a:avLst/>
          </a:prstGeom>
          <a:noFill/>
          <a:ln w="9525">
            <a:noFill/>
          </a:ln>
        </p:spPr>
      </p:pic>
      <p:graphicFrame>
        <p:nvGraphicFramePr>
          <p:cNvPr id="47110" name="对象 47109"/>
          <p:cNvGraphicFramePr/>
          <p:nvPr/>
        </p:nvGraphicFramePr>
        <p:xfrm>
          <a:off x="7010400" y="2819400"/>
          <a:ext cx="1668463" cy="2009775"/>
        </p:xfrm>
        <a:graphic>
          <a:graphicData uri="http://schemas.openxmlformats.org/presentationml/2006/ole">
            <mc:AlternateContent xmlns:mc="http://schemas.openxmlformats.org/markup-compatibility/2006">
              <mc:Choice xmlns:v="urn:schemas-microsoft-com:vml" Requires="v">
                <p:oleObj spid="_x0000_s3097" name="" r:id="rId4" imgW="927100" imgH="1117600" progId="Equation.3">
                  <p:embed/>
                </p:oleObj>
              </mc:Choice>
              <mc:Fallback>
                <p:oleObj name="" r:id="rId4" imgW="927100" imgH="1117600" progId="Equation.3">
                  <p:embed/>
                  <p:pic>
                    <p:nvPicPr>
                      <p:cNvPr id="0" name="图片 3096"/>
                      <p:cNvPicPr/>
                      <p:nvPr/>
                    </p:nvPicPr>
                    <p:blipFill>
                      <a:blip r:embed="rId5"/>
                      <a:stretch>
                        <a:fillRect/>
                      </a:stretch>
                    </p:blipFill>
                    <p:spPr>
                      <a:xfrm>
                        <a:off x="7010400" y="2819400"/>
                        <a:ext cx="1668463" cy="20097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7111" name="对象 47110"/>
          <p:cNvGraphicFramePr/>
          <p:nvPr/>
        </p:nvGraphicFramePr>
        <p:xfrm>
          <a:off x="5105400" y="4343400"/>
          <a:ext cx="1600200" cy="776288"/>
        </p:xfrm>
        <a:graphic>
          <a:graphicData uri="http://schemas.openxmlformats.org/presentationml/2006/ole">
            <mc:AlternateContent xmlns:mc="http://schemas.openxmlformats.org/markup-compatibility/2006">
              <mc:Choice xmlns:v="urn:schemas-microsoft-com:vml" Requires="v">
                <p:oleObj spid="_x0000_s3093" name="" r:id="rId6" imgW="888365" imgH="431800" progId="Equation.3">
                  <p:embed/>
                </p:oleObj>
              </mc:Choice>
              <mc:Fallback>
                <p:oleObj name="" r:id="rId6" imgW="888365" imgH="431800" progId="Equation.3">
                  <p:embed/>
                  <p:pic>
                    <p:nvPicPr>
                      <p:cNvPr id="0" name="图片 3092"/>
                      <p:cNvPicPr/>
                      <p:nvPr/>
                    </p:nvPicPr>
                    <p:blipFill>
                      <a:blip r:embed="rId7"/>
                      <a:stretch>
                        <a:fillRect/>
                      </a:stretch>
                    </p:blipFill>
                    <p:spPr>
                      <a:xfrm>
                        <a:off x="5105400" y="4343400"/>
                        <a:ext cx="1600200" cy="77628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7112" name="对象 47111"/>
          <p:cNvGraphicFramePr/>
          <p:nvPr/>
        </p:nvGraphicFramePr>
        <p:xfrm>
          <a:off x="685800" y="2590800"/>
          <a:ext cx="2895600" cy="2435225"/>
        </p:xfrm>
        <a:graphic>
          <a:graphicData uri="http://schemas.openxmlformats.org/presentationml/2006/ole">
            <mc:AlternateContent xmlns:mc="http://schemas.openxmlformats.org/markup-compatibility/2006">
              <mc:Choice xmlns:v="urn:schemas-microsoft-com:vml" Requires="v">
                <p:oleObj spid="_x0000_s3100" name="" r:id="rId8" imgW="11249025" imgH="9458325" progId="MSPhotoEd.3">
                  <p:embed/>
                </p:oleObj>
              </mc:Choice>
              <mc:Fallback>
                <p:oleObj name="" r:id="rId8" imgW="11249025" imgH="9458325" progId="MSPhotoEd.3">
                  <p:embed/>
                  <p:pic>
                    <p:nvPicPr>
                      <p:cNvPr id="0" name="图片 3099"/>
                      <p:cNvPicPr/>
                      <p:nvPr/>
                    </p:nvPicPr>
                    <p:blipFill>
                      <a:blip r:embed="rId9"/>
                      <a:stretch>
                        <a:fillRect/>
                      </a:stretch>
                    </p:blipFill>
                    <p:spPr>
                      <a:xfrm>
                        <a:off x="685800" y="2590800"/>
                        <a:ext cx="2895600" cy="2435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xEl>
                                              <p:charRg st="0" end="11"/>
                                            </p:txEl>
                                          </p:spTgt>
                                        </p:tgtEl>
                                        <p:attrNameLst>
                                          <p:attrName>style.visibility</p:attrName>
                                        </p:attrNameLst>
                                      </p:cBhvr>
                                      <p:to>
                                        <p:strVal val="visible"/>
                                      </p:to>
                                    </p:set>
                                    <p:animEffect transition="in" filter="wipe(left)">
                                      <p:cBhvr>
                                        <p:cTn id="7" dur="500"/>
                                        <p:tgtEl>
                                          <p:spTgt spid="47108">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8">
                                            <p:txEl>
                                              <p:charRg st="11" end="67"/>
                                            </p:txEl>
                                          </p:spTgt>
                                        </p:tgtEl>
                                        <p:attrNameLst>
                                          <p:attrName>style.visibility</p:attrName>
                                        </p:attrNameLst>
                                      </p:cBhvr>
                                      <p:to>
                                        <p:strVal val="visible"/>
                                      </p:to>
                                    </p:set>
                                    <p:animEffect transition="in" filter="wipe(left)">
                                      <p:cBhvr>
                                        <p:cTn id="12" dur="500"/>
                                        <p:tgtEl>
                                          <p:spTgt spid="47108">
                                            <p:txEl>
                                              <p:charRg st="11"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left)">
                                      <p:cBhvr>
                                        <p:cTn id="22" dur="500"/>
                                        <p:tgtEl>
                                          <p:spTgt spid="47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0"/>
                                        </p:tgtEl>
                                        <p:attrNameLst>
                                          <p:attrName>style.visibility</p:attrName>
                                        </p:attrNameLst>
                                      </p:cBhvr>
                                      <p:to>
                                        <p:strVal val="visible"/>
                                      </p:to>
                                    </p:set>
                                    <p:animEffect transition="in" filter="wipe(left)">
                                      <p:cBhvr>
                                        <p:cTn id="27" dur="500"/>
                                        <p:tgtEl>
                                          <p:spTgt spid="47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07"/>
                                        </p:tgtEl>
                                        <p:attrNameLst>
                                          <p:attrName>style.visibility</p:attrName>
                                        </p:attrNameLst>
                                      </p:cBhvr>
                                      <p:to>
                                        <p:strVal val="visible"/>
                                      </p:to>
                                    </p:set>
                                    <p:animEffect transition="in" filter="wipe(left)">
                                      <p:cBhvr>
                                        <p:cTn id="3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p:nvPr>
            <p:ph type="title"/>
          </p:nvPr>
        </p:nvSpPr>
        <p:spPr>
          <a:xfrm>
            <a:off x="395288" y="333375"/>
            <a:ext cx="8280400" cy="533400"/>
          </a:xfrm>
          <a:solidFill>
            <a:srgbClr val="FFFFFF">
              <a:alpha val="100000"/>
            </a:srgbClr>
          </a:solidFill>
          <a:ln>
            <a:solidFill>
              <a:schemeClr val="bg1"/>
            </a:solidFill>
          </a:ln>
        </p:spPr>
        <p:txBody>
          <a:bodyPr/>
          <a:p>
            <a:pPr algn="l">
              <a:spcBef>
                <a:spcPct val="50000"/>
              </a:spcBef>
            </a:pPr>
            <a:r>
              <a:rPr lang="en-US" altLang="zh-CN" sz="2800" b="1">
                <a:solidFill>
                  <a:schemeClr val="tx1"/>
                </a:solidFill>
              </a:rPr>
              <a:t>2.</a:t>
            </a:r>
            <a:r>
              <a:rPr lang="en-US" altLang="zh-CN" sz="2800" b="1">
                <a:solidFill>
                  <a:schemeClr val="tx1"/>
                </a:solidFill>
                <a:latin typeface="宋体" panose="02010600030101010101" pitchFamily="2" charset="-122"/>
              </a:rPr>
              <a:t> </a:t>
            </a:r>
            <a:r>
              <a:rPr lang="zh-CN" altLang="zh-CN" sz="2800" b="1" dirty="0">
                <a:solidFill>
                  <a:srgbClr val="FF0066"/>
                </a:solidFill>
                <a:latin typeface="宋体" panose="02010600030101010101" pitchFamily="2" charset="-122"/>
              </a:rPr>
              <a:t>同相求和</a:t>
            </a:r>
            <a:r>
              <a:rPr lang="zh-CN" altLang="en-US" sz="2800" b="1" dirty="0">
                <a:solidFill>
                  <a:srgbClr val="FF0066"/>
                </a:solidFill>
                <a:latin typeface="宋体" panose="02010600030101010101" pitchFamily="2" charset="-122"/>
              </a:rPr>
              <a:t>运算电路</a:t>
            </a:r>
            <a:r>
              <a:rPr lang="zh-CN" altLang="zh-CN" sz="2400" b="1" dirty="0">
                <a:solidFill>
                  <a:schemeClr val="tx1"/>
                </a:solidFill>
              </a:rPr>
              <a:t>    设  </a:t>
            </a:r>
            <a:r>
              <a:rPr lang="en-US" altLang="zh-CN" sz="2400" b="1" i="1">
                <a:solidFill>
                  <a:schemeClr val="tx1"/>
                </a:solidFill>
              </a:rPr>
              <a:t>R</a:t>
            </a:r>
            <a:r>
              <a:rPr lang="en-US" altLang="zh-CN" sz="2400" b="1" baseline="-25000">
                <a:solidFill>
                  <a:schemeClr val="tx1"/>
                </a:solidFill>
              </a:rPr>
              <a:t>1</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2</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3</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4</a:t>
            </a:r>
            <a:r>
              <a:rPr lang="zh-CN" altLang="en-US" sz="2400" b="1">
                <a:solidFill>
                  <a:schemeClr val="tx1"/>
                </a:solidFill>
              </a:rPr>
              <a:t>＝ </a:t>
            </a:r>
            <a:r>
              <a:rPr lang="en-US" altLang="zh-CN" sz="2400" b="1" i="1">
                <a:solidFill>
                  <a:schemeClr val="tx1"/>
                </a:solidFill>
              </a:rPr>
              <a:t>R</a:t>
            </a:r>
            <a:r>
              <a:rPr lang="en-US" altLang="zh-CN" sz="2400" b="1">
                <a:solidFill>
                  <a:schemeClr val="tx1"/>
                </a:solidFill>
              </a:rPr>
              <a:t>∥ </a:t>
            </a:r>
            <a:r>
              <a:rPr lang="en-US" altLang="zh-CN" sz="2400" b="1" i="1" err="1">
                <a:solidFill>
                  <a:schemeClr val="tx1"/>
                </a:solidFill>
              </a:rPr>
              <a:t>R</a:t>
            </a:r>
            <a:r>
              <a:rPr lang="en-US" altLang="zh-CN" sz="2400" b="1" baseline="-25000" err="1">
                <a:solidFill>
                  <a:schemeClr val="tx1"/>
                </a:solidFill>
              </a:rPr>
              <a:t>f</a:t>
            </a:r>
            <a:endParaRPr lang="en-US" altLang="zh-CN" sz="2400" b="1" baseline="-25000">
              <a:solidFill>
                <a:schemeClr val="tx1"/>
              </a:solidFill>
            </a:endParaRPr>
          </a:p>
        </p:txBody>
      </p:sp>
      <p:sp>
        <p:nvSpPr>
          <p:cNvPr id="48131" name="文本框 48130"/>
          <p:cNvSpPr txBox="1"/>
          <p:nvPr/>
        </p:nvSpPr>
        <p:spPr>
          <a:xfrm>
            <a:off x="4267200" y="1295400"/>
            <a:ext cx="3733800" cy="1406525"/>
          </a:xfrm>
          <a:prstGeom prst="rect">
            <a:avLst/>
          </a:prstGeom>
          <a:noFill/>
          <a:ln w="9525">
            <a:noFill/>
          </a:ln>
        </p:spPr>
        <p:txBody>
          <a:bodyPr>
            <a:spAutoFit/>
          </a:bodyPr>
          <a:p>
            <a:pPr>
              <a:lnSpc>
                <a:spcPct val="120000"/>
              </a:lnSpc>
            </a:pPr>
            <a:r>
              <a:rPr lang="zh-CN" altLang="en-US" dirty="0">
                <a:latin typeface="Times New Roman" panose="02020603050405020304" pitchFamily="18" charset="0"/>
              </a:rPr>
              <a:t>利用叠加原理求解：</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令</a:t>
            </a:r>
            <a:r>
              <a:rPr lang="en-US" altLang="zh-CN" i="1">
                <a:latin typeface="Times New Roman" panose="02020603050405020304" pitchFamily="18" charset="0"/>
              </a:rPr>
              <a:t>u</a:t>
            </a:r>
            <a:r>
              <a:rPr lang="en-US" altLang="zh-CN" baseline="-25000">
                <a:latin typeface="Times New Roman" panose="02020603050405020304" pitchFamily="18" charset="0"/>
              </a:rPr>
              <a:t>I2</a:t>
            </a:r>
            <a:r>
              <a:rPr lang="en-US" altLang="zh-CN">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I3</a:t>
            </a:r>
            <a:r>
              <a:rPr lang="en-US" altLang="zh-CN">
                <a:latin typeface="Times New Roman" panose="02020603050405020304" pitchFamily="18" charset="0"/>
              </a:rPr>
              <a:t>=0</a:t>
            </a:r>
            <a:r>
              <a:rPr lang="zh-CN" altLang="en-US">
                <a:latin typeface="Times New Roman" panose="02020603050405020304" pitchFamily="18" charset="0"/>
              </a:rPr>
              <a:t>，求</a:t>
            </a:r>
            <a:r>
              <a:rPr lang="en-US" altLang="zh-CN" i="1">
                <a:latin typeface="Times New Roman" panose="02020603050405020304" pitchFamily="18" charset="0"/>
              </a:rPr>
              <a:t>u</a:t>
            </a:r>
            <a:r>
              <a:rPr lang="en-US" altLang="zh-CN" baseline="-25000">
                <a:latin typeface="Times New Roman" panose="02020603050405020304" pitchFamily="18" charset="0"/>
              </a:rPr>
              <a:t>I1</a:t>
            </a:r>
            <a:r>
              <a:rPr lang="zh-CN" altLang="en-US" dirty="0">
                <a:latin typeface="Times New Roman" panose="02020603050405020304" pitchFamily="18" charset="0"/>
              </a:rPr>
              <a:t>单独作用时的输出电压</a:t>
            </a:r>
            <a:endParaRPr lang="zh-CN" altLang="en-US" baseline="-25000">
              <a:latin typeface="Times New Roman" panose="02020603050405020304" pitchFamily="18" charset="0"/>
            </a:endParaRPr>
          </a:p>
        </p:txBody>
      </p:sp>
      <p:sp>
        <p:nvSpPr>
          <p:cNvPr id="48132" name="文本框 48131"/>
          <p:cNvSpPr txBox="1"/>
          <p:nvPr/>
        </p:nvSpPr>
        <p:spPr>
          <a:xfrm>
            <a:off x="762000" y="5181600"/>
            <a:ext cx="7543800" cy="822325"/>
          </a:xfrm>
          <a:prstGeom prst="rect">
            <a:avLst/>
          </a:prstGeom>
          <a:noFill/>
          <a:ln w="9525">
            <a:noFill/>
          </a:ln>
        </p:spPr>
        <p:txBody>
          <a:bodyPr>
            <a:spAutoFit/>
          </a:bodyPr>
          <a:p>
            <a:pPr>
              <a:spcBef>
                <a:spcPct val="50000"/>
              </a:spcBef>
            </a:pPr>
            <a:r>
              <a:rPr lang="en-US" altLang="zh-CN" b="0" dirty="0">
                <a:solidFill>
                  <a:srgbClr val="D60093"/>
                </a:solidFill>
                <a:latin typeface="Times New Roman" panose="02020603050405020304" pitchFamily="18" charset="0"/>
              </a:rPr>
              <a:t>    </a:t>
            </a:r>
            <a:r>
              <a:rPr lang="zh-CN" altLang="en-US" dirty="0">
                <a:solidFill>
                  <a:srgbClr val="D60093"/>
                </a:solidFill>
                <a:latin typeface="Times New Roman" panose="02020603050405020304" pitchFamily="18" charset="0"/>
              </a:rPr>
              <a:t>在求解运算电路时，应选择合适的方法，使运算结果简单明了，易于计算。</a:t>
            </a:r>
            <a:endParaRPr lang="zh-CN" altLang="en-US">
              <a:solidFill>
                <a:srgbClr val="D60093"/>
              </a:solidFill>
              <a:latin typeface="Times New Roman" panose="02020603050405020304" pitchFamily="18" charset="0"/>
            </a:endParaRPr>
          </a:p>
        </p:txBody>
      </p:sp>
      <p:graphicFrame>
        <p:nvGraphicFramePr>
          <p:cNvPr id="48133" name="对象 48132"/>
          <p:cNvGraphicFramePr/>
          <p:nvPr/>
        </p:nvGraphicFramePr>
        <p:xfrm>
          <a:off x="609600" y="1295400"/>
          <a:ext cx="3429000" cy="2476500"/>
        </p:xfrm>
        <a:graphic>
          <a:graphicData uri="http://schemas.openxmlformats.org/presentationml/2006/ole">
            <mc:AlternateContent xmlns:mc="http://schemas.openxmlformats.org/markup-compatibility/2006">
              <mc:Choice xmlns:v="urn:schemas-microsoft-com:vml" Requires="v">
                <p:oleObj spid="_x0000_s3113" name="" r:id="rId1" imgW="12049125" imgH="8696325" progId="MSPhotoEd.3">
                  <p:embed/>
                </p:oleObj>
              </mc:Choice>
              <mc:Fallback>
                <p:oleObj name="" r:id="rId1" imgW="12049125" imgH="8696325" progId="MSPhotoEd.3">
                  <p:embed/>
                  <p:pic>
                    <p:nvPicPr>
                      <p:cNvPr id="0" name="图片 3112"/>
                      <p:cNvPicPr/>
                      <p:nvPr/>
                    </p:nvPicPr>
                    <p:blipFill>
                      <a:blip r:embed="rId2"/>
                      <a:stretch>
                        <a:fillRect/>
                      </a:stretch>
                    </p:blipFill>
                    <p:spPr>
                      <a:xfrm>
                        <a:off x="609600" y="1295400"/>
                        <a:ext cx="3429000" cy="2476500"/>
                      </a:xfrm>
                      <a:prstGeom prst="rect">
                        <a:avLst/>
                      </a:prstGeom>
                      <a:noFill/>
                      <a:ln w="38100">
                        <a:noFill/>
                        <a:miter/>
                      </a:ln>
                    </p:spPr>
                  </p:pic>
                </p:oleObj>
              </mc:Fallback>
            </mc:AlternateContent>
          </a:graphicData>
        </a:graphic>
      </p:graphicFrame>
      <p:graphicFrame>
        <p:nvGraphicFramePr>
          <p:cNvPr id="48134" name="对象 48133"/>
          <p:cNvGraphicFramePr/>
          <p:nvPr/>
        </p:nvGraphicFramePr>
        <p:xfrm>
          <a:off x="3886200" y="2819400"/>
          <a:ext cx="4337050" cy="825500"/>
        </p:xfrm>
        <a:graphic>
          <a:graphicData uri="http://schemas.openxmlformats.org/presentationml/2006/ole">
            <mc:AlternateContent xmlns:mc="http://schemas.openxmlformats.org/markup-compatibility/2006">
              <mc:Choice xmlns:v="urn:schemas-microsoft-com:vml" Requires="v">
                <p:oleObj spid="_x0000_s3109" name="" r:id="rId3" imgW="2272030" imgH="431800" progId="Equation.3">
                  <p:embed/>
                </p:oleObj>
              </mc:Choice>
              <mc:Fallback>
                <p:oleObj name="" r:id="rId3" imgW="2272030" imgH="431800" progId="Equation.3">
                  <p:embed/>
                  <p:pic>
                    <p:nvPicPr>
                      <p:cNvPr id="0" name="图片 3108"/>
                      <p:cNvPicPr/>
                      <p:nvPr/>
                    </p:nvPicPr>
                    <p:blipFill>
                      <a:blip r:embed="rId4"/>
                      <a:stretch>
                        <a:fillRect/>
                      </a:stretch>
                    </p:blipFill>
                    <p:spPr>
                      <a:xfrm>
                        <a:off x="3886200" y="2819400"/>
                        <a:ext cx="4337050" cy="825500"/>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8135" name="文本框 48134"/>
          <p:cNvSpPr txBox="1"/>
          <p:nvPr/>
        </p:nvSpPr>
        <p:spPr>
          <a:xfrm>
            <a:off x="838200" y="3733800"/>
            <a:ext cx="7467600" cy="1406525"/>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    </a:t>
            </a:r>
            <a:r>
              <a:rPr lang="zh-CN" altLang="en-US" dirty="0">
                <a:latin typeface="Times New Roman" panose="02020603050405020304" pitchFamily="18" charset="0"/>
              </a:rPr>
              <a:t>同理可得，</a:t>
            </a:r>
            <a:r>
              <a:rPr lang="zh-CN" altLang="en-US" b="0" dirty="0">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I2</a:t>
            </a:r>
            <a:r>
              <a:rPr lang="zh-CN" altLang="en-US">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I3</a:t>
            </a:r>
            <a:r>
              <a:rPr lang="zh-CN" altLang="en-US" dirty="0">
                <a:latin typeface="Times New Roman" panose="02020603050405020304" pitchFamily="18" charset="0"/>
              </a:rPr>
              <a:t>单独作用时的</a:t>
            </a:r>
            <a:r>
              <a:rPr lang="en-US" altLang="zh-CN" i="1">
                <a:latin typeface="Times New Roman" panose="02020603050405020304" pitchFamily="18" charset="0"/>
              </a:rPr>
              <a:t>u</a:t>
            </a:r>
            <a:r>
              <a:rPr lang="en-US" altLang="zh-CN" baseline="-25000">
                <a:latin typeface="Times New Roman" panose="02020603050405020304" pitchFamily="18" charset="0"/>
              </a:rPr>
              <a:t>O2</a:t>
            </a:r>
            <a:r>
              <a:rPr lang="zh-CN" altLang="en-US">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O3</a:t>
            </a:r>
            <a:r>
              <a:rPr lang="zh-CN" altLang="en-US" dirty="0">
                <a:latin typeface="Times New Roman" panose="02020603050405020304" pitchFamily="18" charset="0"/>
              </a:rPr>
              <a:t>，形式与</a:t>
            </a:r>
            <a:r>
              <a:rPr lang="en-US" altLang="zh-CN" i="1">
                <a:latin typeface="Times New Roman" panose="02020603050405020304" pitchFamily="18" charset="0"/>
              </a:rPr>
              <a:t>u</a:t>
            </a:r>
            <a:r>
              <a:rPr lang="en-US" altLang="zh-CN" baseline="-25000">
                <a:latin typeface="Times New Roman" panose="02020603050405020304" pitchFamily="18" charset="0"/>
              </a:rPr>
              <a:t>O1</a:t>
            </a:r>
            <a:r>
              <a:rPr lang="zh-CN" altLang="en-US" dirty="0">
                <a:latin typeface="Times New Roman" panose="02020603050405020304" pitchFamily="18" charset="0"/>
              </a:rPr>
              <a:t>相同， </a:t>
            </a:r>
            <a:r>
              <a:rPr lang="en-US" altLang="zh-CN" i="1" err="1">
                <a:latin typeface="Times New Roman" panose="02020603050405020304" pitchFamily="18" charset="0"/>
              </a:rPr>
              <a:t>u</a:t>
            </a:r>
            <a:r>
              <a:rPr lang="en-US" altLang="zh-CN" baseline="-25000" err="1">
                <a:latin typeface="Times New Roman" panose="02020603050405020304" pitchFamily="18" charset="0"/>
              </a:rPr>
              <a:t>O</a:t>
            </a:r>
            <a:r>
              <a:rPr lang="en-US" altLang="zh-CN">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O1</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O2</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O3</a:t>
            </a:r>
            <a:r>
              <a:rPr lang="en-US" altLang="zh-CN">
                <a:latin typeface="Times New Roman" panose="02020603050405020304" pitchFamily="18" charset="0"/>
              </a:rPr>
              <a:t> </a:t>
            </a:r>
            <a:r>
              <a:rPr lang="zh-CN" altLang="en-US">
                <a:latin typeface="Times New Roman" panose="02020603050405020304" pitchFamily="18" charset="0"/>
              </a:rPr>
              <a:t>。</a:t>
            </a:r>
            <a:endParaRPr lang="zh-CN" altLang="en-US">
              <a:latin typeface="Times New Roman" panose="02020603050405020304" pitchFamily="18" charset="0"/>
            </a:endParaRPr>
          </a:p>
          <a:p>
            <a:pPr>
              <a:lnSpc>
                <a:spcPct val="120000"/>
              </a:lnSpc>
            </a:pPr>
            <a:r>
              <a:rPr lang="zh-CN" altLang="en-US" dirty="0">
                <a:latin typeface="Times New Roman" panose="02020603050405020304" pitchFamily="18" charset="0"/>
              </a:rPr>
              <a:t>    物理意义清楚，计算麻烦！ </a:t>
            </a:r>
            <a:endParaRPr lang="zh-CN" altLang="en-US" dirty="0">
              <a:latin typeface="Times New Roman" panose="02020603050405020304" pitchFamily="18" charset="0"/>
            </a:endParaRPr>
          </a:p>
        </p:txBody>
      </p:sp>
      <p:grpSp>
        <p:nvGrpSpPr>
          <p:cNvPr id="48136" name="组合 48135"/>
          <p:cNvGrpSpPr/>
          <p:nvPr/>
        </p:nvGrpSpPr>
        <p:grpSpPr>
          <a:xfrm>
            <a:off x="801688" y="2914650"/>
            <a:ext cx="266700" cy="914400"/>
            <a:chOff x="505" y="1836"/>
            <a:chExt cx="168" cy="576"/>
          </a:xfrm>
        </p:grpSpPr>
        <p:sp>
          <p:nvSpPr>
            <p:cNvPr id="48137" name="直接连接符 48136"/>
            <p:cNvSpPr/>
            <p:nvPr/>
          </p:nvSpPr>
          <p:spPr>
            <a:xfrm>
              <a:off x="589" y="1836"/>
              <a:ext cx="0" cy="576"/>
            </a:xfrm>
            <a:prstGeom prst="line">
              <a:avLst/>
            </a:prstGeom>
            <a:ln w="19050" cap="flat" cmpd="sng">
              <a:solidFill>
                <a:srgbClr val="FF0000"/>
              </a:solidFill>
              <a:prstDash val="solid"/>
              <a:headEnd type="none" w="med" len="med"/>
              <a:tailEnd type="none" w="med" len="med"/>
            </a:ln>
          </p:spPr>
        </p:sp>
        <p:sp>
          <p:nvSpPr>
            <p:cNvPr id="48138" name="直接连接符 48137"/>
            <p:cNvSpPr/>
            <p:nvPr/>
          </p:nvSpPr>
          <p:spPr>
            <a:xfrm>
              <a:off x="505" y="2400"/>
              <a:ext cx="168" cy="0"/>
            </a:xfrm>
            <a:prstGeom prst="line">
              <a:avLst/>
            </a:prstGeom>
            <a:ln w="28575"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left)">
                                      <p:cBhvr>
                                        <p:cTn id="7" dur="500"/>
                                        <p:tgtEl>
                                          <p:spTgt spid="48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charRg st="0" end="10"/>
                                            </p:txEl>
                                          </p:spTgt>
                                        </p:tgtEl>
                                        <p:attrNameLst>
                                          <p:attrName>style.visibility</p:attrName>
                                        </p:attrNameLst>
                                      </p:cBhvr>
                                      <p:to>
                                        <p:strVal val="visible"/>
                                      </p:to>
                                    </p:set>
                                    <p:animEffect transition="in" filter="wipe(left)">
                                      <p:cBhvr>
                                        <p:cTn id="12" dur="500"/>
                                        <p:tgtEl>
                                          <p:spTgt spid="48131">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charRg st="10" end="41"/>
                                            </p:txEl>
                                          </p:spTgt>
                                        </p:tgtEl>
                                        <p:attrNameLst>
                                          <p:attrName>style.visibility</p:attrName>
                                        </p:attrNameLst>
                                      </p:cBhvr>
                                      <p:to>
                                        <p:strVal val="visible"/>
                                      </p:to>
                                    </p:set>
                                    <p:animEffect transition="in" filter="wipe(left)">
                                      <p:cBhvr>
                                        <p:cTn id="17" dur="500"/>
                                        <p:tgtEl>
                                          <p:spTgt spid="48131">
                                            <p:txEl>
                                              <p:charRg st="10"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6"/>
                                        </p:tgtEl>
                                        <p:attrNameLst>
                                          <p:attrName>style.visibility</p:attrName>
                                        </p:attrNameLst>
                                      </p:cBhvr>
                                      <p:to>
                                        <p:strVal val="visible"/>
                                      </p:to>
                                    </p:set>
                                    <p:animEffect transition="in" filter="wipe(up)">
                                      <p:cBhvr>
                                        <p:cTn id="22" dur="500"/>
                                        <p:tgtEl>
                                          <p:spTgt spid="48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wipe(left)">
                                      <p:cBhvr>
                                        <p:cTn id="27" dur="500"/>
                                        <p:tgtEl>
                                          <p:spTgt spid="481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5">
                                            <p:txEl>
                                              <p:charRg st="0" end="61"/>
                                            </p:txEl>
                                          </p:spTgt>
                                        </p:tgtEl>
                                        <p:attrNameLst>
                                          <p:attrName>style.visibility</p:attrName>
                                        </p:attrNameLst>
                                      </p:cBhvr>
                                      <p:to>
                                        <p:strVal val="visible"/>
                                      </p:to>
                                    </p:set>
                                    <p:animEffect transition="in" filter="wipe(left)">
                                      <p:cBhvr>
                                        <p:cTn id="32" dur="500"/>
                                        <p:tgtEl>
                                          <p:spTgt spid="48135">
                                            <p:txEl>
                                              <p:charRg st="0" end="6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5">
                                            <p:txEl>
                                              <p:charRg st="61" end="79"/>
                                            </p:txEl>
                                          </p:spTgt>
                                        </p:tgtEl>
                                        <p:attrNameLst>
                                          <p:attrName>style.visibility</p:attrName>
                                        </p:attrNameLst>
                                      </p:cBhvr>
                                      <p:to>
                                        <p:strVal val="visible"/>
                                      </p:to>
                                    </p:set>
                                    <p:animEffect transition="in" filter="wipe(left)">
                                      <p:cBhvr>
                                        <p:cTn id="37" dur="500"/>
                                        <p:tgtEl>
                                          <p:spTgt spid="48135">
                                            <p:txEl>
                                              <p:charRg st="61" end="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132">
                                            <p:txEl>
                                              <p:charRg st="0" end="38"/>
                                            </p:txEl>
                                          </p:spTgt>
                                        </p:tgtEl>
                                        <p:attrNameLst>
                                          <p:attrName>style.visibility</p:attrName>
                                        </p:attrNameLst>
                                      </p:cBhvr>
                                      <p:to>
                                        <p:strVal val="visible"/>
                                      </p:to>
                                    </p:set>
                                    <p:animEffect transition="in" filter="wipe(left)">
                                      <p:cBhvr>
                                        <p:cTn id="42" dur="500"/>
                                        <p:tgtEl>
                                          <p:spTgt spid="48132">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2" grpId="0" build="p"/>
      <p:bldP spid="481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p:nvPr>
            <p:ph type="title"/>
          </p:nvPr>
        </p:nvSpPr>
        <p:spPr>
          <a:xfrm>
            <a:off x="468313" y="333375"/>
            <a:ext cx="7142162" cy="533400"/>
          </a:xfrm>
          <a:solidFill>
            <a:srgbClr val="FFFFFF">
              <a:alpha val="100000"/>
            </a:srgbClr>
          </a:solidFill>
          <a:ln>
            <a:solidFill>
              <a:schemeClr val="bg1"/>
            </a:solidFill>
          </a:ln>
        </p:spPr>
        <p:txBody>
          <a:bodyPr/>
          <a:p>
            <a:pPr algn="l">
              <a:spcBef>
                <a:spcPct val="50000"/>
              </a:spcBef>
            </a:pPr>
            <a:r>
              <a:rPr lang="en-US" altLang="zh-CN" sz="2800" b="1">
                <a:solidFill>
                  <a:schemeClr val="tx1"/>
                </a:solidFill>
              </a:rPr>
              <a:t>2.</a:t>
            </a:r>
            <a:r>
              <a:rPr lang="zh-CN" altLang="zh-CN" sz="2800" b="1" dirty="0">
                <a:solidFill>
                  <a:schemeClr val="tx1"/>
                </a:solidFill>
                <a:latin typeface="宋体" panose="02010600030101010101" pitchFamily="2" charset="-122"/>
              </a:rPr>
              <a:t> 同相求和</a:t>
            </a:r>
            <a:r>
              <a:rPr lang="zh-CN" altLang="zh-CN" sz="2400" b="1" dirty="0">
                <a:solidFill>
                  <a:schemeClr val="tx1"/>
                </a:solidFill>
              </a:rPr>
              <a:t>    设  </a:t>
            </a:r>
            <a:r>
              <a:rPr lang="en-US" altLang="zh-CN" sz="2400" b="1" i="1">
                <a:solidFill>
                  <a:schemeClr val="tx1"/>
                </a:solidFill>
              </a:rPr>
              <a:t>R</a:t>
            </a:r>
            <a:r>
              <a:rPr lang="en-US" altLang="zh-CN" sz="2400" b="1" baseline="-25000">
                <a:solidFill>
                  <a:schemeClr val="tx1"/>
                </a:solidFill>
              </a:rPr>
              <a:t>1</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2</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3</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4</a:t>
            </a:r>
            <a:r>
              <a:rPr lang="zh-CN" altLang="en-US" sz="2400" b="1">
                <a:solidFill>
                  <a:schemeClr val="tx1"/>
                </a:solidFill>
              </a:rPr>
              <a:t>＝ </a:t>
            </a:r>
            <a:r>
              <a:rPr lang="en-US" altLang="zh-CN" sz="2400" b="1" i="1">
                <a:solidFill>
                  <a:schemeClr val="tx1"/>
                </a:solidFill>
              </a:rPr>
              <a:t>R</a:t>
            </a:r>
            <a:r>
              <a:rPr lang="en-US" altLang="zh-CN" sz="2400" b="1">
                <a:solidFill>
                  <a:schemeClr val="tx1"/>
                </a:solidFill>
              </a:rPr>
              <a:t>∥ </a:t>
            </a:r>
            <a:r>
              <a:rPr lang="en-US" altLang="zh-CN" sz="2400" b="1" i="1" err="1">
                <a:solidFill>
                  <a:schemeClr val="tx1"/>
                </a:solidFill>
              </a:rPr>
              <a:t>R</a:t>
            </a:r>
            <a:r>
              <a:rPr lang="en-US" altLang="zh-CN" sz="2400" b="1" baseline="-25000" err="1">
                <a:solidFill>
                  <a:schemeClr val="tx1"/>
                </a:solidFill>
              </a:rPr>
              <a:t>f</a:t>
            </a:r>
            <a:endParaRPr lang="en-US" altLang="zh-CN" sz="2400" b="1" baseline="-25000">
              <a:solidFill>
                <a:schemeClr val="tx1"/>
              </a:solidFill>
            </a:endParaRPr>
          </a:p>
        </p:txBody>
      </p:sp>
      <p:graphicFrame>
        <p:nvGraphicFramePr>
          <p:cNvPr id="49155" name="对象 49154"/>
          <p:cNvGraphicFramePr/>
          <p:nvPr/>
        </p:nvGraphicFramePr>
        <p:xfrm>
          <a:off x="1524000" y="4343400"/>
          <a:ext cx="5638800" cy="800100"/>
        </p:xfrm>
        <a:graphic>
          <a:graphicData uri="http://schemas.openxmlformats.org/presentationml/2006/ole">
            <mc:AlternateContent xmlns:mc="http://schemas.openxmlformats.org/markup-compatibility/2006">
              <mc:Choice xmlns:v="urn:schemas-microsoft-com:vml" Requires="v">
                <p:oleObj spid="_x0000_s3101" name="" r:id="rId1" imgW="3046730" imgH="431800" progId="Equation.3">
                  <p:embed/>
                </p:oleObj>
              </mc:Choice>
              <mc:Fallback>
                <p:oleObj name="" r:id="rId1" imgW="3046730" imgH="431800" progId="Equation.3">
                  <p:embed/>
                  <p:pic>
                    <p:nvPicPr>
                      <p:cNvPr id="0" name="图片 3100"/>
                      <p:cNvPicPr/>
                      <p:nvPr/>
                    </p:nvPicPr>
                    <p:blipFill>
                      <a:blip r:embed="rId2"/>
                      <a:stretch>
                        <a:fillRect/>
                      </a:stretch>
                    </p:blipFill>
                    <p:spPr>
                      <a:xfrm>
                        <a:off x="1524000" y="4343400"/>
                        <a:ext cx="5638800" cy="800100"/>
                      </a:xfrm>
                      <a:prstGeom prst="rect">
                        <a:avLst/>
                      </a:prstGeom>
                      <a:noFill/>
                      <a:ln w="38100">
                        <a:noFill/>
                        <a:miter/>
                      </a:ln>
                    </p:spPr>
                  </p:pic>
                </p:oleObj>
              </mc:Fallback>
            </mc:AlternateContent>
          </a:graphicData>
        </a:graphic>
      </p:graphicFrame>
      <p:graphicFrame>
        <p:nvGraphicFramePr>
          <p:cNvPr id="49156" name="对象 49155"/>
          <p:cNvGraphicFramePr/>
          <p:nvPr/>
        </p:nvGraphicFramePr>
        <p:xfrm>
          <a:off x="1905000" y="5257800"/>
          <a:ext cx="2971800" cy="842963"/>
        </p:xfrm>
        <a:graphic>
          <a:graphicData uri="http://schemas.openxmlformats.org/presentationml/2006/ole">
            <mc:AlternateContent xmlns:mc="http://schemas.openxmlformats.org/markup-compatibility/2006">
              <mc:Choice xmlns:v="urn:schemas-microsoft-com:vml" Requires="v">
                <p:oleObj spid="_x0000_s3105" name="" r:id="rId3" imgW="1523365" imgH="431800" progId="Equation.3">
                  <p:embed/>
                </p:oleObj>
              </mc:Choice>
              <mc:Fallback>
                <p:oleObj name="" r:id="rId3" imgW="1523365" imgH="431800" progId="Equation.3">
                  <p:embed/>
                  <p:pic>
                    <p:nvPicPr>
                      <p:cNvPr id="0" name="图片 3104"/>
                      <p:cNvPicPr/>
                      <p:nvPr/>
                    </p:nvPicPr>
                    <p:blipFill>
                      <a:blip r:embed="rId4"/>
                      <a:stretch>
                        <a:fillRect/>
                      </a:stretch>
                    </p:blipFill>
                    <p:spPr>
                      <a:xfrm>
                        <a:off x="1905000" y="5257800"/>
                        <a:ext cx="2971800" cy="8429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9157" name="线形标注 1 49156"/>
          <p:cNvSpPr/>
          <p:nvPr/>
        </p:nvSpPr>
        <p:spPr>
          <a:xfrm>
            <a:off x="5257800" y="5334000"/>
            <a:ext cx="2514600" cy="685800"/>
          </a:xfrm>
          <a:prstGeom prst="borderCallout1">
            <a:avLst>
              <a:gd name="adj1" fmla="val 16667"/>
              <a:gd name="adj2" fmla="val -3032"/>
              <a:gd name="adj3" fmla="val 50463"/>
              <a:gd name="adj4" fmla="val -15088"/>
            </a:avLst>
          </a:prstGeom>
          <a:solidFill>
            <a:srgbClr val="CCFFFF"/>
          </a:solidFill>
          <a:ln w="19050" cap="flat" cmpd="sng">
            <a:solidFill>
              <a:srgbClr val="FF0000"/>
            </a:solidFill>
            <a:prstDash val="solid"/>
            <a:miter/>
            <a:headEnd type="none" w="med" len="med"/>
            <a:tailEnd type="none" w="med" len="med"/>
          </a:ln>
        </p:spPr>
        <p:txBody>
          <a:bodyPr/>
          <a:p>
            <a:pPr algn="ctr"/>
            <a:r>
              <a:rPr lang="zh-CN" altLang="en-US" sz="2000" dirty="0">
                <a:latin typeface="Times New Roman" panose="02020603050405020304" pitchFamily="18" charset="0"/>
              </a:rPr>
              <a:t>与反相求和运算电路的结果差一负号</a:t>
            </a:r>
            <a:endParaRPr lang="zh-CN" altLang="en-US" sz="2000">
              <a:latin typeface="Times New Roman" panose="02020603050405020304" pitchFamily="18" charset="0"/>
            </a:endParaRPr>
          </a:p>
        </p:txBody>
      </p:sp>
      <p:graphicFrame>
        <p:nvGraphicFramePr>
          <p:cNvPr id="49158" name="对象 49157"/>
          <p:cNvGraphicFramePr/>
          <p:nvPr/>
        </p:nvGraphicFramePr>
        <p:xfrm>
          <a:off x="762000" y="1371600"/>
          <a:ext cx="3200400" cy="2311400"/>
        </p:xfrm>
        <a:graphic>
          <a:graphicData uri="http://schemas.openxmlformats.org/presentationml/2006/ole">
            <mc:AlternateContent xmlns:mc="http://schemas.openxmlformats.org/markup-compatibility/2006">
              <mc:Choice xmlns:v="urn:schemas-microsoft-com:vml" Requires="v">
                <p:oleObj spid="_x0000_s3110" name="" r:id="rId5" imgW="12049125" imgH="8696325" progId="MSPhotoEd.3">
                  <p:embed/>
                </p:oleObj>
              </mc:Choice>
              <mc:Fallback>
                <p:oleObj name="" r:id="rId5" imgW="12049125" imgH="8696325" progId="MSPhotoEd.3">
                  <p:embed/>
                  <p:pic>
                    <p:nvPicPr>
                      <p:cNvPr id="0" name="图片 3109"/>
                      <p:cNvPicPr/>
                      <p:nvPr/>
                    </p:nvPicPr>
                    <p:blipFill>
                      <a:blip r:embed="rId6"/>
                      <a:stretch>
                        <a:fillRect/>
                      </a:stretch>
                    </p:blipFill>
                    <p:spPr>
                      <a:xfrm>
                        <a:off x="762000" y="1371600"/>
                        <a:ext cx="3200400" cy="2311400"/>
                      </a:xfrm>
                      <a:prstGeom prst="rect">
                        <a:avLst/>
                      </a:prstGeom>
                      <a:noFill/>
                      <a:ln w="38100">
                        <a:noFill/>
                        <a:miter/>
                      </a:ln>
                    </p:spPr>
                  </p:pic>
                </p:oleObj>
              </mc:Fallback>
            </mc:AlternateContent>
          </a:graphicData>
        </a:graphic>
      </p:graphicFrame>
      <p:graphicFrame>
        <p:nvGraphicFramePr>
          <p:cNvPr id="49159" name="对象 49158"/>
          <p:cNvGraphicFramePr/>
          <p:nvPr/>
        </p:nvGraphicFramePr>
        <p:xfrm>
          <a:off x="4267200" y="1219200"/>
          <a:ext cx="1573213" cy="436563"/>
        </p:xfrm>
        <a:graphic>
          <a:graphicData uri="http://schemas.openxmlformats.org/presentationml/2006/ole">
            <mc:AlternateContent xmlns:mc="http://schemas.openxmlformats.org/markup-compatibility/2006">
              <mc:Choice xmlns:v="urn:schemas-microsoft-com:vml" Requires="v">
                <p:oleObj spid="_x0000_s3111" name="" r:id="rId7" imgW="825500" imgH="228600" progId="Equation.3">
                  <p:embed/>
                </p:oleObj>
              </mc:Choice>
              <mc:Fallback>
                <p:oleObj name="" r:id="rId7" imgW="825500" imgH="228600" progId="Equation.3">
                  <p:embed/>
                  <p:pic>
                    <p:nvPicPr>
                      <p:cNvPr id="0" name="图片 3110"/>
                      <p:cNvPicPr/>
                      <p:nvPr/>
                    </p:nvPicPr>
                    <p:blipFill>
                      <a:blip r:embed="rId8"/>
                      <a:stretch>
                        <a:fillRect/>
                      </a:stretch>
                    </p:blipFill>
                    <p:spPr>
                      <a:xfrm>
                        <a:off x="4267200" y="1219200"/>
                        <a:ext cx="1573213" cy="436563"/>
                      </a:xfrm>
                      <a:prstGeom prst="rect">
                        <a:avLst/>
                      </a:prstGeom>
                      <a:solidFill>
                        <a:srgbClr val="FFFFFF"/>
                      </a:solidFill>
                      <a:ln w="38100">
                        <a:noFill/>
                        <a:miter/>
                      </a:ln>
                    </p:spPr>
                  </p:pic>
                </p:oleObj>
              </mc:Fallback>
            </mc:AlternateContent>
          </a:graphicData>
        </a:graphic>
      </p:graphicFrame>
      <p:graphicFrame>
        <p:nvGraphicFramePr>
          <p:cNvPr id="49160" name="对象 49159"/>
          <p:cNvGraphicFramePr/>
          <p:nvPr/>
        </p:nvGraphicFramePr>
        <p:xfrm>
          <a:off x="4267200" y="1676400"/>
          <a:ext cx="3895725" cy="822325"/>
        </p:xfrm>
        <a:graphic>
          <a:graphicData uri="http://schemas.openxmlformats.org/presentationml/2006/ole">
            <mc:AlternateContent xmlns:mc="http://schemas.openxmlformats.org/markup-compatibility/2006">
              <mc:Choice xmlns:v="urn:schemas-microsoft-com:vml" Requires="v">
                <p:oleObj spid="_x0000_s3106" name="" r:id="rId9" imgW="2044065" imgH="431800" progId="Equation.3">
                  <p:embed/>
                </p:oleObj>
              </mc:Choice>
              <mc:Fallback>
                <p:oleObj name="" r:id="rId9" imgW="2044065" imgH="431800" progId="Equation.3">
                  <p:embed/>
                  <p:pic>
                    <p:nvPicPr>
                      <p:cNvPr id="0" name="图片 3105"/>
                      <p:cNvPicPr/>
                      <p:nvPr/>
                    </p:nvPicPr>
                    <p:blipFill>
                      <a:blip r:embed="rId10"/>
                      <a:stretch>
                        <a:fillRect/>
                      </a:stretch>
                    </p:blipFill>
                    <p:spPr>
                      <a:xfrm>
                        <a:off x="4267200" y="1676400"/>
                        <a:ext cx="3895725" cy="822325"/>
                      </a:xfrm>
                      <a:prstGeom prst="rect">
                        <a:avLst/>
                      </a:prstGeom>
                      <a:solidFill>
                        <a:srgbClr val="FFFFFF"/>
                      </a:solidFill>
                      <a:ln w="38100">
                        <a:noFill/>
                        <a:miter/>
                      </a:ln>
                    </p:spPr>
                  </p:pic>
                </p:oleObj>
              </mc:Fallback>
            </mc:AlternateContent>
          </a:graphicData>
        </a:graphic>
      </p:graphicFrame>
      <p:graphicFrame>
        <p:nvGraphicFramePr>
          <p:cNvPr id="49161" name="对象 49160"/>
          <p:cNvGraphicFramePr/>
          <p:nvPr/>
        </p:nvGraphicFramePr>
        <p:xfrm>
          <a:off x="4267200" y="2590800"/>
          <a:ext cx="4548188" cy="822325"/>
        </p:xfrm>
        <a:graphic>
          <a:graphicData uri="http://schemas.openxmlformats.org/presentationml/2006/ole">
            <mc:AlternateContent xmlns:mc="http://schemas.openxmlformats.org/markup-compatibility/2006">
              <mc:Choice xmlns:v="urn:schemas-microsoft-com:vml" Requires="v">
                <p:oleObj spid="_x0000_s3107" name="" r:id="rId11" imgW="2386330" imgH="431800" progId="Equation.3">
                  <p:embed/>
                </p:oleObj>
              </mc:Choice>
              <mc:Fallback>
                <p:oleObj name="" r:id="rId11" imgW="2386330" imgH="431800" progId="Equation.3">
                  <p:embed/>
                  <p:pic>
                    <p:nvPicPr>
                      <p:cNvPr id="0" name="图片 3106"/>
                      <p:cNvPicPr/>
                      <p:nvPr/>
                    </p:nvPicPr>
                    <p:blipFill>
                      <a:blip r:embed="rId12"/>
                      <a:stretch>
                        <a:fillRect/>
                      </a:stretch>
                    </p:blipFill>
                    <p:spPr>
                      <a:xfrm>
                        <a:off x="4267200" y="2590800"/>
                        <a:ext cx="4548188" cy="822325"/>
                      </a:xfrm>
                      <a:prstGeom prst="rect">
                        <a:avLst/>
                      </a:prstGeom>
                      <a:solidFill>
                        <a:srgbClr val="FFFFFF"/>
                      </a:solidFill>
                      <a:ln w="38100">
                        <a:noFill/>
                        <a:miter/>
                      </a:ln>
                    </p:spPr>
                  </p:pic>
                </p:oleObj>
              </mc:Fallback>
            </mc:AlternateContent>
          </a:graphicData>
        </a:graphic>
      </p:graphicFrame>
      <p:graphicFrame>
        <p:nvGraphicFramePr>
          <p:cNvPr id="49162" name="对象 49161"/>
          <p:cNvGraphicFramePr/>
          <p:nvPr/>
        </p:nvGraphicFramePr>
        <p:xfrm>
          <a:off x="1524000" y="3505200"/>
          <a:ext cx="6240463" cy="823913"/>
        </p:xfrm>
        <a:graphic>
          <a:graphicData uri="http://schemas.openxmlformats.org/presentationml/2006/ole">
            <mc:AlternateContent xmlns:mc="http://schemas.openxmlformats.org/markup-compatibility/2006">
              <mc:Choice xmlns:v="urn:schemas-microsoft-com:vml" Requires="v">
                <p:oleObj spid="_x0000_s3102" name="" r:id="rId13" imgW="3275330" imgH="431800" progId="Equation.3">
                  <p:embed/>
                </p:oleObj>
              </mc:Choice>
              <mc:Fallback>
                <p:oleObj name="" r:id="rId13" imgW="3275330" imgH="431800" progId="Equation.3">
                  <p:embed/>
                  <p:pic>
                    <p:nvPicPr>
                      <p:cNvPr id="0" name="图片 3101"/>
                      <p:cNvPicPr/>
                      <p:nvPr/>
                    </p:nvPicPr>
                    <p:blipFill>
                      <a:blip r:embed="rId14"/>
                      <a:stretch>
                        <a:fillRect/>
                      </a:stretch>
                    </p:blipFill>
                    <p:spPr>
                      <a:xfrm>
                        <a:off x="1524000" y="3505200"/>
                        <a:ext cx="6240463" cy="823913"/>
                      </a:xfrm>
                      <a:prstGeom prst="rect">
                        <a:avLst/>
                      </a:prstGeom>
                      <a:solidFill>
                        <a:srgbClr val="FFFFFF"/>
                      </a:solidFill>
                      <a:ln w="38100">
                        <a:noFill/>
                        <a:miter/>
                      </a:ln>
                    </p:spPr>
                  </p:pic>
                </p:oleObj>
              </mc:Fallback>
            </mc:AlternateContent>
          </a:graphicData>
        </a:graphic>
      </p:graphicFrame>
      <p:sp>
        <p:nvSpPr>
          <p:cNvPr id="49163" name="线形标注 1 49162"/>
          <p:cNvSpPr/>
          <p:nvPr/>
        </p:nvSpPr>
        <p:spPr>
          <a:xfrm>
            <a:off x="2659063" y="2701925"/>
            <a:ext cx="1531937" cy="422275"/>
          </a:xfrm>
          <a:prstGeom prst="borderCallout1">
            <a:avLst>
              <a:gd name="adj1" fmla="val 27069"/>
              <a:gd name="adj2" fmla="val -4972"/>
              <a:gd name="adj3" fmla="val 78569"/>
              <a:gd name="adj4" fmla="val -13472"/>
            </a:avLst>
          </a:prstGeom>
          <a:solidFill>
            <a:srgbClr val="CCFFFF"/>
          </a:solidFill>
          <a:ln w="19050" cap="flat" cmpd="sng">
            <a:solidFill>
              <a:srgbClr val="FF0000"/>
            </a:solidFill>
            <a:prstDash val="solid"/>
            <a:miter/>
            <a:headEnd type="none" w="med" len="med"/>
            <a:tailEnd type="none" w="med" len="med"/>
          </a:ln>
        </p:spPr>
        <p:txBody>
          <a:bodyPr/>
          <a:p>
            <a:pPr algn="ctr"/>
            <a:r>
              <a:rPr lang="zh-CN" altLang="en-US" sz="2000" dirty="0">
                <a:latin typeface="Times New Roman" panose="02020603050405020304" pitchFamily="18" charset="0"/>
              </a:rPr>
              <a:t>必不可少吗？</a:t>
            </a:r>
            <a:endParaRPr lang="zh-CN"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wipe(left)">
                                      <p:cBhvr>
                                        <p:cTn id="7" dur="500"/>
                                        <p:tgtEl>
                                          <p:spTgt spid="49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wipe(left)">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61"/>
                                        </p:tgtEl>
                                        <p:attrNameLst>
                                          <p:attrName>style.visibility</p:attrName>
                                        </p:attrNameLst>
                                      </p:cBhvr>
                                      <p:to>
                                        <p:strVal val="visible"/>
                                      </p:to>
                                    </p:set>
                                    <p:animEffect transition="in" filter="wipe(left)">
                                      <p:cBhvr>
                                        <p:cTn id="17" dur="500"/>
                                        <p:tgtEl>
                                          <p:spTgt spid="49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wipe(left)">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155"/>
                                        </p:tgtEl>
                                        <p:attrNameLst>
                                          <p:attrName>style.visibility</p:attrName>
                                        </p:attrNameLst>
                                      </p:cBhvr>
                                      <p:to>
                                        <p:strVal val="visible"/>
                                      </p:to>
                                    </p:set>
                                    <p:animEffect transition="in" filter="wipe(left)">
                                      <p:cBhvr>
                                        <p:cTn id="27" dur="500"/>
                                        <p:tgtEl>
                                          <p:spTgt spid="491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56"/>
                                        </p:tgtEl>
                                        <p:attrNameLst>
                                          <p:attrName>style.visibility</p:attrName>
                                        </p:attrNameLst>
                                      </p:cBhvr>
                                      <p:to>
                                        <p:strVal val="visible"/>
                                      </p:to>
                                    </p:set>
                                    <p:animEffect transition="in" filter="wipe(left)">
                                      <p:cBhvr>
                                        <p:cTn id="32" dur="500"/>
                                        <p:tgtEl>
                                          <p:spTgt spid="4915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91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9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p:bldP spid="491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对象 50177"/>
          <p:cNvGraphicFramePr/>
          <p:nvPr/>
        </p:nvGraphicFramePr>
        <p:xfrm>
          <a:off x="533400" y="1387475"/>
          <a:ext cx="3276600" cy="2419350"/>
        </p:xfrm>
        <a:graphic>
          <a:graphicData uri="http://schemas.openxmlformats.org/presentationml/2006/ole">
            <mc:AlternateContent xmlns:mc="http://schemas.openxmlformats.org/markup-compatibility/2006">
              <mc:Choice xmlns:v="urn:schemas-microsoft-com:vml" Requires="v">
                <p:oleObj spid="_x0000_s3112" name="" r:id="rId1" imgW="11782425" imgH="8696325" progId="MSPhotoEd.3">
                  <p:embed/>
                </p:oleObj>
              </mc:Choice>
              <mc:Fallback>
                <p:oleObj name="" r:id="rId1" imgW="11782425" imgH="8696325" progId="MSPhotoEd.3">
                  <p:embed/>
                  <p:pic>
                    <p:nvPicPr>
                      <p:cNvPr id="0" name="图片 3111"/>
                      <p:cNvPicPr/>
                      <p:nvPr/>
                    </p:nvPicPr>
                    <p:blipFill>
                      <a:blip r:embed="rId2"/>
                      <a:stretch>
                        <a:fillRect/>
                      </a:stretch>
                    </p:blipFill>
                    <p:spPr>
                      <a:xfrm>
                        <a:off x="533400" y="1387475"/>
                        <a:ext cx="3276600" cy="2419350"/>
                      </a:xfrm>
                      <a:prstGeom prst="rect">
                        <a:avLst/>
                      </a:prstGeom>
                      <a:noFill/>
                      <a:ln w="38100">
                        <a:noFill/>
                        <a:miter/>
                      </a:ln>
                    </p:spPr>
                  </p:pic>
                </p:oleObj>
              </mc:Fallback>
            </mc:AlternateContent>
          </a:graphicData>
        </a:graphic>
      </p:graphicFrame>
      <p:sp>
        <p:nvSpPr>
          <p:cNvPr id="50179" name="标题 50178"/>
          <p:cNvSpPr/>
          <p:nvPr>
            <p:ph type="title"/>
          </p:nvPr>
        </p:nvSpPr>
        <p:spPr>
          <a:xfrm>
            <a:off x="323850" y="404813"/>
            <a:ext cx="8077200" cy="503237"/>
          </a:xfrm>
          <a:solidFill>
            <a:srgbClr val="FFFFFF">
              <a:alpha val="100000"/>
            </a:srgbClr>
          </a:solidFill>
          <a:ln>
            <a:solidFill>
              <a:schemeClr val="bg1"/>
            </a:solidFill>
          </a:ln>
        </p:spPr>
        <p:txBody>
          <a:bodyPr/>
          <a:p>
            <a:pPr algn="l">
              <a:spcBef>
                <a:spcPct val="50000"/>
              </a:spcBef>
            </a:pPr>
            <a:r>
              <a:rPr lang="en-US" altLang="zh-CN" sz="2800" b="1">
                <a:solidFill>
                  <a:schemeClr val="tx1"/>
                </a:solidFill>
              </a:rPr>
              <a:t>3.</a:t>
            </a:r>
            <a:r>
              <a:rPr lang="zh-CN" altLang="zh-CN" sz="2800" b="1" dirty="0">
                <a:solidFill>
                  <a:schemeClr val="tx1"/>
                </a:solidFill>
                <a:latin typeface="宋体" panose="02010600030101010101" pitchFamily="2" charset="-122"/>
              </a:rPr>
              <a:t> 加减运算</a:t>
            </a: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利用求和运算电路的分析结果</a:t>
            </a:r>
            <a:endParaRPr lang="zh-CN" altLang="en-US" sz="2800">
              <a:solidFill>
                <a:schemeClr val="tx1"/>
              </a:solidFill>
              <a:latin typeface="宋体" panose="02010600030101010101" pitchFamily="2" charset="-122"/>
            </a:endParaRPr>
          </a:p>
        </p:txBody>
      </p:sp>
      <p:graphicFrame>
        <p:nvGraphicFramePr>
          <p:cNvPr id="50180" name="对象 50179"/>
          <p:cNvGraphicFramePr/>
          <p:nvPr/>
        </p:nvGraphicFramePr>
        <p:xfrm>
          <a:off x="4267200" y="2133600"/>
          <a:ext cx="3886200" cy="908050"/>
        </p:xfrm>
        <a:graphic>
          <a:graphicData uri="http://schemas.openxmlformats.org/presentationml/2006/ole">
            <mc:AlternateContent xmlns:mc="http://schemas.openxmlformats.org/markup-compatibility/2006">
              <mc:Choice xmlns:v="urn:schemas-microsoft-com:vml" Requires="v">
                <p:oleObj spid="_x0000_s3103" name="" r:id="rId3" imgW="1840865" imgH="431800" progId="Equation.3">
                  <p:embed/>
                </p:oleObj>
              </mc:Choice>
              <mc:Fallback>
                <p:oleObj name="" r:id="rId3" imgW="1840865" imgH="431800" progId="Equation.3">
                  <p:embed/>
                  <p:pic>
                    <p:nvPicPr>
                      <p:cNvPr id="0" name="图片 3102"/>
                      <p:cNvPicPr/>
                      <p:nvPr/>
                    </p:nvPicPr>
                    <p:blipFill>
                      <a:blip r:embed="rId4"/>
                      <a:stretch>
                        <a:fillRect/>
                      </a:stretch>
                    </p:blipFill>
                    <p:spPr>
                      <a:xfrm>
                        <a:off x="4267200" y="2133600"/>
                        <a:ext cx="3886200" cy="9080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50181" name="文本框 50180"/>
          <p:cNvSpPr txBox="1"/>
          <p:nvPr/>
        </p:nvSpPr>
        <p:spPr>
          <a:xfrm>
            <a:off x="4191000" y="1447800"/>
            <a:ext cx="4572000" cy="457200"/>
          </a:xfrm>
          <a:prstGeom prst="rect">
            <a:avLst/>
          </a:prstGeom>
          <a:noFill/>
          <a:ln w="9525">
            <a:noFill/>
          </a:ln>
        </p:spPr>
        <p:txBody>
          <a:bodyPr>
            <a:spAutoFit/>
          </a:bodyPr>
          <a:p>
            <a:pPr>
              <a:spcBef>
                <a:spcPct val="50000"/>
              </a:spcBef>
            </a:pPr>
            <a:r>
              <a:rPr lang="zh-CN" altLang="zh-CN" dirty="0">
                <a:latin typeface="Times New Roman" panose="02020603050405020304" pitchFamily="18" charset="0"/>
              </a:rPr>
              <a:t>设  </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i="1" err="1">
                <a:latin typeface="Times New Roman" panose="02020603050405020304" pitchFamily="18" charset="0"/>
              </a:rPr>
              <a:t>R</a:t>
            </a:r>
            <a:r>
              <a:rPr lang="en-US" altLang="zh-CN" baseline="-25000" err="1">
                <a:latin typeface="Times New Roman" panose="02020603050405020304" pitchFamily="18" charset="0"/>
              </a:rPr>
              <a:t>f</a:t>
            </a:r>
            <a:r>
              <a:rPr lang="zh-CN" altLang="en-US">
                <a:latin typeface="Times New Roman" panose="02020603050405020304" pitchFamily="18" charset="0"/>
              </a:rPr>
              <a:t>＝ </a:t>
            </a:r>
            <a:r>
              <a:rPr lang="en-US" altLang="zh-CN" i="1">
                <a:latin typeface="Times New Roman" panose="02020603050405020304" pitchFamily="18" charset="0"/>
              </a:rPr>
              <a:t>R</a:t>
            </a:r>
            <a:r>
              <a:rPr lang="en-US" altLang="zh-CN" i="1" baseline="-25000">
                <a:latin typeface="Times New Roman" panose="02020603050405020304" pitchFamily="18" charset="0"/>
              </a:rPr>
              <a:t>3</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4 </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5</a:t>
            </a:r>
            <a:endParaRPr lang="en-US" altLang="zh-CN" sz="1200" baseline="-25000">
              <a:latin typeface="Times New Roman" panose="02020603050405020304" pitchFamily="18" charset="0"/>
            </a:endParaRPr>
          </a:p>
        </p:txBody>
      </p:sp>
      <p:graphicFrame>
        <p:nvGraphicFramePr>
          <p:cNvPr id="50182" name="对象 50181"/>
          <p:cNvGraphicFramePr/>
          <p:nvPr/>
        </p:nvGraphicFramePr>
        <p:xfrm>
          <a:off x="4343400" y="4267200"/>
          <a:ext cx="2466975" cy="827088"/>
        </p:xfrm>
        <a:graphic>
          <a:graphicData uri="http://schemas.openxmlformats.org/presentationml/2006/ole">
            <mc:AlternateContent xmlns:mc="http://schemas.openxmlformats.org/markup-compatibility/2006">
              <mc:Choice xmlns:v="urn:schemas-microsoft-com:vml" Requires="v">
                <p:oleObj spid="_x0000_s3104" name="" r:id="rId5" imgW="1167765" imgH="393700" progId="Equation.3">
                  <p:embed/>
                </p:oleObj>
              </mc:Choice>
              <mc:Fallback>
                <p:oleObj name="" r:id="rId5" imgW="1167765" imgH="393700" progId="Equation.3">
                  <p:embed/>
                  <p:pic>
                    <p:nvPicPr>
                      <p:cNvPr id="0" name="图片 3103"/>
                      <p:cNvPicPr/>
                      <p:nvPr/>
                    </p:nvPicPr>
                    <p:blipFill>
                      <a:blip r:embed="rId6"/>
                      <a:stretch>
                        <a:fillRect/>
                      </a:stretch>
                    </p:blipFill>
                    <p:spPr>
                      <a:xfrm>
                        <a:off x="4343400" y="4267200"/>
                        <a:ext cx="2466975" cy="82708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50183" name="文本框 50182"/>
          <p:cNvSpPr txBox="1"/>
          <p:nvPr/>
        </p:nvSpPr>
        <p:spPr>
          <a:xfrm>
            <a:off x="2514600" y="3200400"/>
            <a:ext cx="6019800" cy="512763"/>
          </a:xfrm>
          <a:prstGeom prst="rect">
            <a:avLst/>
          </a:prstGeom>
          <a:noFill/>
          <a:ln w="9525">
            <a:noFill/>
          </a:ln>
        </p:spPr>
        <p:txBody>
          <a:bodyPr>
            <a:spAutoFit/>
          </a:bodyPr>
          <a:p>
            <a:pPr>
              <a:lnSpc>
                <a:spcPct val="115000"/>
              </a:lnSpc>
            </a:pPr>
            <a:r>
              <a:rPr lang="zh-CN" altLang="en-US">
                <a:latin typeface="Times New Roman" panose="02020603050405020304" pitchFamily="18" charset="0"/>
              </a:rPr>
              <a:t>若</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i="1" err="1">
                <a:latin typeface="Times New Roman" panose="02020603050405020304" pitchFamily="18" charset="0"/>
              </a:rPr>
              <a:t>R</a:t>
            </a:r>
            <a:r>
              <a:rPr lang="en-US" altLang="zh-CN" baseline="-25000" err="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i="1" baseline="-25000">
                <a:latin typeface="Times New Roman" panose="02020603050405020304" pitchFamily="18" charset="0"/>
              </a:rPr>
              <a:t>3</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4 </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baseline="-25000">
                <a:latin typeface="Times New Roman" panose="02020603050405020304" pitchFamily="18" charset="0"/>
              </a:rPr>
              <a:t>5</a:t>
            </a:r>
            <a:r>
              <a:rPr lang="zh-CN" altLang="en-US">
                <a:latin typeface="Times New Roman" panose="02020603050405020304" pitchFamily="18" charset="0"/>
              </a:rPr>
              <a:t>，</a:t>
            </a:r>
            <a:r>
              <a:rPr lang="en-US" altLang="zh-CN" i="1" err="1">
                <a:latin typeface="Times New Roman" panose="02020603050405020304" pitchFamily="18" charset="0"/>
              </a:rPr>
              <a:t>u</a:t>
            </a:r>
            <a:r>
              <a:rPr lang="en-US" altLang="zh-CN" baseline="-25000" err="1">
                <a:latin typeface="Times New Roman" panose="02020603050405020304" pitchFamily="18" charset="0"/>
              </a:rPr>
              <a:t>O</a:t>
            </a:r>
            <a:r>
              <a:rPr lang="zh-CN" altLang="en-US">
                <a:latin typeface="Times New Roman" panose="02020603050405020304" pitchFamily="18" charset="0"/>
              </a:rPr>
              <a:t>＝</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50184" name="线形标注 1 50183"/>
          <p:cNvSpPr/>
          <p:nvPr/>
        </p:nvSpPr>
        <p:spPr>
          <a:xfrm>
            <a:off x="6092825" y="5321300"/>
            <a:ext cx="1527175" cy="774700"/>
          </a:xfrm>
          <a:prstGeom prst="borderCallout1">
            <a:avLst>
              <a:gd name="adj1" fmla="val 14755"/>
              <a:gd name="adj2" fmla="val -4991"/>
              <a:gd name="adj3" fmla="val -30125"/>
              <a:gd name="adj4" fmla="val -41162"/>
            </a:avLst>
          </a:prstGeom>
          <a:solidFill>
            <a:srgbClr val="CCFFFF"/>
          </a:solidFill>
          <a:ln w="19050" cap="flat" cmpd="sng">
            <a:solidFill>
              <a:srgbClr val="FF0000"/>
            </a:solidFill>
            <a:prstDash val="solid"/>
            <a:miter/>
            <a:headEnd type="none" w="med" len="med"/>
            <a:tailEnd type="none" w="med" len="med"/>
          </a:ln>
        </p:spPr>
        <p:txBody>
          <a:bodyPr/>
          <a:p>
            <a:pPr algn="ctr"/>
            <a:r>
              <a:rPr lang="zh-CN" altLang="en-US" sz="2000" dirty="0">
                <a:latin typeface="Times New Roman" panose="02020603050405020304" pitchFamily="18" charset="0"/>
              </a:rPr>
              <a:t>实现了差分放大电路</a:t>
            </a:r>
            <a:endParaRPr lang="zh-CN" altLang="en-US" sz="2000">
              <a:latin typeface="Times New Roman" panose="02020603050405020304" pitchFamily="18" charset="0"/>
            </a:endParaRPr>
          </a:p>
        </p:txBody>
      </p:sp>
      <p:graphicFrame>
        <p:nvGraphicFramePr>
          <p:cNvPr id="50185" name="对象 50184"/>
          <p:cNvGraphicFramePr/>
          <p:nvPr/>
        </p:nvGraphicFramePr>
        <p:xfrm>
          <a:off x="685800" y="3886200"/>
          <a:ext cx="3200400" cy="2082800"/>
        </p:xfrm>
        <a:graphic>
          <a:graphicData uri="http://schemas.openxmlformats.org/presentationml/2006/ole">
            <mc:AlternateContent xmlns:mc="http://schemas.openxmlformats.org/markup-compatibility/2006">
              <mc:Choice xmlns:v="urn:schemas-microsoft-com:vml" Requires="v">
                <p:oleObj spid="_x0000_s3108" name="" r:id="rId7" imgW="11668125" imgH="7591425" progId="MSPhotoEd.3">
                  <p:embed/>
                </p:oleObj>
              </mc:Choice>
              <mc:Fallback>
                <p:oleObj name="" r:id="rId7" imgW="11668125" imgH="7591425" progId="MSPhotoEd.3">
                  <p:embed/>
                  <p:pic>
                    <p:nvPicPr>
                      <p:cNvPr id="0" name="图片 3107"/>
                      <p:cNvPicPr/>
                      <p:nvPr/>
                    </p:nvPicPr>
                    <p:blipFill>
                      <a:blip r:embed="rId8"/>
                      <a:stretch>
                        <a:fillRect/>
                      </a:stretch>
                    </p:blipFill>
                    <p:spPr>
                      <a:xfrm>
                        <a:off x="685800" y="3886200"/>
                        <a:ext cx="32004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1">
                                            <p:txEl>
                                              <p:charRg st="0" end="27"/>
                                            </p:txEl>
                                          </p:spTgt>
                                        </p:tgtEl>
                                        <p:attrNameLst>
                                          <p:attrName>style.visibility</p:attrName>
                                        </p:attrNameLst>
                                      </p:cBhvr>
                                      <p:to>
                                        <p:strVal val="visible"/>
                                      </p:to>
                                    </p:set>
                                    <p:animEffect transition="in" filter="wipe(left)">
                                      <p:cBhvr>
                                        <p:cTn id="12" dur="500"/>
                                        <p:tgtEl>
                                          <p:spTgt spid="50181">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3">
                                            <p:txEl>
                                              <p:charRg st="0" end="30"/>
                                            </p:txEl>
                                          </p:spTgt>
                                        </p:tgtEl>
                                        <p:attrNameLst>
                                          <p:attrName>style.visibility</p:attrName>
                                        </p:attrNameLst>
                                      </p:cBhvr>
                                      <p:to>
                                        <p:strVal val="visible"/>
                                      </p:to>
                                    </p:set>
                                    <p:animEffect transition="in" filter="wipe(left)">
                                      <p:cBhvr>
                                        <p:cTn id="22" dur="500"/>
                                        <p:tgtEl>
                                          <p:spTgt spid="5018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85"/>
                                        </p:tgtEl>
                                        <p:attrNameLst>
                                          <p:attrName>style.visibility</p:attrName>
                                        </p:attrNameLst>
                                      </p:cBhvr>
                                      <p:to>
                                        <p:strVal val="visible"/>
                                      </p:to>
                                    </p:set>
                                    <p:animEffect transition="in" filter="wipe(left)">
                                      <p:cBhvr>
                                        <p:cTn id="27" dur="500"/>
                                        <p:tgtEl>
                                          <p:spTgt spid="50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82"/>
                                        </p:tgtEl>
                                        <p:attrNameLst>
                                          <p:attrName>style.visibility</p:attrName>
                                        </p:attrNameLst>
                                      </p:cBhvr>
                                      <p:to>
                                        <p:strVal val="visible"/>
                                      </p:to>
                                    </p:set>
                                    <p:animEffect transition="in" filter="wipe(left)">
                                      <p:cBhvr>
                                        <p:cTn id="32" dur="500"/>
                                        <p:tgtEl>
                                          <p:spTgt spid="5018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P spid="50183" grpId="0" build="p"/>
      <p:bldP spid="501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p:nvPr>
            <p:ph type="title"/>
          </p:nvPr>
        </p:nvSpPr>
        <p:spPr>
          <a:xfrm>
            <a:off x="539750" y="1196975"/>
            <a:ext cx="3816350" cy="647700"/>
          </a:xfrm>
          <a:solidFill>
            <a:srgbClr val="FFFFFF">
              <a:alpha val="100000"/>
            </a:srgbClr>
          </a:solidFill>
          <a:ln>
            <a:solidFill>
              <a:schemeClr val="bg1"/>
            </a:solidFill>
          </a:ln>
        </p:spPr>
        <p:txBody>
          <a:bodyPr/>
          <a:p>
            <a:pPr algn="l">
              <a:lnSpc>
                <a:spcPct val="110000"/>
              </a:lnSpc>
            </a:pPr>
            <a:r>
              <a:rPr lang="zh-CN" altLang="zh-CN" sz="3600" b="1" dirty="0">
                <a:solidFill>
                  <a:srgbClr val="FF0066"/>
                </a:solidFill>
                <a:latin typeface="隶书" pitchFamily="49" charset="-122"/>
                <a:ea typeface="隶书" pitchFamily="49" charset="-122"/>
              </a:rPr>
              <a:t> </a:t>
            </a:r>
            <a:r>
              <a:rPr lang="zh-CN" altLang="zh-CN" sz="2800" b="1" dirty="0">
                <a:solidFill>
                  <a:srgbClr val="FF0066"/>
                </a:solidFill>
              </a:rPr>
              <a:t>1</a:t>
            </a:r>
            <a:r>
              <a:rPr lang="en-US" altLang="zh-CN" sz="2800" b="1">
                <a:solidFill>
                  <a:srgbClr val="FF0066"/>
                </a:solidFill>
              </a:rPr>
              <a:t>.</a:t>
            </a:r>
            <a:r>
              <a:rPr lang="en-US" altLang="zh-CN" sz="2800" b="1">
                <a:solidFill>
                  <a:srgbClr val="FF0066"/>
                </a:solidFill>
                <a:latin typeface="宋体" panose="02010600030101010101" pitchFamily="2" charset="-122"/>
              </a:rPr>
              <a:t> </a:t>
            </a:r>
            <a:r>
              <a:rPr lang="zh-CN" altLang="zh-CN" sz="2800" b="1" dirty="0">
                <a:solidFill>
                  <a:srgbClr val="FF0066"/>
                </a:solidFill>
                <a:latin typeface="宋体" panose="02010600030101010101" pitchFamily="2" charset="-122"/>
              </a:rPr>
              <a:t>积分运算电路</a:t>
            </a:r>
            <a:endParaRPr lang="zh-CN" altLang="zh-CN" sz="2800" b="1" dirty="0">
              <a:solidFill>
                <a:srgbClr val="FF0066"/>
              </a:solidFill>
              <a:latin typeface="宋体" panose="02010600030101010101" pitchFamily="2" charset="-122"/>
            </a:endParaRPr>
          </a:p>
        </p:txBody>
      </p:sp>
      <p:graphicFrame>
        <p:nvGraphicFramePr>
          <p:cNvPr id="51203" name="对象 51202"/>
          <p:cNvGraphicFramePr/>
          <p:nvPr/>
        </p:nvGraphicFramePr>
        <p:xfrm>
          <a:off x="838200" y="1981200"/>
          <a:ext cx="3581400" cy="2590800"/>
        </p:xfrm>
        <a:graphic>
          <a:graphicData uri="http://schemas.openxmlformats.org/presentationml/2006/ole">
            <mc:AlternateContent xmlns:mc="http://schemas.openxmlformats.org/markup-compatibility/2006">
              <mc:Choice xmlns:v="urn:schemas-microsoft-com:vml" Requires="v">
                <p:oleObj spid="_x0000_s3114" name="" r:id="rId1" imgW="10753725" imgH="8734425" progId="MSPhotoEd.3">
                  <p:embed/>
                </p:oleObj>
              </mc:Choice>
              <mc:Fallback>
                <p:oleObj name="" r:id="rId1" imgW="10753725" imgH="8734425" progId="MSPhotoEd.3">
                  <p:embed/>
                  <p:pic>
                    <p:nvPicPr>
                      <p:cNvPr id="0" name="图片 3113"/>
                      <p:cNvPicPr/>
                      <p:nvPr/>
                    </p:nvPicPr>
                    <p:blipFill>
                      <a:blip r:embed="rId2">
                        <a:clrChange>
                          <a:clrFrom>
                            <a:srgbClr val="FFFFFF"/>
                          </a:clrFrom>
                          <a:clrTo>
                            <a:srgbClr val="FFFFFF">
                              <a:alpha val="0"/>
                            </a:srgbClr>
                          </a:clrTo>
                        </a:clrChange>
                      </a:blip>
                      <a:srcRect t="13126" b="-2184"/>
                      <a:stretch>
                        <a:fillRect/>
                      </a:stretch>
                    </p:blipFill>
                    <p:spPr>
                      <a:xfrm>
                        <a:off x="838200" y="1981200"/>
                        <a:ext cx="3581400" cy="2590800"/>
                      </a:xfrm>
                      <a:prstGeom prst="rect">
                        <a:avLst/>
                      </a:prstGeom>
                      <a:solidFill>
                        <a:schemeClr val="bg1"/>
                      </a:solidFill>
                      <a:ln w="38100">
                        <a:noFill/>
                        <a:miter/>
                      </a:ln>
                    </p:spPr>
                  </p:pic>
                </p:oleObj>
              </mc:Fallback>
            </mc:AlternateContent>
          </a:graphicData>
        </a:graphic>
      </p:graphicFrame>
      <p:graphicFrame>
        <p:nvGraphicFramePr>
          <p:cNvPr id="51204" name="对象 51203"/>
          <p:cNvGraphicFramePr/>
          <p:nvPr/>
        </p:nvGraphicFramePr>
        <p:xfrm>
          <a:off x="4829175" y="1512888"/>
          <a:ext cx="1503363" cy="773112"/>
        </p:xfrm>
        <a:graphic>
          <a:graphicData uri="http://schemas.openxmlformats.org/presentationml/2006/ole">
            <mc:AlternateContent xmlns:mc="http://schemas.openxmlformats.org/markup-compatibility/2006">
              <mc:Choice xmlns:v="urn:schemas-microsoft-com:vml" Requires="v">
                <p:oleObj spid="_x0000_s3115" name="" r:id="rId3" imgW="786765" imgH="405765" progId="Equation.DSMT4">
                  <p:embed/>
                </p:oleObj>
              </mc:Choice>
              <mc:Fallback>
                <p:oleObj name="" r:id="rId3" imgW="786765" imgH="405765" progId="Equation.DSMT4">
                  <p:embed/>
                  <p:pic>
                    <p:nvPicPr>
                      <p:cNvPr id="0" name="图片 3114"/>
                      <p:cNvPicPr/>
                      <p:nvPr/>
                    </p:nvPicPr>
                    <p:blipFill>
                      <a:blip r:embed="rId4"/>
                      <a:stretch>
                        <a:fillRect/>
                      </a:stretch>
                    </p:blipFill>
                    <p:spPr>
                      <a:xfrm>
                        <a:off x="4829175" y="1512888"/>
                        <a:ext cx="1503363" cy="773112"/>
                      </a:xfrm>
                      <a:prstGeom prst="rect">
                        <a:avLst/>
                      </a:prstGeom>
                      <a:solidFill>
                        <a:srgbClr val="FFFFFF"/>
                      </a:solidFill>
                      <a:ln w="38100">
                        <a:noFill/>
                        <a:miter/>
                      </a:ln>
                    </p:spPr>
                  </p:pic>
                </p:oleObj>
              </mc:Fallback>
            </mc:AlternateContent>
          </a:graphicData>
        </a:graphic>
      </p:graphicFrame>
      <p:graphicFrame>
        <p:nvGraphicFramePr>
          <p:cNvPr id="51205" name="对象 51204"/>
          <p:cNvGraphicFramePr/>
          <p:nvPr/>
        </p:nvGraphicFramePr>
        <p:xfrm>
          <a:off x="4953000" y="4114800"/>
          <a:ext cx="3048000" cy="792163"/>
        </p:xfrm>
        <a:graphic>
          <a:graphicData uri="http://schemas.openxmlformats.org/presentationml/2006/ole">
            <mc:AlternateContent xmlns:mc="http://schemas.openxmlformats.org/markup-compatibility/2006">
              <mc:Choice xmlns:v="urn:schemas-microsoft-com:vml" Requires="v">
                <p:oleObj spid="_x0000_s3121" name="" r:id="rId5" imgW="1510665" imgH="393700" progId="Equation.DSMT4">
                  <p:embed/>
                </p:oleObj>
              </mc:Choice>
              <mc:Fallback>
                <p:oleObj name="" r:id="rId5" imgW="1510665" imgH="393700" progId="Equation.DSMT4">
                  <p:embed/>
                  <p:pic>
                    <p:nvPicPr>
                      <p:cNvPr id="0" name="图片 3120"/>
                      <p:cNvPicPr/>
                      <p:nvPr/>
                    </p:nvPicPr>
                    <p:blipFill>
                      <a:blip r:embed="rId6"/>
                      <a:stretch>
                        <a:fillRect/>
                      </a:stretch>
                    </p:blipFill>
                    <p:spPr>
                      <a:xfrm>
                        <a:off x="4953000" y="4114800"/>
                        <a:ext cx="3048000" cy="7921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51206" name="对象 51205"/>
          <p:cNvGraphicFramePr/>
          <p:nvPr/>
        </p:nvGraphicFramePr>
        <p:xfrm>
          <a:off x="5076825" y="3213100"/>
          <a:ext cx="2109788" cy="774700"/>
        </p:xfrm>
        <a:graphic>
          <a:graphicData uri="http://schemas.openxmlformats.org/presentationml/2006/ole">
            <mc:AlternateContent xmlns:mc="http://schemas.openxmlformats.org/markup-compatibility/2006">
              <mc:Choice xmlns:v="urn:schemas-microsoft-com:vml" Requires="v">
                <p:oleObj spid="_x0000_s3120" name="" r:id="rId7" imgW="1103630" imgH="405765" progId="Equation.DSMT4">
                  <p:embed/>
                </p:oleObj>
              </mc:Choice>
              <mc:Fallback>
                <p:oleObj name="" r:id="rId7" imgW="1103630" imgH="405765" progId="Equation.DSMT4">
                  <p:embed/>
                  <p:pic>
                    <p:nvPicPr>
                      <p:cNvPr id="0" name="图片 3119"/>
                      <p:cNvPicPr/>
                      <p:nvPr/>
                    </p:nvPicPr>
                    <p:blipFill>
                      <a:blip r:embed="rId8"/>
                      <a:stretch>
                        <a:fillRect/>
                      </a:stretch>
                    </p:blipFill>
                    <p:spPr>
                      <a:xfrm>
                        <a:off x="5076825" y="3213100"/>
                        <a:ext cx="2109788" cy="7747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51207" name="对象 51206"/>
          <p:cNvGraphicFramePr/>
          <p:nvPr/>
        </p:nvGraphicFramePr>
        <p:xfrm>
          <a:off x="1219200" y="5105400"/>
          <a:ext cx="6808788" cy="796925"/>
        </p:xfrm>
        <a:graphic>
          <a:graphicData uri="http://schemas.openxmlformats.org/presentationml/2006/ole">
            <mc:AlternateContent xmlns:mc="http://schemas.openxmlformats.org/markup-compatibility/2006">
              <mc:Choice xmlns:v="urn:schemas-microsoft-com:vml" Requires="v">
                <p:oleObj spid="_x0000_s3119" name="" r:id="rId9" imgW="3364230" imgH="393700" progId="Equation.3">
                  <p:embed/>
                </p:oleObj>
              </mc:Choice>
              <mc:Fallback>
                <p:oleObj name="" r:id="rId9" imgW="3364230" imgH="393700" progId="Equation.3">
                  <p:embed/>
                  <p:pic>
                    <p:nvPicPr>
                      <p:cNvPr id="0" name="图片 3118"/>
                      <p:cNvPicPr/>
                      <p:nvPr/>
                    </p:nvPicPr>
                    <p:blipFill>
                      <a:blip r:embed="rId10"/>
                      <a:stretch>
                        <a:fillRect/>
                      </a:stretch>
                    </p:blipFill>
                    <p:spPr>
                      <a:xfrm>
                        <a:off x="1219200" y="5105400"/>
                        <a:ext cx="6808788" cy="7969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1208" name="对象 51207"/>
          <p:cNvGraphicFramePr/>
          <p:nvPr/>
        </p:nvGraphicFramePr>
        <p:xfrm>
          <a:off x="4665663" y="2273300"/>
          <a:ext cx="3216275" cy="776288"/>
        </p:xfrm>
        <a:graphic>
          <a:graphicData uri="http://schemas.openxmlformats.org/presentationml/2006/ole">
            <mc:AlternateContent xmlns:mc="http://schemas.openxmlformats.org/markup-compatibility/2006">
              <mc:Choice xmlns:v="urn:schemas-microsoft-com:vml" Requires="v">
                <p:oleObj spid="_x0000_s3122" name="" r:id="rId11" imgW="1433830" imgH="405765" progId="Equation.DSMT4">
                  <p:embed/>
                </p:oleObj>
              </mc:Choice>
              <mc:Fallback>
                <p:oleObj name="" r:id="rId11" imgW="1433830" imgH="405765" progId="Equation.DSMT4">
                  <p:embed/>
                  <p:pic>
                    <p:nvPicPr>
                      <p:cNvPr id="0" name="图片 3121"/>
                      <p:cNvPicPr/>
                      <p:nvPr/>
                    </p:nvPicPr>
                    <p:blipFill>
                      <a:blip r:embed="rId12"/>
                      <a:stretch>
                        <a:fillRect/>
                      </a:stretch>
                    </p:blipFill>
                    <p:spPr>
                      <a:xfrm>
                        <a:off x="4665663" y="2273300"/>
                        <a:ext cx="3216275" cy="776288"/>
                      </a:xfrm>
                      <a:prstGeom prst="rect">
                        <a:avLst/>
                      </a:prstGeom>
                      <a:solidFill>
                        <a:srgbClr val="FFFFFF"/>
                      </a:solidFill>
                      <a:ln w="38100">
                        <a:noFill/>
                        <a:miter/>
                      </a:ln>
                    </p:spPr>
                  </p:pic>
                </p:oleObj>
              </mc:Fallback>
            </mc:AlternateContent>
          </a:graphicData>
        </a:graphic>
      </p:graphicFrame>
      <p:sp>
        <p:nvSpPr>
          <p:cNvPr id="66562" name="文本框 66561"/>
          <p:cNvSpPr txBox="1"/>
          <p:nvPr/>
        </p:nvSpPr>
        <p:spPr>
          <a:xfrm>
            <a:off x="1476375" y="6092825"/>
            <a:ext cx="4252913" cy="457200"/>
          </a:xfrm>
          <a:prstGeom prst="rect">
            <a:avLst/>
          </a:prstGeom>
          <a:noFill/>
          <a:ln w="9525">
            <a:noFill/>
          </a:ln>
        </p:spPr>
        <p:txBody>
          <a:bodyPr>
            <a:spAutoFit/>
          </a:bodyPr>
          <a:p>
            <a:pPr algn="ctr"/>
            <a:r>
              <a:rPr lang="zh-CN" altLang="en-US" sz="3600" baseline="-25000" dirty="0">
                <a:solidFill>
                  <a:srgbClr val="FF0000"/>
                </a:solidFill>
                <a:latin typeface="Times New Roman" panose="02020603050405020304" pitchFamily="18" charset="0"/>
                <a:ea typeface="黑体" panose="02010609060101010101" pitchFamily="2" charset="-122"/>
              </a:rPr>
              <a:t>问：它与无运放积分器的区别</a:t>
            </a:r>
            <a:endParaRPr lang="zh-CN" altLang="en-US" sz="3600" baseline="-25000" dirty="0">
              <a:solidFill>
                <a:srgbClr val="FF0000"/>
              </a:solidFill>
              <a:latin typeface="Times New Roman" panose="02020603050405020304" pitchFamily="18" charset="0"/>
              <a:ea typeface="黑体" panose="02010609060101010101" pitchFamily="2" charset="-122"/>
            </a:endParaRPr>
          </a:p>
        </p:txBody>
      </p:sp>
      <p:sp>
        <p:nvSpPr>
          <p:cNvPr id="66563" name="矩形 66562"/>
          <p:cNvSpPr/>
          <p:nvPr/>
        </p:nvSpPr>
        <p:spPr>
          <a:xfrm>
            <a:off x="1331913" y="333375"/>
            <a:ext cx="6303962" cy="579438"/>
          </a:xfrm>
          <a:prstGeom prst="rect">
            <a:avLst/>
          </a:prstGeom>
          <a:noFill/>
          <a:ln w="9525">
            <a:noFill/>
          </a:ln>
        </p:spPr>
        <p:txBody>
          <a:bodyPr wrap="none" anchor="t">
            <a:spAutoFit/>
          </a:bodyPr>
          <a:p>
            <a:r>
              <a:rPr lang="zh-CN" altLang="zh-CN" sz="3200" dirty="0">
                <a:solidFill>
                  <a:srgbClr val="0000FF"/>
                </a:solidFill>
                <a:latin typeface="Times New Roman" panose="02020603050405020304" pitchFamily="18" charset="0"/>
              </a:rPr>
              <a:t>四、积分运算电路和微分运算电路</a:t>
            </a:r>
            <a:endParaRPr lang="en-US" altLang="zh-CN" sz="32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wipe(left)">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wipe(left)">
                                      <p:cBhvr>
                                        <p:cTn id="12" dur="500"/>
                                        <p:tgtEl>
                                          <p:spTgt spid="512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wipe(left)">
                                      <p:cBhvr>
                                        <p:cTn id="17" dur="500"/>
                                        <p:tgtEl>
                                          <p:spTgt spid="512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wipe(left)">
                                      <p:cBhvr>
                                        <p:cTn id="22" dur="500"/>
                                        <p:tgtEl>
                                          <p:spTgt spid="512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wipe(left)">
                                      <p:cBhvr>
                                        <p:cTn id="27" dur="500"/>
                                        <p:tgtEl>
                                          <p:spTgt spid="512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2"/>
                                        </p:tgtEl>
                                        <p:attrNameLst>
                                          <p:attrName>style.visibility</p:attrName>
                                        </p:attrNameLst>
                                      </p:cBhvr>
                                      <p:to>
                                        <p:strVal val="visible"/>
                                      </p:to>
                                    </p:set>
                                    <p:animEffect transition="in" filter="blinds(horizontal)">
                                      <p:cBhvr>
                                        <p:cTn id="32"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对象 52225"/>
          <p:cNvGraphicFramePr/>
          <p:nvPr/>
        </p:nvGraphicFramePr>
        <p:xfrm>
          <a:off x="971550" y="3573463"/>
          <a:ext cx="1924050" cy="2209800"/>
        </p:xfrm>
        <a:graphic>
          <a:graphicData uri="http://schemas.openxmlformats.org/presentationml/2006/ole">
            <mc:AlternateContent xmlns:mc="http://schemas.openxmlformats.org/markup-compatibility/2006">
              <mc:Choice xmlns:v="urn:schemas-microsoft-com:vml" Requires="v">
                <p:oleObj spid="_x0000_s3124" name="" r:id="rId1" imgW="8201025" imgH="9420225" progId="MSPhotoEd.3">
                  <p:embed/>
                </p:oleObj>
              </mc:Choice>
              <mc:Fallback>
                <p:oleObj name="" r:id="rId1" imgW="8201025" imgH="9420225" progId="MSPhotoEd.3">
                  <p:embed/>
                  <p:pic>
                    <p:nvPicPr>
                      <p:cNvPr id="0" name="图片 3123"/>
                      <p:cNvPicPr/>
                      <p:nvPr/>
                    </p:nvPicPr>
                    <p:blipFill>
                      <a:blip r:embed="rId2"/>
                      <a:stretch>
                        <a:fillRect/>
                      </a:stretch>
                    </p:blipFill>
                    <p:spPr>
                      <a:xfrm>
                        <a:off x="971550" y="3573463"/>
                        <a:ext cx="1924050" cy="2209800"/>
                      </a:xfrm>
                      <a:prstGeom prst="rect">
                        <a:avLst/>
                      </a:prstGeom>
                      <a:noFill/>
                      <a:ln w="38100">
                        <a:noFill/>
                        <a:miter/>
                      </a:ln>
                    </p:spPr>
                  </p:pic>
                </p:oleObj>
              </mc:Fallback>
            </mc:AlternateContent>
          </a:graphicData>
        </a:graphic>
      </p:graphicFrame>
      <p:graphicFrame>
        <p:nvGraphicFramePr>
          <p:cNvPr id="52227" name="对象 52226"/>
          <p:cNvGraphicFramePr/>
          <p:nvPr/>
        </p:nvGraphicFramePr>
        <p:xfrm>
          <a:off x="3352800" y="3505200"/>
          <a:ext cx="2181225" cy="2260600"/>
        </p:xfrm>
        <a:graphic>
          <a:graphicData uri="http://schemas.openxmlformats.org/presentationml/2006/ole">
            <mc:AlternateContent xmlns:mc="http://schemas.openxmlformats.org/markup-compatibility/2006">
              <mc:Choice xmlns:v="urn:schemas-microsoft-com:vml" Requires="v">
                <p:oleObj spid="_x0000_s3116" name="" r:id="rId3" imgW="9458325" imgH="9801225" progId="MSPhotoEd.3">
                  <p:embed/>
                </p:oleObj>
              </mc:Choice>
              <mc:Fallback>
                <p:oleObj name="" r:id="rId3" imgW="9458325" imgH="9801225" progId="MSPhotoEd.3">
                  <p:embed/>
                  <p:pic>
                    <p:nvPicPr>
                      <p:cNvPr id="0" name="图片 3115"/>
                      <p:cNvPicPr/>
                      <p:nvPr/>
                    </p:nvPicPr>
                    <p:blipFill>
                      <a:blip r:embed="rId4"/>
                      <a:stretch>
                        <a:fillRect/>
                      </a:stretch>
                    </p:blipFill>
                    <p:spPr>
                      <a:xfrm>
                        <a:off x="3352800" y="3505200"/>
                        <a:ext cx="2181225" cy="2260600"/>
                      </a:xfrm>
                      <a:prstGeom prst="rect">
                        <a:avLst/>
                      </a:prstGeom>
                      <a:noFill/>
                      <a:ln w="38100">
                        <a:noFill/>
                        <a:miter/>
                      </a:ln>
                    </p:spPr>
                  </p:pic>
                </p:oleObj>
              </mc:Fallback>
            </mc:AlternateContent>
          </a:graphicData>
        </a:graphic>
      </p:graphicFrame>
      <p:graphicFrame>
        <p:nvGraphicFramePr>
          <p:cNvPr id="52228" name="对象 52227"/>
          <p:cNvGraphicFramePr/>
          <p:nvPr/>
        </p:nvGraphicFramePr>
        <p:xfrm>
          <a:off x="6057900" y="3581400"/>
          <a:ext cx="1898650" cy="2184400"/>
        </p:xfrm>
        <a:graphic>
          <a:graphicData uri="http://schemas.openxmlformats.org/presentationml/2006/ole">
            <mc:AlternateContent xmlns:mc="http://schemas.openxmlformats.org/markup-compatibility/2006">
              <mc:Choice xmlns:v="urn:schemas-microsoft-com:vml" Requires="v">
                <p:oleObj spid="_x0000_s3123" name="" r:id="rId5" imgW="8582025" imgH="9877425" progId="MSPhotoEd.3">
                  <p:embed/>
                </p:oleObj>
              </mc:Choice>
              <mc:Fallback>
                <p:oleObj name="" r:id="rId5" imgW="8582025" imgH="9877425" progId="MSPhotoEd.3">
                  <p:embed/>
                  <p:pic>
                    <p:nvPicPr>
                      <p:cNvPr id="0" name="图片 3122"/>
                      <p:cNvPicPr/>
                      <p:nvPr/>
                    </p:nvPicPr>
                    <p:blipFill>
                      <a:blip r:embed="rId6"/>
                      <a:stretch>
                        <a:fillRect/>
                      </a:stretch>
                    </p:blipFill>
                    <p:spPr>
                      <a:xfrm>
                        <a:off x="6057900" y="3581400"/>
                        <a:ext cx="1898650" cy="2184400"/>
                      </a:xfrm>
                      <a:prstGeom prst="rect">
                        <a:avLst/>
                      </a:prstGeom>
                      <a:noFill/>
                      <a:ln w="38100">
                        <a:noFill/>
                        <a:miter/>
                      </a:ln>
                    </p:spPr>
                  </p:pic>
                </p:oleObj>
              </mc:Fallback>
            </mc:AlternateContent>
          </a:graphicData>
        </a:graphic>
      </p:graphicFrame>
      <p:sp>
        <p:nvSpPr>
          <p:cNvPr id="52229" name="线形标注 2 52228"/>
          <p:cNvSpPr/>
          <p:nvPr/>
        </p:nvSpPr>
        <p:spPr>
          <a:xfrm>
            <a:off x="7667625" y="4437063"/>
            <a:ext cx="914400" cy="457200"/>
          </a:xfrm>
          <a:prstGeom prst="borderCallout2">
            <a:avLst>
              <a:gd name="adj1" fmla="val 25000"/>
              <a:gd name="adj2" fmla="val -8333"/>
              <a:gd name="adj3" fmla="val 25000"/>
              <a:gd name="adj4" fmla="val -27954"/>
              <a:gd name="adj5" fmla="val 108681"/>
              <a:gd name="adj6" fmla="val -47569"/>
            </a:avLst>
          </a:prstGeom>
          <a:solidFill>
            <a:srgbClr val="66FFFF"/>
          </a:solidFill>
          <a:ln w="19050" cap="flat" cmpd="sng">
            <a:solidFill>
              <a:srgbClr val="FF3300"/>
            </a:solidFill>
            <a:prstDash val="solid"/>
            <a:miter/>
            <a:headEnd type="none" w="med" len="med"/>
            <a:tailEnd type="none" w="med" len="med"/>
          </a:ln>
        </p:spPr>
        <p:txBody>
          <a:bodyPr/>
          <a:p>
            <a:pPr algn="ctr" eaLnBrk="0" hangingPunct="0"/>
            <a:r>
              <a:rPr lang="zh-CN" altLang="en-US" dirty="0">
                <a:solidFill>
                  <a:srgbClr val="000000"/>
                </a:solidFill>
                <a:latin typeface="Times New Roman" panose="02020603050405020304" pitchFamily="18" charset="0"/>
              </a:rPr>
              <a:t>移相</a:t>
            </a:r>
            <a:endParaRPr lang="zh-CN" altLang="en-US" dirty="0">
              <a:solidFill>
                <a:srgbClr val="000000"/>
              </a:solidFill>
              <a:latin typeface="Times New Roman" panose="02020603050405020304" pitchFamily="18" charset="0"/>
            </a:endParaRPr>
          </a:p>
        </p:txBody>
      </p:sp>
      <p:sp>
        <p:nvSpPr>
          <p:cNvPr id="52230" name="标题 52229"/>
          <p:cNvSpPr/>
          <p:nvPr>
            <p:ph type="title"/>
          </p:nvPr>
        </p:nvSpPr>
        <p:spPr>
          <a:xfrm>
            <a:off x="395288" y="333375"/>
            <a:ext cx="7772400" cy="503238"/>
          </a:xfrm>
          <a:solidFill>
            <a:srgbClr val="FFFFFF">
              <a:alpha val="100000"/>
            </a:srgbClr>
          </a:solidFill>
          <a:ln>
            <a:solidFill>
              <a:schemeClr val="bg1"/>
            </a:solidFill>
          </a:ln>
        </p:spPr>
        <p:txBody>
          <a:bodyPr/>
          <a:p>
            <a:pPr algn="l"/>
            <a:r>
              <a:rPr lang="zh-CN" altLang="en-US" sz="2800" b="1" dirty="0">
                <a:solidFill>
                  <a:schemeClr val="tx1"/>
                </a:solidFill>
              </a:rPr>
              <a:t>利用积分运算的基本关系实现不同的功能</a:t>
            </a:r>
            <a:endParaRPr lang="zh-CN" altLang="zh-CN" sz="2800" b="1">
              <a:solidFill>
                <a:schemeClr val="tx1"/>
              </a:solidFill>
              <a:latin typeface="宋体" panose="02010600030101010101" pitchFamily="2" charset="-122"/>
            </a:endParaRPr>
          </a:p>
        </p:txBody>
      </p:sp>
      <p:graphicFrame>
        <p:nvGraphicFramePr>
          <p:cNvPr id="52231" name="对象 52230"/>
          <p:cNvGraphicFramePr/>
          <p:nvPr/>
        </p:nvGraphicFramePr>
        <p:xfrm>
          <a:off x="533400" y="1371600"/>
          <a:ext cx="3048000" cy="2205038"/>
        </p:xfrm>
        <a:graphic>
          <a:graphicData uri="http://schemas.openxmlformats.org/presentationml/2006/ole">
            <mc:AlternateContent xmlns:mc="http://schemas.openxmlformats.org/markup-compatibility/2006">
              <mc:Choice xmlns:v="urn:schemas-microsoft-com:vml" Requires="v">
                <p:oleObj spid="_x0000_s3117" name="" r:id="rId7" imgW="10753725" imgH="8734425" progId="MSPhotoEd.3">
                  <p:embed/>
                </p:oleObj>
              </mc:Choice>
              <mc:Fallback>
                <p:oleObj name="" r:id="rId7" imgW="10753725" imgH="8734425" progId="MSPhotoEd.3">
                  <p:embed/>
                  <p:pic>
                    <p:nvPicPr>
                      <p:cNvPr id="0" name="图片 3116"/>
                      <p:cNvPicPr/>
                      <p:nvPr/>
                    </p:nvPicPr>
                    <p:blipFill>
                      <a:blip r:embed="rId8">
                        <a:clrChange>
                          <a:clrFrom>
                            <a:srgbClr val="FFFFFF"/>
                          </a:clrFrom>
                          <a:clrTo>
                            <a:srgbClr val="FFFFFF">
                              <a:alpha val="0"/>
                            </a:srgbClr>
                          </a:clrTo>
                        </a:clrChange>
                      </a:blip>
                      <a:srcRect t="13126" b="-2184"/>
                      <a:stretch>
                        <a:fillRect/>
                      </a:stretch>
                    </p:blipFill>
                    <p:spPr>
                      <a:xfrm>
                        <a:off x="533400" y="1371600"/>
                        <a:ext cx="3048000" cy="2205038"/>
                      </a:xfrm>
                      <a:prstGeom prst="rect">
                        <a:avLst/>
                      </a:prstGeom>
                      <a:solidFill>
                        <a:schemeClr val="bg1"/>
                      </a:solidFill>
                      <a:ln w="38100">
                        <a:noFill/>
                        <a:miter/>
                      </a:ln>
                    </p:spPr>
                  </p:pic>
                </p:oleObj>
              </mc:Fallback>
            </mc:AlternateContent>
          </a:graphicData>
        </a:graphic>
      </p:graphicFrame>
      <p:sp>
        <p:nvSpPr>
          <p:cNvPr id="52232" name="文本框 52231"/>
          <p:cNvSpPr txBox="1"/>
          <p:nvPr/>
        </p:nvSpPr>
        <p:spPr>
          <a:xfrm>
            <a:off x="3644900" y="1447800"/>
            <a:ext cx="5499100" cy="457200"/>
          </a:xfrm>
          <a:prstGeom prst="rect">
            <a:avLst/>
          </a:prstGeom>
          <a:noFill/>
          <a:ln w="9525">
            <a:noFill/>
          </a:ln>
        </p:spPr>
        <p:txBody>
          <a:bodyPr>
            <a:spAutoFit/>
          </a:bodyPr>
          <a:p>
            <a:pPr>
              <a:spcBef>
                <a:spcPct val="20000"/>
              </a:spcBef>
            </a:pPr>
            <a:r>
              <a:rPr lang="en-US" altLang="zh-CN" dirty="0">
                <a:latin typeface="Times New Roman" panose="02020603050405020304" pitchFamily="18" charset="0"/>
              </a:rPr>
              <a:t>1) </a:t>
            </a:r>
            <a:r>
              <a:rPr lang="zh-CN" altLang="en-US" dirty="0">
                <a:latin typeface="Times New Roman" panose="02020603050405020304" pitchFamily="18" charset="0"/>
              </a:rPr>
              <a:t>输入为阶跃信号时的输出电压波形？</a:t>
            </a:r>
            <a:endParaRPr lang="zh-CN" altLang="en-US" dirty="0">
              <a:latin typeface="Times New Roman" panose="02020603050405020304" pitchFamily="18" charset="0"/>
            </a:endParaRPr>
          </a:p>
        </p:txBody>
      </p:sp>
      <p:sp>
        <p:nvSpPr>
          <p:cNvPr id="52233" name="文本框 52232"/>
          <p:cNvSpPr txBox="1"/>
          <p:nvPr/>
        </p:nvSpPr>
        <p:spPr>
          <a:xfrm>
            <a:off x="3657600" y="1905000"/>
            <a:ext cx="5307013" cy="457200"/>
          </a:xfrm>
          <a:prstGeom prst="rect">
            <a:avLst/>
          </a:prstGeom>
          <a:noFill/>
          <a:ln w="9525">
            <a:noFill/>
          </a:ln>
        </p:spPr>
        <p:txBody>
          <a:bodyPr>
            <a:spAutoFit/>
          </a:bodyPr>
          <a:p>
            <a:pPr>
              <a:spcBef>
                <a:spcPct val="20000"/>
              </a:spcBef>
            </a:pPr>
            <a:r>
              <a:rPr lang="en-US" altLang="zh-CN" dirty="0">
                <a:latin typeface="Times New Roman" panose="02020603050405020304" pitchFamily="18" charset="0"/>
              </a:rPr>
              <a:t>2) </a:t>
            </a:r>
            <a:r>
              <a:rPr lang="zh-CN" altLang="en-US" dirty="0">
                <a:latin typeface="Times New Roman" panose="02020603050405020304" pitchFamily="18" charset="0"/>
              </a:rPr>
              <a:t>输入为方波时的输出电压波形？</a:t>
            </a:r>
            <a:endParaRPr lang="zh-CN" altLang="en-US" dirty="0">
              <a:latin typeface="Times New Roman" panose="02020603050405020304" pitchFamily="18" charset="0"/>
            </a:endParaRPr>
          </a:p>
        </p:txBody>
      </p:sp>
      <p:sp>
        <p:nvSpPr>
          <p:cNvPr id="52234" name="文本框 52233"/>
          <p:cNvSpPr txBox="1"/>
          <p:nvPr/>
        </p:nvSpPr>
        <p:spPr>
          <a:xfrm>
            <a:off x="3649663" y="2362200"/>
            <a:ext cx="5799137" cy="457200"/>
          </a:xfrm>
          <a:prstGeom prst="rect">
            <a:avLst/>
          </a:prstGeom>
          <a:noFill/>
          <a:ln w="9525">
            <a:noFill/>
          </a:ln>
        </p:spPr>
        <p:txBody>
          <a:bodyPr>
            <a:spAutoFit/>
          </a:bodyPr>
          <a:p>
            <a:pPr>
              <a:spcBef>
                <a:spcPct val="20000"/>
              </a:spcBef>
            </a:pPr>
            <a:r>
              <a:rPr lang="en-US" altLang="zh-CN" dirty="0">
                <a:latin typeface="Times New Roman" panose="02020603050405020304" pitchFamily="18" charset="0"/>
              </a:rPr>
              <a:t>3) </a:t>
            </a:r>
            <a:r>
              <a:rPr lang="zh-CN" altLang="en-US" dirty="0">
                <a:latin typeface="Times New Roman" panose="02020603050405020304" pitchFamily="18" charset="0"/>
              </a:rPr>
              <a:t>输入为正弦波时的输出电压波形？</a:t>
            </a:r>
            <a:endParaRPr lang="zh-CN" altLang="en-US" b="0">
              <a:latin typeface="Times New Roman" panose="02020603050405020304" pitchFamily="18" charset="0"/>
            </a:endParaRPr>
          </a:p>
        </p:txBody>
      </p:sp>
      <p:sp>
        <p:nvSpPr>
          <p:cNvPr id="52235" name="线形标注 1 52234"/>
          <p:cNvSpPr/>
          <p:nvPr/>
        </p:nvSpPr>
        <p:spPr>
          <a:xfrm>
            <a:off x="3276600" y="2997200"/>
            <a:ext cx="1582738" cy="457200"/>
          </a:xfrm>
          <a:prstGeom prst="borderCallout1">
            <a:avLst>
              <a:gd name="adj1" fmla="val 25000"/>
              <a:gd name="adj2" fmla="val -4815"/>
              <a:gd name="adj3" fmla="val 497569"/>
              <a:gd name="adj4" fmla="val -81847"/>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dirty="0">
                <a:solidFill>
                  <a:srgbClr val="000000"/>
                </a:solidFill>
                <a:latin typeface="Times New Roman" panose="02020603050405020304" pitchFamily="18" charset="0"/>
              </a:rPr>
              <a:t>线性积分</a:t>
            </a:r>
            <a:endParaRPr lang="zh-CN" altLang="en-US">
              <a:solidFill>
                <a:srgbClr val="000000"/>
              </a:solidFill>
              <a:latin typeface="Times New Roman" panose="02020603050405020304" pitchFamily="18" charset="0"/>
            </a:endParaRPr>
          </a:p>
        </p:txBody>
      </p:sp>
      <p:sp>
        <p:nvSpPr>
          <p:cNvPr id="52236" name="线形标注 1 52235"/>
          <p:cNvSpPr/>
          <p:nvPr/>
        </p:nvSpPr>
        <p:spPr>
          <a:xfrm>
            <a:off x="6019800" y="2971800"/>
            <a:ext cx="1600200" cy="457200"/>
          </a:xfrm>
          <a:prstGeom prst="borderCallout1">
            <a:avLst>
              <a:gd name="adj1" fmla="val 25000"/>
              <a:gd name="adj2" fmla="val -4764"/>
              <a:gd name="adj3" fmla="val 494444"/>
              <a:gd name="adj4" fmla="val -52875"/>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dirty="0">
                <a:solidFill>
                  <a:srgbClr val="000000"/>
                </a:solidFill>
                <a:latin typeface="Times New Roman" panose="02020603050405020304" pitchFamily="18" charset="0"/>
              </a:rPr>
              <a:t>波形变换</a:t>
            </a:r>
            <a:endParaRPr lang="zh-CN" altLang="en-US">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2">
                                            <p:txEl>
                                              <p:charRg st="0" end="20"/>
                                            </p:txEl>
                                          </p:spTgt>
                                        </p:tgtEl>
                                        <p:attrNameLst>
                                          <p:attrName>style.visibility</p:attrName>
                                        </p:attrNameLst>
                                      </p:cBhvr>
                                      <p:to>
                                        <p:strVal val="visible"/>
                                      </p:to>
                                    </p:set>
                                    <p:animEffect transition="in" filter="wipe(left)">
                                      <p:cBhvr>
                                        <p:cTn id="7" dur="500"/>
                                        <p:tgtEl>
                                          <p:spTgt spid="52232">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wipe(left)">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2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233">
                                            <p:txEl>
                                              <p:charRg st="0" end="18"/>
                                            </p:txEl>
                                          </p:spTgt>
                                        </p:tgtEl>
                                        <p:attrNameLst>
                                          <p:attrName>style.visibility</p:attrName>
                                        </p:attrNameLst>
                                      </p:cBhvr>
                                      <p:to>
                                        <p:strVal val="visible"/>
                                      </p:to>
                                    </p:set>
                                    <p:animEffect transition="in" filter="wipe(left)">
                                      <p:cBhvr>
                                        <p:cTn id="21" dur="500"/>
                                        <p:tgtEl>
                                          <p:spTgt spid="52233">
                                            <p:txEl>
                                              <p:charRg st="0" end="1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227"/>
                                        </p:tgtEl>
                                        <p:attrNameLst>
                                          <p:attrName>style.visibility</p:attrName>
                                        </p:attrNameLst>
                                      </p:cBhvr>
                                      <p:to>
                                        <p:strVal val="visible"/>
                                      </p:to>
                                    </p:set>
                                    <p:animEffect transition="in" filter="wipe(left)">
                                      <p:cBhvr>
                                        <p:cTn id="26" dur="500"/>
                                        <p:tgtEl>
                                          <p:spTgt spid="5222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234">
                                            <p:txEl>
                                              <p:charRg st="0" end="19"/>
                                            </p:txEl>
                                          </p:spTgt>
                                        </p:tgtEl>
                                        <p:attrNameLst>
                                          <p:attrName>style.visibility</p:attrName>
                                        </p:attrNameLst>
                                      </p:cBhvr>
                                      <p:to>
                                        <p:strVal val="visible"/>
                                      </p:to>
                                    </p:set>
                                    <p:animEffect transition="in" filter="wipe(left)">
                                      <p:cBhvr>
                                        <p:cTn id="35" dur="500"/>
                                        <p:tgtEl>
                                          <p:spTgt spid="52234">
                                            <p:txEl>
                                              <p:charRg st="0" end="1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2228"/>
                                        </p:tgtEl>
                                        <p:attrNameLst>
                                          <p:attrName>style.visibility</p:attrName>
                                        </p:attrNameLst>
                                      </p:cBhvr>
                                      <p:to>
                                        <p:strVal val="visible"/>
                                      </p:to>
                                    </p:set>
                                    <p:animEffect transition="in" filter="wipe(left)">
                                      <p:cBhvr>
                                        <p:cTn id="40" dur="500"/>
                                        <p:tgtEl>
                                          <p:spTgt spid="5222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2" grpId="0" build="p"/>
      <p:bldP spid="52233" grpId="0" build="p"/>
      <p:bldP spid="52234" grpId="0" build="p"/>
      <p:bldP spid="52235" grpId="0" animBg="1"/>
      <p:bldP spid="522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50" name="对象 53249"/>
          <p:cNvGraphicFramePr/>
          <p:nvPr/>
        </p:nvGraphicFramePr>
        <p:xfrm>
          <a:off x="5218113" y="2971800"/>
          <a:ext cx="1600200" cy="550863"/>
        </p:xfrm>
        <a:graphic>
          <a:graphicData uri="http://schemas.openxmlformats.org/presentationml/2006/ole">
            <mc:AlternateContent xmlns:mc="http://schemas.openxmlformats.org/markup-compatibility/2006">
              <mc:Choice xmlns:v="urn:schemas-microsoft-com:vml" Requires="v">
                <p:oleObj spid="_x0000_s3118" name="" r:id="rId1" imgW="5343525" imgH="1838325" progId="MSPhotoEd.3">
                  <p:embed/>
                </p:oleObj>
              </mc:Choice>
              <mc:Fallback>
                <p:oleObj name="" r:id="rId1" imgW="5343525" imgH="1838325" progId="MSPhotoEd.3">
                  <p:embed/>
                  <p:pic>
                    <p:nvPicPr>
                      <p:cNvPr id="0" name="图片 3117"/>
                      <p:cNvPicPr/>
                      <p:nvPr/>
                    </p:nvPicPr>
                    <p:blipFill>
                      <a:blip r:embed="rId2"/>
                      <a:stretch>
                        <a:fillRect/>
                      </a:stretch>
                    </p:blipFill>
                    <p:spPr>
                      <a:xfrm>
                        <a:off x="5218113" y="2971800"/>
                        <a:ext cx="1600200" cy="550863"/>
                      </a:xfrm>
                      <a:prstGeom prst="rect">
                        <a:avLst/>
                      </a:prstGeom>
                      <a:noFill/>
                      <a:ln w="38100">
                        <a:noFill/>
                        <a:miter/>
                      </a:ln>
                    </p:spPr>
                  </p:pic>
                </p:oleObj>
              </mc:Fallback>
            </mc:AlternateContent>
          </a:graphicData>
        </a:graphic>
      </p:graphicFrame>
      <p:graphicFrame>
        <p:nvGraphicFramePr>
          <p:cNvPr id="53251" name="对象 53250"/>
          <p:cNvGraphicFramePr/>
          <p:nvPr/>
        </p:nvGraphicFramePr>
        <p:xfrm>
          <a:off x="3962400" y="3886200"/>
          <a:ext cx="3344863" cy="2354263"/>
        </p:xfrm>
        <a:graphic>
          <a:graphicData uri="http://schemas.openxmlformats.org/presentationml/2006/ole">
            <mc:AlternateContent xmlns:mc="http://schemas.openxmlformats.org/markup-compatibility/2006">
              <mc:Choice xmlns:v="urn:schemas-microsoft-com:vml" Requires="v">
                <p:oleObj spid="_x0000_s3127" name="" r:id="rId3" imgW="11058525" imgH="7781925" progId="MSPhotoEd.3">
                  <p:embed/>
                </p:oleObj>
              </mc:Choice>
              <mc:Fallback>
                <p:oleObj name="" r:id="rId3" imgW="11058525" imgH="7781925" progId="MSPhotoEd.3">
                  <p:embed/>
                  <p:pic>
                    <p:nvPicPr>
                      <p:cNvPr id="0" name="图片 3126"/>
                      <p:cNvPicPr/>
                      <p:nvPr/>
                    </p:nvPicPr>
                    <p:blipFill>
                      <a:blip r:embed="rId4"/>
                      <a:stretch>
                        <a:fillRect/>
                      </a:stretch>
                    </p:blipFill>
                    <p:spPr>
                      <a:xfrm>
                        <a:off x="3962400" y="3886200"/>
                        <a:ext cx="3344863" cy="2354263"/>
                      </a:xfrm>
                      <a:prstGeom prst="rect">
                        <a:avLst/>
                      </a:prstGeom>
                      <a:noFill/>
                      <a:ln w="38100">
                        <a:noFill/>
                        <a:miter/>
                      </a:ln>
                    </p:spPr>
                  </p:pic>
                </p:oleObj>
              </mc:Fallback>
            </mc:AlternateContent>
          </a:graphicData>
        </a:graphic>
      </p:graphicFrame>
      <p:sp>
        <p:nvSpPr>
          <p:cNvPr id="53252" name="标题 53251"/>
          <p:cNvSpPr/>
          <p:nvPr>
            <p:ph type="title"/>
          </p:nvPr>
        </p:nvSpPr>
        <p:spPr>
          <a:xfrm>
            <a:off x="468313" y="260350"/>
            <a:ext cx="6997700" cy="609600"/>
          </a:xfrm>
          <a:solidFill>
            <a:srgbClr val="FFFFFF">
              <a:alpha val="100000"/>
            </a:srgbClr>
          </a:solidFill>
          <a:ln>
            <a:solidFill>
              <a:schemeClr val="bg1"/>
            </a:solidFill>
          </a:ln>
        </p:spPr>
        <p:txBody>
          <a:bodyPr/>
          <a:p>
            <a:pPr algn="l">
              <a:lnSpc>
                <a:spcPct val="130000"/>
              </a:lnSpc>
            </a:pPr>
            <a:r>
              <a:rPr lang="en-US" altLang="zh-CN" sz="2800" b="1">
                <a:solidFill>
                  <a:schemeClr val="tx1"/>
                </a:solidFill>
              </a:rPr>
              <a:t>2.</a:t>
            </a: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微分运算电路</a:t>
            </a:r>
            <a:endParaRPr lang="zh-CN" altLang="en-US" sz="2800" b="1" dirty="0">
              <a:solidFill>
                <a:schemeClr val="tx1"/>
              </a:solidFill>
              <a:latin typeface="宋体" panose="02010600030101010101" pitchFamily="2" charset="-122"/>
            </a:endParaRPr>
          </a:p>
        </p:txBody>
      </p:sp>
      <p:graphicFrame>
        <p:nvGraphicFramePr>
          <p:cNvPr id="53253" name="对象 53252"/>
          <p:cNvGraphicFramePr/>
          <p:nvPr/>
        </p:nvGraphicFramePr>
        <p:xfrm>
          <a:off x="4114800" y="1371600"/>
          <a:ext cx="2514600" cy="1516063"/>
        </p:xfrm>
        <a:graphic>
          <a:graphicData uri="http://schemas.openxmlformats.org/presentationml/2006/ole">
            <mc:AlternateContent xmlns:mc="http://schemas.openxmlformats.org/markup-compatibility/2006">
              <mc:Choice xmlns:v="urn:schemas-microsoft-com:vml" Requires="v">
                <p:oleObj spid="_x0000_s3126" name="" r:id="rId5" imgW="1345565" imgH="812165" progId="Equation.3">
                  <p:embed/>
                </p:oleObj>
              </mc:Choice>
              <mc:Fallback>
                <p:oleObj name="" r:id="rId5" imgW="1345565" imgH="812165" progId="Equation.3">
                  <p:embed/>
                  <p:pic>
                    <p:nvPicPr>
                      <p:cNvPr id="0" name="图片 3125"/>
                      <p:cNvPicPr/>
                      <p:nvPr/>
                    </p:nvPicPr>
                    <p:blipFill>
                      <a:blip r:embed="rId6"/>
                      <a:stretch>
                        <a:fillRect/>
                      </a:stretch>
                    </p:blipFill>
                    <p:spPr>
                      <a:xfrm>
                        <a:off x="4114800" y="1371600"/>
                        <a:ext cx="2514600" cy="15160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53254" name="文本框 53253"/>
          <p:cNvSpPr txBox="1"/>
          <p:nvPr/>
        </p:nvSpPr>
        <p:spPr>
          <a:xfrm>
            <a:off x="990600" y="3962400"/>
            <a:ext cx="2819400" cy="1552575"/>
          </a:xfrm>
          <a:prstGeom prst="rect">
            <a:avLst/>
          </a:prstGeom>
          <a:noFill/>
          <a:ln w="9525">
            <a:noFill/>
          </a:ln>
        </p:spPr>
        <p:txBody>
          <a:bodyPr>
            <a:spAutoFit/>
          </a:bodyPr>
          <a:p>
            <a:pPr>
              <a:spcBef>
                <a:spcPct val="50000"/>
              </a:spcBef>
            </a:pPr>
            <a:r>
              <a:rPr lang="en-US" altLang="zh-CN" b="0" dirty="0">
                <a:latin typeface="Times New Roman" panose="02020603050405020304" pitchFamily="18" charset="0"/>
              </a:rPr>
              <a:t>    </a:t>
            </a:r>
            <a:r>
              <a:rPr lang="zh-CN" altLang="en-US" dirty="0">
                <a:solidFill>
                  <a:schemeClr val="tx2"/>
                </a:solidFill>
                <a:latin typeface="Times New Roman" panose="02020603050405020304" pitchFamily="18" charset="0"/>
              </a:rPr>
              <a:t>为了克服集成运放的阻塞现象和自激振荡，实用电路应采取措施。</a:t>
            </a:r>
            <a:endParaRPr lang="zh-CN" altLang="en-US" dirty="0">
              <a:solidFill>
                <a:schemeClr val="tx2"/>
              </a:solidFill>
              <a:latin typeface="Times New Roman" panose="02020603050405020304" pitchFamily="18" charset="0"/>
            </a:endParaRPr>
          </a:p>
        </p:txBody>
      </p:sp>
      <p:sp>
        <p:nvSpPr>
          <p:cNvPr id="53255" name="线形标注 1 53254"/>
          <p:cNvSpPr/>
          <p:nvPr/>
        </p:nvSpPr>
        <p:spPr>
          <a:xfrm>
            <a:off x="3657600" y="5257800"/>
            <a:ext cx="1143000" cy="831850"/>
          </a:xfrm>
          <a:prstGeom prst="borderCallout1">
            <a:avLst>
              <a:gd name="adj1" fmla="val 13741"/>
              <a:gd name="adj2" fmla="val 106667"/>
              <a:gd name="adj3" fmla="val -47139"/>
              <a:gd name="adj4" fmla="val 115694"/>
            </a:avLst>
          </a:prstGeom>
          <a:solidFill>
            <a:srgbClr val="66FFFF"/>
          </a:solidFill>
          <a:ln w="9525" cap="flat" cmpd="sng">
            <a:solidFill>
              <a:srgbClr val="FF3300"/>
            </a:solidFill>
            <a:prstDash val="solid"/>
            <a:miter/>
            <a:headEnd type="none" w="med" len="med"/>
            <a:tailEnd type="none" w="med" len="med"/>
          </a:ln>
        </p:spPr>
        <p:txBody>
          <a:bodyPr>
            <a:spAutoFit/>
          </a:bodyPr>
          <a:p>
            <a:r>
              <a:rPr lang="zh-CN" altLang="en-US" dirty="0">
                <a:latin typeface="Times New Roman" panose="02020603050405020304" pitchFamily="18" charset="0"/>
              </a:rPr>
              <a:t>限制输入电流</a:t>
            </a:r>
            <a:endParaRPr lang="zh-CN" altLang="en-US" dirty="0">
              <a:latin typeface="Times New Roman" panose="02020603050405020304" pitchFamily="18" charset="0"/>
            </a:endParaRPr>
          </a:p>
        </p:txBody>
      </p:sp>
      <p:sp>
        <p:nvSpPr>
          <p:cNvPr id="53256" name="线形标注 1 53255"/>
          <p:cNvSpPr/>
          <p:nvPr/>
        </p:nvSpPr>
        <p:spPr>
          <a:xfrm>
            <a:off x="7010400" y="2895600"/>
            <a:ext cx="1524000" cy="831850"/>
          </a:xfrm>
          <a:prstGeom prst="borderCallout1">
            <a:avLst>
              <a:gd name="adj1" fmla="val 13741"/>
              <a:gd name="adj2" fmla="val -5000"/>
              <a:gd name="adj3" fmla="val 43319"/>
              <a:gd name="adj4" fmla="val -35315"/>
            </a:avLst>
          </a:prstGeom>
          <a:solidFill>
            <a:srgbClr val="66FFFF"/>
          </a:solidFill>
          <a:ln w="9525" cap="flat" cmpd="sng">
            <a:solidFill>
              <a:srgbClr val="FF3300"/>
            </a:solidFill>
            <a:prstDash val="solid"/>
            <a:miter/>
            <a:headEnd type="none" w="med" len="med"/>
            <a:tailEnd type="none" w="med" len="med"/>
          </a:ln>
        </p:spPr>
        <p:txBody>
          <a:bodyPr>
            <a:spAutoFit/>
          </a:bodyPr>
          <a:p>
            <a:r>
              <a:rPr lang="zh-CN" altLang="en-US" dirty="0">
                <a:latin typeface="Times New Roman" panose="02020603050405020304" pitchFamily="18" charset="0"/>
              </a:rPr>
              <a:t>限制输出电压幅值</a:t>
            </a:r>
            <a:endParaRPr lang="zh-CN" altLang="en-US" dirty="0">
              <a:latin typeface="Times New Roman" panose="02020603050405020304" pitchFamily="18" charset="0"/>
            </a:endParaRPr>
          </a:p>
        </p:txBody>
      </p:sp>
      <p:sp>
        <p:nvSpPr>
          <p:cNvPr id="53257" name="线形标注 1 53256"/>
          <p:cNvSpPr/>
          <p:nvPr/>
        </p:nvSpPr>
        <p:spPr>
          <a:xfrm>
            <a:off x="7010400" y="4267200"/>
            <a:ext cx="1447800" cy="466725"/>
          </a:xfrm>
          <a:prstGeom prst="borderCallout1">
            <a:avLst>
              <a:gd name="adj1" fmla="val 24491"/>
              <a:gd name="adj2" fmla="val -5264"/>
              <a:gd name="adj3" fmla="val -104083"/>
              <a:gd name="adj4" fmla="val -65352"/>
            </a:avLst>
          </a:prstGeom>
          <a:solidFill>
            <a:srgbClr val="66FFFF"/>
          </a:solidFill>
          <a:ln w="9525" cap="flat" cmpd="sng">
            <a:solidFill>
              <a:srgbClr val="FF3300"/>
            </a:solidFill>
            <a:prstDash val="solid"/>
            <a:miter/>
            <a:headEnd type="none" w="med" len="med"/>
            <a:tailEnd type="none" w="med" len="med"/>
          </a:ln>
        </p:spPr>
        <p:txBody>
          <a:bodyPr>
            <a:spAutoFit/>
          </a:bodyPr>
          <a:p>
            <a:r>
              <a:rPr lang="zh-CN" altLang="en-US" dirty="0">
                <a:latin typeface="Times New Roman" panose="02020603050405020304" pitchFamily="18" charset="0"/>
              </a:rPr>
              <a:t>滞后补偿</a:t>
            </a:r>
            <a:endParaRPr lang="zh-CN" altLang="en-US" dirty="0">
              <a:latin typeface="Times New Roman" panose="02020603050405020304" pitchFamily="18" charset="0"/>
            </a:endParaRPr>
          </a:p>
        </p:txBody>
      </p:sp>
      <p:graphicFrame>
        <p:nvGraphicFramePr>
          <p:cNvPr id="53258" name="对象 53257"/>
          <p:cNvGraphicFramePr/>
          <p:nvPr/>
        </p:nvGraphicFramePr>
        <p:xfrm>
          <a:off x="762000" y="1295400"/>
          <a:ext cx="3124200" cy="2259013"/>
        </p:xfrm>
        <a:graphic>
          <a:graphicData uri="http://schemas.openxmlformats.org/presentationml/2006/ole">
            <mc:AlternateContent xmlns:mc="http://schemas.openxmlformats.org/markup-compatibility/2006">
              <mc:Choice xmlns:v="urn:schemas-microsoft-com:vml" Requires="v">
                <p:oleObj spid="_x0000_s3128" name="" r:id="rId7" imgW="10715625" imgH="7743825" progId="MSPhotoEd.3">
                  <p:embed/>
                </p:oleObj>
              </mc:Choice>
              <mc:Fallback>
                <p:oleObj name="" r:id="rId7" imgW="10715625" imgH="7743825" progId="MSPhotoEd.3">
                  <p:embed/>
                  <p:pic>
                    <p:nvPicPr>
                      <p:cNvPr id="0" name="图片 3127"/>
                      <p:cNvPicPr/>
                      <p:nvPr/>
                    </p:nvPicPr>
                    <p:blipFill>
                      <a:blip r:embed="rId8"/>
                      <a:stretch>
                        <a:fillRect/>
                      </a:stretch>
                    </p:blipFill>
                    <p:spPr>
                      <a:xfrm>
                        <a:off x="762000" y="1295400"/>
                        <a:ext cx="3124200" cy="2259013"/>
                      </a:xfrm>
                      <a:prstGeom prst="rect">
                        <a:avLst/>
                      </a:prstGeom>
                      <a:noFill/>
                      <a:ln w="38100">
                        <a:noFill/>
                        <a:miter/>
                      </a:ln>
                    </p:spPr>
                  </p:pic>
                </p:oleObj>
              </mc:Fallback>
            </mc:AlternateContent>
          </a:graphicData>
        </a:graphic>
      </p:graphicFrame>
      <p:sp>
        <p:nvSpPr>
          <p:cNvPr id="53259" name="矩形 53258"/>
          <p:cNvSpPr/>
          <p:nvPr/>
        </p:nvSpPr>
        <p:spPr>
          <a:xfrm>
            <a:off x="4800600" y="4738688"/>
            <a:ext cx="304800" cy="115887"/>
          </a:xfrm>
          <a:prstGeom prst="rect">
            <a:avLst/>
          </a:prstGeom>
          <a:solidFill>
            <a:schemeClr val="bg1"/>
          </a:solidFill>
          <a:ln w="28575" cap="flat" cmpd="sng">
            <a:solidFill>
              <a:srgbClr val="FF0000"/>
            </a:solidFill>
            <a:prstDash val="solid"/>
            <a:miter/>
            <a:headEnd type="none" w="med" len="med"/>
            <a:tailEnd type="none" w="med" len="med"/>
          </a:ln>
        </p:spPr>
        <p:txBody>
          <a:bodyPr/>
          <a:p>
            <a:endParaRPr lang="zh-CN" altLang="en-US"/>
          </a:p>
        </p:txBody>
      </p:sp>
      <p:grpSp>
        <p:nvGrpSpPr>
          <p:cNvPr id="53260" name="组合 53259"/>
          <p:cNvGrpSpPr/>
          <p:nvPr/>
        </p:nvGrpSpPr>
        <p:grpSpPr>
          <a:xfrm>
            <a:off x="5943600" y="3605213"/>
            <a:ext cx="115888" cy="266700"/>
            <a:chOff x="3767" y="2016"/>
            <a:chExt cx="73" cy="168"/>
          </a:xfrm>
        </p:grpSpPr>
        <p:sp>
          <p:nvSpPr>
            <p:cNvPr id="53261" name="直接连接符 53260"/>
            <p:cNvSpPr/>
            <p:nvPr/>
          </p:nvSpPr>
          <p:spPr>
            <a:xfrm>
              <a:off x="3767" y="2016"/>
              <a:ext cx="0" cy="168"/>
            </a:xfrm>
            <a:prstGeom prst="line">
              <a:avLst/>
            </a:prstGeom>
            <a:ln w="28575" cap="flat" cmpd="sng">
              <a:solidFill>
                <a:srgbClr val="FF0000"/>
              </a:solidFill>
              <a:prstDash val="solid"/>
              <a:headEnd type="none" w="med" len="med"/>
              <a:tailEnd type="none" w="med" len="med"/>
            </a:ln>
          </p:spPr>
        </p:sp>
        <p:sp>
          <p:nvSpPr>
            <p:cNvPr id="53262" name="直接连接符 53261"/>
            <p:cNvSpPr/>
            <p:nvPr/>
          </p:nvSpPr>
          <p:spPr>
            <a:xfrm>
              <a:off x="3840" y="2016"/>
              <a:ext cx="0" cy="168"/>
            </a:xfrm>
            <a:prstGeom prst="line">
              <a:avLst/>
            </a:prstGeom>
            <a:ln w="28575" cap="flat" cmpd="sng">
              <a:solidFill>
                <a:srgbClr val="FF0000"/>
              </a:solidFill>
              <a:prstDash val="solid"/>
              <a:headEnd type="none" w="med" len="med"/>
              <a:tailEnd type="none" w="med" len="med"/>
            </a:ln>
          </p:spPr>
        </p:sp>
      </p:grpSp>
      <p:grpSp>
        <p:nvGrpSpPr>
          <p:cNvPr id="53263" name="组合 53262"/>
          <p:cNvGrpSpPr/>
          <p:nvPr/>
        </p:nvGrpSpPr>
        <p:grpSpPr>
          <a:xfrm>
            <a:off x="5221288" y="3733800"/>
            <a:ext cx="1576387" cy="457200"/>
            <a:chOff x="3289" y="2064"/>
            <a:chExt cx="993" cy="288"/>
          </a:xfrm>
        </p:grpSpPr>
        <p:sp>
          <p:nvSpPr>
            <p:cNvPr id="53264" name="直接连接符 53263"/>
            <p:cNvSpPr/>
            <p:nvPr/>
          </p:nvSpPr>
          <p:spPr>
            <a:xfrm flipV="1">
              <a:off x="3312" y="2064"/>
              <a:ext cx="0" cy="288"/>
            </a:xfrm>
            <a:prstGeom prst="line">
              <a:avLst/>
            </a:prstGeom>
            <a:ln w="12700" cap="flat" cmpd="sng">
              <a:solidFill>
                <a:srgbClr val="FF0000"/>
              </a:solidFill>
              <a:prstDash val="solid"/>
              <a:headEnd type="none" w="med" len="med"/>
              <a:tailEnd type="none" w="med" len="med"/>
            </a:ln>
          </p:spPr>
        </p:sp>
        <p:sp>
          <p:nvSpPr>
            <p:cNvPr id="53265" name="直接连接符 53264"/>
            <p:cNvSpPr/>
            <p:nvPr/>
          </p:nvSpPr>
          <p:spPr>
            <a:xfrm>
              <a:off x="3312" y="2064"/>
              <a:ext cx="432" cy="0"/>
            </a:xfrm>
            <a:prstGeom prst="line">
              <a:avLst/>
            </a:prstGeom>
            <a:ln w="12700" cap="flat" cmpd="sng">
              <a:solidFill>
                <a:srgbClr val="FF0000"/>
              </a:solidFill>
              <a:prstDash val="solid"/>
              <a:headEnd type="none" w="med" len="med"/>
              <a:tailEnd type="none" w="med" len="med"/>
            </a:ln>
          </p:spPr>
        </p:sp>
        <p:sp>
          <p:nvSpPr>
            <p:cNvPr id="53266" name="直接连接符 53265"/>
            <p:cNvSpPr/>
            <p:nvPr/>
          </p:nvSpPr>
          <p:spPr>
            <a:xfrm>
              <a:off x="3815" y="2064"/>
              <a:ext cx="444" cy="0"/>
            </a:xfrm>
            <a:prstGeom prst="line">
              <a:avLst/>
            </a:prstGeom>
            <a:ln w="12700" cap="flat" cmpd="sng">
              <a:solidFill>
                <a:srgbClr val="FF0000"/>
              </a:solidFill>
              <a:prstDash val="solid"/>
              <a:headEnd type="none" w="med" len="med"/>
              <a:tailEnd type="none" w="med" len="med"/>
            </a:ln>
          </p:spPr>
        </p:sp>
        <p:sp>
          <p:nvSpPr>
            <p:cNvPr id="53267" name="直接连接符 53266"/>
            <p:cNvSpPr/>
            <p:nvPr/>
          </p:nvSpPr>
          <p:spPr>
            <a:xfrm>
              <a:off x="4261" y="2064"/>
              <a:ext cx="0" cy="288"/>
            </a:xfrm>
            <a:prstGeom prst="line">
              <a:avLst/>
            </a:prstGeom>
            <a:ln w="12700" cap="flat" cmpd="sng">
              <a:solidFill>
                <a:srgbClr val="FF0000"/>
              </a:solidFill>
              <a:prstDash val="solid"/>
              <a:headEnd type="none" w="med" len="med"/>
              <a:tailEnd type="none" w="med" len="med"/>
            </a:ln>
          </p:spPr>
        </p:sp>
        <p:sp>
          <p:nvSpPr>
            <p:cNvPr id="53268" name="椭圆 53267"/>
            <p:cNvSpPr/>
            <p:nvPr/>
          </p:nvSpPr>
          <p:spPr>
            <a:xfrm>
              <a:off x="3289" y="229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53269" name="椭圆 53268"/>
            <p:cNvSpPr/>
            <p:nvPr/>
          </p:nvSpPr>
          <p:spPr>
            <a:xfrm>
              <a:off x="4234" y="229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grpSp>
      <p:grpSp>
        <p:nvGrpSpPr>
          <p:cNvPr id="53270" name="组合 53269"/>
          <p:cNvGrpSpPr/>
          <p:nvPr/>
        </p:nvGrpSpPr>
        <p:grpSpPr>
          <a:xfrm>
            <a:off x="5218113" y="3429000"/>
            <a:ext cx="1579562" cy="360363"/>
            <a:chOff x="3287" y="1872"/>
            <a:chExt cx="995" cy="227"/>
          </a:xfrm>
        </p:grpSpPr>
        <p:sp>
          <p:nvSpPr>
            <p:cNvPr id="53271" name="直接连接符 53270"/>
            <p:cNvSpPr/>
            <p:nvPr/>
          </p:nvSpPr>
          <p:spPr>
            <a:xfrm flipV="1">
              <a:off x="3312" y="1920"/>
              <a:ext cx="0" cy="170"/>
            </a:xfrm>
            <a:prstGeom prst="line">
              <a:avLst/>
            </a:prstGeom>
            <a:ln w="12700" cap="flat" cmpd="sng">
              <a:solidFill>
                <a:srgbClr val="FF0000"/>
              </a:solidFill>
              <a:prstDash val="solid"/>
              <a:headEnd type="none" w="med" len="med"/>
              <a:tailEnd type="none" w="med" len="med"/>
            </a:ln>
          </p:spPr>
        </p:sp>
        <p:sp>
          <p:nvSpPr>
            <p:cNvPr id="53272" name="直接连接符 53271"/>
            <p:cNvSpPr/>
            <p:nvPr/>
          </p:nvSpPr>
          <p:spPr>
            <a:xfrm flipV="1">
              <a:off x="4261" y="1872"/>
              <a:ext cx="0" cy="192"/>
            </a:xfrm>
            <a:prstGeom prst="line">
              <a:avLst/>
            </a:prstGeom>
            <a:ln w="12700" cap="flat" cmpd="sng">
              <a:solidFill>
                <a:srgbClr val="FF0000"/>
              </a:solidFill>
              <a:prstDash val="solid"/>
              <a:headEnd type="none" w="med" len="med"/>
              <a:tailEnd type="none" w="med" len="med"/>
            </a:ln>
          </p:spPr>
        </p:sp>
        <p:sp>
          <p:nvSpPr>
            <p:cNvPr id="53273" name="椭圆 53272"/>
            <p:cNvSpPr/>
            <p:nvPr/>
          </p:nvSpPr>
          <p:spPr>
            <a:xfrm>
              <a:off x="3287" y="2038"/>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53274" name="椭圆 53273"/>
            <p:cNvSpPr/>
            <p:nvPr/>
          </p:nvSpPr>
          <p:spPr>
            <a:xfrm>
              <a:off x="4234" y="2051"/>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wipe(left)">
                                      <p:cBhvr>
                                        <p:cTn id="7" dur="5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4">
                                            <p:txEl>
                                              <p:charRg st="0" end="34"/>
                                            </p:txEl>
                                          </p:spTgt>
                                        </p:tgtEl>
                                        <p:attrNameLst>
                                          <p:attrName>style.visibility</p:attrName>
                                        </p:attrNameLst>
                                      </p:cBhvr>
                                      <p:to>
                                        <p:strVal val="visible"/>
                                      </p:to>
                                    </p:set>
                                    <p:animEffect transition="in" filter="wipe(left)">
                                      <p:cBhvr>
                                        <p:cTn id="12" dur="500"/>
                                        <p:tgtEl>
                                          <p:spTgt spid="53254">
                                            <p:txEl>
                                              <p:charRg st="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32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32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532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532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32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32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532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3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p:bldP spid="53255" grpId="0" animBg="1"/>
      <p:bldP spid="53256" grpId="0" animBg="1"/>
      <p:bldP spid="532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p:nvPr>
            <p:ph type="title"/>
          </p:nvPr>
        </p:nvSpPr>
        <p:spPr>
          <a:xfrm>
            <a:off x="250825" y="333375"/>
            <a:ext cx="5029200" cy="519113"/>
          </a:xfrm>
          <a:solidFill>
            <a:srgbClr val="FFFFFF">
              <a:alpha val="100000"/>
            </a:srgbClr>
          </a:solidFill>
          <a:ln>
            <a:solidFill>
              <a:schemeClr val="bg1"/>
            </a:solidFill>
          </a:ln>
        </p:spPr>
        <p:txBody>
          <a:bodyPr lIns="0" tIns="0" rIns="0" bIns="0"/>
          <a:p>
            <a:pPr algn="l"/>
            <a:r>
              <a:rPr lang="zh-CN" altLang="en-US" sz="3200" dirty="0">
                <a:ea typeface="隶书" pitchFamily="49" charset="-122"/>
              </a:rPr>
              <a:t>讨论：电路如图所示</a:t>
            </a:r>
            <a:endParaRPr lang="zh-CN" altLang="en-US" sz="3200">
              <a:ea typeface="隶书" pitchFamily="49" charset="-122"/>
            </a:endParaRPr>
          </a:p>
        </p:txBody>
      </p:sp>
      <p:graphicFrame>
        <p:nvGraphicFramePr>
          <p:cNvPr id="62467" name="对象 62466"/>
          <p:cNvGraphicFramePr/>
          <p:nvPr/>
        </p:nvGraphicFramePr>
        <p:xfrm>
          <a:off x="1763713" y="1268413"/>
          <a:ext cx="5638800" cy="2122487"/>
        </p:xfrm>
        <a:graphic>
          <a:graphicData uri="http://schemas.openxmlformats.org/presentationml/2006/ole">
            <mc:AlternateContent xmlns:mc="http://schemas.openxmlformats.org/markup-compatibility/2006">
              <mc:Choice xmlns:v="urn:schemas-microsoft-com:vml" Requires="v">
                <p:oleObj spid="_x0000_s3125" name="" r:id="rId1" imgW="17535525" imgH="6600825" progId="MSPhotoEd.3">
                  <p:embed/>
                </p:oleObj>
              </mc:Choice>
              <mc:Fallback>
                <p:oleObj name="" r:id="rId1" imgW="17535525" imgH="6600825" progId="MSPhotoEd.3">
                  <p:embed/>
                  <p:pic>
                    <p:nvPicPr>
                      <p:cNvPr id="0" name="图片 3124"/>
                      <p:cNvPicPr/>
                      <p:nvPr/>
                    </p:nvPicPr>
                    <p:blipFill>
                      <a:blip r:embed="rId2"/>
                      <a:stretch>
                        <a:fillRect/>
                      </a:stretch>
                    </p:blipFill>
                    <p:spPr>
                      <a:xfrm>
                        <a:off x="1763713" y="1268413"/>
                        <a:ext cx="5638800" cy="2122487"/>
                      </a:xfrm>
                      <a:prstGeom prst="rect">
                        <a:avLst/>
                      </a:prstGeom>
                      <a:noFill/>
                      <a:ln w="38100">
                        <a:noFill/>
                        <a:miter/>
                      </a:ln>
                    </p:spPr>
                  </p:pic>
                </p:oleObj>
              </mc:Fallback>
            </mc:AlternateContent>
          </a:graphicData>
        </a:graphic>
      </p:graphicFrame>
      <p:sp>
        <p:nvSpPr>
          <p:cNvPr id="62468" name="文本框 62467"/>
          <p:cNvSpPr txBox="1"/>
          <p:nvPr/>
        </p:nvSpPr>
        <p:spPr>
          <a:xfrm>
            <a:off x="990600" y="3886200"/>
            <a:ext cx="7086600" cy="17351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）组成哪种基本运算电路？与用一个运放组成的完成同样运算的电路的主要区别是什么？</a:t>
            </a:r>
            <a:endParaRPr lang="zh-CN" altLang="en-US" dirty="0">
              <a:latin typeface="Times New Roman" panose="02020603050405020304" pitchFamily="18" charset="0"/>
            </a:endParaRPr>
          </a:p>
          <a:p>
            <a:pPr>
              <a:spcBef>
                <a:spcPct val="5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）为什么在求解第一级电路的运算关系时可以不考虑第二级电路对它的影响？</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8">
                                            <p:txEl>
                                              <p:charRg st="0" end="42"/>
                                            </p:txEl>
                                          </p:spTgt>
                                        </p:tgtEl>
                                        <p:attrNameLst>
                                          <p:attrName>style.visibility</p:attrName>
                                        </p:attrNameLst>
                                      </p:cBhvr>
                                      <p:to>
                                        <p:strVal val="visible"/>
                                      </p:to>
                                    </p:set>
                                    <p:animEffect transition="in" filter="wipe(left)">
                                      <p:cBhvr>
                                        <p:cTn id="7" dur="500"/>
                                        <p:tgtEl>
                                          <p:spTgt spid="62468">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charRg st="42" end="79"/>
                                            </p:txEl>
                                          </p:spTgt>
                                        </p:tgtEl>
                                        <p:attrNameLst>
                                          <p:attrName>style.visibility</p:attrName>
                                        </p:attrNameLst>
                                      </p:cBhvr>
                                      <p:to>
                                        <p:strVal val="visible"/>
                                      </p:to>
                                    </p:set>
                                    <p:animEffect transition="in" filter="wipe(left)">
                                      <p:cBhvr>
                                        <p:cTn id="12" dur="500"/>
                                        <p:tgtEl>
                                          <p:spTgt spid="62468">
                                            <p:txEl>
                                              <p:charRg st="42"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53" name="文本框 39952">
            <a:hlinkClick r:id="" action="ppaction://hlinkshowjump?jump=nextslide"/>
          </p:cNvPr>
          <p:cNvSpPr txBox="1"/>
          <p:nvPr/>
        </p:nvSpPr>
        <p:spPr>
          <a:xfrm>
            <a:off x="2484438" y="260350"/>
            <a:ext cx="3743325" cy="579438"/>
          </a:xfrm>
          <a:prstGeom prst="rect">
            <a:avLst/>
          </a:prstGeom>
          <a:noFill/>
          <a:ln w="9525">
            <a:noFill/>
          </a:ln>
        </p:spPr>
        <p:txBody>
          <a:bodyPr>
            <a:spAutoFit/>
          </a:bodyPr>
          <a:p>
            <a:pPr>
              <a:spcBef>
                <a:spcPct val="50000"/>
              </a:spcBef>
            </a:pPr>
            <a:r>
              <a:rPr lang="zh-CN" altLang="en-US" sz="3200" dirty="0">
                <a:solidFill>
                  <a:srgbClr val="0000FF"/>
                </a:solidFill>
                <a:latin typeface="Times New Roman" panose="02020603050405020304" pitchFamily="18" charset="0"/>
                <a:ea typeface="隶书" pitchFamily="49" charset="-122"/>
              </a:rPr>
              <a:t>一、</a:t>
            </a:r>
            <a:r>
              <a:rPr lang="zh-CN" altLang="en-US" sz="3200" dirty="0">
                <a:solidFill>
                  <a:srgbClr val="0000FF"/>
                </a:solidFill>
                <a:latin typeface="Times New Roman" panose="02020603050405020304" pitchFamily="18" charset="0"/>
              </a:rPr>
              <a:t>集成运放回顾</a:t>
            </a:r>
            <a:endParaRPr lang="zh-CN" altLang="en-US" sz="3200">
              <a:solidFill>
                <a:srgbClr val="0000FF"/>
              </a:solidFill>
              <a:latin typeface="Times New Roman" panose="02020603050405020304" pitchFamily="18" charset="0"/>
            </a:endParaRPr>
          </a:p>
        </p:txBody>
      </p:sp>
      <p:sp>
        <p:nvSpPr>
          <p:cNvPr id="39955" name="文本框 39954"/>
          <p:cNvSpPr txBox="1"/>
          <p:nvPr/>
        </p:nvSpPr>
        <p:spPr>
          <a:xfrm>
            <a:off x="611188" y="1125538"/>
            <a:ext cx="4249737" cy="579437"/>
          </a:xfrm>
          <a:prstGeom prst="rect">
            <a:avLst/>
          </a:prstGeom>
          <a:noFill/>
          <a:ln w="9525">
            <a:noFill/>
          </a:ln>
        </p:spPr>
        <p:txBody>
          <a:bodyPr>
            <a:spAutoFit/>
          </a:bodyPr>
          <a:p>
            <a:pPr>
              <a:spcBef>
                <a:spcPct val="50000"/>
              </a:spcBef>
            </a:pPr>
            <a:r>
              <a:rPr lang="en-US" altLang="zh-CN" sz="3200" dirty="0">
                <a:solidFill>
                  <a:srgbClr val="FF0066"/>
                </a:solidFill>
                <a:latin typeface="Times New Roman" panose="02020603050405020304" pitchFamily="18" charset="0"/>
              </a:rPr>
              <a:t>1.</a:t>
            </a:r>
            <a:r>
              <a:rPr lang="zh-CN" altLang="en-US" sz="3200" dirty="0">
                <a:solidFill>
                  <a:srgbClr val="FF0066"/>
                </a:solidFill>
                <a:latin typeface="Times New Roman" panose="02020603050405020304" pitchFamily="18" charset="0"/>
              </a:rPr>
              <a:t>理想运算放大器：</a:t>
            </a:r>
            <a:endParaRPr lang="zh-CN" altLang="en-US" sz="3200">
              <a:solidFill>
                <a:srgbClr val="FF0066"/>
              </a:solidFill>
              <a:latin typeface="Times New Roman" panose="02020603050405020304" pitchFamily="18" charset="0"/>
            </a:endParaRPr>
          </a:p>
        </p:txBody>
      </p:sp>
      <p:sp>
        <p:nvSpPr>
          <p:cNvPr id="39956" name="矩形 39955"/>
          <p:cNvSpPr/>
          <p:nvPr/>
        </p:nvSpPr>
        <p:spPr>
          <a:xfrm>
            <a:off x="2124075" y="3860800"/>
            <a:ext cx="4572000" cy="1630363"/>
          </a:xfrm>
          <a:prstGeom prst="rect">
            <a:avLst/>
          </a:prstGeom>
          <a:noFill/>
          <a:ln w="9525">
            <a:noFill/>
          </a:ln>
        </p:spPr>
        <p:txBody>
          <a:bodyPr>
            <a:spAutoFit/>
          </a:bodyPr>
          <a:p>
            <a:pPr algn="just">
              <a:lnSpc>
                <a:spcPct val="120000"/>
              </a:lnSpc>
            </a:pPr>
            <a:r>
              <a:rPr lang="zh-CN" altLang="en-US" sz="2800" dirty="0">
                <a:latin typeface="Times New Roman" panose="02020603050405020304" pitchFamily="18" charset="0"/>
              </a:rPr>
              <a:t>开环电压放大倍数 </a:t>
            </a:r>
            <a:r>
              <a:rPr lang="en-US" altLang="zh-CN" sz="2800" i="1" err="1">
                <a:latin typeface="Times New Roman" panose="02020603050405020304" pitchFamily="18" charset="0"/>
              </a:rPr>
              <a:t>A</a:t>
            </a:r>
            <a:r>
              <a:rPr lang="en-US" altLang="zh-CN" sz="2800" baseline="-30000" err="1">
                <a:latin typeface="Times New Roman" panose="02020603050405020304" pitchFamily="18" charset="0"/>
              </a:rPr>
              <a:t>od</a:t>
            </a:r>
            <a:r>
              <a:rPr lang="en-US" altLang="zh-CN" sz="2800">
                <a:latin typeface="Times New Roman" panose="02020603050405020304" pitchFamily="18" charset="0"/>
              </a:rPr>
              <a:t>=∞</a:t>
            </a:r>
            <a:endParaRPr lang="en-US" altLang="zh-CN" sz="2800" b="0">
              <a:latin typeface="Times New Roman" panose="02020603050405020304" pitchFamily="18" charset="0"/>
            </a:endParaRPr>
          </a:p>
          <a:p>
            <a:pPr algn="just" eaLnBrk="0" hangingPunct="0">
              <a:lnSpc>
                <a:spcPct val="120000"/>
              </a:lnSpc>
            </a:pPr>
            <a:r>
              <a:rPr lang="zh-CN" altLang="en-US" sz="2800" dirty="0">
                <a:latin typeface="Times New Roman" panose="02020603050405020304" pitchFamily="18" charset="0"/>
              </a:rPr>
              <a:t>差模输入电阻     </a:t>
            </a:r>
            <a:r>
              <a:rPr lang="en-US" altLang="zh-CN" sz="2800" i="1">
                <a:latin typeface="Times New Roman" panose="02020603050405020304" pitchFamily="18" charset="0"/>
              </a:rPr>
              <a:t>R</a:t>
            </a:r>
            <a:r>
              <a:rPr lang="en-US" altLang="zh-CN" sz="2800" baseline="-30000">
                <a:latin typeface="Times New Roman" panose="02020603050405020304" pitchFamily="18" charset="0"/>
              </a:rPr>
              <a:t>id</a:t>
            </a:r>
            <a:r>
              <a:rPr lang="en-US" altLang="zh-CN" sz="2800">
                <a:latin typeface="Times New Roman" panose="02020603050405020304" pitchFamily="18" charset="0"/>
              </a:rPr>
              <a:t>=∞</a:t>
            </a:r>
            <a:endParaRPr lang="en-US" altLang="zh-CN" sz="2800" b="0">
              <a:latin typeface="Times New Roman" panose="02020603050405020304" pitchFamily="18" charset="0"/>
            </a:endParaRPr>
          </a:p>
          <a:p>
            <a:pPr algn="just" eaLnBrk="0" hangingPunct="0">
              <a:lnSpc>
                <a:spcPct val="120000"/>
              </a:lnSpc>
            </a:pPr>
            <a:r>
              <a:rPr lang="zh-CN" altLang="en-US" sz="2800" dirty="0">
                <a:latin typeface="Times New Roman" panose="02020603050405020304" pitchFamily="18" charset="0"/>
              </a:rPr>
              <a:t>输出电阻         </a:t>
            </a:r>
            <a:r>
              <a:rPr lang="en-US" altLang="zh-CN" sz="2800" i="1">
                <a:latin typeface="Times New Roman" panose="02020603050405020304" pitchFamily="18" charset="0"/>
              </a:rPr>
              <a:t>R</a:t>
            </a:r>
            <a:r>
              <a:rPr lang="en-US" altLang="zh-CN" sz="2800" baseline="-30000">
                <a:latin typeface="Times New Roman" panose="02020603050405020304" pitchFamily="18" charset="0"/>
              </a:rPr>
              <a:t>o</a:t>
            </a:r>
            <a:r>
              <a:rPr lang="en-US" altLang="zh-CN" sz="2800">
                <a:latin typeface="Times New Roman" panose="02020603050405020304" pitchFamily="18" charset="0"/>
              </a:rPr>
              <a:t>=0</a:t>
            </a:r>
            <a:endParaRPr lang="en-US" altLang="zh-CN" sz="2800" b="0">
              <a:latin typeface="Times New Roman" panose="02020603050405020304" pitchFamily="18" charset="0"/>
            </a:endParaRPr>
          </a:p>
        </p:txBody>
      </p:sp>
      <p:grpSp>
        <p:nvGrpSpPr>
          <p:cNvPr id="39978" name="组合 39977"/>
          <p:cNvGrpSpPr/>
          <p:nvPr/>
        </p:nvGrpSpPr>
        <p:grpSpPr>
          <a:xfrm>
            <a:off x="4067175" y="1989138"/>
            <a:ext cx="1296988" cy="1223962"/>
            <a:chOff x="2562" y="1253"/>
            <a:chExt cx="817" cy="771"/>
          </a:xfrm>
        </p:grpSpPr>
        <p:sp>
          <p:nvSpPr>
            <p:cNvPr id="39958" name="等腰三角形 39957"/>
            <p:cNvSpPr/>
            <p:nvPr/>
          </p:nvSpPr>
          <p:spPr>
            <a:xfrm rot="5400000">
              <a:off x="2585" y="1230"/>
              <a:ext cx="771" cy="817"/>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a:p>
              <a:endParaRPr lang="zh-CN" altLang="en-US"/>
            </a:p>
          </p:txBody>
        </p:sp>
        <p:sp>
          <p:nvSpPr>
            <p:cNvPr id="39959" name="文本框 39958"/>
            <p:cNvSpPr txBox="1"/>
            <p:nvPr/>
          </p:nvSpPr>
          <p:spPr>
            <a:xfrm>
              <a:off x="2789" y="1522"/>
              <a:ext cx="274" cy="230"/>
            </a:xfrm>
            <a:prstGeom prst="rect">
              <a:avLst/>
            </a:prstGeom>
            <a:noFill/>
            <a:ln w="9525">
              <a:noFill/>
            </a:ln>
          </p:spPr>
          <p:txBody>
            <a:bodyPr wrap="none" lIns="0" tIns="0" rIns="0" bIns="0" anchor="t">
              <a:spAutoFit/>
            </a:bodyPr>
            <a:p>
              <a:r>
                <a:rPr lang="en-US" altLang="zh-CN" err="1">
                  <a:latin typeface="Times New Roman" panose="02020603050405020304" pitchFamily="18" charset="0"/>
                </a:rPr>
                <a:t>A</a:t>
              </a:r>
              <a:r>
                <a:rPr lang="en-US" altLang="zh-CN" baseline="-25000" err="1">
                  <a:latin typeface="Times New Roman" panose="02020603050405020304" pitchFamily="18" charset="0"/>
                </a:rPr>
                <a:t>od</a:t>
              </a:r>
              <a:endParaRPr lang="en-US" altLang="zh-CN" baseline="-25000">
                <a:latin typeface="Times New Roman" panose="02020603050405020304" pitchFamily="18" charset="0"/>
              </a:endParaRPr>
            </a:p>
          </p:txBody>
        </p:sp>
        <p:sp>
          <p:nvSpPr>
            <p:cNvPr id="39960" name="直接连接符 39959"/>
            <p:cNvSpPr>
              <a:spLocks noChangeAspect="1"/>
            </p:cNvSpPr>
            <p:nvPr/>
          </p:nvSpPr>
          <p:spPr>
            <a:xfrm>
              <a:off x="2617" y="1843"/>
              <a:ext cx="127" cy="0"/>
            </a:xfrm>
            <a:prstGeom prst="line">
              <a:avLst/>
            </a:prstGeom>
            <a:ln w="28575" cap="flat" cmpd="sng">
              <a:solidFill>
                <a:schemeClr val="tx1"/>
              </a:solidFill>
              <a:prstDash val="solid"/>
              <a:headEnd type="none" w="med" len="med"/>
              <a:tailEnd type="none" w="med" len="med"/>
            </a:ln>
          </p:spPr>
        </p:sp>
        <p:grpSp>
          <p:nvGrpSpPr>
            <p:cNvPr id="39961" name="组合 39960"/>
            <p:cNvGrpSpPr>
              <a:grpSpLocks noChangeAspect="1"/>
            </p:cNvGrpSpPr>
            <p:nvPr/>
          </p:nvGrpSpPr>
          <p:grpSpPr>
            <a:xfrm>
              <a:off x="2608" y="1398"/>
              <a:ext cx="127" cy="127"/>
              <a:chOff x="2064" y="2069"/>
              <a:chExt cx="181" cy="181"/>
            </a:xfrm>
          </p:grpSpPr>
          <p:sp>
            <p:nvSpPr>
              <p:cNvPr id="39962" name="直接连接符 39961"/>
              <p:cNvSpPr>
                <a:spLocks noChangeAspect="1"/>
              </p:cNvSpPr>
              <p:nvPr/>
            </p:nvSpPr>
            <p:spPr>
              <a:xfrm>
                <a:off x="2064" y="2160"/>
                <a:ext cx="181" cy="0"/>
              </a:xfrm>
              <a:prstGeom prst="line">
                <a:avLst/>
              </a:prstGeom>
              <a:ln w="28575" cap="flat" cmpd="sng">
                <a:solidFill>
                  <a:schemeClr val="tx1"/>
                </a:solidFill>
                <a:prstDash val="solid"/>
                <a:headEnd type="none" w="med" len="med"/>
                <a:tailEnd type="none" w="med" len="med"/>
              </a:ln>
            </p:spPr>
          </p:sp>
          <p:sp>
            <p:nvSpPr>
              <p:cNvPr id="39963" name="直接连接符 39962"/>
              <p:cNvSpPr>
                <a:spLocks noChangeAspect="1"/>
              </p:cNvSpPr>
              <p:nvPr/>
            </p:nvSpPr>
            <p:spPr>
              <a:xfrm rot="-5400000">
                <a:off x="2063" y="2159"/>
                <a:ext cx="181" cy="0"/>
              </a:xfrm>
              <a:prstGeom prst="line">
                <a:avLst/>
              </a:prstGeom>
              <a:ln w="28575" cap="flat" cmpd="sng">
                <a:solidFill>
                  <a:schemeClr val="tx1"/>
                </a:solidFill>
                <a:prstDash val="solid"/>
                <a:headEnd type="none" w="med" len="med"/>
                <a:tailEnd type="none" w="med" len="med"/>
              </a:ln>
            </p:spPr>
          </p:sp>
        </p:grpSp>
      </p:grpSp>
      <p:sp>
        <p:nvSpPr>
          <p:cNvPr id="39964" name="直接连接符 39963"/>
          <p:cNvSpPr/>
          <p:nvPr/>
        </p:nvSpPr>
        <p:spPr>
          <a:xfrm>
            <a:off x="3490913" y="2925763"/>
            <a:ext cx="576262" cy="0"/>
          </a:xfrm>
          <a:prstGeom prst="line">
            <a:avLst/>
          </a:prstGeom>
          <a:ln w="28575" cap="flat" cmpd="sng">
            <a:solidFill>
              <a:schemeClr val="tx1"/>
            </a:solidFill>
            <a:prstDash val="solid"/>
            <a:headEnd type="none" w="med" len="med"/>
            <a:tailEnd type="none" w="med" len="med"/>
          </a:ln>
        </p:spPr>
      </p:sp>
      <p:sp>
        <p:nvSpPr>
          <p:cNvPr id="39967" name="直接连接符 39966"/>
          <p:cNvSpPr/>
          <p:nvPr/>
        </p:nvSpPr>
        <p:spPr>
          <a:xfrm>
            <a:off x="3492500" y="2276475"/>
            <a:ext cx="574675" cy="0"/>
          </a:xfrm>
          <a:prstGeom prst="line">
            <a:avLst/>
          </a:prstGeom>
          <a:ln w="28575" cap="flat" cmpd="sng">
            <a:solidFill>
              <a:schemeClr val="tx1"/>
            </a:solidFill>
            <a:prstDash val="solid"/>
            <a:headEnd type="none" w="med" len="med"/>
            <a:tailEnd type="none" w="med" len="med"/>
          </a:ln>
        </p:spPr>
      </p:sp>
      <p:sp>
        <p:nvSpPr>
          <p:cNvPr id="39970" name="直接连接符 39969"/>
          <p:cNvSpPr/>
          <p:nvPr/>
        </p:nvSpPr>
        <p:spPr>
          <a:xfrm>
            <a:off x="5364163" y="2608263"/>
            <a:ext cx="792162" cy="0"/>
          </a:xfrm>
          <a:prstGeom prst="line">
            <a:avLst/>
          </a:prstGeom>
          <a:ln w="28575" cap="flat" cmpd="sng">
            <a:solidFill>
              <a:schemeClr val="tx1"/>
            </a:solidFill>
            <a:prstDash val="solid"/>
            <a:headEnd type="none" w="med" len="med"/>
            <a:tailEnd type="none" w="med" len="med"/>
          </a:ln>
        </p:spPr>
      </p:sp>
      <p:sp>
        <p:nvSpPr>
          <p:cNvPr id="39971" name="椭圆 39970"/>
          <p:cNvSpPr>
            <a:spLocks noChangeAspect="1"/>
          </p:cNvSpPr>
          <p:nvPr/>
        </p:nvSpPr>
        <p:spPr>
          <a:xfrm>
            <a:off x="6083300" y="2551113"/>
            <a:ext cx="107950" cy="107950"/>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39972" name="文本框 39971"/>
          <p:cNvSpPr txBox="1"/>
          <p:nvPr/>
        </p:nvSpPr>
        <p:spPr>
          <a:xfrm>
            <a:off x="2895600" y="1989138"/>
            <a:ext cx="184150" cy="457200"/>
          </a:xfrm>
          <a:prstGeom prst="rect">
            <a:avLst/>
          </a:prstGeom>
          <a:noFill/>
          <a:ln w="9525">
            <a:noFill/>
          </a:ln>
        </p:spPr>
        <p:txBody>
          <a:bodyPr wrap="none" anchor="t">
            <a:spAutoFit/>
          </a:bodyPr>
          <a:p>
            <a:endParaRPr b="0" dirty="0">
              <a:latin typeface="Times New Roman" panose="02020603050405020304" pitchFamily="18" charset="0"/>
            </a:endParaRPr>
          </a:p>
        </p:txBody>
      </p:sp>
      <p:sp>
        <p:nvSpPr>
          <p:cNvPr id="39973" name="文本框 39972"/>
          <p:cNvSpPr txBox="1"/>
          <p:nvPr/>
        </p:nvSpPr>
        <p:spPr>
          <a:xfrm>
            <a:off x="3059113" y="2060575"/>
            <a:ext cx="293687" cy="365125"/>
          </a:xfrm>
          <a:prstGeom prst="rect">
            <a:avLst/>
          </a:prstGeom>
          <a:noFill/>
          <a:ln w="9525">
            <a:noFill/>
          </a:ln>
        </p:spPr>
        <p:txBody>
          <a:bodyPr wrap="none" lIns="0" tIns="0" rIns="0" bIns="0" anchor="t">
            <a:spAutoFit/>
          </a:bodyPr>
          <a:p>
            <a:r>
              <a:rPr lang="en-US" altLang="zh-CN" i="1" err="1">
                <a:latin typeface="Times New Roman" panose="02020603050405020304" pitchFamily="18" charset="0"/>
              </a:rPr>
              <a:t>u</a:t>
            </a:r>
            <a:r>
              <a:rPr lang="en-US" altLang="zh-CN" baseline="-25000" err="1">
                <a:latin typeface="Times New Roman" panose="02020603050405020304" pitchFamily="18" charset="0"/>
              </a:rPr>
              <a:t>P</a:t>
            </a:r>
            <a:endParaRPr lang="en-US" altLang="zh-CN" baseline="-25000">
              <a:latin typeface="Times New Roman" panose="02020603050405020304" pitchFamily="18" charset="0"/>
            </a:endParaRPr>
          </a:p>
        </p:txBody>
      </p:sp>
      <p:sp>
        <p:nvSpPr>
          <p:cNvPr id="39974" name="文本框 39973"/>
          <p:cNvSpPr txBox="1"/>
          <p:nvPr/>
        </p:nvSpPr>
        <p:spPr>
          <a:xfrm>
            <a:off x="3059113" y="2708275"/>
            <a:ext cx="315912" cy="365125"/>
          </a:xfrm>
          <a:prstGeom prst="rect">
            <a:avLst/>
          </a:prstGeom>
          <a:noFill/>
          <a:ln w="9525">
            <a:noFill/>
          </a:ln>
        </p:spPr>
        <p:txBody>
          <a:bodyPr wrap="none" lIns="0" tIns="0" rIns="0" bIns="0" anchor="t">
            <a:spAutoFit/>
          </a:bodyPr>
          <a:p>
            <a:r>
              <a:rPr lang="en-US" altLang="zh-CN" i="1" err="1">
                <a:latin typeface="Times New Roman" panose="02020603050405020304" pitchFamily="18" charset="0"/>
              </a:rPr>
              <a:t>u</a:t>
            </a:r>
            <a:r>
              <a:rPr lang="en-US" altLang="zh-CN" baseline="-25000" err="1">
                <a:latin typeface="Times New Roman" panose="02020603050405020304" pitchFamily="18" charset="0"/>
              </a:rPr>
              <a:t>N</a:t>
            </a:r>
            <a:endParaRPr lang="en-US" altLang="zh-CN" baseline="-25000">
              <a:latin typeface="Times New Roman" panose="02020603050405020304" pitchFamily="18" charset="0"/>
            </a:endParaRPr>
          </a:p>
        </p:txBody>
      </p:sp>
      <p:sp>
        <p:nvSpPr>
          <p:cNvPr id="39975" name="文本框 39974"/>
          <p:cNvSpPr txBox="1"/>
          <p:nvPr/>
        </p:nvSpPr>
        <p:spPr>
          <a:xfrm>
            <a:off x="6227763" y="2133600"/>
            <a:ext cx="328612" cy="365125"/>
          </a:xfrm>
          <a:prstGeom prst="rect">
            <a:avLst/>
          </a:prstGeom>
          <a:noFill/>
          <a:ln w="9525">
            <a:noFill/>
          </a:ln>
        </p:spPr>
        <p:txBody>
          <a:bodyPr wrap="none" lIns="0" tIns="0" rIns="0" bIns="0" anchor="t">
            <a:spAutoFit/>
          </a:bodyPr>
          <a:p>
            <a:r>
              <a:rPr lang="en-US" altLang="zh-CN" i="1" err="1">
                <a:latin typeface="Times New Roman" panose="02020603050405020304" pitchFamily="18" charset="0"/>
              </a:rPr>
              <a:t>u</a:t>
            </a:r>
            <a:r>
              <a:rPr lang="en-US" altLang="zh-CN" baseline="-25000" err="1">
                <a:latin typeface="Times New Roman" panose="02020603050405020304" pitchFamily="18" charset="0"/>
              </a:rPr>
              <a:t>O</a:t>
            </a:r>
            <a:endParaRPr lang="en-US" altLang="zh-CN" baseline="-25000">
              <a:latin typeface="Times New Roman" panose="02020603050405020304" pitchFamily="18" charset="0"/>
            </a:endParaRPr>
          </a:p>
        </p:txBody>
      </p:sp>
      <p:sp>
        <p:nvSpPr>
          <p:cNvPr id="39976" name="椭圆 39975"/>
          <p:cNvSpPr>
            <a:spLocks noChangeAspect="1"/>
          </p:cNvSpPr>
          <p:nvPr/>
        </p:nvSpPr>
        <p:spPr>
          <a:xfrm>
            <a:off x="3419475" y="2217738"/>
            <a:ext cx="107950" cy="107950"/>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39977" name="椭圆 39976"/>
          <p:cNvSpPr>
            <a:spLocks noChangeAspect="1"/>
          </p:cNvSpPr>
          <p:nvPr/>
        </p:nvSpPr>
        <p:spPr>
          <a:xfrm>
            <a:off x="3419475" y="2865438"/>
            <a:ext cx="107950" cy="107950"/>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55"/>
                                        </p:tgtEl>
                                        <p:attrNameLst>
                                          <p:attrName>style.visibility</p:attrName>
                                        </p:attrNameLst>
                                      </p:cBhvr>
                                      <p:to>
                                        <p:strVal val="visible"/>
                                      </p:to>
                                    </p:set>
                                    <p:animEffect transition="in" filter="blinds(horizontal)">
                                      <p:cBhvr>
                                        <p:cTn id="7" dur="500"/>
                                        <p:tgtEl>
                                          <p:spTgt spid="39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78"/>
                                        </p:tgtEl>
                                        <p:attrNameLst>
                                          <p:attrName>style.visibility</p:attrName>
                                        </p:attrNameLst>
                                      </p:cBhvr>
                                      <p:to>
                                        <p:strVal val="visible"/>
                                      </p:to>
                                    </p:set>
                                    <p:animEffect transition="in" filter="blinds(horizontal)">
                                      <p:cBhvr>
                                        <p:cTn id="12" dur="500"/>
                                        <p:tgtEl>
                                          <p:spTgt spid="399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64"/>
                                        </p:tgtEl>
                                        <p:attrNameLst>
                                          <p:attrName>style.visibility</p:attrName>
                                        </p:attrNameLst>
                                      </p:cBhvr>
                                      <p:to>
                                        <p:strVal val="visible"/>
                                      </p:to>
                                    </p:set>
                                    <p:animEffect transition="in" filter="blinds(horizontal)">
                                      <p:cBhvr>
                                        <p:cTn id="17" dur="500"/>
                                        <p:tgtEl>
                                          <p:spTgt spid="39964"/>
                                        </p:tgtEl>
                                      </p:cBhvr>
                                    </p:animEffect>
                                  </p:childTnLst>
                                </p:cTn>
                              </p:par>
                              <p:par>
                                <p:cTn id="18" presetID="3" presetClass="entr" presetSubtype="10" fill="hold" nodeType="withEffect">
                                  <p:stCondLst>
                                    <p:cond delay="0"/>
                                  </p:stCondLst>
                                  <p:childTnLst>
                                    <p:set>
                                      <p:cBhvr>
                                        <p:cTn id="19" dur="1" fill="hold">
                                          <p:stCondLst>
                                            <p:cond delay="0"/>
                                          </p:stCondLst>
                                        </p:cTn>
                                        <p:tgtEl>
                                          <p:spTgt spid="39967"/>
                                        </p:tgtEl>
                                        <p:attrNameLst>
                                          <p:attrName>style.visibility</p:attrName>
                                        </p:attrNameLst>
                                      </p:cBhvr>
                                      <p:to>
                                        <p:strVal val="visible"/>
                                      </p:to>
                                    </p:set>
                                    <p:animEffect transition="in" filter="blinds(horizontal)">
                                      <p:cBhvr>
                                        <p:cTn id="20" dur="500"/>
                                        <p:tgtEl>
                                          <p:spTgt spid="39967"/>
                                        </p:tgtEl>
                                      </p:cBhvr>
                                    </p:animEffect>
                                  </p:childTnLst>
                                </p:cTn>
                              </p:par>
                              <p:par>
                                <p:cTn id="21" presetID="3" presetClass="entr" presetSubtype="10" fill="hold" grpId="0" nodeType="withEffect" nodePh="1">
                                  <p:stCondLst>
                                    <p:cond delay="0"/>
                                  </p:stCondLst>
                                  <p:endCondLst>
                                    <p:cond evt="begin" delay="0">
                                      <p:tn val="21"/>
                                    </p:cond>
                                  </p:endCondLst>
                                  <p:childTnLst>
                                    <p:set>
                                      <p:cBhvr>
                                        <p:cTn id="22" dur="1" fill="hold">
                                          <p:stCondLst>
                                            <p:cond delay="0"/>
                                          </p:stCondLst>
                                        </p:cTn>
                                        <p:tgtEl>
                                          <p:spTgt spid="39972"/>
                                        </p:tgtEl>
                                        <p:attrNameLst>
                                          <p:attrName>style.visibility</p:attrName>
                                        </p:attrNameLst>
                                      </p:cBhvr>
                                      <p:to>
                                        <p:strVal val="visible"/>
                                      </p:to>
                                    </p:set>
                                    <p:animEffect transition="in" filter="blinds(horizontal)">
                                      <p:cBhvr>
                                        <p:cTn id="23" dur="500"/>
                                        <p:tgtEl>
                                          <p:spTgt spid="3997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9973"/>
                                        </p:tgtEl>
                                        <p:attrNameLst>
                                          <p:attrName>style.visibility</p:attrName>
                                        </p:attrNameLst>
                                      </p:cBhvr>
                                      <p:to>
                                        <p:strVal val="visible"/>
                                      </p:to>
                                    </p:set>
                                    <p:animEffect transition="in" filter="blinds(horizontal)">
                                      <p:cBhvr>
                                        <p:cTn id="26" dur="500"/>
                                        <p:tgtEl>
                                          <p:spTgt spid="3997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9974"/>
                                        </p:tgtEl>
                                        <p:attrNameLst>
                                          <p:attrName>style.visibility</p:attrName>
                                        </p:attrNameLst>
                                      </p:cBhvr>
                                      <p:to>
                                        <p:strVal val="visible"/>
                                      </p:to>
                                    </p:set>
                                    <p:animEffect transition="in" filter="blinds(horizontal)">
                                      <p:cBhvr>
                                        <p:cTn id="29" dur="500"/>
                                        <p:tgtEl>
                                          <p:spTgt spid="39974"/>
                                        </p:tgtEl>
                                      </p:cBhvr>
                                    </p:animEffect>
                                  </p:childTnLst>
                                </p:cTn>
                              </p:par>
                              <p:par>
                                <p:cTn id="30" presetID="3" presetClass="entr" presetSubtype="10" fill="hold" nodeType="withEffect">
                                  <p:stCondLst>
                                    <p:cond delay="0"/>
                                  </p:stCondLst>
                                  <p:childTnLst>
                                    <p:set>
                                      <p:cBhvr>
                                        <p:cTn id="31" dur="1" fill="hold">
                                          <p:stCondLst>
                                            <p:cond delay="0"/>
                                          </p:stCondLst>
                                        </p:cTn>
                                        <p:tgtEl>
                                          <p:spTgt spid="39976"/>
                                        </p:tgtEl>
                                        <p:attrNameLst>
                                          <p:attrName>style.visibility</p:attrName>
                                        </p:attrNameLst>
                                      </p:cBhvr>
                                      <p:to>
                                        <p:strVal val="visible"/>
                                      </p:to>
                                    </p:set>
                                    <p:animEffect transition="in" filter="blinds(horizontal)">
                                      <p:cBhvr>
                                        <p:cTn id="32" dur="500"/>
                                        <p:tgtEl>
                                          <p:spTgt spid="39976"/>
                                        </p:tgtEl>
                                      </p:cBhvr>
                                    </p:animEffect>
                                  </p:childTnLst>
                                </p:cTn>
                              </p:par>
                              <p:par>
                                <p:cTn id="33" presetID="3" presetClass="entr" presetSubtype="10" fill="hold" nodeType="withEffect">
                                  <p:stCondLst>
                                    <p:cond delay="0"/>
                                  </p:stCondLst>
                                  <p:childTnLst>
                                    <p:set>
                                      <p:cBhvr>
                                        <p:cTn id="34" dur="1" fill="hold">
                                          <p:stCondLst>
                                            <p:cond delay="0"/>
                                          </p:stCondLst>
                                        </p:cTn>
                                        <p:tgtEl>
                                          <p:spTgt spid="39977"/>
                                        </p:tgtEl>
                                        <p:attrNameLst>
                                          <p:attrName>style.visibility</p:attrName>
                                        </p:attrNameLst>
                                      </p:cBhvr>
                                      <p:to>
                                        <p:strVal val="visible"/>
                                      </p:to>
                                    </p:set>
                                    <p:animEffect transition="in" filter="blinds(horizontal)">
                                      <p:cBhvr>
                                        <p:cTn id="35" dur="500"/>
                                        <p:tgtEl>
                                          <p:spTgt spid="3997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970"/>
                                        </p:tgtEl>
                                        <p:attrNameLst>
                                          <p:attrName>style.visibility</p:attrName>
                                        </p:attrNameLst>
                                      </p:cBhvr>
                                      <p:to>
                                        <p:strVal val="visible"/>
                                      </p:to>
                                    </p:set>
                                    <p:animEffect transition="in" filter="blinds(horizontal)">
                                      <p:cBhvr>
                                        <p:cTn id="40" dur="500"/>
                                        <p:tgtEl>
                                          <p:spTgt spid="39970"/>
                                        </p:tgtEl>
                                      </p:cBhvr>
                                    </p:animEffect>
                                  </p:childTnLst>
                                </p:cTn>
                              </p:par>
                              <p:par>
                                <p:cTn id="41" presetID="3" presetClass="entr" presetSubtype="10" fill="hold" nodeType="withEffect">
                                  <p:stCondLst>
                                    <p:cond delay="0"/>
                                  </p:stCondLst>
                                  <p:childTnLst>
                                    <p:set>
                                      <p:cBhvr>
                                        <p:cTn id="42" dur="1" fill="hold">
                                          <p:stCondLst>
                                            <p:cond delay="0"/>
                                          </p:stCondLst>
                                        </p:cTn>
                                        <p:tgtEl>
                                          <p:spTgt spid="39971"/>
                                        </p:tgtEl>
                                        <p:attrNameLst>
                                          <p:attrName>style.visibility</p:attrName>
                                        </p:attrNameLst>
                                      </p:cBhvr>
                                      <p:to>
                                        <p:strVal val="visible"/>
                                      </p:to>
                                    </p:set>
                                    <p:animEffect transition="in" filter="blinds(horizontal)">
                                      <p:cBhvr>
                                        <p:cTn id="43" dur="500"/>
                                        <p:tgtEl>
                                          <p:spTgt spid="3997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75"/>
                                        </p:tgtEl>
                                        <p:attrNameLst>
                                          <p:attrName>style.visibility</p:attrName>
                                        </p:attrNameLst>
                                      </p:cBhvr>
                                      <p:to>
                                        <p:strVal val="visible"/>
                                      </p:to>
                                    </p:set>
                                    <p:animEffect transition="in" filter="blinds(horizontal)">
                                      <p:cBhvr>
                                        <p:cTn id="46" dur="500"/>
                                        <p:tgtEl>
                                          <p:spTgt spid="3997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9956"/>
                                        </p:tgtEl>
                                        <p:attrNameLst>
                                          <p:attrName>style.visibility</p:attrName>
                                        </p:attrNameLst>
                                      </p:cBhvr>
                                      <p:to>
                                        <p:strVal val="visible"/>
                                      </p:to>
                                    </p:set>
                                    <p:animEffect transition="in" filter="blinds(horizontal)">
                                      <p:cBhvr>
                                        <p:cTn id="51" dur="500"/>
                                        <p:tgtEl>
                                          <p:spTgt spid="3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5" grpId="0"/>
      <p:bldP spid="39956" grpId="0"/>
      <p:bldP spid="39972" grpId="0"/>
      <p:bldP spid="39973" grpId="0"/>
      <p:bldP spid="39974" grpId="0"/>
      <p:bldP spid="399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6" name="文本框 105475"/>
          <p:cNvSpPr txBox="1"/>
          <p:nvPr/>
        </p:nvSpPr>
        <p:spPr>
          <a:xfrm>
            <a:off x="539750" y="333375"/>
            <a:ext cx="5943600" cy="519113"/>
          </a:xfrm>
          <a:prstGeom prst="rect">
            <a:avLst/>
          </a:prstGeom>
          <a:noFill/>
          <a:ln w="9525">
            <a:noFill/>
          </a:ln>
        </p:spPr>
        <p:txBody>
          <a:bodyPr>
            <a:spAutoFit/>
          </a:bodyPr>
          <a:p>
            <a:pPr>
              <a:spcBef>
                <a:spcPct val="50000"/>
              </a:spcBef>
            </a:pPr>
            <a:r>
              <a:rPr lang="en-US" altLang="zh-CN" sz="2800" dirty="0">
                <a:solidFill>
                  <a:srgbClr val="FF3300"/>
                </a:solidFill>
                <a:latin typeface="Times New Roman" panose="02020603050405020304" pitchFamily="18" charset="0"/>
              </a:rPr>
              <a:t>2.  </a:t>
            </a:r>
            <a:r>
              <a:rPr lang="zh-CN" altLang="en-US" sz="2800" dirty="0">
                <a:solidFill>
                  <a:srgbClr val="FF3300"/>
                </a:solidFill>
                <a:latin typeface="Times New Roman" panose="02020603050405020304" pitchFamily="18" charset="0"/>
              </a:rPr>
              <a:t>运放的电压传输特性：</a:t>
            </a:r>
            <a:endParaRPr lang="zh-CN" altLang="en-US" sz="2800">
              <a:solidFill>
                <a:srgbClr val="FF3300"/>
              </a:solidFill>
              <a:latin typeface="Times New Roman" panose="02020603050405020304" pitchFamily="18" charset="0"/>
            </a:endParaRPr>
          </a:p>
        </p:txBody>
      </p:sp>
      <p:sp>
        <p:nvSpPr>
          <p:cNvPr id="105477" name="文本框 105476"/>
          <p:cNvSpPr txBox="1"/>
          <p:nvPr/>
        </p:nvSpPr>
        <p:spPr>
          <a:xfrm>
            <a:off x="684213" y="1125538"/>
            <a:ext cx="7127875" cy="457200"/>
          </a:xfrm>
          <a:prstGeom prst="rect">
            <a:avLst/>
          </a:prstGeom>
          <a:noFill/>
          <a:ln w="9525">
            <a:noFill/>
          </a:ln>
        </p:spPr>
        <p:txBody>
          <a:bodyPr>
            <a:spAutoFit/>
          </a:bodyPr>
          <a:p>
            <a:pPr>
              <a:spcBef>
                <a:spcPct val="20000"/>
              </a:spcBef>
            </a:pPr>
            <a:r>
              <a:rPr lang="zh-CN" altLang="en-US" dirty="0">
                <a:latin typeface="Times New Roman" panose="02020603050405020304" pitchFamily="18" charset="0"/>
              </a:rPr>
              <a:t>设：电源电压</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baseline="-25000">
                <a:latin typeface="Times New Roman" panose="02020603050405020304" pitchFamily="18" charset="0"/>
              </a:rPr>
              <a:t>CC</a:t>
            </a:r>
            <a:r>
              <a:rPr lang="en-US" altLang="zh-CN" dirty="0">
                <a:latin typeface="Times New Roman" panose="02020603050405020304" pitchFamily="18" charset="0"/>
              </a:rPr>
              <a:t>=±10V</a:t>
            </a:r>
            <a:r>
              <a:rPr lang="zh-CN" altLang="en-US" dirty="0">
                <a:latin typeface="Times New Roman" panose="02020603050405020304" pitchFamily="18" charset="0"/>
              </a:rPr>
              <a:t>。       运放的</a:t>
            </a:r>
            <a:r>
              <a:rPr lang="en-US" altLang="zh-CN" i="1" err="1">
                <a:latin typeface="Times New Roman" panose="02020603050405020304" pitchFamily="18" charset="0"/>
              </a:rPr>
              <a:t>A</a:t>
            </a:r>
            <a:r>
              <a:rPr lang="en-US" altLang="zh-CN" baseline="-25000" err="1">
                <a:latin typeface="Times New Roman" panose="02020603050405020304" pitchFamily="18" charset="0"/>
              </a:rPr>
              <a:t>od</a:t>
            </a:r>
            <a:r>
              <a:rPr lang="en-US" altLang="zh-CN">
                <a:latin typeface="Times New Roman" panose="02020603050405020304" pitchFamily="18" charset="0"/>
              </a:rPr>
              <a:t>=10</a:t>
            </a:r>
            <a:r>
              <a:rPr lang="en-US" altLang="zh-CN" baseline="30000">
                <a:latin typeface="Times New Roman" panose="02020603050405020304" pitchFamily="18" charset="0"/>
              </a:rPr>
              <a:t>4</a:t>
            </a:r>
            <a:endParaRPr lang="en-US" altLang="zh-CN">
              <a:latin typeface="Times New Roman" panose="02020603050405020304" pitchFamily="18" charset="0"/>
            </a:endParaRPr>
          </a:p>
        </p:txBody>
      </p:sp>
      <p:sp>
        <p:nvSpPr>
          <p:cNvPr id="105478" name="文本框 105477"/>
          <p:cNvSpPr txBox="1"/>
          <p:nvPr/>
        </p:nvSpPr>
        <p:spPr>
          <a:xfrm>
            <a:off x="1042988" y="4292600"/>
            <a:ext cx="3721100" cy="895350"/>
          </a:xfrm>
          <a:prstGeom prst="rect">
            <a:avLst/>
          </a:prstGeom>
          <a:noFill/>
          <a:ln w="9525">
            <a:noFill/>
          </a:ln>
        </p:spPr>
        <p:txBody>
          <a:bodyPr>
            <a:spAutoFit/>
          </a:bodyPr>
          <a:p>
            <a:pPr>
              <a:spcBef>
                <a:spcPct val="20000"/>
              </a:spcBef>
            </a:pP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i</a:t>
            </a:r>
            <a:r>
              <a:rPr lang="en-US" altLang="zh-CN" dirty="0">
                <a:latin typeface="Times New Roman" panose="02020603050405020304" pitchFamily="18" charset="0"/>
              </a:rPr>
              <a:t>│≤1mV</a:t>
            </a:r>
            <a:r>
              <a:rPr lang="zh-CN" altLang="en-US" dirty="0">
                <a:latin typeface="Times New Roman" panose="02020603050405020304" pitchFamily="18" charset="0"/>
              </a:rPr>
              <a:t>时，</a:t>
            </a:r>
            <a:endParaRPr lang="zh-CN" altLang="en-US" dirty="0">
              <a:latin typeface="Times New Roman" panose="02020603050405020304" pitchFamily="18" charset="0"/>
            </a:endParaRPr>
          </a:p>
          <a:p>
            <a:pPr>
              <a:spcBef>
                <a:spcPct val="20000"/>
              </a:spcBef>
            </a:pPr>
            <a:r>
              <a:rPr lang="zh-CN" altLang="en-US" dirty="0">
                <a:latin typeface="Times New Roman" panose="02020603050405020304" pitchFamily="18" charset="0"/>
              </a:rPr>
              <a:t>运放处于线性区。</a:t>
            </a:r>
            <a:endParaRPr lang="zh-CN" altLang="en-US" dirty="0">
              <a:latin typeface="Times New Roman" panose="02020603050405020304" pitchFamily="18" charset="0"/>
            </a:endParaRPr>
          </a:p>
        </p:txBody>
      </p:sp>
      <p:sp>
        <p:nvSpPr>
          <p:cNvPr id="105479" name="文本框 105478"/>
          <p:cNvSpPr txBox="1"/>
          <p:nvPr/>
        </p:nvSpPr>
        <p:spPr>
          <a:xfrm>
            <a:off x="1619250" y="5589588"/>
            <a:ext cx="4729163" cy="895350"/>
          </a:xfrm>
          <a:prstGeom prst="rect">
            <a:avLst/>
          </a:prstGeom>
          <a:noFill/>
          <a:ln w="9525">
            <a:noFill/>
          </a:ln>
        </p:spPr>
        <p:txBody>
          <a:bodyPr>
            <a:spAutoFit/>
          </a:bodyPr>
          <a:p>
            <a:pPr>
              <a:spcBef>
                <a:spcPct val="20000"/>
              </a:spcBef>
            </a:pPr>
            <a:r>
              <a:rPr lang="en-US" altLang="zh-CN" i="1" err="1">
                <a:solidFill>
                  <a:srgbClr val="FF0000"/>
                </a:solidFill>
                <a:latin typeface="Times New Roman" panose="02020603050405020304" pitchFamily="18" charset="0"/>
              </a:rPr>
              <a:t>A</a:t>
            </a:r>
            <a:r>
              <a:rPr lang="en-US" altLang="zh-CN" baseline="-25000" err="1">
                <a:solidFill>
                  <a:srgbClr val="FF0000"/>
                </a:solidFill>
                <a:latin typeface="Times New Roman" panose="02020603050405020304" pitchFamily="18" charset="0"/>
              </a:rPr>
              <a:t>od</a:t>
            </a:r>
            <a:r>
              <a:rPr lang="zh-CN" altLang="en-US" dirty="0">
                <a:solidFill>
                  <a:srgbClr val="FF0000"/>
                </a:solidFill>
                <a:latin typeface="Times New Roman" panose="02020603050405020304" pitchFamily="18" charset="0"/>
              </a:rPr>
              <a:t>越大，线性区越小，</a:t>
            </a:r>
            <a:endParaRPr lang="zh-CN" altLang="en-US" dirty="0">
              <a:solidFill>
                <a:srgbClr val="FF0000"/>
              </a:solidFill>
              <a:latin typeface="Times New Roman" panose="02020603050405020304" pitchFamily="18" charset="0"/>
            </a:endParaRPr>
          </a:p>
          <a:p>
            <a:pPr>
              <a:spcBef>
                <a:spcPct val="20000"/>
              </a:spcBef>
            </a:pPr>
            <a:r>
              <a:rPr lang="zh-CN" altLang="en-US" dirty="0">
                <a:solidFill>
                  <a:srgbClr val="FF0000"/>
                </a:solidFill>
                <a:latin typeface="Times New Roman" panose="02020603050405020304" pitchFamily="18" charset="0"/>
              </a:rPr>
              <a:t>当</a:t>
            </a:r>
            <a:r>
              <a:rPr lang="en-US" altLang="zh-CN" i="1" err="1">
                <a:solidFill>
                  <a:srgbClr val="FF0000"/>
                </a:solidFill>
                <a:latin typeface="Times New Roman" panose="02020603050405020304" pitchFamily="18" charset="0"/>
              </a:rPr>
              <a:t>A</a:t>
            </a:r>
            <a:r>
              <a:rPr lang="en-US" altLang="zh-CN" baseline="-25000" err="1">
                <a:solidFill>
                  <a:srgbClr val="FF0000"/>
                </a:solidFill>
                <a:latin typeface="Times New Roman" panose="02020603050405020304" pitchFamily="18" charset="0"/>
              </a:rPr>
              <a:t>od</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时，线性区</a:t>
            </a:r>
            <a:r>
              <a:rPr lang="en-US" altLang="zh-CN" dirty="0">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rPr>
              <a:t>0</a:t>
            </a:r>
            <a:endParaRPr lang="en-US" altLang="zh-CN">
              <a:solidFill>
                <a:srgbClr val="FF0000"/>
              </a:solidFill>
              <a:latin typeface="Times New Roman" panose="02020603050405020304" pitchFamily="18" charset="0"/>
            </a:endParaRPr>
          </a:p>
        </p:txBody>
      </p:sp>
      <p:grpSp>
        <p:nvGrpSpPr>
          <p:cNvPr id="105481" name="组合 105480"/>
          <p:cNvGrpSpPr/>
          <p:nvPr/>
        </p:nvGrpSpPr>
        <p:grpSpPr>
          <a:xfrm>
            <a:off x="4953000" y="1905000"/>
            <a:ext cx="3886200" cy="3276600"/>
            <a:chOff x="3216" y="0"/>
            <a:chExt cx="2448" cy="2064"/>
          </a:xfrm>
        </p:grpSpPr>
        <p:sp>
          <p:nvSpPr>
            <p:cNvPr id="105482" name="文本框 105481"/>
            <p:cNvSpPr txBox="1"/>
            <p:nvPr/>
          </p:nvSpPr>
          <p:spPr>
            <a:xfrm>
              <a:off x="4032" y="1152"/>
              <a:ext cx="240" cy="288"/>
            </a:xfrm>
            <a:prstGeom prst="rect">
              <a:avLst/>
            </a:prstGeom>
            <a:noFill/>
            <a:ln w="38100">
              <a:noFill/>
            </a:ln>
          </p:spPr>
          <p:txBody>
            <a:bodyPr>
              <a:spAutoFit/>
            </a:bodyPr>
            <a:p>
              <a:pPr>
                <a:spcBef>
                  <a:spcPct val="50000"/>
                </a:spcBef>
              </a:pPr>
              <a:r>
                <a:rPr lang="en-US" altLang="zh-CN">
                  <a:latin typeface="Times New Roman" panose="02020603050405020304" pitchFamily="18" charset="0"/>
                  <a:ea typeface="楷体" panose="02010609060101010101" pitchFamily="18" charset="-122"/>
                </a:rPr>
                <a:t>0</a:t>
              </a:r>
              <a:endParaRPr lang="en-US" altLang="zh-CN" i="1">
                <a:latin typeface="Times New Roman" panose="02020603050405020304" pitchFamily="18" charset="0"/>
                <a:ea typeface="楷体" panose="02010609060101010101" pitchFamily="18" charset="-122"/>
              </a:endParaRPr>
            </a:p>
          </p:txBody>
        </p:sp>
        <p:sp>
          <p:nvSpPr>
            <p:cNvPr id="105483" name="直接连接符 105482"/>
            <p:cNvSpPr/>
            <p:nvPr/>
          </p:nvSpPr>
          <p:spPr>
            <a:xfrm>
              <a:off x="3216" y="1200"/>
              <a:ext cx="2112" cy="0"/>
            </a:xfrm>
            <a:prstGeom prst="line">
              <a:avLst/>
            </a:prstGeom>
            <a:ln w="38100" cap="flat" cmpd="sng">
              <a:solidFill>
                <a:schemeClr val="tx1"/>
              </a:solidFill>
              <a:prstDash val="solid"/>
              <a:headEnd type="none" w="med" len="med"/>
              <a:tailEnd type="triangle" w="med" len="med"/>
            </a:ln>
          </p:spPr>
        </p:sp>
        <p:sp>
          <p:nvSpPr>
            <p:cNvPr id="105484" name="文本框 105483"/>
            <p:cNvSpPr txBox="1"/>
            <p:nvPr/>
          </p:nvSpPr>
          <p:spPr>
            <a:xfrm>
              <a:off x="4032" y="0"/>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o</a:t>
              </a:r>
              <a:endParaRPr lang="en-US" altLang="zh-CN">
                <a:latin typeface="Times New Roman" panose="02020603050405020304" pitchFamily="18" charset="0"/>
                <a:ea typeface="楷体" panose="02010609060101010101" pitchFamily="18" charset="-122"/>
              </a:endParaRPr>
            </a:p>
          </p:txBody>
        </p:sp>
        <p:sp>
          <p:nvSpPr>
            <p:cNvPr id="105485" name="直接连接符 105484"/>
            <p:cNvSpPr/>
            <p:nvPr/>
          </p:nvSpPr>
          <p:spPr>
            <a:xfrm flipV="1">
              <a:off x="4224" y="288"/>
              <a:ext cx="0" cy="1776"/>
            </a:xfrm>
            <a:prstGeom prst="line">
              <a:avLst/>
            </a:prstGeom>
            <a:ln w="38100" cap="flat" cmpd="sng">
              <a:solidFill>
                <a:schemeClr val="tx1"/>
              </a:solidFill>
              <a:prstDash val="solid"/>
              <a:headEnd type="none" w="med" len="med"/>
              <a:tailEnd type="triangle" w="med" len="med"/>
            </a:ln>
          </p:spPr>
        </p:sp>
        <p:sp>
          <p:nvSpPr>
            <p:cNvPr id="105486" name="文本框 105485"/>
            <p:cNvSpPr txBox="1"/>
            <p:nvPr/>
          </p:nvSpPr>
          <p:spPr>
            <a:xfrm>
              <a:off x="5280" y="1056"/>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i</a:t>
              </a:r>
              <a:endParaRPr lang="en-US" altLang="zh-CN">
                <a:latin typeface="Times New Roman" panose="02020603050405020304" pitchFamily="18" charset="0"/>
                <a:ea typeface="楷体" panose="02010609060101010101" pitchFamily="18" charset="-122"/>
              </a:endParaRPr>
            </a:p>
          </p:txBody>
        </p:sp>
      </p:grpSp>
      <p:grpSp>
        <p:nvGrpSpPr>
          <p:cNvPr id="105487" name="组合 105486"/>
          <p:cNvGrpSpPr/>
          <p:nvPr/>
        </p:nvGrpSpPr>
        <p:grpSpPr>
          <a:xfrm>
            <a:off x="5014913" y="2767013"/>
            <a:ext cx="3076575" cy="2133600"/>
            <a:chOff x="3264" y="528"/>
            <a:chExt cx="1938" cy="1344"/>
          </a:xfrm>
        </p:grpSpPr>
        <p:sp>
          <p:nvSpPr>
            <p:cNvPr id="105488" name="直接连接符 105487"/>
            <p:cNvSpPr/>
            <p:nvPr/>
          </p:nvSpPr>
          <p:spPr>
            <a:xfrm flipV="1">
              <a:off x="4032" y="528"/>
              <a:ext cx="384" cy="1344"/>
            </a:xfrm>
            <a:prstGeom prst="line">
              <a:avLst/>
            </a:prstGeom>
            <a:ln w="38100" cap="flat" cmpd="sng">
              <a:solidFill>
                <a:srgbClr val="FF0066"/>
              </a:solidFill>
              <a:prstDash val="solid"/>
              <a:headEnd type="none" w="med" len="med"/>
              <a:tailEnd type="none" w="med" len="med"/>
            </a:ln>
          </p:spPr>
        </p:sp>
        <p:sp>
          <p:nvSpPr>
            <p:cNvPr id="105489" name="直接连接符 105488"/>
            <p:cNvSpPr/>
            <p:nvPr/>
          </p:nvSpPr>
          <p:spPr>
            <a:xfrm flipV="1">
              <a:off x="3264" y="1872"/>
              <a:ext cx="786" cy="0"/>
            </a:xfrm>
            <a:prstGeom prst="line">
              <a:avLst/>
            </a:prstGeom>
            <a:ln w="38100" cap="flat" cmpd="sng">
              <a:solidFill>
                <a:srgbClr val="FF0066"/>
              </a:solidFill>
              <a:prstDash val="solid"/>
              <a:headEnd type="none" w="med" len="med"/>
              <a:tailEnd type="none" w="med" len="med"/>
            </a:ln>
          </p:spPr>
        </p:sp>
        <p:sp>
          <p:nvSpPr>
            <p:cNvPr id="105490" name="直接连接符 105489"/>
            <p:cNvSpPr/>
            <p:nvPr/>
          </p:nvSpPr>
          <p:spPr>
            <a:xfrm flipV="1">
              <a:off x="4416" y="528"/>
              <a:ext cx="786" cy="0"/>
            </a:xfrm>
            <a:prstGeom prst="line">
              <a:avLst/>
            </a:prstGeom>
            <a:ln w="38100" cap="flat" cmpd="sng">
              <a:solidFill>
                <a:srgbClr val="FF0066"/>
              </a:solidFill>
              <a:prstDash val="solid"/>
              <a:headEnd type="none" w="med" len="med"/>
              <a:tailEnd type="none" w="med" len="med"/>
            </a:ln>
          </p:spPr>
        </p:sp>
      </p:grpSp>
      <p:grpSp>
        <p:nvGrpSpPr>
          <p:cNvPr id="105491" name="组合 105490"/>
          <p:cNvGrpSpPr/>
          <p:nvPr/>
        </p:nvGrpSpPr>
        <p:grpSpPr>
          <a:xfrm>
            <a:off x="5410200" y="2362200"/>
            <a:ext cx="2286000" cy="2911475"/>
            <a:chOff x="3504" y="288"/>
            <a:chExt cx="1440" cy="1834"/>
          </a:xfrm>
        </p:grpSpPr>
        <p:sp>
          <p:nvSpPr>
            <p:cNvPr id="105492" name="文本框 105491"/>
            <p:cNvSpPr txBox="1"/>
            <p:nvPr/>
          </p:nvSpPr>
          <p:spPr>
            <a:xfrm>
              <a:off x="3840" y="432"/>
              <a:ext cx="528" cy="231"/>
            </a:xfrm>
            <a:prstGeom prst="rect">
              <a:avLst/>
            </a:prstGeom>
            <a:noFill/>
            <a:ln w="38100">
              <a:noFill/>
            </a:ln>
          </p:spPr>
          <p:txBody>
            <a:bodyPr>
              <a:spAutoFit/>
            </a:bodyPr>
            <a:p>
              <a:pPr>
                <a:spcBef>
                  <a:spcPct val="50000"/>
                </a:spcBef>
              </a:pP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5493" name="文本框 105492"/>
            <p:cNvSpPr txBox="1"/>
            <p:nvPr/>
          </p:nvSpPr>
          <p:spPr>
            <a:xfrm>
              <a:off x="4176" y="1728"/>
              <a:ext cx="528" cy="231"/>
            </a:xfrm>
            <a:prstGeom prst="rect">
              <a:avLst/>
            </a:prstGeom>
            <a:noFill/>
            <a:ln w="38100">
              <a:noFill/>
            </a:ln>
          </p:spPr>
          <p:txBody>
            <a:bodyPr>
              <a:spAutoFit/>
            </a:bodyPr>
            <a:p>
              <a:pPr>
                <a:spcBef>
                  <a:spcPct val="50000"/>
                </a:spcBef>
              </a:pPr>
              <a:r>
                <a:rPr lang="en-US" altLang="zh-CN" sz="1800" i="1">
                  <a:latin typeface="Times New Roman" panose="02020603050405020304" pitchFamily="18" charset="0"/>
                  <a:ea typeface="楷体" panose="02010609060101010101" pitchFamily="18" charset="-122"/>
                </a:rPr>
                <a:t>-</a:t>
              </a: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5494" name="文本框 105493"/>
            <p:cNvSpPr txBox="1"/>
            <p:nvPr/>
          </p:nvSpPr>
          <p:spPr>
            <a:xfrm>
              <a:off x="4416" y="288"/>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sp>
          <p:nvSpPr>
            <p:cNvPr id="105495" name="文本框 105494"/>
            <p:cNvSpPr txBox="1"/>
            <p:nvPr/>
          </p:nvSpPr>
          <p:spPr>
            <a:xfrm>
              <a:off x="3504" y="1872"/>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sp>
          <p:nvSpPr>
            <p:cNvPr id="105496" name="文本框 105495"/>
            <p:cNvSpPr txBox="1"/>
            <p:nvPr/>
          </p:nvSpPr>
          <p:spPr>
            <a:xfrm>
              <a:off x="3648" y="1200"/>
              <a:ext cx="528" cy="231"/>
            </a:xfrm>
            <a:prstGeom prst="rect">
              <a:avLst/>
            </a:prstGeom>
            <a:noFill/>
            <a:ln w="38100">
              <a:noFill/>
            </a:ln>
          </p:spPr>
          <p:txBody>
            <a:bodyPr>
              <a:spAutoFit/>
            </a:bodyPr>
            <a:p>
              <a:pPr>
                <a:spcBef>
                  <a:spcPct val="50000"/>
                </a:spcBef>
              </a:pPr>
              <a:r>
                <a:rPr lang="en-US" altLang="zh-CN" sz="1800" i="1">
                  <a:latin typeface="Times New Roman" panose="02020603050405020304" pitchFamily="18" charset="0"/>
                  <a:ea typeface="楷体" panose="02010609060101010101" pitchFamily="18" charset="-122"/>
                </a:rPr>
                <a:t>-</a:t>
              </a:r>
              <a:r>
                <a:rPr lang="en-US" altLang="zh-CN" sz="1800">
                  <a:latin typeface="Times New Roman" panose="02020603050405020304" pitchFamily="18" charset="0"/>
                  <a:ea typeface="楷体" panose="02010609060101010101" pitchFamily="18" charset="-122"/>
                </a:rPr>
                <a:t>1mV</a:t>
              </a:r>
              <a:endParaRPr lang="en-US" altLang="zh-CN" sz="1800">
                <a:latin typeface="Times New Roman" panose="02020603050405020304" pitchFamily="18" charset="0"/>
                <a:ea typeface="楷体" panose="02010609060101010101" pitchFamily="18" charset="-122"/>
              </a:endParaRPr>
            </a:p>
          </p:txBody>
        </p:sp>
        <p:sp>
          <p:nvSpPr>
            <p:cNvPr id="105497" name="文本框 105496"/>
            <p:cNvSpPr txBox="1"/>
            <p:nvPr/>
          </p:nvSpPr>
          <p:spPr>
            <a:xfrm>
              <a:off x="4368" y="1200"/>
              <a:ext cx="528" cy="231"/>
            </a:xfrm>
            <a:prstGeom prst="rect">
              <a:avLst/>
            </a:prstGeom>
            <a:noFill/>
            <a:ln w="38100">
              <a:noFill/>
            </a:ln>
          </p:spPr>
          <p:txBody>
            <a:bodyPr>
              <a:spAutoFit/>
            </a:bodyPr>
            <a:p>
              <a:pPr>
                <a:spcBef>
                  <a:spcPct val="50000"/>
                </a:spcBef>
              </a:pPr>
              <a:r>
                <a:rPr lang="en-US" altLang="zh-CN" sz="1800" i="1">
                  <a:latin typeface="Times New Roman" panose="02020603050405020304" pitchFamily="18" charset="0"/>
                  <a:ea typeface="楷体" panose="02010609060101010101" pitchFamily="18" charset="-122"/>
                </a:rPr>
                <a:t>+</a:t>
              </a:r>
              <a:r>
                <a:rPr lang="en-US" altLang="zh-CN" sz="1800">
                  <a:latin typeface="Times New Roman" panose="02020603050405020304" pitchFamily="18" charset="0"/>
                  <a:ea typeface="楷体" panose="02010609060101010101" pitchFamily="18" charset="-122"/>
                </a:rPr>
                <a:t>1mV</a:t>
              </a:r>
              <a:endParaRPr lang="en-US" altLang="zh-CN" sz="1800">
                <a:latin typeface="Times New Roman" panose="02020603050405020304" pitchFamily="18" charset="0"/>
                <a:ea typeface="楷体" panose="02010609060101010101" pitchFamily="18" charset="-122"/>
              </a:endParaRPr>
            </a:p>
          </p:txBody>
        </p:sp>
      </p:grpSp>
      <p:grpSp>
        <p:nvGrpSpPr>
          <p:cNvPr id="105498" name="组合 105497"/>
          <p:cNvGrpSpPr/>
          <p:nvPr/>
        </p:nvGrpSpPr>
        <p:grpSpPr>
          <a:xfrm>
            <a:off x="4876800" y="2514600"/>
            <a:ext cx="3505200" cy="3224213"/>
            <a:chOff x="3168" y="432"/>
            <a:chExt cx="2208" cy="2031"/>
          </a:xfrm>
        </p:grpSpPr>
        <p:sp>
          <p:nvSpPr>
            <p:cNvPr id="105499" name="直接连接符 105498"/>
            <p:cNvSpPr/>
            <p:nvPr/>
          </p:nvSpPr>
          <p:spPr>
            <a:xfrm>
              <a:off x="4032" y="624"/>
              <a:ext cx="0" cy="1536"/>
            </a:xfrm>
            <a:prstGeom prst="line">
              <a:avLst/>
            </a:prstGeom>
            <a:ln w="28575" cap="flat" cmpd="sng">
              <a:solidFill>
                <a:srgbClr val="0000FF"/>
              </a:solidFill>
              <a:prstDash val="dash"/>
              <a:headEnd type="none" w="med" len="med"/>
              <a:tailEnd type="none" w="med" len="med"/>
            </a:ln>
          </p:spPr>
        </p:sp>
        <p:sp>
          <p:nvSpPr>
            <p:cNvPr id="105500" name="直接连接符 105499"/>
            <p:cNvSpPr/>
            <p:nvPr/>
          </p:nvSpPr>
          <p:spPr>
            <a:xfrm>
              <a:off x="4416" y="432"/>
              <a:ext cx="0" cy="1728"/>
            </a:xfrm>
            <a:prstGeom prst="line">
              <a:avLst/>
            </a:prstGeom>
            <a:ln w="28575" cap="flat" cmpd="sng">
              <a:solidFill>
                <a:srgbClr val="0000FF"/>
              </a:solidFill>
              <a:prstDash val="dash"/>
              <a:headEnd type="none" w="med" len="med"/>
              <a:tailEnd type="none" w="med" len="med"/>
            </a:ln>
          </p:spPr>
        </p:sp>
        <p:sp>
          <p:nvSpPr>
            <p:cNvPr id="105501" name="文本框 105500"/>
            <p:cNvSpPr txBox="1"/>
            <p:nvPr/>
          </p:nvSpPr>
          <p:spPr>
            <a:xfrm>
              <a:off x="3984" y="2208"/>
              <a:ext cx="576" cy="255"/>
            </a:xfrm>
            <a:prstGeom prst="rect">
              <a:avLst/>
            </a:prstGeom>
            <a:noFill/>
            <a:ln w="38100" cap="flat" cmpd="sng">
              <a:solidFill>
                <a:srgbClr val="FF0000"/>
              </a:solidFill>
              <a:prstDash val="solid"/>
              <a:miter/>
              <a:headEnd type="none" w="med" len="med"/>
              <a:tailEnd type="none" w="med" len="med"/>
            </a:ln>
          </p:spPr>
          <p:txBody>
            <a:bodyPr>
              <a:spAutoFit/>
            </a:bodyPr>
            <a:p>
              <a:pPr>
                <a:spcBef>
                  <a:spcPct val="50000"/>
                </a:spcBef>
              </a:pPr>
              <a:r>
                <a:rPr lang="zh-CN" altLang="en-US" sz="1800" dirty="0">
                  <a:latin typeface="Times New Roman" panose="02020603050405020304" pitchFamily="18" charset="0"/>
                  <a:ea typeface="楷体" panose="02010609060101010101" pitchFamily="18" charset="-122"/>
                </a:rPr>
                <a:t>线性区</a:t>
              </a:r>
              <a:endParaRPr lang="zh-CN" altLang="en-US" sz="1800" dirty="0">
                <a:latin typeface="Times New Roman" panose="02020603050405020304" pitchFamily="18" charset="0"/>
                <a:ea typeface="楷体" panose="02010609060101010101" pitchFamily="18" charset="-122"/>
              </a:endParaRPr>
            </a:p>
          </p:txBody>
        </p:sp>
        <p:sp>
          <p:nvSpPr>
            <p:cNvPr id="105502" name="文本框 105501"/>
            <p:cNvSpPr txBox="1"/>
            <p:nvPr/>
          </p:nvSpPr>
          <p:spPr>
            <a:xfrm>
              <a:off x="3168" y="2208"/>
              <a:ext cx="768" cy="255"/>
            </a:xfrm>
            <a:prstGeom prst="rect">
              <a:avLst/>
            </a:prstGeom>
            <a:noFill/>
            <a:ln w="38100" cap="flat" cmpd="sng">
              <a:solidFill>
                <a:srgbClr val="00CC00"/>
              </a:solidFill>
              <a:prstDash val="solid"/>
              <a:miter/>
              <a:headEnd type="none" w="med" len="med"/>
              <a:tailEnd type="none" w="med" len="med"/>
            </a:ln>
          </p:spPr>
          <p:txBody>
            <a:bodyPr>
              <a:spAutoFit/>
            </a:bodyPr>
            <a:p>
              <a:pPr>
                <a:spcBef>
                  <a:spcPct val="50000"/>
                </a:spcBef>
              </a:pPr>
              <a:r>
                <a:rPr lang="zh-CN" altLang="en-US" sz="1800" dirty="0">
                  <a:latin typeface="Times New Roman" panose="02020603050405020304" pitchFamily="18" charset="0"/>
                  <a:ea typeface="楷体" panose="02010609060101010101" pitchFamily="18" charset="-122"/>
                </a:rPr>
                <a:t>非线性区</a:t>
              </a:r>
              <a:endParaRPr lang="zh-CN" altLang="en-US" sz="1800" dirty="0">
                <a:latin typeface="Times New Roman" panose="02020603050405020304" pitchFamily="18" charset="0"/>
                <a:ea typeface="楷体" panose="02010609060101010101" pitchFamily="18" charset="-122"/>
              </a:endParaRPr>
            </a:p>
          </p:txBody>
        </p:sp>
        <p:sp>
          <p:nvSpPr>
            <p:cNvPr id="105503" name="文本框 105502"/>
            <p:cNvSpPr txBox="1"/>
            <p:nvPr/>
          </p:nvSpPr>
          <p:spPr>
            <a:xfrm>
              <a:off x="4608" y="2208"/>
              <a:ext cx="768" cy="255"/>
            </a:xfrm>
            <a:prstGeom prst="rect">
              <a:avLst/>
            </a:prstGeom>
            <a:noFill/>
            <a:ln w="38100" cap="flat" cmpd="sng">
              <a:solidFill>
                <a:srgbClr val="00CC00"/>
              </a:solidFill>
              <a:prstDash val="solid"/>
              <a:miter/>
              <a:headEnd type="none" w="med" len="med"/>
              <a:tailEnd type="none" w="med" len="med"/>
            </a:ln>
          </p:spPr>
          <p:txBody>
            <a:bodyPr>
              <a:spAutoFit/>
            </a:bodyPr>
            <a:p>
              <a:pPr>
                <a:spcBef>
                  <a:spcPct val="50000"/>
                </a:spcBef>
              </a:pPr>
              <a:r>
                <a:rPr lang="zh-CN" altLang="en-US" sz="1800" dirty="0">
                  <a:latin typeface="Times New Roman" panose="02020603050405020304" pitchFamily="18" charset="0"/>
                  <a:ea typeface="楷体" panose="02010609060101010101" pitchFamily="18" charset="-122"/>
                </a:rPr>
                <a:t>非线性区</a:t>
              </a:r>
              <a:endParaRPr lang="zh-CN" altLang="en-US" sz="1800" dirty="0">
                <a:latin typeface="Times New Roman" panose="02020603050405020304" pitchFamily="18" charset="0"/>
                <a:ea typeface="楷体" panose="02010609060101010101" pitchFamily="18" charset="-122"/>
              </a:endParaRPr>
            </a:p>
          </p:txBody>
        </p:sp>
      </p:grpSp>
      <p:grpSp>
        <p:nvGrpSpPr>
          <p:cNvPr id="105504" name="组合 105503"/>
          <p:cNvGrpSpPr/>
          <p:nvPr/>
        </p:nvGrpSpPr>
        <p:grpSpPr>
          <a:xfrm>
            <a:off x="4572000" y="1981200"/>
            <a:ext cx="4343400" cy="3917950"/>
            <a:chOff x="2880" y="1248"/>
            <a:chExt cx="2736" cy="2468"/>
          </a:xfrm>
        </p:grpSpPr>
        <p:graphicFrame>
          <p:nvGraphicFramePr>
            <p:cNvPr id="105505" name="对象 105504"/>
            <p:cNvGraphicFramePr/>
            <p:nvPr/>
          </p:nvGraphicFramePr>
          <p:xfrm>
            <a:off x="2880" y="1296"/>
            <a:ext cx="2736" cy="2420"/>
          </p:xfrm>
          <a:graphic>
            <a:graphicData uri="http://schemas.openxmlformats.org/presentationml/2006/ole">
              <mc:AlternateContent xmlns:mc="http://schemas.openxmlformats.org/markup-compatibility/2006">
                <mc:Choice xmlns:v="urn:schemas-microsoft-com:vml" Requires="v">
                  <p:oleObj spid="_x0000_s3076" name="" r:id="rId1" imgW="1895475" imgH="1676400" progId="Paint.Picture">
                    <p:embed/>
                  </p:oleObj>
                </mc:Choice>
                <mc:Fallback>
                  <p:oleObj name="" r:id="rId1" imgW="1895475" imgH="1676400" progId="Paint.Picture">
                    <p:embed/>
                    <p:pic>
                      <p:nvPicPr>
                        <p:cNvPr id="0" name="图片 3075"/>
                        <p:cNvPicPr/>
                        <p:nvPr/>
                      </p:nvPicPr>
                      <p:blipFill>
                        <a:blip r:embed="rId2"/>
                        <a:stretch>
                          <a:fillRect/>
                        </a:stretch>
                      </p:blipFill>
                      <p:spPr>
                        <a:xfrm>
                          <a:off x="2880" y="1296"/>
                          <a:ext cx="2736" cy="2420"/>
                        </a:xfrm>
                        <a:prstGeom prst="rect">
                          <a:avLst/>
                        </a:prstGeom>
                        <a:noFill/>
                        <a:ln w="38100">
                          <a:noFill/>
                          <a:miter/>
                        </a:ln>
                      </p:spPr>
                    </p:pic>
                  </p:oleObj>
                </mc:Fallback>
              </mc:AlternateContent>
            </a:graphicData>
          </a:graphic>
        </p:graphicFrame>
        <p:grpSp>
          <p:nvGrpSpPr>
            <p:cNvPr id="105506" name="组合 105505"/>
            <p:cNvGrpSpPr/>
            <p:nvPr/>
          </p:nvGrpSpPr>
          <p:grpSpPr>
            <a:xfrm>
              <a:off x="3168" y="1248"/>
              <a:ext cx="2448" cy="2122"/>
              <a:chOff x="672" y="1632"/>
              <a:chExt cx="2448" cy="2122"/>
            </a:xfrm>
          </p:grpSpPr>
          <p:grpSp>
            <p:nvGrpSpPr>
              <p:cNvPr id="105507" name="组合 105506"/>
              <p:cNvGrpSpPr/>
              <p:nvPr/>
            </p:nvGrpSpPr>
            <p:grpSpPr>
              <a:xfrm>
                <a:off x="672" y="1632"/>
                <a:ext cx="2448" cy="2122"/>
                <a:chOff x="672" y="1632"/>
                <a:chExt cx="2448" cy="2122"/>
              </a:xfrm>
            </p:grpSpPr>
            <p:sp>
              <p:nvSpPr>
                <p:cNvPr id="105508" name="直接连接符 105507"/>
                <p:cNvSpPr/>
                <p:nvPr/>
              </p:nvSpPr>
              <p:spPr>
                <a:xfrm flipV="1">
                  <a:off x="1680" y="2208"/>
                  <a:ext cx="786" cy="0"/>
                </a:xfrm>
                <a:prstGeom prst="line">
                  <a:avLst/>
                </a:prstGeom>
                <a:ln w="38100" cap="flat" cmpd="sng">
                  <a:solidFill>
                    <a:srgbClr val="FF0066"/>
                  </a:solidFill>
                  <a:prstDash val="solid"/>
                  <a:headEnd type="none" w="med" len="med"/>
                  <a:tailEnd type="none" w="med" len="med"/>
                </a:ln>
              </p:spPr>
            </p:sp>
            <p:sp>
              <p:nvSpPr>
                <p:cNvPr id="105509" name="文本框 105508"/>
                <p:cNvSpPr txBox="1"/>
                <p:nvPr/>
              </p:nvSpPr>
              <p:spPr>
                <a:xfrm>
                  <a:off x="1248" y="2064"/>
                  <a:ext cx="528" cy="231"/>
                </a:xfrm>
                <a:prstGeom prst="rect">
                  <a:avLst/>
                </a:prstGeom>
                <a:noFill/>
                <a:ln w="38100">
                  <a:noFill/>
                </a:ln>
              </p:spPr>
              <p:txBody>
                <a:bodyPr>
                  <a:spAutoFit/>
                </a:bodyPr>
                <a:p>
                  <a:pPr>
                    <a:spcBef>
                      <a:spcPct val="50000"/>
                    </a:spcBef>
                  </a:pP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5510" name="文本框 105509"/>
                <p:cNvSpPr txBox="1"/>
                <p:nvPr/>
              </p:nvSpPr>
              <p:spPr>
                <a:xfrm>
                  <a:off x="1728" y="3408"/>
                  <a:ext cx="528" cy="231"/>
                </a:xfrm>
                <a:prstGeom prst="rect">
                  <a:avLst/>
                </a:prstGeom>
                <a:noFill/>
                <a:ln w="38100">
                  <a:noFill/>
                </a:ln>
              </p:spPr>
              <p:txBody>
                <a:bodyPr>
                  <a:spAutoFit/>
                </a:bodyPr>
                <a:p>
                  <a:pPr>
                    <a:spcBef>
                      <a:spcPct val="50000"/>
                    </a:spcBef>
                  </a:pPr>
                  <a:r>
                    <a:rPr lang="en-US" altLang="zh-CN" sz="1800" i="1">
                      <a:latin typeface="Times New Roman" panose="02020603050405020304" pitchFamily="18" charset="0"/>
                      <a:ea typeface="楷体" panose="02010609060101010101" pitchFamily="18" charset="-122"/>
                    </a:rPr>
                    <a:t>-</a:t>
                  </a: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5511" name="文本框 105510"/>
                <p:cNvSpPr txBox="1"/>
                <p:nvPr/>
              </p:nvSpPr>
              <p:spPr>
                <a:xfrm>
                  <a:off x="1824" y="1920"/>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sp>
              <p:nvSpPr>
                <p:cNvPr id="105512" name="文本框 105511"/>
                <p:cNvSpPr txBox="1"/>
                <p:nvPr/>
              </p:nvSpPr>
              <p:spPr>
                <a:xfrm>
                  <a:off x="912" y="3504"/>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grpSp>
              <p:nvGrpSpPr>
                <p:cNvPr id="105513" name="组合 105512"/>
                <p:cNvGrpSpPr/>
                <p:nvPr/>
              </p:nvGrpSpPr>
              <p:grpSpPr>
                <a:xfrm>
                  <a:off x="672" y="1632"/>
                  <a:ext cx="2448" cy="2064"/>
                  <a:chOff x="3216" y="0"/>
                  <a:chExt cx="2448" cy="2064"/>
                </a:xfrm>
              </p:grpSpPr>
              <p:sp>
                <p:nvSpPr>
                  <p:cNvPr id="105514" name="文本框 105513"/>
                  <p:cNvSpPr txBox="1"/>
                  <p:nvPr/>
                </p:nvSpPr>
                <p:spPr>
                  <a:xfrm>
                    <a:off x="4032" y="1152"/>
                    <a:ext cx="240" cy="288"/>
                  </a:xfrm>
                  <a:prstGeom prst="rect">
                    <a:avLst/>
                  </a:prstGeom>
                  <a:noFill/>
                  <a:ln w="38100">
                    <a:noFill/>
                  </a:ln>
                </p:spPr>
                <p:txBody>
                  <a:bodyPr>
                    <a:spAutoFit/>
                  </a:bodyPr>
                  <a:p>
                    <a:pPr>
                      <a:spcBef>
                        <a:spcPct val="50000"/>
                      </a:spcBef>
                    </a:pPr>
                    <a:r>
                      <a:rPr lang="en-US" altLang="zh-CN">
                        <a:latin typeface="Times New Roman" panose="02020603050405020304" pitchFamily="18" charset="0"/>
                        <a:ea typeface="楷体" panose="02010609060101010101" pitchFamily="18" charset="-122"/>
                      </a:rPr>
                      <a:t>0</a:t>
                    </a:r>
                    <a:endParaRPr lang="en-US" altLang="zh-CN" i="1">
                      <a:latin typeface="Times New Roman" panose="02020603050405020304" pitchFamily="18" charset="0"/>
                      <a:ea typeface="楷体" panose="02010609060101010101" pitchFamily="18" charset="-122"/>
                    </a:endParaRPr>
                  </a:p>
                </p:txBody>
              </p:sp>
              <p:sp>
                <p:nvSpPr>
                  <p:cNvPr id="105515" name="直接连接符 105514"/>
                  <p:cNvSpPr/>
                  <p:nvPr/>
                </p:nvSpPr>
                <p:spPr>
                  <a:xfrm>
                    <a:off x="3216" y="1200"/>
                    <a:ext cx="2112" cy="0"/>
                  </a:xfrm>
                  <a:prstGeom prst="line">
                    <a:avLst/>
                  </a:prstGeom>
                  <a:ln w="38100" cap="flat" cmpd="sng">
                    <a:solidFill>
                      <a:schemeClr val="tx1"/>
                    </a:solidFill>
                    <a:prstDash val="solid"/>
                    <a:headEnd type="none" w="med" len="med"/>
                    <a:tailEnd type="triangle" w="med" len="med"/>
                  </a:ln>
                </p:spPr>
              </p:sp>
              <p:sp>
                <p:nvSpPr>
                  <p:cNvPr id="105516" name="文本框 105515"/>
                  <p:cNvSpPr txBox="1"/>
                  <p:nvPr/>
                </p:nvSpPr>
                <p:spPr>
                  <a:xfrm>
                    <a:off x="4032" y="0"/>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o</a:t>
                    </a:r>
                    <a:endParaRPr lang="en-US" altLang="zh-CN">
                      <a:latin typeface="Times New Roman" panose="02020603050405020304" pitchFamily="18" charset="0"/>
                      <a:ea typeface="楷体" panose="02010609060101010101" pitchFamily="18" charset="-122"/>
                    </a:endParaRPr>
                  </a:p>
                </p:txBody>
              </p:sp>
              <p:sp>
                <p:nvSpPr>
                  <p:cNvPr id="105517" name="直接连接符 105516"/>
                  <p:cNvSpPr/>
                  <p:nvPr/>
                </p:nvSpPr>
                <p:spPr>
                  <a:xfrm flipV="1">
                    <a:off x="4224" y="288"/>
                    <a:ext cx="0" cy="1776"/>
                  </a:xfrm>
                  <a:prstGeom prst="line">
                    <a:avLst/>
                  </a:prstGeom>
                  <a:ln w="38100" cap="flat" cmpd="sng">
                    <a:solidFill>
                      <a:schemeClr val="tx1"/>
                    </a:solidFill>
                    <a:prstDash val="solid"/>
                    <a:headEnd type="none" w="med" len="med"/>
                    <a:tailEnd type="triangle" w="med" len="med"/>
                  </a:ln>
                </p:spPr>
              </p:sp>
              <p:sp>
                <p:nvSpPr>
                  <p:cNvPr id="105518" name="文本框 105517"/>
                  <p:cNvSpPr txBox="1"/>
                  <p:nvPr/>
                </p:nvSpPr>
                <p:spPr>
                  <a:xfrm>
                    <a:off x="5280" y="1056"/>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i</a:t>
                    </a:r>
                    <a:endParaRPr lang="en-US" altLang="zh-CN">
                      <a:latin typeface="Times New Roman" panose="02020603050405020304" pitchFamily="18" charset="0"/>
                      <a:ea typeface="楷体" panose="02010609060101010101" pitchFamily="18" charset="-122"/>
                    </a:endParaRPr>
                  </a:p>
                </p:txBody>
              </p:sp>
            </p:grpSp>
          </p:grpSp>
          <p:sp>
            <p:nvSpPr>
              <p:cNvPr id="105519" name="直接连接符 105518"/>
              <p:cNvSpPr/>
              <p:nvPr/>
            </p:nvSpPr>
            <p:spPr>
              <a:xfrm flipV="1">
                <a:off x="1680" y="2208"/>
                <a:ext cx="0" cy="1344"/>
              </a:xfrm>
              <a:prstGeom prst="line">
                <a:avLst/>
              </a:prstGeom>
              <a:ln w="38100" cap="flat" cmpd="sng">
                <a:solidFill>
                  <a:srgbClr val="FF0066"/>
                </a:solidFill>
                <a:prstDash val="solid"/>
                <a:headEnd type="none" w="med" len="med"/>
                <a:tailEnd type="none" w="med" len="med"/>
              </a:ln>
            </p:spPr>
          </p:sp>
          <p:sp>
            <p:nvSpPr>
              <p:cNvPr id="105520" name="直接连接符 105519"/>
              <p:cNvSpPr/>
              <p:nvPr/>
            </p:nvSpPr>
            <p:spPr>
              <a:xfrm flipV="1">
                <a:off x="912" y="3552"/>
                <a:ext cx="786" cy="0"/>
              </a:xfrm>
              <a:prstGeom prst="line">
                <a:avLst/>
              </a:prstGeom>
              <a:ln w="38100" cap="flat" cmpd="sng">
                <a:solidFill>
                  <a:srgbClr val="FF0066"/>
                </a:solidFill>
                <a:prstDash val="solid"/>
                <a:headEnd type="none" w="med" len="med"/>
                <a:tailEnd type="none" w="med" len="med"/>
              </a:ln>
            </p:spPr>
          </p:sp>
        </p:grpSp>
      </p:grpSp>
      <p:grpSp>
        <p:nvGrpSpPr>
          <p:cNvPr id="105521" name="组合 105520"/>
          <p:cNvGrpSpPr/>
          <p:nvPr/>
        </p:nvGrpSpPr>
        <p:grpSpPr>
          <a:xfrm>
            <a:off x="1116013" y="2349500"/>
            <a:ext cx="3563937" cy="1439863"/>
            <a:chOff x="975" y="1525"/>
            <a:chExt cx="2245" cy="907"/>
          </a:xfrm>
        </p:grpSpPr>
        <p:sp>
          <p:nvSpPr>
            <p:cNvPr id="105522" name="等腰三角形 105521"/>
            <p:cNvSpPr/>
            <p:nvPr/>
          </p:nvSpPr>
          <p:spPr>
            <a:xfrm rot="5400000">
              <a:off x="1905" y="1502"/>
              <a:ext cx="771" cy="817"/>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a:p>
              <a:endParaRPr lang="zh-CN" altLang="en-US"/>
            </a:p>
          </p:txBody>
        </p:sp>
        <p:sp>
          <p:nvSpPr>
            <p:cNvPr id="105523" name="文本框 105522"/>
            <p:cNvSpPr txBox="1"/>
            <p:nvPr/>
          </p:nvSpPr>
          <p:spPr>
            <a:xfrm>
              <a:off x="2109" y="1794"/>
              <a:ext cx="139" cy="230"/>
            </a:xfrm>
            <a:prstGeom prst="rect">
              <a:avLst/>
            </a:prstGeom>
            <a:noFill/>
            <a:ln w="9525">
              <a:noFill/>
            </a:ln>
          </p:spPr>
          <p:txBody>
            <a:bodyPr wrap="none" lIns="0" tIns="0" rIns="0" bIns="0" anchor="t">
              <a:spAutoFit/>
            </a:bodyPr>
            <a:p>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105524" name="直接连接符 105523"/>
            <p:cNvSpPr>
              <a:spLocks noChangeAspect="1"/>
            </p:cNvSpPr>
            <p:nvPr/>
          </p:nvSpPr>
          <p:spPr>
            <a:xfrm>
              <a:off x="1937" y="2115"/>
              <a:ext cx="127" cy="0"/>
            </a:xfrm>
            <a:prstGeom prst="line">
              <a:avLst/>
            </a:prstGeom>
            <a:ln w="28575" cap="flat" cmpd="sng">
              <a:solidFill>
                <a:schemeClr val="tx1"/>
              </a:solidFill>
              <a:prstDash val="solid"/>
              <a:headEnd type="none" w="med" len="med"/>
              <a:tailEnd type="none" w="med" len="med"/>
            </a:ln>
          </p:spPr>
        </p:sp>
        <p:grpSp>
          <p:nvGrpSpPr>
            <p:cNvPr id="105525" name="组合 105524"/>
            <p:cNvGrpSpPr>
              <a:grpSpLocks noChangeAspect="1"/>
            </p:cNvGrpSpPr>
            <p:nvPr/>
          </p:nvGrpSpPr>
          <p:grpSpPr>
            <a:xfrm>
              <a:off x="1928" y="1670"/>
              <a:ext cx="127" cy="127"/>
              <a:chOff x="2064" y="2069"/>
              <a:chExt cx="181" cy="181"/>
            </a:xfrm>
          </p:grpSpPr>
          <p:sp>
            <p:nvSpPr>
              <p:cNvPr id="105526" name="直接连接符 105525"/>
              <p:cNvSpPr>
                <a:spLocks noChangeAspect="1"/>
              </p:cNvSpPr>
              <p:nvPr/>
            </p:nvSpPr>
            <p:spPr>
              <a:xfrm>
                <a:off x="2064" y="2160"/>
                <a:ext cx="181" cy="0"/>
              </a:xfrm>
              <a:prstGeom prst="line">
                <a:avLst/>
              </a:prstGeom>
              <a:ln w="28575" cap="flat" cmpd="sng">
                <a:solidFill>
                  <a:schemeClr val="tx1"/>
                </a:solidFill>
                <a:prstDash val="solid"/>
                <a:headEnd type="none" w="med" len="med"/>
                <a:tailEnd type="none" w="med" len="med"/>
              </a:ln>
            </p:spPr>
          </p:sp>
          <p:sp>
            <p:nvSpPr>
              <p:cNvPr id="105527" name="直接连接符 105526"/>
              <p:cNvSpPr>
                <a:spLocks noChangeAspect="1"/>
              </p:cNvSpPr>
              <p:nvPr/>
            </p:nvSpPr>
            <p:spPr>
              <a:xfrm rot="-5400000">
                <a:off x="2063" y="2159"/>
                <a:ext cx="181" cy="0"/>
              </a:xfrm>
              <a:prstGeom prst="line">
                <a:avLst/>
              </a:prstGeom>
              <a:ln w="28575" cap="flat" cmpd="sng">
                <a:solidFill>
                  <a:schemeClr val="tx1"/>
                </a:solidFill>
                <a:prstDash val="solid"/>
                <a:headEnd type="none" w="med" len="med"/>
                <a:tailEnd type="none" w="med" len="med"/>
              </a:ln>
            </p:spPr>
          </p:sp>
        </p:grpSp>
        <p:sp>
          <p:nvSpPr>
            <p:cNvPr id="105528" name="直接连接符 105527"/>
            <p:cNvSpPr/>
            <p:nvPr/>
          </p:nvSpPr>
          <p:spPr>
            <a:xfrm>
              <a:off x="1519" y="2115"/>
              <a:ext cx="363" cy="0"/>
            </a:xfrm>
            <a:prstGeom prst="line">
              <a:avLst/>
            </a:prstGeom>
            <a:ln w="28575" cap="flat" cmpd="sng">
              <a:solidFill>
                <a:schemeClr val="tx1"/>
              </a:solidFill>
              <a:prstDash val="solid"/>
              <a:headEnd type="none" w="med" len="med"/>
              <a:tailEnd type="none" w="med" len="med"/>
            </a:ln>
          </p:spPr>
        </p:sp>
        <p:sp>
          <p:nvSpPr>
            <p:cNvPr id="105529" name="直接连接符 105528"/>
            <p:cNvSpPr/>
            <p:nvPr/>
          </p:nvSpPr>
          <p:spPr>
            <a:xfrm>
              <a:off x="1519" y="2115"/>
              <a:ext cx="0" cy="317"/>
            </a:xfrm>
            <a:prstGeom prst="line">
              <a:avLst/>
            </a:prstGeom>
            <a:ln w="28575" cap="flat" cmpd="sng">
              <a:solidFill>
                <a:schemeClr val="tx1"/>
              </a:solidFill>
              <a:prstDash val="solid"/>
              <a:headEnd type="none" w="med" len="med"/>
              <a:tailEnd type="none" w="med" len="med"/>
            </a:ln>
          </p:spPr>
        </p:sp>
        <p:sp>
          <p:nvSpPr>
            <p:cNvPr id="105530" name="直接连接符 105529"/>
            <p:cNvSpPr/>
            <p:nvPr/>
          </p:nvSpPr>
          <p:spPr>
            <a:xfrm>
              <a:off x="1401" y="2432"/>
              <a:ext cx="227" cy="0"/>
            </a:xfrm>
            <a:prstGeom prst="line">
              <a:avLst/>
            </a:prstGeom>
            <a:ln w="28575" cap="flat" cmpd="sng">
              <a:solidFill>
                <a:schemeClr val="tx1"/>
              </a:solidFill>
              <a:prstDash val="solid"/>
              <a:headEnd type="none" w="med" len="med"/>
              <a:tailEnd type="none" w="med" len="med"/>
            </a:ln>
          </p:spPr>
        </p:sp>
        <p:sp>
          <p:nvSpPr>
            <p:cNvPr id="105531" name="直接连接符 105530"/>
            <p:cNvSpPr/>
            <p:nvPr/>
          </p:nvSpPr>
          <p:spPr>
            <a:xfrm>
              <a:off x="1292" y="1706"/>
              <a:ext cx="590" cy="0"/>
            </a:xfrm>
            <a:prstGeom prst="line">
              <a:avLst/>
            </a:prstGeom>
            <a:ln w="28575" cap="flat" cmpd="sng">
              <a:solidFill>
                <a:schemeClr val="tx1"/>
              </a:solidFill>
              <a:prstDash val="solid"/>
              <a:headEnd type="none" w="med" len="med"/>
              <a:tailEnd type="none" w="med" len="med"/>
            </a:ln>
          </p:spPr>
        </p:sp>
        <p:sp>
          <p:nvSpPr>
            <p:cNvPr id="105532" name="椭圆 105531"/>
            <p:cNvSpPr>
              <a:spLocks noChangeAspect="1"/>
            </p:cNvSpPr>
            <p:nvPr/>
          </p:nvSpPr>
          <p:spPr>
            <a:xfrm>
              <a:off x="1238" y="1670"/>
              <a:ext cx="68" cy="68"/>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105533" name="文本框 105532"/>
            <p:cNvSpPr txBox="1"/>
            <p:nvPr/>
          </p:nvSpPr>
          <p:spPr>
            <a:xfrm>
              <a:off x="975" y="1570"/>
              <a:ext cx="167" cy="269"/>
            </a:xfrm>
            <a:prstGeom prst="rect">
              <a:avLst/>
            </a:prstGeom>
            <a:noFill/>
            <a:ln w="9525">
              <a:noFill/>
            </a:ln>
          </p:spPr>
          <p:txBody>
            <a:bodyPr wrap="none" lIns="0" tIns="0" rIns="0" bIns="0" anchor="t">
              <a:spAutoFit/>
            </a:bodyPr>
            <a:p>
              <a:r>
                <a:rPr lang="en-US" altLang="zh-CN" sz="2800" i="1" err="1">
                  <a:latin typeface="Times New Roman" panose="02020603050405020304" pitchFamily="18" charset="0"/>
                </a:rPr>
                <a:t>u</a:t>
              </a:r>
              <a:r>
                <a:rPr lang="en-US" altLang="zh-CN" sz="2800" baseline="-25000" err="1">
                  <a:latin typeface="Times New Roman" panose="02020603050405020304" pitchFamily="18" charset="0"/>
                </a:rPr>
                <a:t>i</a:t>
              </a:r>
              <a:endParaRPr lang="en-US" altLang="zh-CN" sz="2800" baseline="-25000">
                <a:latin typeface="Times New Roman" panose="02020603050405020304" pitchFamily="18" charset="0"/>
              </a:endParaRPr>
            </a:p>
          </p:txBody>
        </p:sp>
        <p:sp>
          <p:nvSpPr>
            <p:cNvPr id="105534" name="直接连接符 105533"/>
            <p:cNvSpPr/>
            <p:nvPr/>
          </p:nvSpPr>
          <p:spPr>
            <a:xfrm>
              <a:off x="2699" y="1915"/>
              <a:ext cx="499" cy="0"/>
            </a:xfrm>
            <a:prstGeom prst="line">
              <a:avLst/>
            </a:prstGeom>
            <a:ln w="28575" cap="flat" cmpd="sng">
              <a:solidFill>
                <a:schemeClr val="tx1"/>
              </a:solidFill>
              <a:prstDash val="solid"/>
              <a:headEnd type="none" w="med" len="med"/>
              <a:tailEnd type="none" w="med" len="med"/>
            </a:ln>
          </p:spPr>
        </p:sp>
        <p:sp>
          <p:nvSpPr>
            <p:cNvPr id="105535" name="椭圆 105534"/>
            <p:cNvSpPr>
              <a:spLocks noChangeAspect="1"/>
            </p:cNvSpPr>
            <p:nvPr/>
          </p:nvSpPr>
          <p:spPr>
            <a:xfrm>
              <a:off x="3152" y="1879"/>
              <a:ext cx="68" cy="68"/>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grpSp>
      <p:sp>
        <p:nvSpPr>
          <p:cNvPr id="105536" name="文本框 105535"/>
          <p:cNvSpPr txBox="1"/>
          <p:nvPr/>
        </p:nvSpPr>
        <p:spPr>
          <a:xfrm>
            <a:off x="4284663" y="2492375"/>
            <a:ext cx="328612" cy="365125"/>
          </a:xfrm>
          <a:prstGeom prst="rect">
            <a:avLst/>
          </a:prstGeom>
          <a:noFill/>
          <a:ln w="9525">
            <a:noFill/>
          </a:ln>
        </p:spPr>
        <p:txBody>
          <a:bodyPr wrap="none" lIns="0" tIns="0" rIns="0" bIns="0" anchor="t">
            <a:spAutoFit/>
          </a:bodyPr>
          <a:p>
            <a:r>
              <a:rPr lang="en-US" altLang="zh-CN" i="1" err="1">
                <a:latin typeface="Times New Roman" panose="02020603050405020304" pitchFamily="18" charset="0"/>
              </a:rPr>
              <a:t>u</a:t>
            </a:r>
            <a:r>
              <a:rPr lang="en-US" altLang="zh-CN" baseline="-25000" err="1">
                <a:latin typeface="Times New Roman" panose="02020603050405020304" pitchFamily="18" charset="0"/>
              </a:rPr>
              <a:t>O</a:t>
            </a:r>
            <a:endParaRPr lang="en-US" altLang="zh-CN" baseline="-2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p:cTn id="7" dur="500" fill="hold"/>
                                        <p:tgtEl>
                                          <p:spTgt spid="105476"/>
                                        </p:tgtEl>
                                        <p:attrNameLst>
                                          <p:attrName>ppt_w</p:attrName>
                                        </p:attrNameLst>
                                      </p:cBhvr>
                                      <p:tavLst>
                                        <p:tav tm="0">
                                          <p:val>
                                            <p:fltVal val="0.000000"/>
                                          </p:val>
                                        </p:tav>
                                        <p:tav tm="100000">
                                          <p:val>
                                            <p:strVal val="#ppt_w"/>
                                          </p:val>
                                        </p:tav>
                                      </p:tavLst>
                                    </p:anim>
                                    <p:anim calcmode="lin" valueType="num">
                                      <p:cBhvr>
                                        <p:cTn id="8" dur="500" fill="hold"/>
                                        <p:tgtEl>
                                          <p:spTgt spid="10547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 calcmode="lin" valueType="num">
                                      <p:cBhvr>
                                        <p:cTn id="13" dur="500" fill="hold"/>
                                        <p:tgtEl>
                                          <p:spTgt spid="105477"/>
                                        </p:tgtEl>
                                        <p:attrNameLst>
                                          <p:attrName>ppt_w</p:attrName>
                                        </p:attrNameLst>
                                      </p:cBhvr>
                                      <p:tavLst>
                                        <p:tav tm="0">
                                          <p:val>
                                            <p:fltVal val="0.000000"/>
                                          </p:val>
                                        </p:tav>
                                        <p:tav tm="100000">
                                          <p:val>
                                            <p:strVal val="#ppt_w"/>
                                          </p:val>
                                        </p:tav>
                                      </p:tavLst>
                                    </p:anim>
                                    <p:anim calcmode="lin" valueType="num">
                                      <p:cBhvr>
                                        <p:cTn id="14" dur="500" fill="hold"/>
                                        <p:tgtEl>
                                          <p:spTgt spid="10547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5481"/>
                                        </p:tgtEl>
                                        <p:attrNameLst>
                                          <p:attrName>style.visibility</p:attrName>
                                        </p:attrNameLst>
                                      </p:cBhvr>
                                      <p:to>
                                        <p:strVal val="visible"/>
                                      </p:to>
                                    </p:set>
                                    <p:animEffect transition="in" filter="wipe(left)">
                                      <p:cBhvr>
                                        <p:cTn id="19" dur="500"/>
                                        <p:tgtEl>
                                          <p:spTgt spid="1054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5487"/>
                                        </p:tgtEl>
                                        <p:attrNameLst>
                                          <p:attrName>style.visibility</p:attrName>
                                        </p:attrNameLst>
                                      </p:cBhvr>
                                      <p:to>
                                        <p:strVal val="visible"/>
                                      </p:to>
                                    </p:set>
                                    <p:animEffect transition="in" filter="wipe(left)">
                                      <p:cBhvr>
                                        <p:cTn id="24" dur="500"/>
                                        <p:tgtEl>
                                          <p:spTgt spid="1054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5491"/>
                                        </p:tgtEl>
                                        <p:attrNameLst>
                                          <p:attrName>style.visibility</p:attrName>
                                        </p:attrNameLst>
                                      </p:cBhvr>
                                      <p:to>
                                        <p:strVal val="visible"/>
                                      </p:to>
                                    </p:set>
                                    <p:animEffect transition="in" filter="wipe(left)">
                                      <p:cBhvr>
                                        <p:cTn id="29" dur="500"/>
                                        <p:tgtEl>
                                          <p:spTgt spid="1054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5498"/>
                                        </p:tgtEl>
                                        <p:attrNameLst>
                                          <p:attrName>style.visibility</p:attrName>
                                        </p:attrNameLst>
                                      </p:cBhvr>
                                      <p:to>
                                        <p:strVal val="visible"/>
                                      </p:to>
                                    </p:set>
                                    <p:animEffect transition="in" filter="wipe(left)">
                                      <p:cBhvr>
                                        <p:cTn id="34" dur="500"/>
                                        <p:tgtEl>
                                          <p:spTgt spid="105498"/>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105478"/>
                                        </p:tgtEl>
                                        <p:attrNameLst>
                                          <p:attrName>style.visibility</p:attrName>
                                        </p:attrNameLst>
                                      </p:cBhvr>
                                      <p:to>
                                        <p:strVal val="visible"/>
                                      </p:to>
                                    </p:set>
                                    <p:anim calcmode="lin" valueType="num">
                                      <p:cBhvr>
                                        <p:cTn id="39" dur="500" fill="hold"/>
                                        <p:tgtEl>
                                          <p:spTgt spid="105478"/>
                                        </p:tgtEl>
                                        <p:attrNameLst>
                                          <p:attrName>ppt_w</p:attrName>
                                        </p:attrNameLst>
                                      </p:cBhvr>
                                      <p:tavLst>
                                        <p:tav tm="0">
                                          <p:val>
                                            <p:fltVal val="0.000000"/>
                                          </p:val>
                                        </p:tav>
                                        <p:tav tm="100000">
                                          <p:val>
                                            <p:strVal val="#ppt_w"/>
                                          </p:val>
                                        </p:tav>
                                      </p:tavLst>
                                    </p:anim>
                                    <p:anim calcmode="lin" valueType="num">
                                      <p:cBhvr>
                                        <p:cTn id="40" dur="500" fill="hold"/>
                                        <p:tgtEl>
                                          <p:spTgt spid="105478"/>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05479"/>
                                        </p:tgtEl>
                                        <p:attrNameLst>
                                          <p:attrName>style.visibility</p:attrName>
                                        </p:attrNameLst>
                                      </p:cBhvr>
                                      <p:to>
                                        <p:strVal val="visible"/>
                                      </p:to>
                                    </p:set>
                                    <p:anim calcmode="lin" valueType="num">
                                      <p:cBhvr>
                                        <p:cTn id="45" dur="500" fill="hold"/>
                                        <p:tgtEl>
                                          <p:spTgt spid="105479"/>
                                        </p:tgtEl>
                                        <p:attrNameLst>
                                          <p:attrName>ppt_w</p:attrName>
                                        </p:attrNameLst>
                                      </p:cBhvr>
                                      <p:tavLst>
                                        <p:tav tm="0">
                                          <p:val>
                                            <p:fltVal val="0.000000"/>
                                          </p:val>
                                        </p:tav>
                                        <p:tav tm="100000">
                                          <p:val>
                                            <p:strVal val="#ppt_w"/>
                                          </p:val>
                                        </p:tav>
                                      </p:tavLst>
                                    </p:anim>
                                    <p:anim calcmode="lin" valueType="num">
                                      <p:cBhvr>
                                        <p:cTn id="46" dur="500" fill="hold"/>
                                        <p:tgtEl>
                                          <p:spTgt spid="10547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5504"/>
                                        </p:tgtEl>
                                        <p:attrNameLst>
                                          <p:attrName>style.visibility</p:attrName>
                                        </p:attrNameLst>
                                      </p:cBhvr>
                                      <p:to>
                                        <p:strVal val="visible"/>
                                      </p:to>
                                    </p:set>
                                    <p:animEffect transition="in" filter="wipe(left)">
                                      <p:cBhvr>
                                        <p:cTn id="51" dur="500"/>
                                        <p:tgtEl>
                                          <p:spTgt spid="105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P spid="105477" grpId="0"/>
      <p:bldP spid="105478" grpId="0"/>
      <p:bldP spid="1054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0" name="文本框 101379"/>
          <p:cNvSpPr txBox="1"/>
          <p:nvPr/>
        </p:nvSpPr>
        <p:spPr>
          <a:xfrm>
            <a:off x="539750" y="1773238"/>
            <a:ext cx="8153400" cy="519112"/>
          </a:xfrm>
          <a:prstGeom prst="rect">
            <a:avLst/>
          </a:prstGeom>
          <a:noFill/>
          <a:ln w="9525">
            <a:noFill/>
          </a:ln>
        </p:spPr>
        <p:txBody>
          <a:bodyPr>
            <a:spAutoFit/>
          </a:bodyPr>
          <a:p>
            <a:pPr>
              <a:spcBef>
                <a:spcPct val="50000"/>
              </a:spcBef>
            </a:pPr>
            <a:r>
              <a:rPr lang="zh-CN" altLang="en-US" sz="2800" dirty="0">
                <a:solidFill>
                  <a:srgbClr val="800000"/>
                </a:solidFill>
                <a:latin typeface="Times New Roman" panose="02020603050405020304" pitchFamily="18" charset="0"/>
              </a:rPr>
              <a:t>为了扩大运放的线性区，给运放电路引入负反馈</a:t>
            </a:r>
            <a:r>
              <a:rPr lang="en-US" altLang="zh-CN" sz="2800">
                <a:solidFill>
                  <a:srgbClr val="800000"/>
                </a:solidFill>
                <a:latin typeface="Times New Roman" panose="02020603050405020304" pitchFamily="18" charset="0"/>
              </a:rPr>
              <a:t>.</a:t>
            </a:r>
            <a:endParaRPr lang="en-US" altLang="zh-CN" sz="2800">
              <a:solidFill>
                <a:srgbClr val="FF0066"/>
              </a:solidFill>
              <a:latin typeface="Times New Roman" panose="02020603050405020304" pitchFamily="18" charset="0"/>
            </a:endParaRPr>
          </a:p>
        </p:txBody>
      </p:sp>
      <p:sp>
        <p:nvSpPr>
          <p:cNvPr id="101381" name="文本框 101380"/>
          <p:cNvSpPr txBox="1"/>
          <p:nvPr/>
        </p:nvSpPr>
        <p:spPr>
          <a:xfrm>
            <a:off x="250825" y="2349500"/>
            <a:ext cx="8497888" cy="579438"/>
          </a:xfrm>
          <a:prstGeom prst="rect">
            <a:avLst/>
          </a:prstGeom>
          <a:noFill/>
          <a:ln w="9525">
            <a:noFill/>
          </a:ln>
        </p:spPr>
        <p:txBody>
          <a:bodyPr>
            <a:spAutoFit/>
          </a:bodyPr>
          <a:p>
            <a:pPr>
              <a:spcBef>
                <a:spcPct val="20000"/>
              </a:spcBef>
            </a:pPr>
            <a:r>
              <a:rPr lang="zh-CN" altLang="en-US" sz="2800" dirty="0">
                <a:solidFill>
                  <a:srgbClr val="0000FF"/>
                </a:solidFill>
                <a:latin typeface="Times New Roman" panose="02020603050405020304" pitchFamily="18" charset="0"/>
              </a:rPr>
              <a:t>理想运放工作在线性区的条件：</a:t>
            </a:r>
            <a:r>
              <a:rPr lang="zh-CN" altLang="en-US" sz="3200" dirty="0">
                <a:solidFill>
                  <a:srgbClr val="FF0066"/>
                </a:solidFill>
                <a:latin typeface="Times New Roman" panose="02020603050405020304" pitchFamily="18" charset="0"/>
              </a:rPr>
              <a:t>电路中有负反馈！</a:t>
            </a:r>
            <a:endParaRPr lang="zh-CN" altLang="en-US">
              <a:solidFill>
                <a:srgbClr val="FF0066"/>
              </a:solidFill>
              <a:latin typeface="Times New Roman" panose="02020603050405020304" pitchFamily="18" charset="0"/>
            </a:endParaRPr>
          </a:p>
        </p:txBody>
      </p:sp>
      <p:sp>
        <p:nvSpPr>
          <p:cNvPr id="101383" name="文本框 101382"/>
          <p:cNvSpPr txBox="1"/>
          <p:nvPr/>
        </p:nvSpPr>
        <p:spPr>
          <a:xfrm>
            <a:off x="611188" y="1125538"/>
            <a:ext cx="3276600" cy="579437"/>
          </a:xfrm>
          <a:prstGeom prst="rect">
            <a:avLst/>
          </a:prstGeom>
          <a:noFill/>
          <a:ln w="9525">
            <a:noFill/>
          </a:ln>
        </p:spPr>
        <p:txBody>
          <a:bodyPr>
            <a:spAutoFit/>
          </a:bodyPr>
          <a:p>
            <a:pPr>
              <a:spcBef>
                <a:spcPct val="50000"/>
              </a:spcBef>
            </a:pPr>
            <a:r>
              <a:rPr lang="en-US" altLang="zh-CN" sz="3200" dirty="0">
                <a:solidFill>
                  <a:srgbClr val="FF0066"/>
                </a:solidFill>
                <a:latin typeface="Times New Roman" panose="02020603050405020304" pitchFamily="18" charset="0"/>
              </a:rPr>
              <a:t>3. </a:t>
            </a:r>
            <a:r>
              <a:rPr lang="zh-CN" altLang="en-US" sz="3200" dirty="0">
                <a:solidFill>
                  <a:srgbClr val="FF0066"/>
                </a:solidFill>
                <a:latin typeface="Times New Roman" panose="02020603050405020304" pitchFamily="18" charset="0"/>
              </a:rPr>
              <a:t>线性区</a:t>
            </a:r>
            <a:endParaRPr lang="zh-CN" altLang="en-US" sz="3200">
              <a:solidFill>
                <a:srgbClr val="FF0066"/>
              </a:solidFill>
              <a:latin typeface="Times New Roman" panose="02020603050405020304" pitchFamily="18" charset="0"/>
            </a:endParaRPr>
          </a:p>
        </p:txBody>
      </p:sp>
      <p:pic>
        <p:nvPicPr>
          <p:cNvPr id="101384" name="图片 101383" descr="Dz070102"/>
          <p:cNvPicPr>
            <a:picLocks noChangeAspect="1"/>
          </p:cNvPicPr>
          <p:nvPr/>
        </p:nvPicPr>
        <p:blipFill>
          <a:blip r:embed="rId1"/>
          <a:stretch>
            <a:fillRect/>
          </a:stretch>
        </p:blipFill>
        <p:spPr>
          <a:xfrm>
            <a:off x="539750" y="3573463"/>
            <a:ext cx="3563938" cy="2339975"/>
          </a:xfrm>
          <a:prstGeom prst="rect">
            <a:avLst/>
          </a:prstGeom>
          <a:noFill/>
          <a:ln w="9525">
            <a:noFill/>
          </a:ln>
        </p:spPr>
      </p:pic>
      <p:sp>
        <p:nvSpPr>
          <p:cNvPr id="101386" name="文本框 101385"/>
          <p:cNvSpPr txBox="1"/>
          <p:nvPr/>
        </p:nvSpPr>
        <p:spPr>
          <a:xfrm>
            <a:off x="3924300" y="3573463"/>
            <a:ext cx="4724400" cy="1406525"/>
          </a:xfrm>
          <a:prstGeom prst="rect">
            <a:avLst/>
          </a:prstGeom>
          <a:noFill/>
          <a:ln w="9525">
            <a:noFill/>
          </a:ln>
        </p:spPr>
        <p:txBody>
          <a:bodyPr>
            <a:spAutoFit/>
          </a:bodyPr>
          <a:p>
            <a:pPr>
              <a:lnSpc>
                <a:spcPct val="120000"/>
              </a:lnSpc>
            </a:pPr>
            <a:r>
              <a:rPr lang="en-US" altLang="zh-CN" b="0" dirty="0">
                <a:solidFill>
                  <a:schemeClr val="bg1"/>
                </a:solidFill>
                <a:latin typeface="Times New Roman" panose="02020603050405020304" pitchFamily="18" charset="0"/>
              </a:rPr>
              <a:t>       </a:t>
            </a:r>
            <a:r>
              <a:rPr lang="zh-CN" altLang="en-US" dirty="0">
                <a:latin typeface="Times New Roman" panose="02020603050405020304" pitchFamily="18" charset="0"/>
              </a:rPr>
              <a:t>因为</a:t>
            </a:r>
            <a:r>
              <a:rPr lang="en-US" altLang="zh-CN" i="1" err="1">
                <a:latin typeface="Times New Roman" panose="02020603050405020304" pitchFamily="18" charset="0"/>
              </a:rPr>
              <a:t>u</a:t>
            </a:r>
            <a:r>
              <a:rPr lang="en-US" altLang="zh-CN" baseline="-25000" err="1">
                <a:latin typeface="Times New Roman" panose="02020603050405020304" pitchFamily="18" charset="0"/>
              </a:rPr>
              <a:t>O</a:t>
            </a:r>
            <a:r>
              <a:rPr lang="zh-CN" altLang="zh-CN" dirty="0">
                <a:latin typeface="Times New Roman" panose="02020603050405020304" pitchFamily="18" charset="0"/>
              </a:rPr>
              <a:t>为有限值， </a:t>
            </a:r>
            <a:r>
              <a:rPr lang="en-US" altLang="zh-CN" i="1" err="1">
                <a:latin typeface="Times New Roman" panose="02020603050405020304" pitchFamily="18" charset="0"/>
              </a:rPr>
              <a:t>A</a:t>
            </a:r>
            <a:r>
              <a:rPr lang="en-US" altLang="zh-CN" baseline="-25000" err="1">
                <a:latin typeface="Times New Roman" panose="02020603050405020304" pitchFamily="18" charset="0"/>
              </a:rPr>
              <a:t>od</a:t>
            </a:r>
            <a:r>
              <a:rPr lang="zh-CN" altLang="zh-CN" dirty="0">
                <a:latin typeface="Times New Roman" panose="02020603050405020304" pitchFamily="18" charset="0"/>
              </a:rPr>
              <a:t>＝∞，所以 </a:t>
            </a:r>
            <a:r>
              <a:rPr lang="en-US" altLang="zh-CN" i="1" err="1">
                <a:latin typeface="Times New Roman" panose="02020603050405020304" pitchFamily="18" charset="0"/>
              </a:rPr>
              <a:t>u</a:t>
            </a:r>
            <a:r>
              <a:rPr lang="en-US" altLang="zh-CN" baseline="-25000" err="1">
                <a:latin typeface="Times New Roman" panose="02020603050405020304" pitchFamily="18" charset="0"/>
              </a:rPr>
              <a:t>N</a:t>
            </a:r>
            <a:r>
              <a:rPr lang="zh-CN" altLang="en-US">
                <a:latin typeface="Times New Roman" panose="02020603050405020304" pitchFamily="18" charset="0"/>
              </a:rPr>
              <a:t>－</a:t>
            </a:r>
            <a:r>
              <a:rPr lang="en-US" altLang="zh-CN" i="1" err="1">
                <a:latin typeface="Times New Roman" panose="02020603050405020304" pitchFamily="18" charset="0"/>
              </a:rPr>
              <a:t>u</a:t>
            </a:r>
            <a:r>
              <a:rPr lang="en-US" altLang="zh-CN" baseline="-25000" err="1">
                <a:latin typeface="Times New Roman" panose="02020603050405020304" pitchFamily="18" charset="0"/>
              </a:rPr>
              <a:t>P</a:t>
            </a:r>
            <a:r>
              <a:rPr lang="zh-CN" altLang="zh-CN" dirty="0">
                <a:latin typeface="Times New Roman" panose="02020603050405020304" pitchFamily="18" charset="0"/>
              </a:rPr>
              <a:t>＝0，即</a:t>
            </a:r>
            <a:endParaRPr lang="zh-CN" altLang="zh-CN" dirty="0">
              <a:latin typeface="Times New Roman" panose="02020603050405020304" pitchFamily="18" charset="0"/>
            </a:endParaRPr>
          </a:p>
          <a:p>
            <a:pPr>
              <a:lnSpc>
                <a:spcPct val="120000"/>
              </a:lnSpc>
            </a:pPr>
            <a:r>
              <a:rPr lang="zh-CN" altLang="zh-CN" dirty="0">
                <a:latin typeface="Times New Roman" panose="02020603050405020304" pitchFamily="18" charset="0"/>
              </a:rPr>
              <a:t>     </a:t>
            </a:r>
            <a:r>
              <a:rPr lang="en-US" altLang="zh-CN" dirty="0">
                <a:latin typeface="Times New Roman" panose="02020603050405020304" pitchFamily="18" charset="0"/>
              </a:rPr>
              <a:t>    </a:t>
            </a:r>
            <a:r>
              <a:rPr lang="en-US" altLang="zh-CN" i="1" err="1">
                <a:solidFill>
                  <a:srgbClr val="D60093"/>
                </a:solidFill>
                <a:latin typeface="Times New Roman" panose="02020603050405020304" pitchFamily="18" charset="0"/>
              </a:rPr>
              <a:t>u</a:t>
            </a:r>
            <a:r>
              <a:rPr lang="en-US" altLang="zh-CN" baseline="-25000" err="1">
                <a:solidFill>
                  <a:srgbClr val="D60093"/>
                </a:solidFill>
                <a:latin typeface="Times New Roman" panose="02020603050405020304" pitchFamily="18" charset="0"/>
              </a:rPr>
              <a:t>N</a:t>
            </a:r>
            <a:r>
              <a:rPr lang="zh-CN" altLang="en-US">
                <a:solidFill>
                  <a:srgbClr val="D60093"/>
                </a:solidFill>
                <a:latin typeface="Times New Roman" panose="02020603050405020304" pitchFamily="18" charset="0"/>
              </a:rPr>
              <a:t>＝</a:t>
            </a:r>
            <a:r>
              <a:rPr lang="en-US" altLang="zh-CN" i="1" err="1">
                <a:solidFill>
                  <a:srgbClr val="D60093"/>
                </a:solidFill>
                <a:latin typeface="Times New Roman" panose="02020603050405020304" pitchFamily="18" charset="0"/>
              </a:rPr>
              <a:t>u</a:t>
            </a:r>
            <a:r>
              <a:rPr lang="en-US" altLang="zh-CN" baseline="-25000" err="1">
                <a:solidFill>
                  <a:srgbClr val="D60093"/>
                </a:solidFill>
                <a:latin typeface="Times New Roman" panose="02020603050405020304" pitchFamily="18" charset="0"/>
              </a:rPr>
              <a:t>P</a:t>
            </a:r>
            <a:r>
              <a:rPr lang="en-US" altLang="zh-CN">
                <a:solidFill>
                  <a:srgbClr val="D60093"/>
                </a:solidFill>
                <a:latin typeface="Times New Roman" panose="02020603050405020304" pitchFamily="18" charset="0"/>
              </a:rPr>
              <a:t>…………</a:t>
            </a:r>
            <a:r>
              <a:rPr lang="zh-CN" altLang="zh-CN" dirty="0">
                <a:solidFill>
                  <a:srgbClr val="D60093"/>
                </a:solidFill>
                <a:latin typeface="Times New Roman" panose="02020603050405020304" pitchFamily="18" charset="0"/>
              </a:rPr>
              <a:t>虚短路</a:t>
            </a:r>
            <a:endParaRPr lang="en-US" altLang="zh-CN" sz="1200">
              <a:solidFill>
                <a:srgbClr val="D60093"/>
              </a:solidFill>
              <a:latin typeface="Times New Roman" panose="02020603050405020304" pitchFamily="18" charset="0"/>
            </a:endParaRPr>
          </a:p>
        </p:txBody>
      </p:sp>
      <p:sp>
        <p:nvSpPr>
          <p:cNvPr id="101387" name="文本框 101386"/>
          <p:cNvSpPr txBox="1"/>
          <p:nvPr/>
        </p:nvSpPr>
        <p:spPr>
          <a:xfrm>
            <a:off x="4356100" y="5373688"/>
            <a:ext cx="3886200" cy="968375"/>
          </a:xfrm>
          <a:prstGeom prst="rect">
            <a:avLst/>
          </a:prstGeom>
          <a:noFill/>
          <a:ln w="9525">
            <a:noFill/>
          </a:ln>
        </p:spPr>
        <p:txBody>
          <a:bodyPr>
            <a:spAutoFit/>
          </a:bodyPr>
          <a:p>
            <a:pPr>
              <a:lnSpc>
                <a:spcPct val="120000"/>
              </a:lnSpc>
            </a:pPr>
            <a:r>
              <a:rPr lang="zh-CN" altLang="zh-CN" dirty="0">
                <a:latin typeface="Times New Roman" panose="02020603050405020304" pitchFamily="18" charset="0"/>
              </a:rPr>
              <a:t>因为</a:t>
            </a:r>
            <a:r>
              <a:rPr lang="en-US" altLang="zh-CN" i="1">
                <a:latin typeface="Times New Roman" panose="02020603050405020304" pitchFamily="18" charset="0"/>
              </a:rPr>
              <a:t>r</a:t>
            </a:r>
            <a:r>
              <a:rPr lang="en-US" altLang="zh-CN" baseline="-25000">
                <a:latin typeface="Times New Roman" panose="02020603050405020304" pitchFamily="18" charset="0"/>
              </a:rPr>
              <a:t>id</a:t>
            </a:r>
            <a:r>
              <a:rPr lang="zh-CN" altLang="zh-CN" dirty="0">
                <a:latin typeface="Times New Roman" panose="02020603050405020304" pitchFamily="18" charset="0"/>
              </a:rPr>
              <a:t>＝∞，所以 </a:t>
            </a:r>
            <a:endParaRPr lang="zh-CN" altLang="zh-CN" dirty="0">
              <a:latin typeface="Times New Roman" panose="02020603050405020304" pitchFamily="18" charset="0"/>
            </a:endParaRPr>
          </a:p>
          <a:p>
            <a:pPr>
              <a:lnSpc>
                <a:spcPct val="120000"/>
              </a:lnSpc>
            </a:pPr>
            <a:r>
              <a:rPr lang="en-US" altLang="zh-CN" i="1">
                <a:latin typeface="Times New Roman" panose="02020603050405020304" pitchFamily="18" charset="0"/>
              </a:rPr>
              <a:t>   </a:t>
            </a:r>
            <a:r>
              <a:rPr lang="en-US" altLang="zh-CN" i="1" err="1">
                <a:solidFill>
                  <a:srgbClr val="D60093"/>
                </a:solidFill>
                <a:latin typeface="Times New Roman" panose="02020603050405020304" pitchFamily="18" charset="0"/>
              </a:rPr>
              <a:t>i</a:t>
            </a:r>
            <a:r>
              <a:rPr lang="en-US" altLang="zh-CN" baseline="-25000" err="1">
                <a:solidFill>
                  <a:srgbClr val="D60093"/>
                </a:solidFill>
                <a:latin typeface="Times New Roman" panose="02020603050405020304" pitchFamily="18" charset="0"/>
              </a:rPr>
              <a:t>N</a:t>
            </a:r>
            <a:r>
              <a:rPr lang="zh-CN" altLang="en-US">
                <a:solidFill>
                  <a:srgbClr val="D60093"/>
                </a:solidFill>
                <a:latin typeface="Times New Roman" panose="02020603050405020304" pitchFamily="18" charset="0"/>
              </a:rPr>
              <a:t>＝</a:t>
            </a:r>
            <a:r>
              <a:rPr lang="en-US" altLang="zh-CN" i="1" err="1">
                <a:solidFill>
                  <a:srgbClr val="D60093"/>
                </a:solidFill>
                <a:latin typeface="Times New Roman" panose="02020603050405020304" pitchFamily="18" charset="0"/>
              </a:rPr>
              <a:t>i</a:t>
            </a:r>
            <a:r>
              <a:rPr lang="en-US" altLang="zh-CN" baseline="-25000" err="1">
                <a:solidFill>
                  <a:srgbClr val="D60093"/>
                </a:solidFill>
                <a:latin typeface="Times New Roman" panose="02020603050405020304" pitchFamily="18" charset="0"/>
              </a:rPr>
              <a:t>P</a:t>
            </a:r>
            <a:r>
              <a:rPr lang="zh-CN" altLang="en-US">
                <a:solidFill>
                  <a:srgbClr val="D60093"/>
                </a:solidFill>
                <a:latin typeface="Times New Roman" panose="02020603050405020304" pitchFamily="18" charset="0"/>
              </a:rPr>
              <a:t>＝</a:t>
            </a:r>
            <a:r>
              <a:rPr lang="en-US" altLang="zh-CN">
                <a:solidFill>
                  <a:srgbClr val="D60093"/>
                </a:solidFill>
                <a:latin typeface="Times New Roman" panose="02020603050405020304" pitchFamily="18" charset="0"/>
              </a:rPr>
              <a:t>0………</a:t>
            </a:r>
            <a:r>
              <a:rPr lang="zh-CN" altLang="zh-CN" dirty="0">
                <a:solidFill>
                  <a:srgbClr val="D60093"/>
                </a:solidFill>
                <a:latin typeface="Times New Roman" panose="02020603050405020304" pitchFamily="18" charset="0"/>
              </a:rPr>
              <a:t>虚断路</a:t>
            </a:r>
            <a:endParaRPr lang="en-US" altLang="zh-CN">
              <a:solidFill>
                <a:srgbClr val="D60093"/>
              </a:solidFill>
              <a:latin typeface="Times New Roman" panose="02020603050405020304" pitchFamily="18" charset="0"/>
            </a:endParaRPr>
          </a:p>
        </p:txBody>
      </p:sp>
      <p:sp>
        <p:nvSpPr>
          <p:cNvPr id="101388" name="矩形 101387"/>
          <p:cNvSpPr/>
          <p:nvPr/>
        </p:nvSpPr>
        <p:spPr>
          <a:xfrm>
            <a:off x="3276600" y="1052513"/>
            <a:ext cx="2432050" cy="530225"/>
          </a:xfrm>
          <a:prstGeom prst="rect">
            <a:avLst/>
          </a:prstGeom>
          <a:noFill/>
          <a:ln w="9525">
            <a:noFill/>
          </a:ln>
        </p:spPr>
        <p:txBody>
          <a:bodyPr wrap="none" anchor="t">
            <a:spAutoFit/>
          </a:bodyPr>
          <a:p>
            <a:pPr>
              <a:lnSpc>
                <a:spcPct val="120000"/>
              </a:lnSpc>
            </a:pPr>
            <a:r>
              <a:rPr lang="en-US" altLang="zh-CN" i="1" err="1">
                <a:latin typeface="Times New Roman" panose="02020603050405020304" pitchFamily="18" charset="0"/>
              </a:rPr>
              <a:t>u</a:t>
            </a:r>
            <a:r>
              <a:rPr lang="en-US" altLang="zh-CN" baseline="-25000" err="1">
                <a:latin typeface="Times New Roman" panose="02020603050405020304" pitchFamily="18" charset="0"/>
              </a:rPr>
              <a:t>O</a:t>
            </a:r>
            <a:r>
              <a:rPr lang="zh-CN" altLang="en-US" dirty="0">
                <a:latin typeface="Times New Roman" panose="02020603050405020304" pitchFamily="18" charset="0"/>
              </a:rPr>
              <a:t>＝</a:t>
            </a:r>
            <a:r>
              <a:rPr lang="en-US" altLang="zh-CN" i="1" err="1">
                <a:latin typeface="Times New Roman" panose="02020603050405020304" pitchFamily="18" charset="0"/>
              </a:rPr>
              <a:t>A</a:t>
            </a:r>
            <a:r>
              <a:rPr lang="en-US" altLang="zh-CN" baseline="-25000" err="1">
                <a:latin typeface="Times New Roman" panose="02020603050405020304" pitchFamily="18" charset="0"/>
              </a:rPr>
              <a:t>od</a:t>
            </a:r>
            <a:r>
              <a:rPr lang="en-US" altLang="zh-CN" err="1">
                <a:latin typeface="Times New Roman" panose="02020603050405020304" pitchFamily="18" charset="0"/>
              </a:rPr>
              <a:t>(</a:t>
            </a:r>
            <a:r>
              <a:rPr lang="en-US" altLang="zh-CN" i="1" err="1">
                <a:latin typeface="Times New Roman" panose="02020603050405020304" pitchFamily="18" charset="0"/>
              </a:rPr>
              <a:t>u</a:t>
            </a:r>
            <a:r>
              <a:rPr lang="en-US" altLang="zh-CN" baseline="-25000" err="1">
                <a:latin typeface="Times New Roman" panose="02020603050405020304" pitchFamily="18" charset="0"/>
              </a:rPr>
              <a:t>P</a:t>
            </a:r>
            <a:r>
              <a:rPr lang="zh-CN" altLang="en-US" dirty="0">
                <a:latin typeface="Times New Roman" panose="02020603050405020304" pitchFamily="18" charset="0"/>
              </a:rPr>
              <a:t>－ </a:t>
            </a:r>
            <a:r>
              <a:rPr lang="en-US" altLang="zh-CN" i="1" err="1">
                <a:latin typeface="Times New Roman" panose="02020603050405020304" pitchFamily="18" charset="0"/>
              </a:rPr>
              <a:t>u</a:t>
            </a:r>
            <a:r>
              <a:rPr lang="en-US" altLang="zh-CN" baseline="-25000" err="1">
                <a:latin typeface="Times New Roman" panose="02020603050405020304" pitchFamily="18" charset="0"/>
              </a:rPr>
              <a:t>N</a:t>
            </a:r>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linds(horizontal)">
                                      <p:cBhvr>
                                        <p:cTn id="7" dur="500"/>
                                        <p:tgtEl>
                                          <p:spTgt spid="1013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iterate type="lt">
                                    <p:tmPct val="10000"/>
                                  </p:iterate>
                                  <p:childTnLst>
                                    <p:set>
                                      <p:cBhvr>
                                        <p:cTn id="11" dur="1" fill="hold">
                                          <p:stCondLst>
                                            <p:cond delay="0"/>
                                          </p:stCondLst>
                                        </p:cTn>
                                        <p:tgtEl>
                                          <p:spTgt spid="101388"/>
                                        </p:tgtEl>
                                        <p:attrNameLst>
                                          <p:attrName>style.visibility</p:attrName>
                                        </p:attrNameLst>
                                      </p:cBhvr>
                                      <p:to>
                                        <p:strVal val="visible"/>
                                      </p:to>
                                    </p:set>
                                    <p:anim calcmode="lin" valueType="num">
                                      <p:cBhvr additive="base">
                                        <p:cTn id="12" dur="500" fill="hold"/>
                                        <p:tgtEl>
                                          <p:spTgt spid="101388"/>
                                        </p:tgtEl>
                                        <p:attrNameLst>
                                          <p:attrName>ppt_x</p:attrName>
                                        </p:attrNameLst>
                                      </p:cBhvr>
                                      <p:tavLst>
                                        <p:tav tm="0">
                                          <p:val>
                                            <p:strVal val="1+#ppt_w/2"/>
                                          </p:val>
                                        </p:tav>
                                        <p:tav tm="100000">
                                          <p:val>
                                            <p:strVal val="#ppt_x"/>
                                          </p:val>
                                        </p:tav>
                                      </p:tavLst>
                                    </p:anim>
                                    <p:anim calcmode="lin" valueType="num">
                                      <p:cBhvr additive="base">
                                        <p:cTn id="13" dur="500" fill="hold"/>
                                        <p:tgtEl>
                                          <p:spTgt spid="10138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01380"/>
                                        </p:tgtEl>
                                        <p:attrNameLst>
                                          <p:attrName>style.visibility</p:attrName>
                                        </p:attrNameLst>
                                      </p:cBhvr>
                                      <p:to>
                                        <p:strVal val="visible"/>
                                      </p:to>
                                    </p:set>
                                    <p:animEffect transition="in" filter="blinds(vertical)">
                                      <p:cBhvr>
                                        <p:cTn id="18" dur="500"/>
                                        <p:tgtEl>
                                          <p:spTgt spid="1013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01381"/>
                                        </p:tgtEl>
                                        <p:attrNameLst>
                                          <p:attrName>style.visibility</p:attrName>
                                        </p:attrNameLst>
                                      </p:cBhvr>
                                      <p:to>
                                        <p:strVal val="visible"/>
                                      </p:to>
                                    </p:set>
                                    <p:animEffect transition="in" filter="blinds(vertical)">
                                      <p:cBhvr>
                                        <p:cTn id="23" dur="500"/>
                                        <p:tgtEl>
                                          <p:spTgt spid="10138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1384"/>
                                        </p:tgtEl>
                                        <p:attrNameLst>
                                          <p:attrName>style.visibility</p:attrName>
                                        </p:attrNameLst>
                                      </p:cBhvr>
                                      <p:to>
                                        <p:strVal val="visible"/>
                                      </p:to>
                                    </p:set>
                                    <p:animEffect transition="in" filter="wipe(left)">
                                      <p:cBhvr>
                                        <p:cTn id="28" dur="500"/>
                                        <p:tgtEl>
                                          <p:spTgt spid="1013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1386">
                                            <p:txEl>
                                              <p:charRg st="0" end="36"/>
                                            </p:txEl>
                                          </p:spTgt>
                                        </p:tgtEl>
                                        <p:attrNameLst>
                                          <p:attrName>style.visibility</p:attrName>
                                        </p:attrNameLst>
                                      </p:cBhvr>
                                      <p:to>
                                        <p:strVal val="visible"/>
                                      </p:to>
                                    </p:set>
                                    <p:animEffect transition="in" filter="wipe(left)">
                                      <p:cBhvr>
                                        <p:cTn id="33" dur="500"/>
                                        <p:tgtEl>
                                          <p:spTgt spid="101386">
                                            <p:txEl>
                                              <p:charRg st="0" end="3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1386">
                                            <p:txEl>
                                              <p:charRg st="36" end="58"/>
                                            </p:txEl>
                                          </p:spTgt>
                                        </p:tgtEl>
                                        <p:attrNameLst>
                                          <p:attrName>style.visibility</p:attrName>
                                        </p:attrNameLst>
                                      </p:cBhvr>
                                      <p:to>
                                        <p:strVal val="visible"/>
                                      </p:to>
                                    </p:set>
                                    <p:animEffect transition="in" filter="wipe(left)">
                                      <p:cBhvr>
                                        <p:cTn id="38" dur="500"/>
                                        <p:tgtEl>
                                          <p:spTgt spid="101386">
                                            <p:txEl>
                                              <p:charRg st="36" end="5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1387">
                                            <p:txEl>
                                              <p:charRg st="0" end="12"/>
                                            </p:txEl>
                                          </p:spTgt>
                                        </p:tgtEl>
                                        <p:attrNameLst>
                                          <p:attrName>style.visibility</p:attrName>
                                        </p:attrNameLst>
                                      </p:cBhvr>
                                      <p:to>
                                        <p:strVal val="visible"/>
                                      </p:to>
                                    </p:set>
                                    <p:animEffect transition="in" filter="wipe(left)">
                                      <p:cBhvr>
                                        <p:cTn id="43" dur="500"/>
                                        <p:tgtEl>
                                          <p:spTgt spid="101387">
                                            <p:txEl>
                                              <p:charRg st="0"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1387">
                                            <p:txEl>
                                              <p:charRg st="12" end="29"/>
                                            </p:txEl>
                                          </p:spTgt>
                                        </p:tgtEl>
                                        <p:attrNameLst>
                                          <p:attrName>style.visibility</p:attrName>
                                        </p:attrNameLst>
                                      </p:cBhvr>
                                      <p:to>
                                        <p:strVal val="visible"/>
                                      </p:to>
                                    </p:set>
                                    <p:animEffect transition="in" filter="wipe(left)">
                                      <p:cBhvr>
                                        <p:cTn id="48" dur="500"/>
                                        <p:tgtEl>
                                          <p:spTgt spid="101387">
                                            <p:txEl>
                                              <p:charRg st="12"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1" grpId="0"/>
      <p:bldP spid="101383" grpId="0"/>
      <p:bldP spid="101386" grpId="0" build="p"/>
      <p:bldP spid="101387" grpId="0" build="p"/>
      <p:bldP spid="1013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4" name="文本框 102403"/>
          <p:cNvSpPr txBox="1"/>
          <p:nvPr/>
        </p:nvSpPr>
        <p:spPr>
          <a:xfrm>
            <a:off x="608013" y="1154113"/>
            <a:ext cx="7162800" cy="579437"/>
          </a:xfrm>
          <a:prstGeom prst="rect">
            <a:avLst/>
          </a:prstGeom>
          <a:noFill/>
          <a:ln w="9525">
            <a:noFill/>
          </a:ln>
        </p:spPr>
        <p:txBody>
          <a:bodyPr>
            <a:spAutoFit/>
          </a:bodyPr>
          <a:p>
            <a:pPr>
              <a:spcBef>
                <a:spcPct val="50000"/>
              </a:spcBef>
            </a:pPr>
            <a:r>
              <a:rPr lang="en-US" altLang="zh-CN" sz="3200" dirty="0">
                <a:solidFill>
                  <a:srgbClr val="FF0000"/>
                </a:solidFill>
                <a:latin typeface="Times New Roman" panose="02020603050405020304" pitchFamily="18" charset="0"/>
              </a:rPr>
              <a:t>4. </a:t>
            </a:r>
            <a:r>
              <a:rPr lang="zh-CN" altLang="en-US" sz="3200" dirty="0">
                <a:solidFill>
                  <a:srgbClr val="FF0000"/>
                </a:solidFill>
                <a:latin typeface="Times New Roman" panose="02020603050405020304" pitchFamily="18" charset="0"/>
              </a:rPr>
              <a:t>非线性区（饱和状态）</a:t>
            </a:r>
            <a:endParaRPr lang="zh-CN" altLang="en-US" sz="3200">
              <a:latin typeface="Times New Roman" panose="02020603050405020304" pitchFamily="18" charset="0"/>
            </a:endParaRPr>
          </a:p>
        </p:txBody>
      </p:sp>
      <p:sp>
        <p:nvSpPr>
          <p:cNvPr id="102405" name="文本框 102404"/>
          <p:cNvSpPr txBox="1"/>
          <p:nvPr/>
        </p:nvSpPr>
        <p:spPr>
          <a:xfrm>
            <a:off x="379413" y="1077913"/>
            <a:ext cx="7848600" cy="457200"/>
          </a:xfrm>
          <a:prstGeom prst="rect">
            <a:avLst/>
          </a:prstGeom>
          <a:noFill/>
          <a:ln w="9525">
            <a:noFill/>
          </a:ln>
        </p:spPr>
        <p:txBody>
          <a:bodyPr>
            <a:spAutoFit/>
          </a:bodyPr>
          <a:p>
            <a:pPr>
              <a:spcBef>
                <a:spcPct val="50000"/>
              </a:spcBef>
            </a:pPr>
            <a:endParaRPr b="0" dirty="0">
              <a:latin typeface="Times New Roman" panose="02020603050405020304" pitchFamily="18" charset="0"/>
            </a:endParaRPr>
          </a:p>
        </p:txBody>
      </p:sp>
      <p:sp>
        <p:nvSpPr>
          <p:cNvPr id="102406" name="文本框 102405"/>
          <p:cNvSpPr txBox="1"/>
          <p:nvPr/>
        </p:nvSpPr>
        <p:spPr>
          <a:xfrm>
            <a:off x="684213" y="1916113"/>
            <a:ext cx="5257800" cy="1203325"/>
          </a:xfrm>
          <a:prstGeom prst="rect">
            <a:avLst/>
          </a:prstGeom>
          <a:noFill/>
          <a:ln w="9525">
            <a:noFill/>
          </a:ln>
        </p:spPr>
        <p:txBody>
          <a:bodyPr>
            <a:spAutoFit/>
          </a:bodyPr>
          <a:p>
            <a:pPr>
              <a:lnSpc>
                <a:spcPct val="120000"/>
              </a:lnSpc>
              <a:spcBef>
                <a:spcPct val="20000"/>
              </a:spcBef>
            </a:pPr>
            <a:r>
              <a:rPr lang="zh-CN" altLang="en-US" sz="2800" dirty="0">
                <a:solidFill>
                  <a:srgbClr val="0000FF"/>
                </a:solidFill>
                <a:latin typeface="Times New Roman" panose="02020603050405020304" pitchFamily="18" charset="0"/>
              </a:rPr>
              <a:t>运放工作在非线性区的条件：</a:t>
            </a:r>
            <a:endParaRPr lang="zh-CN" altLang="en-US" sz="2800" dirty="0">
              <a:solidFill>
                <a:srgbClr val="FF0066"/>
              </a:solidFill>
              <a:latin typeface="Times New Roman" panose="02020603050405020304" pitchFamily="18" charset="0"/>
            </a:endParaRPr>
          </a:p>
          <a:p>
            <a:pPr>
              <a:lnSpc>
                <a:spcPct val="120000"/>
              </a:lnSpc>
              <a:spcBef>
                <a:spcPct val="20000"/>
              </a:spcBef>
            </a:pPr>
            <a:r>
              <a:rPr lang="zh-CN" altLang="en-US" sz="2800" dirty="0">
                <a:solidFill>
                  <a:srgbClr val="FF0066"/>
                </a:solidFill>
                <a:latin typeface="Times New Roman" panose="02020603050405020304" pitchFamily="18" charset="0"/>
              </a:rPr>
              <a:t>电路开环工作或引入正反馈！</a:t>
            </a:r>
            <a:endParaRPr lang="zh-CN" altLang="en-US">
              <a:solidFill>
                <a:srgbClr val="FF0066"/>
              </a:solidFill>
              <a:latin typeface="Times New Roman" panose="02020603050405020304" pitchFamily="18" charset="0"/>
            </a:endParaRPr>
          </a:p>
        </p:txBody>
      </p:sp>
      <p:grpSp>
        <p:nvGrpSpPr>
          <p:cNvPr id="102408" name="组合 102407"/>
          <p:cNvGrpSpPr/>
          <p:nvPr/>
        </p:nvGrpSpPr>
        <p:grpSpPr>
          <a:xfrm>
            <a:off x="4875213" y="2601913"/>
            <a:ext cx="3886200" cy="3368675"/>
            <a:chOff x="672" y="1632"/>
            <a:chExt cx="2448" cy="2122"/>
          </a:xfrm>
        </p:grpSpPr>
        <p:grpSp>
          <p:nvGrpSpPr>
            <p:cNvPr id="102409" name="组合 102408"/>
            <p:cNvGrpSpPr/>
            <p:nvPr/>
          </p:nvGrpSpPr>
          <p:grpSpPr>
            <a:xfrm>
              <a:off x="672" y="1632"/>
              <a:ext cx="2448" cy="2122"/>
              <a:chOff x="672" y="1632"/>
              <a:chExt cx="2448" cy="2122"/>
            </a:xfrm>
          </p:grpSpPr>
          <p:sp>
            <p:nvSpPr>
              <p:cNvPr id="102410" name="直接连接符 102409"/>
              <p:cNvSpPr/>
              <p:nvPr/>
            </p:nvSpPr>
            <p:spPr>
              <a:xfrm flipV="1">
                <a:off x="1680" y="2208"/>
                <a:ext cx="786" cy="0"/>
              </a:xfrm>
              <a:prstGeom prst="line">
                <a:avLst/>
              </a:prstGeom>
              <a:ln w="38100" cap="flat" cmpd="sng">
                <a:solidFill>
                  <a:srgbClr val="FF0066"/>
                </a:solidFill>
                <a:prstDash val="solid"/>
                <a:headEnd type="none" w="med" len="med"/>
                <a:tailEnd type="none" w="med" len="med"/>
              </a:ln>
            </p:spPr>
          </p:sp>
          <p:sp>
            <p:nvSpPr>
              <p:cNvPr id="102411" name="文本框 102410"/>
              <p:cNvSpPr txBox="1"/>
              <p:nvPr/>
            </p:nvSpPr>
            <p:spPr>
              <a:xfrm>
                <a:off x="1248" y="2064"/>
                <a:ext cx="528" cy="231"/>
              </a:xfrm>
              <a:prstGeom prst="rect">
                <a:avLst/>
              </a:prstGeom>
              <a:noFill/>
              <a:ln w="38100">
                <a:noFill/>
              </a:ln>
            </p:spPr>
            <p:txBody>
              <a:bodyPr>
                <a:spAutoFit/>
              </a:bodyPr>
              <a:p>
                <a:pPr>
                  <a:spcBef>
                    <a:spcPct val="50000"/>
                  </a:spcBef>
                </a:pP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2412" name="文本框 102411"/>
              <p:cNvSpPr txBox="1"/>
              <p:nvPr/>
            </p:nvSpPr>
            <p:spPr>
              <a:xfrm>
                <a:off x="1728" y="3408"/>
                <a:ext cx="528" cy="231"/>
              </a:xfrm>
              <a:prstGeom prst="rect">
                <a:avLst/>
              </a:prstGeom>
              <a:noFill/>
              <a:ln w="38100">
                <a:noFill/>
              </a:ln>
            </p:spPr>
            <p:txBody>
              <a:bodyPr>
                <a:spAutoFit/>
              </a:bodyPr>
              <a:p>
                <a:pPr>
                  <a:spcBef>
                    <a:spcPct val="50000"/>
                  </a:spcBef>
                </a:pPr>
                <a:r>
                  <a:rPr lang="en-US" altLang="zh-CN" sz="1800" i="1">
                    <a:latin typeface="Times New Roman" panose="02020603050405020304" pitchFamily="18" charset="0"/>
                    <a:ea typeface="楷体" panose="02010609060101010101" pitchFamily="18" charset="-122"/>
                  </a:rPr>
                  <a:t>-</a:t>
                </a:r>
                <a:r>
                  <a:rPr lang="en-US" altLang="zh-CN" sz="1800">
                    <a:latin typeface="Times New Roman" panose="02020603050405020304" pitchFamily="18" charset="0"/>
                    <a:ea typeface="楷体" panose="02010609060101010101" pitchFamily="18" charset="-122"/>
                  </a:rPr>
                  <a:t>10V</a:t>
                </a:r>
                <a:endParaRPr lang="en-US" altLang="zh-CN" sz="1800">
                  <a:latin typeface="Times New Roman" panose="02020603050405020304" pitchFamily="18" charset="0"/>
                  <a:ea typeface="楷体" panose="02010609060101010101" pitchFamily="18" charset="-122"/>
                </a:endParaRPr>
              </a:p>
            </p:txBody>
          </p:sp>
          <p:sp>
            <p:nvSpPr>
              <p:cNvPr id="102413" name="文本框 102412"/>
              <p:cNvSpPr txBox="1"/>
              <p:nvPr/>
            </p:nvSpPr>
            <p:spPr>
              <a:xfrm>
                <a:off x="1824" y="1920"/>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sp>
            <p:nvSpPr>
              <p:cNvPr id="102414" name="文本框 102413"/>
              <p:cNvSpPr txBox="1"/>
              <p:nvPr/>
            </p:nvSpPr>
            <p:spPr>
              <a:xfrm>
                <a:off x="912" y="3504"/>
                <a:ext cx="528" cy="250"/>
              </a:xfrm>
              <a:prstGeom prst="rect">
                <a:avLst/>
              </a:prstGeom>
              <a:noFill/>
              <a:ln w="38100">
                <a:noFill/>
              </a:ln>
            </p:spPr>
            <p:txBody>
              <a:bodyPr>
                <a:spAutoFit/>
              </a:bodyPr>
              <a:p>
                <a:pPr>
                  <a:spcBef>
                    <a:spcPct val="50000"/>
                  </a:spcBef>
                </a:pPr>
                <a:r>
                  <a:rPr lang="en-US" altLang="zh-CN" sz="2000" i="1" err="1">
                    <a:latin typeface="Times New Roman" panose="02020603050405020304" pitchFamily="18" charset="0"/>
                    <a:ea typeface="楷体" panose="02010609060101010101" pitchFamily="18" charset="-122"/>
                  </a:rPr>
                  <a:t>-U</a:t>
                </a:r>
                <a:r>
                  <a:rPr lang="en-US" altLang="zh-CN" sz="2000" baseline="-25000" err="1">
                    <a:latin typeface="Times New Roman" panose="02020603050405020304" pitchFamily="18" charset="0"/>
                    <a:ea typeface="楷体" panose="02010609060101010101" pitchFamily="18" charset="-122"/>
                  </a:rPr>
                  <a:t>om</a:t>
                </a:r>
                <a:endParaRPr lang="en-US" altLang="zh-CN" sz="2000" i="1">
                  <a:latin typeface="Times New Roman" panose="02020603050405020304" pitchFamily="18" charset="0"/>
                  <a:ea typeface="楷体" panose="02010609060101010101" pitchFamily="18" charset="-122"/>
                </a:endParaRPr>
              </a:p>
            </p:txBody>
          </p:sp>
          <p:grpSp>
            <p:nvGrpSpPr>
              <p:cNvPr id="102415" name="组合 102414"/>
              <p:cNvGrpSpPr/>
              <p:nvPr/>
            </p:nvGrpSpPr>
            <p:grpSpPr>
              <a:xfrm>
                <a:off x="672" y="1632"/>
                <a:ext cx="2448" cy="2064"/>
                <a:chOff x="3216" y="0"/>
                <a:chExt cx="2448" cy="2064"/>
              </a:xfrm>
            </p:grpSpPr>
            <p:sp>
              <p:nvSpPr>
                <p:cNvPr id="102416" name="文本框 102415"/>
                <p:cNvSpPr txBox="1"/>
                <p:nvPr/>
              </p:nvSpPr>
              <p:spPr>
                <a:xfrm>
                  <a:off x="4032" y="1152"/>
                  <a:ext cx="240" cy="288"/>
                </a:xfrm>
                <a:prstGeom prst="rect">
                  <a:avLst/>
                </a:prstGeom>
                <a:noFill/>
                <a:ln w="38100">
                  <a:noFill/>
                </a:ln>
              </p:spPr>
              <p:txBody>
                <a:bodyPr>
                  <a:spAutoFit/>
                </a:bodyPr>
                <a:p>
                  <a:pPr>
                    <a:spcBef>
                      <a:spcPct val="50000"/>
                    </a:spcBef>
                  </a:pPr>
                  <a:r>
                    <a:rPr lang="en-US" altLang="zh-CN">
                      <a:latin typeface="Times New Roman" panose="02020603050405020304" pitchFamily="18" charset="0"/>
                      <a:ea typeface="楷体" panose="02010609060101010101" pitchFamily="18" charset="-122"/>
                    </a:rPr>
                    <a:t>0</a:t>
                  </a:r>
                  <a:endParaRPr lang="en-US" altLang="zh-CN" i="1">
                    <a:latin typeface="Times New Roman" panose="02020603050405020304" pitchFamily="18" charset="0"/>
                    <a:ea typeface="楷体" panose="02010609060101010101" pitchFamily="18" charset="-122"/>
                  </a:endParaRPr>
                </a:p>
              </p:txBody>
            </p:sp>
            <p:sp>
              <p:nvSpPr>
                <p:cNvPr id="102417" name="直接连接符 102416"/>
                <p:cNvSpPr/>
                <p:nvPr/>
              </p:nvSpPr>
              <p:spPr>
                <a:xfrm>
                  <a:off x="3216" y="1200"/>
                  <a:ext cx="2112" cy="0"/>
                </a:xfrm>
                <a:prstGeom prst="line">
                  <a:avLst/>
                </a:prstGeom>
                <a:ln w="38100" cap="flat" cmpd="sng">
                  <a:solidFill>
                    <a:schemeClr val="tx1"/>
                  </a:solidFill>
                  <a:prstDash val="solid"/>
                  <a:headEnd type="none" w="med" len="med"/>
                  <a:tailEnd type="triangle" w="med" len="med"/>
                </a:ln>
              </p:spPr>
            </p:sp>
            <p:sp>
              <p:nvSpPr>
                <p:cNvPr id="102418" name="文本框 102417"/>
                <p:cNvSpPr txBox="1"/>
                <p:nvPr/>
              </p:nvSpPr>
              <p:spPr>
                <a:xfrm>
                  <a:off x="4032" y="0"/>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o</a:t>
                  </a:r>
                  <a:endParaRPr lang="en-US" altLang="zh-CN">
                    <a:latin typeface="Times New Roman" panose="02020603050405020304" pitchFamily="18" charset="0"/>
                    <a:ea typeface="楷体" panose="02010609060101010101" pitchFamily="18" charset="-122"/>
                  </a:endParaRPr>
                </a:p>
              </p:txBody>
            </p:sp>
            <p:sp>
              <p:nvSpPr>
                <p:cNvPr id="102419" name="直接连接符 102418"/>
                <p:cNvSpPr/>
                <p:nvPr/>
              </p:nvSpPr>
              <p:spPr>
                <a:xfrm flipV="1">
                  <a:off x="4224" y="288"/>
                  <a:ext cx="0" cy="1776"/>
                </a:xfrm>
                <a:prstGeom prst="line">
                  <a:avLst/>
                </a:prstGeom>
                <a:ln w="38100" cap="flat" cmpd="sng">
                  <a:solidFill>
                    <a:schemeClr val="tx1"/>
                  </a:solidFill>
                  <a:prstDash val="solid"/>
                  <a:headEnd type="none" w="med" len="med"/>
                  <a:tailEnd type="triangle" w="med" len="med"/>
                </a:ln>
              </p:spPr>
            </p:sp>
            <p:sp>
              <p:nvSpPr>
                <p:cNvPr id="102420" name="文本框 102419"/>
                <p:cNvSpPr txBox="1"/>
                <p:nvPr/>
              </p:nvSpPr>
              <p:spPr>
                <a:xfrm>
                  <a:off x="5280" y="1056"/>
                  <a:ext cx="384" cy="288"/>
                </a:xfrm>
                <a:prstGeom prst="rect">
                  <a:avLst/>
                </a:prstGeom>
                <a:noFill/>
                <a:ln w="38100">
                  <a:noFill/>
                </a:ln>
              </p:spPr>
              <p:txBody>
                <a:bodyPr>
                  <a:spAutoFit/>
                </a:bodyPr>
                <a:p>
                  <a:pPr>
                    <a:spcBef>
                      <a:spcPct val="50000"/>
                    </a:spcBef>
                  </a:pPr>
                  <a:r>
                    <a:rPr lang="en-US" altLang="zh-CN" i="1" err="1">
                      <a:latin typeface="Times New Roman" panose="02020603050405020304" pitchFamily="18" charset="0"/>
                      <a:ea typeface="楷体" panose="02010609060101010101" pitchFamily="18" charset="-122"/>
                    </a:rPr>
                    <a:t>u</a:t>
                  </a:r>
                  <a:r>
                    <a:rPr lang="en-US" altLang="zh-CN" baseline="-25000" err="1">
                      <a:latin typeface="Times New Roman" panose="02020603050405020304" pitchFamily="18" charset="0"/>
                      <a:ea typeface="楷体" panose="02010609060101010101" pitchFamily="18" charset="-122"/>
                    </a:rPr>
                    <a:t>i</a:t>
                  </a:r>
                  <a:endParaRPr lang="en-US" altLang="zh-CN">
                    <a:latin typeface="Times New Roman" panose="02020603050405020304" pitchFamily="18" charset="0"/>
                    <a:ea typeface="楷体" panose="02010609060101010101" pitchFamily="18" charset="-122"/>
                  </a:endParaRPr>
                </a:p>
              </p:txBody>
            </p:sp>
          </p:grpSp>
        </p:grpSp>
        <p:sp>
          <p:nvSpPr>
            <p:cNvPr id="102421" name="直接连接符 102420"/>
            <p:cNvSpPr/>
            <p:nvPr/>
          </p:nvSpPr>
          <p:spPr>
            <a:xfrm flipV="1">
              <a:off x="1680" y="2208"/>
              <a:ext cx="0" cy="1344"/>
            </a:xfrm>
            <a:prstGeom prst="line">
              <a:avLst/>
            </a:prstGeom>
            <a:ln w="38100" cap="flat" cmpd="sng">
              <a:solidFill>
                <a:srgbClr val="FF0066"/>
              </a:solidFill>
              <a:prstDash val="solid"/>
              <a:headEnd type="none" w="med" len="med"/>
              <a:tailEnd type="none" w="med" len="med"/>
            </a:ln>
          </p:spPr>
        </p:sp>
        <p:sp>
          <p:nvSpPr>
            <p:cNvPr id="102422" name="直接连接符 102421"/>
            <p:cNvSpPr/>
            <p:nvPr/>
          </p:nvSpPr>
          <p:spPr>
            <a:xfrm flipV="1">
              <a:off x="912" y="3552"/>
              <a:ext cx="786" cy="0"/>
            </a:xfrm>
            <a:prstGeom prst="line">
              <a:avLst/>
            </a:prstGeom>
            <a:ln w="38100" cap="flat" cmpd="sng">
              <a:solidFill>
                <a:srgbClr val="FF0066"/>
              </a:solidFill>
              <a:prstDash val="solid"/>
              <a:headEnd type="none" w="med" len="med"/>
              <a:tailEnd type="none" w="med" len="med"/>
            </a:ln>
          </p:spPr>
        </p:sp>
      </p:grpSp>
      <p:sp>
        <p:nvSpPr>
          <p:cNvPr id="102423" name="等腰三角形 102422"/>
          <p:cNvSpPr/>
          <p:nvPr/>
        </p:nvSpPr>
        <p:spPr>
          <a:xfrm rot="5400000">
            <a:off x="2124075" y="4040188"/>
            <a:ext cx="1223963" cy="1296987"/>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a:p>
            <a:endParaRPr lang="zh-CN" altLang="en-US"/>
          </a:p>
        </p:txBody>
      </p:sp>
      <p:sp>
        <p:nvSpPr>
          <p:cNvPr id="102424" name="文本框 102423"/>
          <p:cNvSpPr txBox="1"/>
          <p:nvPr/>
        </p:nvSpPr>
        <p:spPr>
          <a:xfrm>
            <a:off x="2447925" y="4503738"/>
            <a:ext cx="220663" cy="365125"/>
          </a:xfrm>
          <a:prstGeom prst="rect">
            <a:avLst/>
          </a:prstGeom>
          <a:noFill/>
          <a:ln w="9525">
            <a:noFill/>
          </a:ln>
        </p:spPr>
        <p:txBody>
          <a:bodyPr wrap="none" lIns="0" tIns="0" rIns="0" bIns="0" anchor="t">
            <a:spAutoFit/>
          </a:bodyPr>
          <a:p>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102425" name="直接连接符 102424"/>
          <p:cNvSpPr>
            <a:spLocks noChangeAspect="1"/>
          </p:cNvSpPr>
          <p:nvPr/>
        </p:nvSpPr>
        <p:spPr>
          <a:xfrm>
            <a:off x="2174875" y="5013325"/>
            <a:ext cx="201613" cy="0"/>
          </a:xfrm>
          <a:prstGeom prst="line">
            <a:avLst/>
          </a:prstGeom>
          <a:ln w="28575" cap="flat" cmpd="sng">
            <a:solidFill>
              <a:schemeClr val="tx1"/>
            </a:solidFill>
            <a:prstDash val="solid"/>
            <a:headEnd type="none" w="med" len="med"/>
            <a:tailEnd type="none" w="med" len="med"/>
          </a:ln>
        </p:spPr>
      </p:sp>
      <p:grpSp>
        <p:nvGrpSpPr>
          <p:cNvPr id="102426" name="组合 102425"/>
          <p:cNvGrpSpPr>
            <a:grpSpLocks noChangeAspect="1"/>
          </p:cNvGrpSpPr>
          <p:nvPr/>
        </p:nvGrpSpPr>
        <p:grpSpPr>
          <a:xfrm>
            <a:off x="2160588" y="4306888"/>
            <a:ext cx="201612" cy="201612"/>
            <a:chOff x="2064" y="2069"/>
            <a:chExt cx="181" cy="181"/>
          </a:xfrm>
        </p:grpSpPr>
        <p:sp>
          <p:nvSpPr>
            <p:cNvPr id="102427" name="直接连接符 102426"/>
            <p:cNvSpPr>
              <a:spLocks noChangeAspect="1"/>
            </p:cNvSpPr>
            <p:nvPr/>
          </p:nvSpPr>
          <p:spPr>
            <a:xfrm>
              <a:off x="2064" y="2160"/>
              <a:ext cx="181" cy="0"/>
            </a:xfrm>
            <a:prstGeom prst="line">
              <a:avLst/>
            </a:prstGeom>
            <a:ln w="28575" cap="flat" cmpd="sng">
              <a:solidFill>
                <a:schemeClr val="tx1"/>
              </a:solidFill>
              <a:prstDash val="solid"/>
              <a:headEnd type="none" w="med" len="med"/>
              <a:tailEnd type="none" w="med" len="med"/>
            </a:ln>
          </p:spPr>
        </p:sp>
        <p:sp>
          <p:nvSpPr>
            <p:cNvPr id="102428" name="直接连接符 102427"/>
            <p:cNvSpPr>
              <a:spLocks noChangeAspect="1"/>
            </p:cNvSpPr>
            <p:nvPr/>
          </p:nvSpPr>
          <p:spPr>
            <a:xfrm rot="-5400000">
              <a:off x="2063" y="2159"/>
              <a:ext cx="181" cy="0"/>
            </a:xfrm>
            <a:prstGeom prst="line">
              <a:avLst/>
            </a:prstGeom>
            <a:ln w="28575" cap="flat" cmpd="sng">
              <a:solidFill>
                <a:schemeClr val="tx1"/>
              </a:solidFill>
              <a:prstDash val="solid"/>
              <a:headEnd type="none" w="med" len="med"/>
              <a:tailEnd type="none" w="med" len="med"/>
            </a:ln>
          </p:spPr>
        </p:sp>
      </p:grpSp>
      <p:sp>
        <p:nvSpPr>
          <p:cNvPr id="102429" name="直接连接符 102428"/>
          <p:cNvSpPr/>
          <p:nvPr/>
        </p:nvSpPr>
        <p:spPr>
          <a:xfrm>
            <a:off x="1511300" y="5013325"/>
            <a:ext cx="576263" cy="0"/>
          </a:xfrm>
          <a:prstGeom prst="line">
            <a:avLst/>
          </a:prstGeom>
          <a:ln w="28575" cap="flat" cmpd="sng">
            <a:solidFill>
              <a:schemeClr val="tx1"/>
            </a:solidFill>
            <a:prstDash val="solid"/>
            <a:headEnd type="none" w="med" len="med"/>
            <a:tailEnd type="none" w="med" len="med"/>
          </a:ln>
        </p:spPr>
      </p:sp>
      <p:sp>
        <p:nvSpPr>
          <p:cNvPr id="102430" name="直接连接符 102429"/>
          <p:cNvSpPr/>
          <p:nvPr/>
        </p:nvSpPr>
        <p:spPr>
          <a:xfrm>
            <a:off x="1511300" y="5013325"/>
            <a:ext cx="0" cy="503238"/>
          </a:xfrm>
          <a:prstGeom prst="line">
            <a:avLst/>
          </a:prstGeom>
          <a:ln w="28575" cap="flat" cmpd="sng">
            <a:solidFill>
              <a:schemeClr val="tx1"/>
            </a:solidFill>
            <a:prstDash val="solid"/>
            <a:headEnd type="none" w="med" len="med"/>
            <a:tailEnd type="none" w="med" len="med"/>
          </a:ln>
        </p:spPr>
      </p:sp>
      <p:sp>
        <p:nvSpPr>
          <p:cNvPr id="102431" name="直接连接符 102430"/>
          <p:cNvSpPr/>
          <p:nvPr/>
        </p:nvSpPr>
        <p:spPr>
          <a:xfrm>
            <a:off x="1323975" y="5516563"/>
            <a:ext cx="360363" cy="0"/>
          </a:xfrm>
          <a:prstGeom prst="line">
            <a:avLst/>
          </a:prstGeom>
          <a:ln w="28575" cap="flat" cmpd="sng">
            <a:solidFill>
              <a:schemeClr val="tx1"/>
            </a:solidFill>
            <a:prstDash val="solid"/>
            <a:headEnd type="none" w="med" len="med"/>
            <a:tailEnd type="none" w="med" len="med"/>
          </a:ln>
        </p:spPr>
      </p:sp>
      <p:sp>
        <p:nvSpPr>
          <p:cNvPr id="102432" name="直接连接符 102431"/>
          <p:cNvSpPr/>
          <p:nvPr/>
        </p:nvSpPr>
        <p:spPr>
          <a:xfrm>
            <a:off x="1150938" y="4364038"/>
            <a:ext cx="936625" cy="0"/>
          </a:xfrm>
          <a:prstGeom prst="line">
            <a:avLst/>
          </a:prstGeom>
          <a:ln w="28575" cap="flat" cmpd="sng">
            <a:solidFill>
              <a:schemeClr val="tx1"/>
            </a:solidFill>
            <a:prstDash val="solid"/>
            <a:headEnd type="none" w="med" len="med"/>
            <a:tailEnd type="none" w="med" len="med"/>
          </a:ln>
        </p:spPr>
      </p:sp>
      <p:sp>
        <p:nvSpPr>
          <p:cNvPr id="102433" name="椭圆 102432"/>
          <p:cNvSpPr>
            <a:spLocks noChangeAspect="1"/>
          </p:cNvSpPr>
          <p:nvPr/>
        </p:nvSpPr>
        <p:spPr>
          <a:xfrm>
            <a:off x="1065213" y="4306888"/>
            <a:ext cx="107950" cy="107950"/>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102434" name="文本框 102433"/>
          <p:cNvSpPr txBox="1"/>
          <p:nvPr/>
        </p:nvSpPr>
        <p:spPr>
          <a:xfrm>
            <a:off x="647700" y="4148138"/>
            <a:ext cx="265113" cy="427037"/>
          </a:xfrm>
          <a:prstGeom prst="rect">
            <a:avLst/>
          </a:prstGeom>
          <a:noFill/>
          <a:ln w="9525">
            <a:noFill/>
          </a:ln>
        </p:spPr>
        <p:txBody>
          <a:bodyPr wrap="none" lIns="0" tIns="0" rIns="0" bIns="0" anchor="t">
            <a:spAutoFit/>
          </a:bodyPr>
          <a:p>
            <a:r>
              <a:rPr lang="en-US" altLang="zh-CN" sz="2800" i="1" err="1">
                <a:latin typeface="Times New Roman" panose="02020603050405020304" pitchFamily="18" charset="0"/>
              </a:rPr>
              <a:t>u</a:t>
            </a:r>
            <a:r>
              <a:rPr lang="en-US" altLang="zh-CN" sz="2800" baseline="-25000" err="1">
                <a:latin typeface="Times New Roman" panose="02020603050405020304" pitchFamily="18" charset="0"/>
              </a:rPr>
              <a:t>i</a:t>
            </a:r>
            <a:endParaRPr lang="en-US" altLang="zh-CN" sz="2800" baseline="-25000">
              <a:latin typeface="Times New Roman" panose="02020603050405020304" pitchFamily="18" charset="0"/>
            </a:endParaRPr>
          </a:p>
        </p:txBody>
      </p:sp>
      <p:sp>
        <p:nvSpPr>
          <p:cNvPr id="102435" name="直接连接符 102434"/>
          <p:cNvSpPr/>
          <p:nvPr/>
        </p:nvSpPr>
        <p:spPr>
          <a:xfrm>
            <a:off x="3384550" y="4695825"/>
            <a:ext cx="792163" cy="0"/>
          </a:xfrm>
          <a:prstGeom prst="line">
            <a:avLst/>
          </a:prstGeom>
          <a:ln w="28575" cap="flat" cmpd="sng">
            <a:solidFill>
              <a:schemeClr val="tx1"/>
            </a:solidFill>
            <a:prstDash val="solid"/>
            <a:headEnd type="none" w="med" len="med"/>
            <a:tailEnd type="none" w="med" len="med"/>
          </a:ln>
        </p:spPr>
      </p:sp>
      <p:sp>
        <p:nvSpPr>
          <p:cNvPr id="102436" name="椭圆 102435"/>
          <p:cNvSpPr>
            <a:spLocks noChangeAspect="1"/>
          </p:cNvSpPr>
          <p:nvPr/>
        </p:nvSpPr>
        <p:spPr>
          <a:xfrm>
            <a:off x="4103688" y="4638675"/>
            <a:ext cx="107950" cy="107950"/>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102437" name="文本框 102436"/>
          <p:cNvSpPr txBox="1"/>
          <p:nvPr/>
        </p:nvSpPr>
        <p:spPr>
          <a:xfrm>
            <a:off x="3779838" y="4149725"/>
            <a:ext cx="328612" cy="365125"/>
          </a:xfrm>
          <a:prstGeom prst="rect">
            <a:avLst/>
          </a:prstGeom>
          <a:noFill/>
          <a:ln w="9525">
            <a:noFill/>
          </a:ln>
        </p:spPr>
        <p:txBody>
          <a:bodyPr wrap="none" lIns="0" tIns="0" rIns="0" bIns="0" anchor="t">
            <a:spAutoFit/>
          </a:bodyPr>
          <a:p>
            <a:r>
              <a:rPr lang="en-US" altLang="zh-CN" i="1" err="1">
                <a:latin typeface="Times New Roman" panose="02020603050405020304" pitchFamily="18" charset="0"/>
              </a:rPr>
              <a:t>u</a:t>
            </a:r>
            <a:r>
              <a:rPr lang="en-US" altLang="zh-CN" baseline="-25000" err="1">
                <a:latin typeface="Times New Roman" panose="02020603050405020304" pitchFamily="18" charset="0"/>
              </a:rPr>
              <a:t>O</a:t>
            </a:r>
            <a:endParaRPr lang="en-US" altLang="zh-CN" baseline="-2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blinds(vertical)">
                                      <p:cBhvr>
                                        <p:cTn id="7" dur="500"/>
                                        <p:tgtEl>
                                          <p:spTgt spid="1024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8"/>
                                        </p:tgtEl>
                                        <p:attrNameLst>
                                          <p:attrName>style.visibility</p:attrName>
                                        </p:attrNameLst>
                                      </p:cBhvr>
                                      <p:to>
                                        <p:strVal val="visible"/>
                                      </p:to>
                                    </p:set>
                                    <p:animEffect transition="in" filter="blinds(horizontal)">
                                      <p:cBhvr>
                                        <p:cTn id="12"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p:nvPr>
            <p:ph type="title"/>
          </p:nvPr>
        </p:nvSpPr>
        <p:spPr>
          <a:xfrm>
            <a:off x="395288" y="981075"/>
            <a:ext cx="4105275" cy="431800"/>
          </a:xfrm>
          <a:solidFill>
            <a:srgbClr val="FFFFFF">
              <a:alpha val="100000"/>
            </a:srgbClr>
          </a:solidFill>
          <a:ln>
            <a:solidFill>
              <a:schemeClr val="bg1"/>
            </a:solidFill>
          </a:ln>
        </p:spPr>
        <p:txBody>
          <a:bodyPr/>
          <a:p>
            <a:pPr algn="l">
              <a:lnSpc>
                <a:spcPct val="110000"/>
              </a:lnSpc>
            </a:pPr>
            <a:r>
              <a:rPr lang="en-US" altLang="zh-CN" sz="2800" b="1" dirty="0">
                <a:solidFill>
                  <a:srgbClr val="FF0066"/>
                </a:solidFill>
              </a:rPr>
              <a:t>1.  </a:t>
            </a:r>
            <a:r>
              <a:rPr lang="zh-CN" altLang="en-US" sz="2800" b="1" dirty="0">
                <a:solidFill>
                  <a:srgbClr val="FF0066"/>
                </a:solidFill>
              </a:rPr>
              <a:t>反相比例运算电路</a:t>
            </a:r>
            <a:br>
              <a:rPr lang="zh-CN" altLang="en-US" sz="3600" dirty="0">
                <a:solidFill>
                  <a:srgbClr val="FF0066"/>
                </a:solidFill>
                <a:effectLst>
                  <a:outerShdw blurRad="38100" dist="38100" dir="2700000">
                    <a:srgbClr val="C0C0C0"/>
                  </a:outerShdw>
                </a:effectLst>
                <a:latin typeface="隶书" pitchFamily="49" charset="-122"/>
                <a:ea typeface="隶书" pitchFamily="49" charset="-122"/>
              </a:rPr>
            </a:br>
            <a:endParaRPr lang="zh-CN" altLang="en-US" sz="3600" dirty="0">
              <a:solidFill>
                <a:srgbClr val="FF0066"/>
              </a:solidFill>
              <a:effectLst>
                <a:outerShdw blurRad="38100" dist="38100" dir="2700000">
                  <a:srgbClr val="C0C0C0"/>
                </a:outerShdw>
              </a:effectLst>
              <a:latin typeface="隶书" pitchFamily="49" charset="-122"/>
              <a:ea typeface="隶书" pitchFamily="49" charset="-122"/>
            </a:endParaRPr>
          </a:p>
        </p:txBody>
      </p:sp>
      <p:sp>
        <p:nvSpPr>
          <p:cNvPr id="41987" name="文本框 41986"/>
          <p:cNvSpPr txBox="1"/>
          <p:nvPr/>
        </p:nvSpPr>
        <p:spPr>
          <a:xfrm>
            <a:off x="468313" y="5059363"/>
            <a:ext cx="8077200" cy="530225"/>
          </a:xfrm>
          <a:prstGeom prst="rect">
            <a:avLst/>
          </a:prstGeom>
          <a:noFill/>
          <a:ln w="9525">
            <a:noFill/>
          </a:ln>
        </p:spPr>
        <p:txBody>
          <a:bodyPr>
            <a:spAutoFit/>
          </a:bodyPr>
          <a:p>
            <a:pPr marL="457200" indent="-457200" eaLnBrk="0" hangingPunct="0">
              <a:lnSpc>
                <a:spcPct val="120000"/>
              </a:lnSpc>
            </a:pPr>
            <a:r>
              <a:rPr lang="en-US" altLang="zh-CN" dirty="0">
                <a:latin typeface="Times New Roman" panose="02020603050405020304" pitchFamily="18" charset="0"/>
              </a:rPr>
              <a:t>4)  </a:t>
            </a:r>
            <a:r>
              <a:rPr lang="zh-CN" altLang="en-US" dirty="0">
                <a:latin typeface="Times New Roman" panose="02020603050405020304" pitchFamily="18" charset="0"/>
              </a:rPr>
              <a:t>若要</a:t>
            </a:r>
            <a:r>
              <a:rPr lang="en-US" altLang="zh-CN" i="1" err="1">
                <a:latin typeface="Times New Roman" panose="02020603050405020304" pitchFamily="18" charset="0"/>
              </a:rPr>
              <a:t>R</a:t>
            </a:r>
            <a:r>
              <a:rPr lang="en-US" altLang="zh-CN" baseline="-25000" err="1">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100kΩ</a:t>
            </a:r>
            <a:r>
              <a:rPr lang="zh-CN" altLang="en-US" dirty="0">
                <a:latin typeface="Times New Roman" panose="02020603050405020304" pitchFamily="18" charset="0"/>
              </a:rPr>
              <a:t>，比例系数为－</a:t>
            </a:r>
            <a:r>
              <a:rPr lang="en-US" altLang="zh-CN" dirty="0">
                <a:latin typeface="Times New Roman" panose="02020603050405020304" pitchFamily="18" charset="0"/>
              </a:rPr>
              <a:t>100</a:t>
            </a:r>
            <a:r>
              <a:rPr lang="zh-CN" altLang="en-US" dirty="0">
                <a:latin typeface="Times New Roman" panose="02020603050405020304" pitchFamily="18" charset="0"/>
              </a:rPr>
              <a:t>，</a:t>
            </a:r>
            <a:r>
              <a:rPr lang="en-US" altLang="zh-CN" i="1">
                <a:latin typeface="Times New Roman" panose="02020603050405020304" pitchFamily="18" charset="0"/>
              </a:rPr>
              <a:t>R</a:t>
            </a:r>
            <a:r>
              <a:rPr lang="en-US" altLang="zh-CN" baseline="-25000">
                <a:latin typeface="Times New Roman" panose="02020603050405020304" pitchFamily="18" charset="0"/>
              </a:rPr>
              <a:t>1</a:t>
            </a:r>
            <a:r>
              <a:rPr lang="zh-CN" altLang="en-US">
                <a:latin typeface="Times New Roman" panose="02020603050405020304" pitchFamily="18" charset="0"/>
              </a:rPr>
              <a:t>＝？ </a:t>
            </a:r>
            <a:r>
              <a:rPr lang="en-US" altLang="zh-CN" i="1" err="1">
                <a:latin typeface="Times New Roman" panose="02020603050405020304" pitchFamily="18" charset="0"/>
              </a:rPr>
              <a:t>R</a:t>
            </a:r>
            <a:r>
              <a:rPr lang="en-US" altLang="zh-CN" baseline="-25000" err="1">
                <a:latin typeface="Times New Roman" panose="02020603050405020304" pitchFamily="18" charset="0"/>
              </a:rPr>
              <a:t>f</a:t>
            </a: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41988" name="线形标注 2 41987"/>
          <p:cNvSpPr/>
          <p:nvPr/>
        </p:nvSpPr>
        <p:spPr>
          <a:xfrm>
            <a:off x="1763713" y="5805488"/>
            <a:ext cx="4679950" cy="792162"/>
          </a:xfrm>
          <a:prstGeom prst="borderCallout2">
            <a:avLst>
              <a:gd name="adj1" fmla="val 14431"/>
              <a:gd name="adj2" fmla="val 101630"/>
              <a:gd name="adj3" fmla="val 14431"/>
              <a:gd name="adj4" fmla="val 107361"/>
              <a:gd name="adj5" fmla="val -30662"/>
              <a:gd name="adj6" fmla="val 113264"/>
            </a:avLst>
          </a:prstGeom>
          <a:solidFill>
            <a:srgbClr val="CCFFFF"/>
          </a:solidFill>
          <a:ln w="19050" cap="flat" cmpd="sng">
            <a:solidFill>
              <a:srgbClr val="FF3300"/>
            </a:solidFill>
            <a:prstDash val="solid"/>
            <a:miter/>
            <a:headEnd type="none" w="med" len="med"/>
            <a:tailEnd type="none" w="med" len="med"/>
          </a:ln>
        </p:spPr>
        <p:txBody>
          <a:bodyPr/>
          <a:p>
            <a:pPr eaLnBrk="0" hangingPunct="0"/>
            <a:r>
              <a:rPr lang="en-US" altLang="zh-CN" i="1" err="1">
                <a:solidFill>
                  <a:srgbClr val="000000"/>
                </a:solidFill>
                <a:latin typeface="Times New Roman" panose="02020603050405020304" pitchFamily="18" charset="0"/>
              </a:rPr>
              <a:t>R</a:t>
            </a:r>
            <a:r>
              <a:rPr lang="en-US" altLang="zh-CN" baseline="-25000" err="1">
                <a:solidFill>
                  <a:srgbClr val="000000"/>
                </a:solidFill>
                <a:latin typeface="Times New Roman" panose="02020603050405020304" pitchFamily="18" charset="0"/>
              </a:rPr>
              <a:t>f</a:t>
            </a:r>
            <a:r>
              <a:rPr lang="zh-CN" altLang="en-US" dirty="0">
                <a:solidFill>
                  <a:srgbClr val="000000"/>
                </a:solidFill>
                <a:latin typeface="Times New Roman" panose="02020603050405020304" pitchFamily="18" charset="0"/>
              </a:rPr>
              <a:t>太大，噪声大。如何利用相对小的电阻获得－</a:t>
            </a:r>
            <a:r>
              <a:rPr lang="en-US" altLang="zh-CN" dirty="0">
                <a:solidFill>
                  <a:srgbClr val="000000"/>
                </a:solidFill>
                <a:latin typeface="Times New Roman" panose="02020603050405020304" pitchFamily="18" charset="0"/>
              </a:rPr>
              <a:t>100</a:t>
            </a:r>
            <a:r>
              <a:rPr lang="zh-CN" altLang="en-US" dirty="0">
                <a:solidFill>
                  <a:srgbClr val="000000"/>
                </a:solidFill>
                <a:latin typeface="Times New Roman" panose="02020603050405020304" pitchFamily="18" charset="0"/>
              </a:rPr>
              <a:t>的比例系数？</a:t>
            </a:r>
            <a:endParaRPr lang="zh-CN" altLang="en-US" dirty="0">
              <a:solidFill>
                <a:srgbClr val="000000"/>
              </a:solidFill>
              <a:latin typeface="Times New Roman" panose="02020603050405020304" pitchFamily="18" charset="0"/>
            </a:endParaRPr>
          </a:p>
        </p:txBody>
      </p:sp>
      <p:graphicFrame>
        <p:nvGraphicFramePr>
          <p:cNvPr id="41989" name="对象 41988"/>
          <p:cNvGraphicFramePr/>
          <p:nvPr/>
        </p:nvGraphicFramePr>
        <p:xfrm>
          <a:off x="3963988" y="1141413"/>
          <a:ext cx="3200400" cy="2143125"/>
        </p:xfrm>
        <a:graphic>
          <a:graphicData uri="http://schemas.openxmlformats.org/presentationml/2006/ole">
            <mc:AlternateContent xmlns:mc="http://schemas.openxmlformats.org/markup-compatibility/2006">
              <mc:Choice xmlns:v="urn:schemas-microsoft-com:vml" Requires="v">
                <p:oleObj spid="_x0000_s3080" name="" r:id="rId1" imgW="10848975" imgH="7267575" progId="MSPhotoEd.3">
                  <p:embed/>
                </p:oleObj>
              </mc:Choice>
              <mc:Fallback>
                <p:oleObj name="" r:id="rId1" imgW="10848975" imgH="7267575" progId="MSPhotoEd.3">
                  <p:embed/>
                  <p:pic>
                    <p:nvPicPr>
                      <p:cNvPr id="0" name="图片 3079"/>
                      <p:cNvPicPr/>
                      <p:nvPr/>
                    </p:nvPicPr>
                    <p:blipFill>
                      <a:blip r:embed="rId2"/>
                      <a:stretch>
                        <a:fillRect/>
                      </a:stretch>
                    </p:blipFill>
                    <p:spPr>
                      <a:xfrm>
                        <a:off x="3963988" y="1141413"/>
                        <a:ext cx="3200400" cy="2143125"/>
                      </a:xfrm>
                      <a:prstGeom prst="rect">
                        <a:avLst/>
                      </a:prstGeom>
                      <a:noFill/>
                      <a:ln w="38100">
                        <a:noFill/>
                        <a:miter/>
                      </a:ln>
                    </p:spPr>
                  </p:pic>
                </p:oleObj>
              </mc:Fallback>
            </mc:AlternateContent>
          </a:graphicData>
        </a:graphic>
      </p:graphicFrame>
      <p:graphicFrame>
        <p:nvGraphicFramePr>
          <p:cNvPr id="41990" name="对象 41989"/>
          <p:cNvGraphicFramePr/>
          <p:nvPr/>
        </p:nvGraphicFramePr>
        <p:xfrm>
          <a:off x="4343400" y="1981200"/>
          <a:ext cx="381000" cy="296863"/>
        </p:xfrm>
        <a:graphic>
          <a:graphicData uri="http://schemas.openxmlformats.org/presentationml/2006/ole">
            <mc:AlternateContent xmlns:mc="http://schemas.openxmlformats.org/markup-compatibility/2006">
              <mc:Choice xmlns:v="urn:schemas-microsoft-com:vml" Requires="v">
                <p:oleObj spid="_x0000_s3078" name="" r:id="rId3" imgW="1304925" imgH="1019175" progId="MSPhotoEd.3">
                  <p:embed/>
                </p:oleObj>
              </mc:Choice>
              <mc:Fallback>
                <p:oleObj name="" r:id="rId3" imgW="1304925" imgH="1019175" progId="MSPhotoEd.3">
                  <p:embed/>
                  <p:pic>
                    <p:nvPicPr>
                      <p:cNvPr id="0" name="图片 3077"/>
                      <p:cNvPicPr/>
                      <p:nvPr/>
                    </p:nvPicPr>
                    <p:blipFill>
                      <a:blip r:embed="rId4"/>
                      <a:stretch>
                        <a:fillRect/>
                      </a:stretch>
                    </p:blipFill>
                    <p:spPr>
                      <a:xfrm>
                        <a:off x="4343400" y="1981200"/>
                        <a:ext cx="381000" cy="296863"/>
                      </a:xfrm>
                      <a:prstGeom prst="rect">
                        <a:avLst/>
                      </a:prstGeom>
                      <a:noFill/>
                      <a:ln w="38100">
                        <a:noFill/>
                        <a:miter/>
                      </a:ln>
                    </p:spPr>
                  </p:pic>
                </p:oleObj>
              </mc:Fallback>
            </mc:AlternateContent>
          </a:graphicData>
        </a:graphic>
      </p:graphicFrame>
      <p:graphicFrame>
        <p:nvGraphicFramePr>
          <p:cNvPr id="41993" name="对象 41992"/>
          <p:cNvGraphicFramePr/>
          <p:nvPr/>
        </p:nvGraphicFramePr>
        <p:xfrm>
          <a:off x="6096000" y="1090613"/>
          <a:ext cx="457200" cy="320675"/>
        </p:xfrm>
        <a:graphic>
          <a:graphicData uri="http://schemas.openxmlformats.org/presentationml/2006/ole">
            <mc:AlternateContent xmlns:mc="http://schemas.openxmlformats.org/markup-compatibility/2006">
              <mc:Choice xmlns:v="urn:schemas-microsoft-com:vml" Requires="v">
                <p:oleObj spid="_x0000_s3077" name="" r:id="rId5" imgW="1285875" imgH="904875" progId="MSPhotoEd.3">
                  <p:embed/>
                </p:oleObj>
              </mc:Choice>
              <mc:Fallback>
                <p:oleObj name="" r:id="rId5" imgW="1285875" imgH="904875" progId="MSPhotoEd.3">
                  <p:embed/>
                  <p:pic>
                    <p:nvPicPr>
                      <p:cNvPr id="0" name="图片 3076"/>
                      <p:cNvPicPr/>
                      <p:nvPr/>
                    </p:nvPicPr>
                    <p:blipFill>
                      <a:blip r:embed="rId6"/>
                      <a:stretch>
                        <a:fillRect/>
                      </a:stretch>
                    </p:blipFill>
                    <p:spPr>
                      <a:xfrm>
                        <a:off x="6096000" y="1090613"/>
                        <a:ext cx="457200" cy="320675"/>
                      </a:xfrm>
                      <a:prstGeom prst="rect">
                        <a:avLst/>
                      </a:prstGeom>
                      <a:noFill/>
                      <a:ln w="38100">
                        <a:noFill/>
                        <a:miter/>
                      </a:ln>
                    </p:spPr>
                  </p:pic>
                </p:oleObj>
              </mc:Fallback>
            </mc:AlternateContent>
          </a:graphicData>
        </a:graphic>
      </p:graphicFrame>
      <p:sp>
        <p:nvSpPr>
          <p:cNvPr id="41996" name="文本框 41995"/>
          <p:cNvSpPr txBox="1"/>
          <p:nvPr/>
        </p:nvSpPr>
        <p:spPr>
          <a:xfrm>
            <a:off x="990600" y="1524000"/>
            <a:ext cx="2743200" cy="968375"/>
          </a:xfrm>
          <a:prstGeom prst="rect">
            <a:avLst/>
          </a:prstGeom>
          <a:noFill/>
          <a:ln w="9525">
            <a:noFill/>
          </a:ln>
        </p:spPr>
        <p:txBody>
          <a:bodyPr>
            <a:spAutoFit/>
          </a:bodyPr>
          <a:p>
            <a:pPr>
              <a:lnSpc>
                <a:spcPct val="120000"/>
              </a:lnSpc>
            </a:pPr>
            <a:r>
              <a:rPr lang="en-US" altLang="zh-CN" i="1" err="1">
                <a:latin typeface="Times New Roman" panose="02020603050405020304" pitchFamily="18" charset="0"/>
              </a:rPr>
              <a:t>i</a:t>
            </a:r>
            <a:r>
              <a:rPr lang="en-US" altLang="zh-CN" baseline="-25000" err="1">
                <a:latin typeface="Times New Roman" panose="02020603050405020304" pitchFamily="18" charset="0"/>
              </a:rPr>
              <a:t>N</a:t>
            </a:r>
            <a:r>
              <a:rPr lang="en-US" altLang="zh-CN">
                <a:latin typeface="Times New Roman" panose="02020603050405020304" pitchFamily="18" charset="0"/>
              </a:rPr>
              <a:t>=</a:t>
            </a:r>
            <a:r>
              <a:rPr lang="en-US" altLang="zh-CN" i="1" err="1">
                <a:latin typeface="Times New Roman" panose="02020603050405020304" pitchFamily="18" charset="0"/>
              </a:rPr>
              <a:t>i</a:t>
            </a:r>
            <a:r>
              <a:rPr lang="en-US" altLang="zh-CN" baseline="-25000" err="1">
                <a:latin typeface="Times New Roman" panose="02020603050405020304" pitchFamily="18" charset="0"/>
              </a:rPr>
              <a:t>P</a:t>
            </a:r>
            <a:r>
              <a:rPr lang="en-US" altLang="zh-CN">
                <a:latin typeface="Times New Roman" panose="02020603050405020304" pitchFamily="18" charset="0"/>
              </a:rPr>
              <a:t>=0</a:t>
            </a:r>
            <a:r>
              <a:rPr lang="zh-CN" altLang="en-US">
                <a:latin typeface="Times New Roman" panose="02020603050405020304" pitchFamily="18" charset="0"/>
              </a:rPr>
              <a:t>，</a:t>
            </a:r>
            <a:endParaRPr lang="zh-CN" altLang="en-US">
              <a:latin typeface="Times New Roman" panose="02020603050405020304" pitchFamily="18" charset="0"/>
            </a:endParaRPr>
          </a:p>
          <a:p>
            <a:pPr>
              <a:lnSpc>
                <a:spcPct val="120000"/>
              </a:lnSpc>
            </a:pPr>
            <a:r>
              <a:rPr lang="en-US" altLang="zh-CN" i="1" err="1">
                <a:latin typeface="Times New Roman" panose="02020603050405020304" pitchFamily="18" charset="0"/>
              </a:rPr>
              <a:t>u</a:t>
            </a:r>
            <a:r>
              <a:rPr lang="en-US" altLang="zh-CN" baseline="-25000" err="1">
                <a:latin typeface="Times New Roman" panose="02020603050405020304" pitchFamily="18" charset="0"/>
              </a:rPr>
              <a:t>N</a:t>
            </a:r>
            <a:r>
              <a:rPr lang="en-US" altLang="zh-CN">
                <a:latin typeface="Times New Roman" panose="02020603050405020304" pitchFamily="18" charset="0"/>
              </a:rPr>
              <a:t>=</a:t>
            </a:r>
            <a:r>
              <a:rPr lang="en-US" altLang="zh-CN" i="1" err="1">
                <a:latin typeface="Times New Roman" panose="02020603050405020304" pitchFamily="18" charset="0"/>
              </a:rPr>
              <a:t>u</a:t>
            </a:r>
            <a:r>
              <a:rPr lang="en-US" altLang="zh-CN" baseline="-25000" err="1">
                <a:latin typeface="Times New Roman" panose="02020603050405020304" pitchFamily="18" charset="0"/>
              </a:rPr>
              <a:t>P</a:t>
            </a:r>
            <a:r>
              <a:rPr lang="en-US" altLang="zh-CN">
                <a:latin typeface="Times New Roman" panose="02020603050405020304" pitchFamily="18" charset="0"/>
              </a:rPr>
              <a:t>=0</a:t>
            </a:r>
            <a:r>
              <a:rPr lang="zh-CN" altLang="en-US">
                <a:latin typeface="Times New Roman" panose="02020603050405020304" pitchFamily="18" charset="0"/>
              </a:rPr>
              <a:t>－－</a:t>
            </a:r>
            <a:r>
              <a:rPr lang="zh-CN" altLang="en-US" dirty="0">
                <a:solidFill>
                  <a:srgbClr val="FF3300"/>
                </a:solidFill>
                <a:latin typeface="Times New Roman" panose="02020603050405020304" pitchFamily="18" charset="0"/>
              </a:rPr>
              <a:t>虚地</a:t>
            </a:r>
            <a:endParaRPr lang="zh-CN" altLang="en-US" dirty="0">
              <a:solidFill>
                <a:srgbClr val="FF3300"/>
              </a:solidFill>
              <a:latin typeface="Times New Roman" panose="02020603050405020304" pitchFamily="18" charset="0"/>
            </a:endParaRPr>
          </a:p>
        </p:txBody>
      </p:sp>
      <p:grpSp>
        <p:nvGrpSpPr>
          <p:cNvPr id="42004" name="组合 42003"/>
          <p:cNvGrpSpPr/>
          <p:nvPr/>
        </p:nvGrpSpPr>
        <p:grpSpPr>
          <a:xfrm>
            <a:off x="990600" y="2514600"/>
            <a:ext cx="2997200" cy="814388"/>
            <a:chOff x="624" y="1584"/>
            <a:chExt cx="1888" cy="513"/>
          </a:xfrm>
        </p:grpSpPr>
        <p:sp>
          <p:nvSpPr>
            <p:cNvPr id="41998" name="文本框 41997"/>
            <p:cNvSpPr txBox="1"/>
            <p:nvPr/>
          </p:nvSpPr>
          <p:spPr>
            <a:xfrm>
              <a:off x="624" y="1728"/>
              <a:ext cx="1488" cy="28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在节点</a:t>
              </a:r>
              <a:r>
                <a:rPr lang="en-US" altLang="zh-CN">
                  <a:latin typeface="Times New Roman" panose="02020603050405020304" pitchFamily="18" charset="0"/>
                </a:rPr>
                <a:t>N</a:t>
              </a:r>
              <a:r>
                <a:rPr lang="zh-CN" altLang="en-US">
                  <a:latin typeface="Times New Roman" panose="02020603050405020304" pitchFamily="18" charset="0"/>
                </a:rPr>
                <a:t>：</a:t>
              </a:r>
              <a:endParaRPr lang="zh-CN" altLang="en-US">
                <a:latin typeface="Times New Roman" panose="02020603050405020304" pitchFamily="18" charset="0"/>
              </a:endParaRPr>
            </a:p>
          </p:txBody>
        </p:sp>
        <p:graphicFrame>
          <p:nvGraphicFramePr>
            <p:cNvPr id="41999" name="对象 41998"/>
            <p:cNvGraphicFramePr/>
            <p:nvPr/>
          </p:nvGraphicFramePr>
          <p:xfrm>
            <a:off x="1584" y="1584"/>
            <a:ext cx="928" cy="513"/>
          </p:xfrm>
          <a:graphic>
            <a:graphicData uri="http://schemas.openxmlformats.org/presentationml/2006/ole">
              <mc:AlternateContent xmlns:mc="http://schemas.openxmlformats.org/markup-compatibility/2006">
                <mc:Choice xmlns:v="urn:schemas-microsoft-com:vml" Requires="v">
                  <p:oleObj spid="_x0000_s3081" name="" r:id="rId7" imgW="711200" imgH="393700" progId="Equation.3">
                    <p:embed/>
                  </p:oleObj>
                </mc:Choice>
                <mc:Fallback>
                  <p:oleObj name="" r:id="rId7" imgW="711200" imgH="393700" progId="Equation.3">
                    <p:embed/>
                    <p:pic>
                      <p:nvPicPr>
                        <p:cNvPr id="0" name="图片 3080"/>
                        <p:cNvPicPr/>
                        <p:nvPr/>
                      </p:nvPicPr>
                      <p:blipFill>
                        <a:blip r:embed="rId8"/>
                        <a:stretch>
                          <a:fillRect/>
                        </a:stretch>
                      </p:blipFill>
                      <p:spPr>
                        <a:xfrm>
                          <a:off x="1584" y="1584"/>
                          <a:ext cx="928" cy="513"/>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grpSp>
      <p:graphicFrame>
        <p:nvGraphicFramePr>
          <p:cNvPr id="42000" name="对象 41999"/>
          <p:cNvGraphicFramePr/>
          <p:nvPr/>
        </p:nvGraphicFramePr>
        <p:xfrm>
          <a:off x="6296025" y="2541588"/>
          <a:ext cx="2830513" cy="809625"/>
        </p:xfrm>
        <a:graphic>
          <a:graphicData uri="http://schemas.openxmlformats.org/presentationml/2006/ole">
            <mc:AlternateContent xmlns:mc="http://schemas.openxmlformats.org/markup-compatibility/2006">
              <mc:Choice xmlns:v="urn:schemas-microsoft-com:vml" Requires="v">
                <p:oleObj spid="_x0000_s3079" name="" r:id="rId9" imgW="1459865" imgH="419100" progId="Equation.DSMT4">
                  <p:embed/>
                </p:oleObj>
              </mc:Choice>
              <mc:Fallback>
                <p:oleObj name="" r:id="rId9" imgW="1459865" imgH="419100" progId="Equation.DSMT4">
                  <p:embed/>
                  <p:pic>
                    <p:nvPicPr>
                      <p:cNvPr id="0" name="图片 3078"/>
                      <p:cNvPicPr/>
                      <p:nvPr/>
                    </p:nvPicPr>
                    <p:blipFill>
                      <a:blip r:embed="rId10"/>
                      <a:stretch>
                        <a:fillRect/>
                      </a:stretch>
                    </p:blipFill>
                    <p:spPr>
                      <a:xfrm>
                        <a:off x="6296025" y="2541588"/>
                        <a:ext cx="2830513" cy="8096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2005" name="矩形 42004"/>
          <p:cNvSpPr/>
          <p:nvPr/>
        </p:nvSpPr>
        <p:spPr>
          <a:xfrm>
            <a:off x="468313" y="3357563"/>
            <a:ext cx="3095625" cy="530225"/>
          </a:xfrm>
          <a:prstGeom prst="rect">
            <a:avLst/>
          </a:prstGeom>
          <a:noFill/>
          <a:ln w="9525">
            <a:noFill/>
          </a:ln>
        </p:spPr>
        <p:txBody>
          <a:bodyPr>
            <a:spAutoFit/>
          </a:bodyPr>
          <a:p>
            <a:pPr marL="457200" indent="-457200" eaLnBrk="0" hangingPunct="0">
              <a:lnSpc>
                <a:spcPct val="120000"/>
              </a:lnSpc>
              <a:buAutoNum type="arabicParenR"/>
            </a:pPr>
            <a:r>
              <a:rPr lang="zh-CN" altLang="en-US" dirty="0">
                <a:latin typeface="Times New Roman" panose="02020603050405020304" pitchFamily="18" charset="0"/>
              </a:rPr>
              <a:t>电路的反馈组态</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42006" name="矩形 42005"/>
          <p:cNvSpPr/>
          <p:nvPr/>
        </p:nvSpPr>
        <p:spPr>
          <a:xfrm>
            <a:off x="471488" y="4005263"/>
            <a:ext cx="3884612" cy="530225"/>
          </a:xfrm>
          <a:prstGeom prst="rect">
            <a:avLst/>
          </a:prstGeom>
          <a:noFill/>
          <a:ln w="9525">
            <a:noFill/>
          </a:ln>
        </p:spPr>
        <p:txBody>
          <a:bodyPr wrap="none" anchor="t">
            <a:spAutoFit/>
          </a:bodyPr>
          <a:p>
            <a:pPr marL="457200" indent="-457200" eaLnBrk="0" hangingPunct="0">
              <a:lnSpc>
                <a:spcPct val="120000"/>
              </a:lnSpc>
            </a:pPr>
            <a:r>
              <a:rPr lang="en-US" altLang="zh-CN" dirty="0">
                <a:latin typeface="Times New Roman" panose="02020603050405020304" pitchFamily="18" charset="0"/>
              </a:rPr>
              <a:t>2) </a:t>
            </a:r>
            <a:r>
              <a:rPr lang="zh-CN" altLang="en-US" dirty="0">
                <a:latin typeface="Times New Roman" panose="02020603050405020304" pitchFamily="18" charset="0"/>
              </a:rPr>
              <a:t>电路的输入电阻为多少？</a:t>
            </a:r>
            <a:endParaRPr lang="zh-CN" altLang="en-US" dirty="0">
              <a:latin typeface="Times New Roman" panose="02020603050405020304" pitchFamily="18" charset="0"/>
            </a:endParaRPr>
          </a:p>
        </p:txBody>
      </p:sp>
      <p:sp>
        <p:nvSpPr>
          <p:cNvPr id="42007" name="矩形 42006"/>
          <p:cNvSpPr/>
          <p:nvPr/>
        </p:nvSpPr>
        <p:spPr>
          <a:xfrm>
            <a:off x="468313" y="4556125"/>
            <a:ext cx="1584325" cy="457200"/>
          </a:xfrm>
          <a:prstGeom prst="rect">
            <a:avLst/>
          </a:prstGeom>
          <a:noFill/>
          <a:ln w="9525">
            <a:noFill/>
          </a:ln>
        </p:spPr>
        <p:txBody>
          <a:bodyPr wrap="none" anchor="t">
            <a:spAutoFit/>
          </a:bodyPr>
          <a:p>
            <a:r>
              <a:rPr lang="en-US" altLang="zh-CN">
                <a:latin typeface="Times New Roman" panose="02020603050405020304" pitchFamily="18" charset="0"/>
              </a:rPr>
              <a:t>3)   </a:t>
            </a:r>
            <a:r>
              <a:rPr lang="en-US" altLang="zh-CN" i="1">
                <a:latin typeface="Times New Roman" panose="02020603050405020304" pitchFamily="18" charset="0"/>
              </a:rPr>
              <a:t>R</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42008" name="矩形 42007"/>
          <p:cNvSpPr/>
          <p:nvPr/>
        </p:nvSpPr>
        <p:spPr>
          <a:xfrm>
            <a:off x="3851275" y="3357563"/>
            <a:ext cx="2338388"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zh-CN" altLang="en-US" dirty="0">
                <a:solidFill>
                  <a:srgbClr val="0000FF"/>
                </a:solidFill>
                <a:latin typeface="Times New Roman" panose="02020603050405020304" pitchFamily="18" charset="0"/>
              </a:rPr>
              <a:t>电压并联负反馈</a:t>
            </a:r>
            <a:endParaRPr lang="zh-CN" altLang="en-US" dirty="0">
              <a:solidFill>
                <a:srgbClr val="0000FF"/>
              </a:solidFill>
              <a:latin typeface="Times New Roman" panose="02020603050405020304" pitchFamily="18" charset="0"/>
            </a:endParaRPr>
          </a:p>
        </p:txBody>
      </p:sp>
      <p:sp>
        <p:nvSpPr>
          <p:cNvPr id="42009" name="矩形 42008"/>
          <p:cNvSpPr/>
          <p:nvPr/>
        </p:nvSpPr>
        <p:spPr>
          <a:xfrm>
            <a:off x="4787900" y="3933825"/>
            <a:ext cx="904875"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en-US" altLang="zh-CN" i="1" err="1">
                <a:solidFill>
                  <a:srgbClr val="0000FF"/>
                </a:solidFill>
                <a:latin typeface="Times New Roman" panose="02020603050405020304" pitchFamily="18" charset="0"/>
              </a:rPr>
              <a:t>R</a:t>
            </a:r>
            <a:r>
              <a:rPr lang="en-US" altLang="zh-CN" baseline="-25000" err="1">
                <a:solidFill>
                  <a:srgbClr val="0000FF"/>
                </a:solidFill>
                <a:latin typeface="Times New Roman" panose="02020603050405020304" pitchFamily="18" charset="0"/>
              </a:rPr>
              <a:t>i</a:t>
            </a:r>
            <a:r>
              <a:rPr lang="en-US" altLang="zh-CN" b="0">
                <a:solidFill>
                  <a:srgbClr val="0000FF"/>
                </a:solidFill>
                <a:latin typeface="Times New Roman" panose="02020603050405020304" pitchFamily="18" charset="0"/>
              </a:rPr>
              <a:t> =</a:t>
            </a:r>
            <a:r>
              <a:rPr lang="en-US" altLang="zh-CN" i="1">
                <a:solidFill>
                  <a:srgbClr val="0000FF"/>
                </a:solidFill>
                <a:latin typeface="Times New Roman" panose="02020603050405020304" pitchFamily="18" charset="0"/>
              </a:rPr>
              <a:t>R</a:t>
            </a:r>
            <a:endParaRPr lang="en-US" altLang="zh-CN" i="1">
              <a:solidFill>
                <a:srgbClr val="0000FF"/>
              </a:solidFill>
              <a:latin typeface="Times New Roman" panose="02020603050405020304" pitchFamily="18" charset="0"/>
            </a:endParaRPr>
          </a:p>
        </p:txBody>
      </p:sp>
      <p:sp>
        <p:nvSpPr>
          <p:cNvPr id="42010" name="矩形 42009"/>
          <p:cNvSpPr/>
          <p:nvPr/>
        </p:nvSpPr>
        <p:spPr>
          <a:xfrm>
            <a:off x="2051050" y="4508500"/>
            <a:ext cx="1390650"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en-US" altLang="zh-CN" i="1">
                <a:solidFill>
                  <a:srgbClr val="0000FF"/>
                </a:solidFill>
                <a:latin typeface="Times New Roman" panose="02020603050405020304" pitchFamily="18" charset="0"/>
              </a:rPr>
              <a:t>R’</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R</a:t>
            </a:r>
            <a:r>
              <a:rPr lang="en-US" altLang="zh-CN">
                <a:solidFill>
                  <a:srgbClr val="0000FF"/>
                </a:solidFill>
                <a:latin typeface="Times New Roman" panose="02020603050405020304" pitchFamily="18" charset="0"/>
              </a:rPr>
              <a:t>// </a:t>
            </a:r>
            <a:r>
              <a:rPr lang="en-US" altLang="zh-CN" i="1" err="1">
                <a:solidFill>
                  <a:srgbClr val="0000FF"/>
                </a:solidFill>
                <a:latin typeface="Times New Roman" panose="02020603050405020304" pitchFamily="18" charset="0"/>
              </a:rPr>
              <a:t>R</a:t>
            </a:r>
            <a:r>
              <a:rPr lang="en-US" altLang="zh-CN" i="1" baseline="-25000" err="1">
                <a:solidFill>
                  <a:srgbClr val="0000FF"/>
                </a:solidFill>
                <a:latin typeface="Times New Roman" panose="02020603050405020304" pitchFamily="18" charset="0"/>
              </a:rPr>
              <a:t>f</a:t>
            </a:r>
            <a:endParaRPr lang="en-US" altLang="zh-CN" i="1" baseline="-25000">
              <a:solidFill>
                <a:srgbClr val="0000FF"/>
              </a:solidFill>
              <a:latin typeface="Times New Roman" panose="02020603050405020304" pitchFamily="18" charset="0"/>
            </a:endParaRPr>
          </a:p>
        </p:txBody>
      </p:sp>
      <p:sp>
        <p:nvSpPr>
          <p:cNvPr id="42011" name="矩形 42010"/>
          <p:cNvSpPr/>
          <p:nvPr/>
        </p:nvSpPr>
        <p:spPr>
          <a:xfrm>
            <a:off x="3851275" y="4508500"/>
            <a:ext cx="5095875"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zh-CN" altLang="en-US" dirty="0">
                <a:solidFill>
                  <a:srgbClr val="0000FF"/>
                </a:solidFill>
                <a:latin typeface="Times New Roman" panose="02020603050405020304" pitchFamily="18" charset="0"/>
              </a:rPr>
              <a:t>保证运放输入级差分放大电路对称性</a:t>
            </a:r>
            <a:endParaRPr lang="zh-CN" altLang="en-US" dirty="0">
              <a:solidFill>
                <a:srgbClr val="0000FF"/>
              </a:solidFill>
              <a:latin typeface="Times New Roman" panose="02020603050405020304" pitchFamily="18" charset="0"/>
            </a:endParaRPr>
          </a:p>
        </p:txBody>
      </p:sp>
      <p:sp>
        <p:nvSpPr>
          <p:cNvPr id="42012" name="矩形 42011"/>
          <p:cNvSpPr/>
          <p:nvPr/>
        </p:nvSpPr>
        <p:spPr>
          <a:xfrm>
            <a:off x="2700338" y="260350"/>
            <a:ext cx="3448050" cy="579438"/>
          </a:xfrm>
          <a:prstGeom prst="rect">
            <a:avLst/>
          </a:prstGeom>
          <a:noFill/>
          <a:ln w="9525">
            <a:noFill/>
          </a:ln>
        </p:spPr>
        <p:txBody>
          <a:bodyPr wrap="none" anchor="t">
            <a:spAutoFit/>
          </a:bodyPr>
          <a:p>
            <a:r>
              <a:rPr lang="zh-CN" altLang="en-US" sz="3200" dirty="0">
                <a:solidFill>
                  <a:srgbClr val="0000FF"/>
                </a:solidFill>
                <a:latin typeface="Times New Roman" panose="02020603050405020304" pitchFamily="18" charset="0"/>
              </a:rPr>
              <a:t>二、比例运算电路</a:t>
            </a:r>
            <a:endParaRPr lang="zh-CN" altLang="en-US" sz="32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6">
                                            <p:txEl>
                                              <p:charRg st="0" end="9"/>
                                            </p:txEl>
                                          </p:spTgt>
                                        </p:tgtEl>
                                        <p:attrNameLst>
                                          <p:attrName>style.visibility</p:attrName>
                                        </p:attrNameLst>
                                      </p:cBhvr>
                                      <p:to>
                                        <p:strVal val="visible"/>
                                      </p:to>
                                    </p:set>
                                    <p:animEffect transition="in" filter="wipe(left)">
                                      <p:cBhvr>
                                        <p:cTn id="7" dur="500"/>
                                        <p:tgtEl>
                                          <p:spTgt spid="4199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6">
                                            <p:txEl>
                                              <p:charRg st="9" end="21"/>
                                            </p:txEl>
                                          </p:spTgt>
                                        </p:tgtEl>
                                        <p:attrNameLst>
                                          <p:attrName>style.visibility</p:attrName>
                                        </p:attrNameLst>
                                      </p:cBhvr>
                                      <p:to>
                                        <p:strVal val="visible"/>
                                      </p:to>
                                    </p:set>
                                    <p:animEffect transition="in" filter="wipe(left)">
                                      <p:cBhvr>
                                        <p:cTn id="12" dur="500"/>
                                        <p:tgtEl>
                                          <p:spTgt spid="41996">
                                            <p:txEl>
                                              <p:charRg st="9"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004"/>
                                        </p:tgtEl>
                                        <p:attrNameLst>
                                          <p:attrName>style.visibility</p:attrName>
                                        </p:attrNameLst>
                                      </p:cBhvr>
                                      <p:to>
                                        <p:strVal val="visible"/>
                                      </p:to>
                                    </p:set>
                                    <p:animEffect transition="in" filter="wipe(left)">
                                      <p:cBhvr>
                                        <p:cTn id="17" dur="500"/>
                                        <p:tgtEl>
                                          <p:spTgt spid="420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000"/>
                                        </p:tgtEl>
                                        <p:attrNameLst>
                                          <p:attrName>style.visibility</p:attrName>
                                        </p:attrNameLst>
                                      </p:cBhvr>
                                      <p:to>
                                        <p:strVal val="visible"/>
                                      </p:to>
                                    </p:set>
                                    <p:animEffect transition="in" filter="wipe(left)">
                                      <p:cBhvr>
                                        <p:cTn id="22" dur="500"/>
                                        <p:tgtEl>
                                          <p:spTgt spid="420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05"/>
                                        </p:tgtEl>
                                        <p:attrNameLst>
                                          <p:attrName>style.visibility</p:attrName>
                                        </p:attrNameLst>
                                      </p:cBhvr>
                                      <p:to>
                                        <p:strVal val="visible"/>
                                      </p:to>
                                    </p:set>
                                    <p:animEffect transition="in" filter="blinds(horizontal)">
                                      <p:cBhvr>
                                        <p:cTn id="27" dur="500"/>
                                        <p:tgtEl>
                                          <p:spTgt spid="4200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iterate type="lt">
                                    <p:tmPct val="10000"/>
                                  </p:iterate>
                                  <p:childTnLst>
                                    <p:set>
                                      <p:cBhvr>
                                        <p:cTn id="31" dur="1" fill="hold">
                                          <p:stCondLst>
                                            <p:cond delay="0"/>
                                          </p:stCondLst>
                                        </p:cTn>
                                        <p:tgtEl>
                                          <p:spTgt spid="42008"/>
                                        </p:tgtEl>
                                        <p:attrNameLst>
                                          <p:attrName>style.visibility</p:attrName>
                                        </p:attrNameLst>
                                      </p:cBhvr>
                                      <p:to>
                                        <p:strVal val="visible"/>
                                      </p:to>
                                    </p:set>
                                    <p:anim calcmode="lin" valueType="num">
                                      <p:cBhvr additive="base">
                                        <p:cTn id="32" dur="500" fill="hold"/>
                                        <p:tgtEl>
                                          <p:spTgt spid="42008"/>
                                        </p:tgtEl>
                                        <p:attrNameLst>
                                          <p:attrName>ppt_x</p:attrName>
                                        </p:attrNameLst>
                                      </p:cBhvr>
                                      <p:tavLst>
                                        <p:tav tm="0">
                                          <p:val>
                                            <p:strVal val="1+#ppt_w/2"/>
                                          </p:val>
                                        </p:tav>
                                        <p:tav tm="100000">
                                          <p:val>
                                            <p:strVal val="#ppt_x"/>
                                          </p:val>
                                        </p:tav>
                                      </p:tavLst>
                                    </p:anim>
                                    <p:anim calcmode="lin" valueType="num">
                                      <p:cBhvr additive="base">
                                        <p:cTn id="33" dur="500" fill="hold"/>
                                        <p:tgtEl>
                                          <p:spTgt spid="4200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2006"/>
                                        </p:tgtEl>
                                        <p:attrNameLst>
                                          <p:attrName>style.visibility</p:attrName>
                                        </p:attrNameLst>
                                      </p:cBhvr>
                                      <p:to>
                                        <p:strVal val="visible"/>
                                      </p:to>
                                    </p:set>
                                    <p:animEffect transition="in" filter="blinds(horizontal)">
                                      <p:cBhvr>
                                        <p:cTn id="38" dur="500"/>
                                        <p:tgtEl>
                                          <p:spTgt spid="4200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2009"/>
                                        </p:tgtEl>
                                        <p:attrNameLst>
                                          <p:attrName>style.visibility</p:attrName>
                                        </p:attrNameLst>
                                      </p:cBhvr>
                                      <p:to>
                                        <p:strVal val="visible"/>
                                      </p:to>
                                    </p:set>
                                    <p:anim calcmode="lin" valueType="num">
                                      <p:cBhvr additive="base">
                                        <p:cTn id="43" dur="500" fill="hold"/>
                                        <p:tgtEl>
                                          <p:spTgt spid="42009"/>
                                        </p:tgtEl>
                                        <p:attrNameLst>
                                          <p:attrName>ppt_x</p:attrName>
                                        </p:attrNameLst>
                                      </p:cBhvr>
                                      <p:tavLst>
                                        <p:tav tm="0">
                                          <p:val>
                                            <p:strVal val="#ppt_x"/>
                                          </p:val>
                                        </p:tav>
                                        <p:tav tm="100000">
                                          <p:val>
                                            <p:strVal val="#ppt_x"/>
                                          </p:val>
                                        </p:tav>
                                      </p:tavLst>
                                    </p:anim>
                                    <p:anim calcmode="lin" valueType="num">
                                      <p:cBhvr additive="base">
                                        <p:cTn id="44" dur="500" fill="hold"/>
                                        <p:tgtEl>
                                          <p:spTgt spid="4200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2007"/>
                                        </p:tgtEl>
                                        <p:attrNameLst>
                                          <p:attrName>style.visibility</p:attrName>
                                        </p:attrNameLst>
                                      </p:cBhvr>
                                      <p:to>
                                        <p:strVal val="visible"/>
                                      </p:to>
                                    </p:set>
                                    <p:animEffect transition="in" filter="blinds(horizontal)">
                                      <p:cBhvr>
                                        <p:cTn id="49" dur="500"/>
                                        <p:tgtEl>
                                          <p:spTgt spid="4200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2010"/>
                                        </p:tgtEl>
                                        <p:attrNameLst>
                                          <p:attrName>style.visibility</p:attrName>
                                        </p:attrNameLst>
                                      </p:cBhvr>
                                      <p:to>
                                        <p:strVal val="visible"/>
                                      </p:to>
                                    </p:set>
                                    <p:anim calcmode="lin" valueType="num">
                                      <p:cBhvr additive="base">
                                        <p:cTn id="54" dur="500" fill="hold"/>
                                        <p:tgtEl>
                                          <p:spTgt spid="42010"/>
                                        </p:tgtEl>
                                        <p:attrNameLst>
                                          <p:attrName>ppt_x</p:attrName>
                                        </p:attrNameLst>
                                      </p:cBhvr>
                                      <p:tavLst>
                                        <p:tav tm="0">
                                          <p:val>
                                            <p:strVal val="#ppt_x"/>
                                          </p:val>
                                        </p:tav>
                                        <p:tav tm="100000">
                                          <p:val>
                                            <p:strVal val="#ppt_x"/>
                                          </p:val>
                                        </p:tav>
                                      </p:tavLst>
                                    </p:anim>
                                    <p:anim calcmode="lin" valueType="num">
                                      <p:cBhvr additive="base">
                                        <p:cTn id="55" dur="500" fill="hold"/>
                                        <p:tgtEl>
                                          <p:spTgt spid="420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iterate type="lt">
                                    <p:tmPct val="10000"/>
                                  </p:iterate>
                                  <p:childTnLst>
                                    <p:set>
                                      <p:cBhvr>
                                        <p:cTn id="59" dur="1" fill="hold">
                                          <p:stCondLst>
                                            <p:cond delay="0"/>
                                          </p:stCondLst>
                                        </p:cTn>
                                        <p:tgtEl>
                                          <p:spTgt spid="42011"/>
                                        </p:tgtEl>
                                        <p:attrNameLst>
                                          <p:attrName>style.visibility</p:attrName>
                                        </p:attrNameLst>
                                      </p:cBhvr>
                                      <p:to>
                                        <p:strVal val="visible"/>
                                      </p:to>
                                    </p:set>
                                    <p:anim calcmode="lin" valueType="num">
                                      <p:cBhvr additive="base">
                                        <p:cTn id="60" dur="500" fill="hold"/>
                                        <p:tgtEl>
                                          <p:spTgt spid="42011"/>
                                        </p:tgtEl>
                                        <p:attrNameLst>
                                          <p:attrName>ppt_x</p:attrName>
                                        </p:attrNameLst>
                                      </p:cBhvr>
                                      <p:tavLst>
                                        <p:tav tm="0">
                                          <p:val>
                                            <p:strVal val="1+#ppt_w/2"/>
                                          </p:val>
                                        </p:tav>
                                        <p:tav tm="100000">
                                          <p:val>
                                            <p:strVal val="#ppt_x"/>
                                          </p:val>
                                        </p:tav>
                                      </p:tavLst>
                                    </p:anim>
                                    <p:anim calcmode="lin" valueType="num">
                                      <p:cBhvr additive="base">
                                        <p:cTn id="61" dur="500" fill="hold"/>
                                        <p:tgtEl>
                                          <p:spTgt spid="4201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1987">
                                            <p:txEl>
                                              <p:charRg st="0" end="35"/>
                                            </p:txEl>
                                          </p:spTgt>
                                        </p:tgtEl>
                                        <p:attrNameLst>
                                          <p:attrName>style.visibility</p:attrName>
                                        </p:attrNameLst>
                                      </p:cBhvr>
                                      <p:to>
                                        <p:strVal val="visible"/>
                                      </p:to>
                                    </p:set>
                                    <p:animEffect transition="in" filter="wipe(left)">
                                      <p:cBhvr>
                                        <p:cTn id="66" dur="500"/>
                                        <p:tgtEl>
                                          <p:spTgt spid="41987">
                                            <p:txEl>
                                              <p:charRg st="0" end="3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animBg="1"/>
      <p:bldP spid="41996" grpId="0" build="p"/>
      <p:bldP spid="42005" grpId="0"/>
      <p:bldP spid="42006" grpId="0"/>
      <p:bldP spid="42007" grpId="0"/>
      <p:bldP spid="42008" grpId="0" animBg="1"/>
      <p:bldP spid="42009" grpId="0" animBg="1"/>
      <p:bldP spid="42010" grpId="0" animBg="1"/>
      <p:bldP spid="420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p:nvPr>
            <p:ph type="title"/>
          </p:nvPr>
        </p:nvSpPr>
        <p:spPr>
          <a:xfrm>
            <a:off x="468313" y="1052513"/>
            <a:ext cx="7848600" cy="504825"/>
          </a:xfrm>
          <a:solidFill>
            <a:srgbClr val="FFFFFF">
              <a:alpha val="100000"/>
            </a:srgbClr>
          </a:solidFill>
          <a:ln>
            <a:solidFill>
              <a:schemeClr val="bg1"/>
            </a:solidFill>
          </a:ln>
        </p:spPr>
        <p:txBody>
          <a:bodyPr tIns="0" bIns="0"/>
          <a:p>
            <a:pPr algn="l">
              <a:lnSpc>
                <a:spcPct val="120000"/>
              </a:lnSpc>
            </a:pPr>
            <a:r>
              <a:rPr lang="en-US" altLang="zh-CN" sz="2800" b="1">
                <a:solidFill>
                  <a:srgbClr val="FF0066"/>
                </a:solidFill>
                <a:ea typeface="隶书" pitchFamily="49" charset="-122"/>
              </a:rPr>
              <a:t>T </a:t>
            </a:r>
            <a:r>
              <a:rPr lang="zh-CN" altLang="zh-CN" sz="2800" b="1" dirty="0">
                <a:solidFill>
                  <a:srgbClr val="FF0066"/>
                </a:solidFill>
                <a:latin typeface="隶书" pitchFamily="49" charset="-122"/>
                <a:ea typeface="隶书" pitchFamily="49" charset="-122"/>
              </a:rPr>
              <a:t>形反馈网络反相比例运算电路</a:t>
            </a:r>
            <a:endParaRPr lang="zh-CN" altLang="zh-CN" sz="2800" b="1" dirty="0">
              <a:solidFill>
                <a:srgbClr val="FF0066"/>
              </a:solidFill>
              <a:latin typeface="隶书" pitchFamily="49" charset="-122"/>
              <a:ea typeface="隶书" pitchFamily="49" charset="-122"/>
            </a:endParaRPr>
          </a:p>
        </p:txBody>
      </p:sp>
      <p:pic>
        <p:nvPicPr>
          <p:cNvPr id="43011" name="图片 43010" descr="Dz070202"/>
          <p:cNvPicPr>
            <a:picLocks noChangeAspect="1"/>
          </p:cNvPicPr>
          <p:nvPr/>
        </p:nvPicPr>
        <p:blipFill>
          <a:blip r:embed="rId1">
            <a:clrChange>
              <a:clrFrom>
                <a:srgbClr val="FFFFFF"/>
              </a:clrFrom>
              <a:clrTo>
                <a:srgbClr val="FFFFFF">
                  <a:alpha val="0"/>
                </a:srgbClr>
              </a:clrTo>
            </a:clrChange>
          </a:blip>
          <a:srcRect b="-3226"/>
          <a:stretch>
            <a:fillRect/>
          </a:stretch>
        </p:blipFill>
        <p:spPr>
          <a:xfrm>
            <a:off x="533400" y="2286000"/>
            <a:ext cx="3200400" cy="2438400"/>
          </a:xfrm>
          <a:prstGeom prst="rect">
            <a:avLst/>
          </a:prstGeom>
          <a:solidFill>
            <a:schemeClr val="bg1"/>
          </a:solidFill>
          <a:ln w="9525">
            <a:noFill/>
          </a:ln>
        </p:spPr>
      </p:pic>
      <p:graphicFrame>
        <p:nvGraphicFramePr>
          <p:cNvPr id="43012" name="对象 43011"/>
          <p:cNvGraphicFramePr/>
          <p:nvPr/>
        </p:nvGraphicFramePr>
        <p:xfrm>
          <a:off x="3962400" y="2057400"/>
          <a:ext cx="1741488" cy="882650"/>
        </p:xfrm>
        <a:graphic>
          <a:graphicData uri="http://schemas.openxmlformats.org/presentationml/2006/ole">
            <mc:AlternateContent xmlns:mc="http://schemas.openxmlformats.org/markup-compatibility/2006">
              <mc:Choice xmlns:v="urn:schemas-microsoft-com:vml" Requires="v">
                <p:oleObj spid="_x0000_s3088" name="" r:id="rId2" imgW="850265" imgH="431800" progId="Equation.3">
                  <p:embed/>
                </p:oleObj>
              </mc:Choice>
              <mc:Fallback>
                <p:oleObj name="" r:id="rId2" imgW="850265" imgH="431800" progId="Equation.3">
                  <p:embed/>
                  <p:pic>
                    <p:nvPicPr>
                      <p:cNvPr id="0" name="图片 3087"/>
                      <p:cNvPicPr/>
                      <p:nvPr/>
                    </p:nvPicPr>
                    <p:blipFill>
                      <a:blip r:embed="rId3"/>
                      <a:stretch>
                        <a:fillRect/>
                      </a:stretch>
                    </p:blipFill>
                    <p:spPr>
                      <a:xfrm>
                        <a:off x="3962400" y="2057400"/>
                        <a:ext cx="1741488" cy="882650"/>
                      </a:xfrm>
                      <a:prstGeom prst="rect">
                        <a:avLst/>
                      </a:prstGeom>
                      <a:solidFill>
                        <a:srgbClr val="FFFFFF"/>
                      </a:solidFill>
                      <a:ln w="38100">
                        <a:noFill/>
                        <a:miter/>
                      </a:ln>
                    </p:spPr>
                  </p:pic>
                </p:oleObj>
              </mc:Fallback>
            </mc:AlternateContent>
          </a:graphicData>
        </a:graphic>
      </p:graphicFrame>
      <p:graphicFrame>
        <p:nvGraphicFramePr>
          <p:cNvPr id="43013" name="对象 43012"/>
          <p:cNvGraphicFramePr/>
          <p:nvPr/>
        </p:nvGraphicFramePr>
        <p:xfrm>
          <a:off x="3962400" y="3886200"/>
          <a:ext cx="4648200" cy="952500"/>
        </p:xfrm>
        <a:graphic>
          <a:graphicData uri="http://schemas.openxmlformats.org/presentationml/2006/ole">
            <mc:AlternateContent xmlns:mc="http://schemas.openxmlformats.org/markup-compatibility/2006">
              <mc:Choice xmlns:v="urn:schemas-microsoft-com:vml" Requires="v">
                <p:oleObj spid="_x0000_s3089" name="" r:id="rId4" imgW="1942465" imgH="431800" progId="Equation.3">
                  <p:embed/>
                </p:oleObj>
              </mc:Choice>
              <mc:Fallback>
                <p:oleObj name="" r:id="rId4" imgW="1942465" imgH="431800" progId="Equation.3">
                  <p:embed/>
                  <p:pic>
                    <p:nvPicPr>
                      <p:cNvPr id="0" name="图片 3088"/>
                      <p:cNvPicPr/>
                      <p:nvPr/>
                    </p:nvPicPr>
                    <p:blipFill>
                      <a:blip r:embed="rId5"/>
                      <a:stretch>
                        <a:fillRect/>
                      </a:stretch>
                    </p:blipFill>
                    <p:spPr>
                      <a:xfrm>
                        <a:off x="3962400" y="3886200"/>
                        <a:ext cx="4648200" cy="9525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3014" name="对象 43013"/>
          <p:cNvGraphicFramePr/>
          <p:nvPr/>
        </p:nvGraphicFramePr>
        <p:xfrm>
          <a:off x="1219200" y="4953000"/>
          <a:ext cx="6400800" cy="938213"/>
        </p:xfrm>
        <a:graphic>
          <a:graphicData uri="http://schemas.openxmlformats.org/presentationml/2006/ole">
            <mc:AlternateContent xmlns:mc="http://schemas.openxmlformats.org/markup-compatibility/2006">
              <mc:Choice xmlns:v="urn:schemas-microsoft-com:vml" Requires="v">
                <p:oleObj spid="_x0000_s3084" name="" r:id="rId6" imgW="3111500" imgH="457200" progId="Equation.3">
                  <p:embed/>
                </p:oleObj>
              </mc:Choice>
              <mc:Fallback>
                <p:oleObj name="" r:id="rId6" imgW="3111500" imgH="457200" progId="Equation.3">
                  <p:embed/>
                  <p:pic>
                    <p:nvPicPr>
                      <p:cNvPr id="0" name="图片 3083"/>
                      <p:cNvPicPr/>
                      <p:nvPr/>
                    </p:nvPicPr>
                    <p:blipFill>
                      <a:blip r:embed="rId7"/>
                      <a:stretch>
                        <a:fillRect/>
                      </a:stretch>
                    </p:blipFill>
                    <p:spPr>
                      <a:xfrm>
                        <a:off x="1219200" y="4953000"/>
                        <a:ext cx="6400800" cy="938213"/>
                      </a:xfrm>
                      <a:prstGeom prst="rect">
                        <a:avLst/>
                      </a:prstGeom>
                      <a:noFill/>
                      <a:ln w="38100">
                        <a:noFill/>
                        <a:miter/>
                      </a:ln>
                    </p:spPr>
                  </p:pic>
                </p:oleObj>
              </mc:Fallback>
            </mc:AlternateContent>
          </a:graphicData>
        </a:graphic>
      </p:graphicFrame>
      <p:sp>
        <p:nvSpPr>
          <p:cNvPr id="43015" name="文本框 43014"/>
          <p:cNvSpPr txBox="1"/>
          <p:nvPr/>
        </p:nvSpPr>
        <p:spPr>
          <a:xfrm>
            <a:off x="914400" y="1600200"/>
            <a:ext cx="7391400" cy="457200"/>
          </a:xfrm>
          <a:prstGeom prst="rect">
            <a:avLst/>
          </a:prstGeom>
          <a:noFill/>
          <a:ln w="9525">
            <a:noFill/>
          </a:ln>
        </p:spPr>
        <p:txBody>
          <a:bodyPr>
            <a:spAutoFit/>
          </a:bodyPr>
          <a:p>
            <a:r>
              <a:rPr lang="zh-CN" altLang="en-US" dirty="0">
                <a:latin typeface="Times New Roman" panose="02020603050405020304" pitchFamily="18" charset="0"/>
              </a:rPr>
              <a:t>利用</a:t>
            </a:r>
            <a:r>
              <a:rPr lang="en-US" altLang="zh-CN" i="1">
                <a:latin typeface="Times New Roman" panose="02020603050405020304" pitchFamily="18" charset="0"/>
              </a:rPr>
              <a:t>R</a:t>
            </a:r>
            <a:r>
              <a:rPr lang="en-US" altLang="zh-CN" baseline="-25000">
                <a:latin typeface="Times New Roman" panose="02020603050405020304" pitchFamily="18" charset="0"/>
              </a:rPr>
              <a:t>4</a:t>
            </a:r>
            <a:r>
              <a:rPr lang="zh-CN" altLang="en-US" dirty="0">
                <a:latin typeface="Times New Roman" panose="02020603050405020304" pitchFamily="18" charset="0"/>
              </a:rPr>
              <a:t>中有较大电流来获得较大数值的比例系数。</a:t>
            </a:r>
            <a:endParaRPr lang="zh-CN" altLang="en-US">
              <a:latin typeface="Times New Roman" panose="02020603050405020304" pitchFamily="18" charset="0"/>
            </a:endParaRPr>
          </a:p>
        </p:txBody>
      </p:sp>
      <p:graphicFrame>
        <p:nvGraphicFramePr>
          <p:cNvPr id="43016" name="对象 43015"/>
          <p:cNvGraphicFramePr/>
          <p:nvPr/>
        </p:nvGraphicFramePr>
        <p:xfrm>
          <a:off x="6019800" y="2247900"/>
          <a:ext cx="2547938" cy="468313"/>
        </p:xfrm>
        <a:graphic>
          <a:graphicData uri="http://schemas.openxmlformats.org/presentationml/2006/ole">
            <mc:AlternateContent xmlns:mc="http://schemas.openxmlformats.org/markup-compatibility/2006">
              <mc:Choice xmlns:v="urn:schemas-microsoft-com:vml" Requires="v">
                <p:oleObj spid="_x0000_s3086" name="" r:id="rId8" imgW="1244600" imgH="228600" progId="Equation.3">
                  <p:embed/>
                </p:oleObj>
              </mc:Choice>
              <mc:Fallback>
                <p:oleObj name="" r:id="rId8" imgW="1244600" imgH="228600" progId="Equation.3">
                  <p:embed/>
                  <p:pic>
                    <p:nvPicPr>
                      <p:cNvPr id="0" name="图片 3085"/>
                      <p:cNvPicPr/>
                      <p:nvPr/>
                    </p:nvPicPr>
                    <p:blipFill>
                      <a:blip r:embed="rId9"/>
                      <a:stretch>
                        <a:fillRect/>
                      </a:stretch>
                    </p:blipFill>
                    <p:spPr>
                      <a:xfrm>
                        <a:off x="6019800" y="2247900"/>
                        <a:ext cx="2547938" cy="468313"/>
                      </a:xfrm>
                      <a:prstGeom prst="rect">
                        <a:avLst/>
                      </a:prstGeom>
                      <a:solidFill>
                        <a:srgbClr val="FFFFFF"/>
                      </a:solidFill>
                      <a:ln w="38100">
                        <a:noFill/>
                        <a:miter/>
                      </a:ln>
                    </p:spPr>
                  </p:pic>
                </p:oleObj>
              </mc:Fallback>
            </mc:AlternateContent>
          </a:graphicData>
        </a:graphic>
      </p:graphicFrame>
      <p:graphicFrame>
        <p:nvGraphicFramePr>
          <p:cNvPr id="43017" name="对象 43016"/>
          <p:cNvGraphicFramePr/>
          <p:nvPr/>
        </p:nvGraphicFramePr>
        <p:xfrm>
          <a:off x="4038600" y="2971800"/>
          <a:ext cx="1430338" cy="882650"/>
        </p:xfrm>
        <a:graphic>
          <a:graphicData uri="http://schemas.openxmlformats.org/presentationml/2006/ole">
            <mc:AlternateContent xmlns:mc="http://schemas.openxmlformats.org/markup-compatibility/2006">
              <mc:Choice xmlns:v="urn:schemas-microsoft-com:vml" Requires="v">
                <p:oleObj spid="_x0000_s3083" name="" r:id="rId10" imgW="698500" imgH="431800" progId="Equation.3">
                  <p:embed/>
                </p:oleObj>
              </mc:Choice>
              <mc:Fallback>
                <p:oleObj name="" r:id="rId10" imgW="698500" imgH="431800" progId="Equation.3">
                  <p:embed/>
                  <p:pic>
                    <p:nvPicPr>
                      <p:cNvPr id="0" name="图片 3082"/>
                      <p:cNvPicPr/>
                      <p:nvPr/>
                    </p:nvPicPr>
                    <p:blipFill>
                      <a:blip r:embed="rId11"/>
                      <a:stretch>
                        <a:fillRect/>
                      </a:stretch>
                    </p:blipFill>
                    <p:spPr>
                      <a:xfrm>
                        <a:off x="4038600" y="2971800"/>
                        <a:ext cx="1430338" cy="882650"/>
                      </a:xfrm>
                      <a:prstGeom prst="rect">
                        <a:avLst/>
                      </a:prstGeom>
                      <a:solidFill>
                        <a:srgbClr val="FFFFFF"/>
                      </a:solidFill>
                      <a:ln w="38100">
                        <a:noFill/>
                        <a:miter/>
                      </a:ln>
                    </p:spPr>
                  </p:pic>
                </p:oleObj>
              </mc:Fallback>
            </mc:AlternateContent>
          </a:graphicData>
        </a:graphic>
      </p:graphicFrame>
      <p:graphicFrame>
        <p:nvGraphicFramePr>
          <p:cNvPr id="43018" name="对象 43017"/>
          <p:cNvGraphicFramePr/>
          <p:nvPr/>
        </p:nvGraphicFramePr>
        <p:xfrm>
          <a:off x="6019800" y="2971800"/>
          <a:ext cx="1092200" cy="884238"/>
        </p:xfrm>
        <a:graphic>
          <a:graphicData uri="http://schemas.openxmlformats.org/presentationml/2006/ole">
            <mc:AlternateContent xmlns:mc="http://schemas.openxmlformats.org/markup-compatibility/2006">
              <mc:Choice xmlns:v="urn:schemas-microsoft-com:vml" Requires="v">
                <p:oleObj spid="_x0000_s3085" name="" r:id="rId12" imgW="533400" imgH="431800" progId="Equation.3">
                  <p:embed/>
                </p:oleObj>
              </mc:Choice>
              <mc:Fallback>
                <p:oleObj name="" r:id="rId12" imgW="533400" imgH="431800" progId="Equation.3">
                  <p:embed/>
                  <p:pic>
                    <p:nvPicPr>
                      <p:cNvPr id="0" name="图片 3084"/>
                      <p:cNvPicPr/>
                      <p:nvPr/>
                    </p:nvPicPr>
                    <p:blipFill>
                      <a:blip r:embed="rId13"/>
                      <a:stretch>
                        <a:fillRect/>
                      </a:stretch>
                    </p:blipFill>
                    <p:spPr>
                      <a:xfrm>
                        <a:off x="6019800" y="2971800"/>
                        <a:ext cx="1092200" cy="884238"/>
                      </a:xfrm>
                      <a:prstGeom prst="rect">
                        <a:avLst/>
                      </a:prstGeom>
                      <a:solidFill>
                        <a:srgbClr val="FFFFFF"/>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wipe(left)">
                                      <p:cBhvr>
                                        <p:cTn id="12" dur="500"/>
                                        <p:tgtEl>
                                          <p:spTgt spid="430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17"/>
                                        </p:tgtEl>
                                        <p:attrNameLst>
                                          <p:attrName>style.visibility</p:attrName>
                                        </p:attrNameLst>
                                      </p:cBhvr>
                                      <p:to>
                                        <p:strVal val="visible"/>
                                      </p:to>
                                    </p:set>
                                    <p:animEffect transition="in" filter="wipe(left)">
                                      <p:cBhvr>
                                        <p:cTn id="17" dur="500"/>
                                        <p:tgtEl>
                                          <p:spTgt spid="430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018"/>
                                        </p:tgtEl>
                                        <p:attrNameLst>
                                          <p:attrName>style.visibility</p:attrName>
                                        </p:attrNameLst>
                                      </p:cBhvr>
                                      <p:to>
                                        <p:strVal val="visible"/>
                                      </p:to>
                                    </p:set>
                                    <p:animEffect transition="in" filter="wipe(left)">
                                      <p:cBhvr>
                                        <p:cTn id="22" dur="500"/>
                                        <p:tgtEl>
                                          <p:spTgt spid="430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wipe(left)">
                                      <p:cBhvr>
                                        <p:cTn id="27" dur="500"/>
                                        <p:tgtEl>
                                          <p:spTgt spid="430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014"/>
                                        </p:tgtEl>
                                        <p:attrNameLst>
                                          <p:attrName>style.visibility</p:attrName>
                                        </p:attrNameLst>
                                      </p:cBhvr>
                                      <p:to>
                                        <p:strVal val="visible"/>
                                      </p:to>
                                    </p:set>
                                    <p:animEffect transition="in" filter="wipe(left)">
                                      <p:cBhvr>
                                        <p:cTn id="32"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对象 44033"/>
          <p:cNvGraphicFramePr/>
          <p:nvPr/>
        </p:nvGraphicFramePr>
        <p:xfrm>
          <a:off x="914400" y="1447800"/>
          <a:ext cx="3581400" cy="1812925"/>
        </p:xfrm>
        <a:graphic>
          <a:graphicData uri="http://schemas.openxmlformats.org/presentationml/2006/ole">
            <mc:AlternateContent xmlns:mc="http://schemas.openxmlformats.org/markup-compatibility/2006">
              <mc:Choice xmlns:v="urn:schemas-microsoft-com:vml" Requires="v">
                <p:oleObj spid="_x0000_s3087" name="" r:id="rId1" imgW="11039475" imgH="5581650" progId="MSPhotoEd.3">
                  <p:embed/>
                </p:oleObj>
              </mc:Choice>
              <mc:Fallback>
                <p:oleObj name="" r:id="rId1" imgW="11039475" imgH="5581650" progId="MSPhotoEd.3">
                  <p:embed/>
                  <p:pic>
                    <p:nvPicPr>
                      <p:cNvPr id="0" name="图片 3086"/>
                      <p:cNvPicPr/>
                      <p:nvPr/>
                    </p:nvPicPr>
                    <p:blipFill>
                      <a:blip r:embed="rId2"/>
                      <a:stretch>
                        <a:fillRect/>
                      </a:stretch>
                    </p:blipFill>
                    <p:spPr>
                      <a:xfrm>
                        <a:off x="914400" y="1447800"/>
                        <a:ext cx="3581400" cy="1812925"/>
                      </a:xfrm>
                      <a:prstGeom prst="rect">
                        <a:avLst/>
                      </a:prstGeom>
                      <a:noFill/>
                      <a:ln w="38100">
                        <a:noFill/>
                        <a:miter/>
                      </a:ln>
                    </p:spPr>
                  </p:pic>
                </p:oleObj>
              </mc:Fallback>
            </mc:AlternateContent>
          </a:graphicData>
        </a:graphic>
      </p:graphicFrame>
      <p:graphicFrame>
        <p:nvGraphicFramePr>
          <p:cNvPr id="44035" name="对象 44034"/>
          <p:cNvGraphicFramePr/>
          <p:nvPr/>
        </p:nvGraphicFramePr>
        <p:xfrm>
          <a:off x="5219700" y="1052513"/>
          <a:ext cx="2890838" cy="2479675"/>
        </p:xfrm>
        <a:graphic>
          <a:graphicData uri="http://schemas.openxmlformats.org/presentationml/2006/ole">
            <mc:AlternateContent xmlns:mc="http://schemas.openxmlformats.org/markup-compatibility/2006">
              <mc:Choice xmlns:v="urn:schemas-microsoft-com:vml" Requires="v">
                <p:oleObj spid="_x0000_s3082" name="" r:id="rId3" imgW="1143000" imgH="1117600" progId="Equation.DSMT4">
                  <p:embed/>
                </p:oleObj>
              </mc:Choice>
              <mc:Fallback>
                <p:oleObj name="" r:id="rId3" imgW="1143000" imgH="1117600" progId="Equation.DSMT4">
                  <p:embed/>
                  <p:pic>
                    <p:nvPicPr>
                      <p:cNvPr id="0" name="图片 3081"/>
                      <p:cNvPicPr/>
                      <p:nvPr/>
                    </p:nvPicPr>
                    <p:blipFill>
                      <a:blip r:embed="rId4"/>
                      <a:stretch>
                        <a:fillRect/>
                      </a:stretch>
                    </p:blipFill>
                    <p:spPr>
                      <a:xfrm>
                        <a:off x="5219700" y="1052513"/>
                        <a:ext cx="2890838" cy="24796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4036" name="文本框 44035"/>
          <p:cNvSpPr txBox="1"/>
          <p:nvPr/>
        </p:nvSpPr>
        <p:spPr>
          <a:xfrm>
            <a:off x="1619250" y="5876925"/>
            <a:ext cx="5638800" cy="519113"/>
          </a:xfrm>
          <a:prstGeom prst="rect">
            <a:avLst/>
          </a:prstGeom>
          <a:noFill/>
          <a:ln w="9525">
            <a:noFill/>
          </a:ln>
        </p:spPr>
        <p:txBody>
          <a:bodyPr>
            <a:spAutoFit/>
          </a:bodyPr>
          <a:p>
            <a:r>
              <a:rPr lang="zh-CN" altLang="en-US" sz="2800" dirty="0">
                <a:solidFill>
                  <a:srgbClr val="D60093"/>
                </a:solidFill>
                <a:latin typeface="宋体" panose="02010600030101010101" pitchFamily="2" charset="-122"/>
              </a:rPr>
              <a:t>运算关系的分析方法：节点电流法</a:t>
            </a:r>
            <a:endParaRPr lang="zh-CN" altLang="en-US" sz="2800" dirty="0">
              <a:solidFill>
                <a:srgbClr val="D60093"/>
              </a:solidFill>
              <a:latin typeface="宋体" panose="02010600030101010101" pitchFamily="2" charset="-122"/>
            </a:endParaRPr>
          </a:p>
        </p:txBody>
      </p:sp>
      <p:sp>
        <p:nvSpPr>
          <p:cNvPr id="44037" name="标题 44036"/>
          <p:cNvSpPr/>
          <p:nvPr>
            <p:ph type="title"/>
          </p:nvPr>
        </p:nvSpPr>
        <p:spPr>
          <a:xfrm>
            <a:off x="468313" y="1052513"/>
            <a:ext cx="4648200" cy="382587"/>
          </a:xfrm>
          <a:solidFill>
            <a:srgbClr val="FFFFFF">
              <a:alpha val="100000"/>
            </a:srgbClr>
          </a:solidFill>
          <a:ln>
            <a:solidFill>
              <a:schemeClr val="bg1"/>
            </a:solidFill>
          </a:ln>
        </p:spPr>
        <p:txBody>
          <a:bodyPr/>
          <a:p>
            <a:pPr algn="l"/>
            <a:r>
              <a:rPr lang="en-US" altLang="zh-CN" sz="2800" b="1">
                <a:solidFill>
                  <a:srgbClr val="FF0066"/>
                </a:solidFill>
              </a:rPr>
              <a:t>2.</a:t>
            </a:r>
            <a:r>
              <a:rPr lang="en-US" altLang="zh-CN" sz="2800" b="1" dirty="0">
                <a:solidFill>
                  <a:srgbClr val="FF0066"/>
                </a:solidFill>
                <a:latin typeface="宋体" panose="02010600030101010101" pitchFamily="2" charset="-122"/>
              </a:rPr>
              <a:t> </a:t>
            </a:r>
            <a:r>
              <a:rPr lang="zh-CN" altLang="en-US" sz="2800" b="1" dirty="0">
                <a:solidFill>
                  <a:srgbClr val="FF0066"/>
                </a:solidFill>
                <a:latin typeface="宋体" panose="02010600030101010101" pitchFamily="2" charset="-122"/>
              </a:rPr>
              <a:t>同相</a:t>
            </a:r>
            <a:r>
              <a:rPr lang="zh-CN" altLang="en-US" sz="2800" b="1" dirty="0">
                <a:solidFill>
                  <a:srgbClr val="FF0066"/>
                </a:solidFill>
              </a:rPr>
              <a:t>比例运算电路</a:t>
            </a:r>
            <a:endParaRPr lang="zh-CN" altLang="en-US" sz="2800" b="1">
              <a:solidFill>
                <a:srgbClr val="FF0066"/>
              </a:solidFill>
            </a:endParaRPr>
          </a:p>
        </p:txBody>
      </p:sp>
      <p:sp>
        <p:nvSpPr>
          <p:cNvPr id="50189" name="矩形 50188"/>
          <p:cNvSpPr/>
          <p:nvPr/>
        </p:nvSpPr>
        <p:spPr>
          <a:xfrm>
            <a:off x="323850" y="5300663"/>
            <a:ext cx="6911975" cy="530225"/>
          </a:xfrm>
          <a:prstGeom prst="rect">
            <a:avLst/>
          </a:prstGeom>
          <a:noFill/>
          <a:ln w="9525">
            <a:noFill/>
          </a:ln>
        </p:spPr>
        <p:txBody>
          <a:bodyPr>
            <a:spAutoFit/>
          </a:bodyPr>
          <a:p>
            <a:pPr marL="457200" indent="-457200">
              <a:lnSpc>
                <a:spcPct val="120000"/>
              </a:lnSpc>
            </a:pPr>
            <a:r>
              <a:rPr lang="en-US" altLang="zh-CN" dirty="0">
                <a:latin typeface="Times New Roman" panose="02020603050405020304" pitchFamily="18" charset="0"/>
              </a:rPr>
              <a:t>4</a:t>
            </a:r>
            <a:r>
              <a:rPr lang="zh-CN" altLang="en-US" dirty="0">
                <a:latin typeface="Times New Roman" panose="02020603050405020304" pitchFamily="18" charset="0"/>
              </a:rPr>
              <a:t>）共模抑制比</a:t>
            </a:r>
            <a:r>
              <a:rPr lang="en-US" altLang="zh-CN" i="1">
                <a:latin typeface="Times New Roman" panose="02020603050405020304" pitchFamily="18" charset="0"/>
              </a:rPr>
              <a:t>K</a:t>
            </a:r>
            <a:r>
              <a:rPr lang="en-US" altLang="zh-CN" dirty="0">
                <a:latin typeface="Times New Roman" panose="02020603050405020304" pitchFamily="18" charset="0"/>
              </a:rPr>
              <a:t>CMR≠∞</a:t>
            </a:r>
            <a:r>
              <a:rPr lang="zh-CN" altLang="en-US" dirty="0">
                <a:latin typeface="Times New Roman" panose="02020603050405020304" pitchFamily="18" charset="0"/>
              </a:rPr>
              <a:t>时会影响运算精度吗？</a:t>
            </a:r>
            <a:endParaRPr lang="zh-CN" altLang="en-US" dirty="0">
              <a:latin typeface="Times New Roman" panose="02020603050405020304" pitchFamily="18" charset="0"/>
            </a:endParaRPr>
          </a:p>
        </p:txBody>
      </p:sp>
      <p:sp>
        <p:nvSpPr>
          <p:cNvPr id="50190" name="矩形 50189"/>
          <p:cNvSpPr/>
          <p:nvPr/>
        </p:nvSpPr>
        <p:spPr>
          <a:xfrm>
            <a:off x="323850" y="3716338"/>
            <a:ext cx="4932363" cy="457200"/>
          </a:xfrm>
          <a:prstGeom prst="rect">
            <a:avLst/>
          </a:prstGeom>
          <a:noFill/>
          <a:ln w="9525">
            <a:noFill/>
          </a:ln>
        </p:spPr>
        <p:txBody>
          <a:bodyPr wrap="none" anchor="t">
            <a:spAutoFit/>
          </a:bodyPr>
          <a:p>
            <a:r>
              <a:rPr lang="en-US" altLang="zh-CN" dirty="0">
                <a:latin typeface="Times New Roman" panose="02020603050405020304" pitchFamily="18" charset="0"/>
              </a:rPr>
              <a:t>1</a:t>
            </a:r>
            <a:r>
              <a:rPr lang="zh-CN" altLang="en-US" dirty="0">
                <a:latin typeface="Times New Roman" panose="02020603050405020304" pitchFamily="18" charset="0"/>
              </a:rPr>
              <a:t>）电路引入了哪种组态的负反馈？</a:t>
            </a:r>
            <a:endParaRPr lang="zh-CN" altLang="en-US" dirty="0">
              <a:latin typeface="Times New Roman" panose="02020603050405020304" pitchFamily="18" charset="0"/>
            </a:endParaRPr>
          </a:p>
        </p:txBody>
      </p:sp>
      <p:sp>
        <p:nvSpPr>
          <p:cNvPr id="50191" name="矩形 50190"/>
          <p:cNvSpPr/>
          <p:nvPr/>
        </p:nvSpPr>
        <p:spPr>
          <a:xfrm>
            <a:off x="323850" y="4724400"/>
            <a:ext cx="3094038" cy="530225"/>
          </a:xfrm>
          <a:prstGeom prst="rect">
            <a:avLst/>
          </a:prstGeom>
          <a:noFill/>
          <a:ln w="9525">
            <a:noFill/>
          </a:ln>
        </p:spPr>
        <p:txBody>
          <a:bodyPr wrap="none" anchor="t">
            <a:spAutoFit/>
          </a:bodyPr>
          <a:p>
            <a:pPr marL="457200" indent="-457200">
              <a:lnSpc>
                <a:spcPct val="120000"/>
              </a:lnSpc>
            </a:pPr>
            <a:r>
              <a:rPr lang="en-US" altLang="zh-CN" dirty="0">
                <a:latin typeface="Times New Roman" panose="02020603050405020304" pitchFamily="18" charset="0"/>
              </a:rPr>
              <a:t>3</a:t>
            </a:r>
            <a:r>
              <a:rPr lang="zh-CN" altLang="en-US" dirty="0">
                <a:latin typeface="Times New Roman" panose="02020603050405020304" pitchFamily="18" charset="0"/>
              </a:rPr>
              <a:t>）输入电阻为多少？</a:t>
            </a:r>
            <a:endParaRPr lang="zh-CN" altLang="en-US" dirty="0">
              <a:latin typeface="Times New Roman" panose="02020603050405020304" pitchFamily="18" charset="0"/>
            </a:endParaRPr>
          </a:p>
        </p:txBody>
      </p:sp>
      <p:sp>
        <p:nvSpPr>
          <p:cNvPr id="50192" name="矩形 50191"/>
          <p:cNvSpPr/>
          <p:nvPr/>
        </p:nvSpPr>
        <p:spPr>
          <a:xfrm>
            <a:off x="323850" y="4194175"/>
            <a:ext cx="2663825" cy="530225"/>
          </a:xfrm>
          <a:prstGeom prst="rect">
            <a:avLst/>
          </a:prstGeom>
          <a:noFill/>
          <a:ln w="9525">
            <a:noFill/>
          </a:ln>
        </p:spPr>
        <p:txBody>
          <a:bodyPr>
            <a:spAutoFit/>
          </a:bodyPr>
          <a:p>
            <a:pPr marL="457200" indent="-457200">
              <a:lnSpc>
                <a:spcPct val="120000"/>
              </a:lnSpc>
            </a:pPr>
            <a:r>
              <a:rPr lang="en-US" altLang="zh-CN" dirty="0">
                <a:latin typeface="Times New Roman" panose="02020603050405020304" pitchFamily="18" charset="0"/>
              </a:rPr>
              <a:t>2</a:t>
            </a:r>
            <a:r>
              <a:rPr lang="zh-CN" altLang="en-US" dirty="0">
                <a:latin typeface="Times New Roman" panose="02020603050405020304" pitchFamily="18" charset="0"/>
              </a:rPr>
              <a:t>）电阻</a:t>
            </a:r>
            <a:r>
              <a:rPr lang="en-US" altLang="zh-CN" i="1">
                <a:latin typeface="Times New Roman" panose="02020603050405020304" pitchFamily="18" charset="0"/>
              </a:rPr>
              <a:t>R</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0193" name="矩形 50192"/>
          <p:cNvSpPr/>
          <p:nvPr/>
        </p:nvSpPr>
        <p:spPr>
          <a:xfrm>
            <a:off x="5364163" y="3644900"/>
            <a:ext cx="2338387"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zh-CN" altLang="en-US" dirty="0">
                <a:solidFill>
                  <a:srgbClr val="0000FF"/>
                </a:solidFill>
                <a:latin typeface="Times New Roman" panose="02020603050405020304" pitchFamily="18" charset="0"/>
              </a:rPr>
              <a:t>电压串联负反馈</a:t>
            </a:r>
            <a:endParaRPr lang="zh-CN" altLang="en-US" dirty="0">
              <a:solidFill>
                <a:srgbClr val="0000FF"/>
              </a:solidFill>
              <a:latin typeface="Times New Roman" panose="02020603050405020304" pitchFamily="18" charset="0"/>
            </a:endParaRPr>
          </a:p>
        </p:txBody>
      </p:sp>
      <p:sp>
        <p:nvSpPr>
          <p:cNvPr id="50194" name="矩形 50193"/>
          <p:cNvSpPr/>
          <p:nvPr/>
        </p:nvSpPr>
        <p:spPr>
          <a:xfrm>
            <a:off x="3348038" y="4221163"/>
            <a:ext cx="2692400" cy="539750"/>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pPr marL="457200" indent="-457200" eaLnBrk="0" hangingPunct="0">
              <a:lnSpc>
                <a:spcPct val="120000"/>
              </a:lnSpc>
            </a:pPr>
            <a:r>
              <a:rPr lang="zh-CN" altLang="en-US" dirty="0">
                <a:solidFill>
                  <a:srgbClr val="0000FF"/>
                </a:solidFill>
                <a:latin typeface="Times New Roman" panose="02020603050405020304" pitchFamily="18" charset="0"/>
              </a:rPr>
              <a:t>平衡电阻 </a:t>
            </a:r>
            <a:r>
              <a:rPr lang="en-US" altLang="zh-CN" i="1">
                <a:solidFill>
                  <a:srgbClr val="0000FF"/>
                </a:solidFill>
                <a:latin typeface="Times New Roman" panose="02020603050405020304" pitchFamily="18" charset="0"/>
              </a:rPr>
              <a:t>R’</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R</a:t>
            </a:r>
            <a:r>
              <a:rPr lang="en-US" altLang="zh-CN">
                <a:solidFill>
                  <a:srgbClr val="0000FF"/>
                </a:solidFill>
                <a:latin typeface="Times New Roman" panose="02020603050405020304" pitchFamily="18" charset="0"/>
              </a:rPr>
              <a:t>// </a:t>
            </a:r>
            <a:r>
              <a:rPr lang="en-US" altLang="zh-CN" i="1" err="1">
                <a:solidFill>
                  <a:srgbClr val="0000FF"/>
                </a:solidFill>
                <a:latin typeface="Times New Roman" panose="02020603050405020304" pitchFamily="18" charset="0"/>
              </a:rPr>
              <a:t>R</a:t>
            </a:r>
            <a:r>
              <a:rPr lang="en-US" altLang="zh-CN" i="1" baseline="-25000" err="1">
                <a:solidFill>
                  <a:srgbClr val="0000FF"/>
                </a:solidFill>
                <a:latin typeface="Times New Roman" panose="02020603050405020304" pitchFamily="18" charset="0"/>
              </a:rPr>
              <a:t>f</a:t>
            </a:r>
            <a:endParaRPr lang="en-US" altLang="zh-CN" i="1" baseline="-25000">
              <a:solidFill>
                <a:srgbClr val="0000FF"/>
              </a:solidFill>
              <a:latin typeface="Times New Roman" panose="02020603050405020304" pitchFamily="18" charset="0"/>
            </a:endParaRPr>
          </a:p>
        </p:txBody>
      </p:sp>
      <p:sp>
        <p:nvSpPr>
          <p:cNvPr id="50195" name="矩形 50194"/>
          <p:cNvSpPr/>
          <p:nvPr/>
        </p:nvSpPr>
        <p:spPr>
          <a:xfrm>
            <a:off x="3851275" y="4797425"/>
            <a:ext cx="1225550" cy="466725"/>
          </a:xfrm>
          <a:prstGeom prst="rect">
            <a:avLst/>
          </a:prstGeom>
          <a:solidFill>
            <a:srgbClr val="FFFF00"/>
          </a:solidFill>
          <a:ln w="9525" cap="flat" cmpd="sng">
            <a:solidFill>
              <a:srgbClr val="FF0066"/>
            </a:solidFill>
            <a:prstDash val="solid"/>
            <a:miter/>
            <a:headEnd type="none" w="med" len="med"/>
            <a:tailEnd type="none" w="med" len="med"/>
          </a:ln>
        </p:spPr>
        <p:txBody>
          <a:bodyPr>
            <a:spAutoFit/>
          </a:bodyPr>
          <a:p>
            <a:r>
              <a:rPr lang="en-US" altLang="zh-CN" i="1" err="1">
                <a:solidFill>
                  <a:srgbClr val="0000FF"/>
                </a:solidFill>
                <a:latin typeface="Times New Roman" panose="02020603050405020304" pitchFamily="18" charset="0"/>
              </a:rPr>
              <a:t>R</a:t>
            </a:r>
            <a:r>
              <a:rPr lang="en-US" altLang="zh-CN" baseline="-25000" err="1">
                <a:solidFill>
                  <a:srgbClr val="0000FF"/>
                </a:solidFill>
                <a:latin typeface="Times New Roman" panose="02020603050405020304" pitchFamily="18" charset="0"/>
              </a:rPr>
              <a:t>i</a:t>
            </a:r>
            <a:r>
              <a:rPr lang="zh-CN" altLang="en-US" dirty="0">
                <a:solidFill>
                  <a:srgbClr val="0000FF"/>
                </a:solidFill>
                <a:latin typeface="Times New Roman" panose="02020603050405020304" pitchFamily="18" charset="0"/>
              </a:rPr>
              <a:t>＝</a:t>
            </a:r>
            <a:r>
              <a:rPr lang="en-US" altLang="zh-CN">
                <a:solidFill>
                  <a:srgbClr val="0000FF"/>
                </a:solidFill>
                <a:latin typeface="Times New Roman" panose="02020603050405020304" pitchFamily="18" charset="0"/>
              </a:rPr>
              <a:t>∞</a:t>
            </a:r>
            <a:endParaRPr lang="en-US" altLang="zh-CN" dirty="0">
              <a:solidFill>
                <a:srgbClr val="0000FF"/>
              </a:solidFill>
              <a:latin typeface="Times New Roman" panose="02020603050405020304" pitchFamily="18" charset="0"/>
            </a:endParaRPr>
          </a:p>
        </p:txBody>
      </p:sp>
      <p:sp>
        <p:nvSpPr>
          <p:cNvPr id="50196" name="矩形 50195"/>
          <p:cNvSpPr/>
          <p:nvPr/>
        </p:nvSpPr>
        <p:spPr>
          <a:xfrm>
            <a:off x="7164388" y="5373688"/>
            <a:ext cx="500062" cy="466725"/>
          </a:xfrm>
          <a:prstGeom prst="rect">
            <a:avLst/>
          </a:prstGeom>
          <a:solidFill>
            <a:srgbClr val="FFFF00"/>
          </a:solidFill>
          <a:ln w="9525" cap="flat" cmpd="sng">
            <a:solidFill>
              <a:srgbClr val="FF0066"/>
            </a:solidFill>
            <a:prstDash val="solid"/>
            <a:miter/>
            <a:headEnd type="none" w="med" len="med"/>
            <a:tailEnd type="none" w="med" len="med"/>
          </a:ln>
        </p:spPr>
        <p:txBody>
          <a:bodyPr wrap="none" anchor="t">
            <a:spAutoFit/>
          </a:bodyPr>
          <a:p>
            <a:r>
              <a:rPr lang="zh-CN" altLang="en-US" dirty="0">
                <a:solidFill>
                  <a:srgbClr val="0000FF"/>
                </a:solidFill>
                <a:latin typeface="Times New Roman" panose="02020603050405020304" pitchFamily="18" charset="0"/>
              </a:rPr>
              <a:t>会</a:t>
            </a:r>
            <a:endParaRPr lang="zh-CN" altLang="en-US"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90"/>
                                        </p:tgtEl>
                                        <p:attrNameLst>
                                          <p:attrName>style.visibility</p:attrName>
                                        </p:attrNameLst>
                                      </p:cBhvr>
                                      <p:to>
                                        <p:strVal val="visible"/>
                                      </p:to>
                                    </p:set>
                                    <p:animEffect transition="in" filter="blinds(horizontal)">
                                      <p:cBhvr>
                                        <p:cTn id="12" dur="500"/>
                                        <p:tgtEl>
                                          <p:spTgt spid="5019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0193"/>
                                        </p:tgtEl>
                                        <p:attrNameLst>
                                          <p:attrName>style.visibility</p:attrName>
                                        </p:attrNameLst>
                                      </p:cBhvr>
                                      <p:to>
                                        <p:strVal val="visible"/>
                                      </p:to>
                                    </p:set>
                                    <p:anim calcmode="lin" valueType="num">
                                      <p:cBhvr additive="base">
                                        <p:cTn id="17" dur="500" fill="hold"/>
                                        <p:tgtEl>
                                          <p:spTgt spid="50193"/>
                                        </p:tgtEl>
                                        <p:attrNameLst>
                                          <p:attrName>ppt_x</p:attrName>
                                        </p:attrNameLst>
                                      </p:cBhvr>
                                      <p:tavLst>
                                        <p:tav tm="0">
                                          <p:val>
                                            <p:strVal val="1+#ppt_w/2"/>
                                          </p:val>
                                        </p:tav>
                                        <p:tav tm="100000">
                                          <p:val>
                                            <p:strVal val="#ppt_x"/>
                                          </p:val>
                                        </p:tav>
                                      </p:tavLst>
                                    </p:anim>
                                    <p:anim calcmode="lin" valueType="num">
                                      <p:cBhvr additive="base">
                                        <p:cTn id="18" dur="500" fill="hold"/>
                                        <p:tgtEl>
                                          <p:spTgt spid="5019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192"/>
                                        </p:tgtEl>
                                        <p:attrNameLst>
                                          <p:attrName>style.visibility</p:attrName>
                                        </p:attrNameLst>
                                      </p:cBhvr>
                                      <p:to>
                                        <p:strVal val="visible"/>
                                      </p:to>
                                    </p:set>
                                    <p:animEffect transition="in" filter="blinds(horizontal)">
                                      <p:cBhvr>
                                        <p:cTn id="23" dur="500"/>
                                        <p:tgtEl>
                                          <p:spTgt spid="5019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0194"/>
                                        </p:tgtEl>
                                        <p:attrNameLst>
                                          <p:attrName>style.visibility</p:attrName>
                                        </p:attrNameLst>
                                      </p:cBhvr>
                                      <p:to>
                                        <p:strVal val="visible"/>
                                      </p:to>
                                    </p:set>
                                    <p:anim calcmode="lin" valueType="num">
                                      <p:cBhvr additive="base">
                                        <p:cTn id="28" dur="500" fill="hold"/>
                                        <p:tgtEl>
                                          <p:spTgt spid="50194"/>
                                        </p:tgtEl>
                                        <p:attrNameLst>
                                          <p:attrName>ppt_x</p:attrName>
                                        </p:attrNameLst>
                                      </p:cBhvr>
                                      <p:tavLst>
                                        <p:tav tm="0">
                                          <p:val>
                                            <p:strVal val="1+#ppt_w/2"/>
                                          </p:val>
                                        </p:tav>
                                        <p:tav tm="100000">
                                          <p:val>
                                            <p:strVal val="#ppt_x"/>
                                          </p:val>
                                        </p:tav>
                                      </p:tavLst>
                                    </p:anim>
                                    <p:anim calcmode="lin" valueType="num">
                                      <p:cBhvr additive="base">
                                        <p:cTn id="29" dur="500" fill="hold"/>
                                        <p:tgtEl>
                                          <p:spTgt spid="5019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191"/>
                                        </p:tgtEl>
                                        <p:attrNameLst>
                                          <p:attrName>style.visibility</p:attrName>
                                        </p:attrNameLst>
                                      </p:cBhvr>
                                      <p:to>
                                        <p:strVal val="visible"/>
                                      </p:to>
                                    </p:set>
                                    <p:animEffect transition="in" filter="blinds(horizontal)">
                                      <p:cBhvr>
                                        <p:cTn id="34" dur="500"/>
                                        <p:tgtEl>
                                          <p:spTgt spid="5019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0195"/>
                                        </p:tgtEl>
                                        <p:attrNameLst>
                                          <p:attrName>style.visibility</p:attrName>
                                        </p:attrNameLst>
                                      </p:cBhvr>
                                      <p:to>
                                        <p:strVal val="visible"/>
                                      </p:to>
                                    </p:set>
                                    <p:anim calcmode="lin" valueType="num">
                                      <p:cBhvr additive="base">
                                        <p:cTn id="39" dur="500" fill="hold"/>
                                        <p:tgtEl>
                                          <p:spTgt spid="50195"/>
                                        </p:tgtEl>
                                        <p:attrNameLst>
                                          <p:attrName>ppt_x</p:attrName>
                                        </p:attrNameLst>
                                      </p:cBhvr>
                                      <p:tavLst>
                                        <p:tav tm="0">
                                          <p:val>
                                            <p:strVal val="1+#ppt_w/2"/>
                                          </p:val>
                                        </p:tav>
                                        <p:tav tm="100000">
                                          <p:val>
                                            <p:strVal val="#ppt_x"/>
                                          </p:val>
                                        </p:tav>
                                      </p:tavLst>
                                    </p:anim>
                                    <p:anim calcmode="lin" valueType="num">
                                      <p:cBhvr additive="base">
                                        <p:cTn id="40" dur="500" fill="hold"/>
                                        <p:tgtEl>
                                          <p:spTgt spid="5019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0189"/>
                                        </p:tgtEl>
                                        <p:attrNameLst>
                                          <p:attrName>style.visibility</p:attrName>
                                        </p:attrNameLst>
                                      </p:cBhvr>
                                      <p:to>
                                        <p:strVal val="visible"/>
                                      </p:to>
                                    </p:set>
                                    <p:animEffect transition="in" filter="blinds(horizontal)">
                                      <p:cBhvr>
                                        <p:cTn id="45" dur="500"/>
                                        <p:tgtEl>
                                          <p:spTgt spid="5018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50196"/>
                                        </p:tgtEl>
                                        <p:attrNameLst>
                                          <p:attrName>style.visibility</p:attrName>
                                        </p:attrNameLst>
                                      </p:cBhvr>
                                      <p:to>
                                        <p:strVal val="visible"/>
                                      </p:to>
                                    </p:set>
                                    <p:anim calcmode="lin" valueType="num">
                                      <p:cBhvr additive="base">
                                        <p:cTn id="50" dur="500" fill="hold"/>
                                        <p:tgtEl>
                                          <p:spTgt spid="50196"/>
                                        </p:tgtEl>
                                        <p:attrNameLst>
                                          <p:attrName>ppt_x</p:attrName>
                                        </p:attrNameLst>
                                      </p:cBhvr>
                                      <p:tavLst>
                                        <p:tav tm="0">
                                          <p:val>
                                            <p:strVal val="1+#ppt_w/2"/>
                                          </p:val>
                                        </p:tav>
                                        <p:tav tm="100000">
                                          <p:val>
                                            <p:strVal val="#ppt_x"/>
                                          </p:val>
                                        </p:tav>
                                      </p:tavLst>
                                    </p:anim>
                                    <p:anim calcmode="lin" valueType="num">
                                      <p:cBhvr additive="base">
                                        <p:cTn id="51" dur="500" fill="hold"/>
                                        <p:tgtEl>
                                          <p:spTgt spid="5019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036">
                                            <p:txEl>
                                              <p:charRg st="0" end="16"/>
                                            </p:txEl>
                                          </p:spTgt>
                                        </p:tgtEl>
                                        <p:attrNameLst>
                                          <p:attrName>style.visibility</p:attrName>
                                        </p:attrNameLst>
                                      </p:cBhvr>
                                      <p:to>
                                        <p:strVal val="visible"/>
                                      </p:to>
                                    </p:set>
                                    <p:animEffect transition="in" filter="wipe(left)">
                                      <p:cBhvr>
                                        <p:cTn id="56" dur="500"/>
                                        <p:tgtEl>
                                          <p:spTgt spid="4403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P spid="50189" grpId="0"/>
      <p:bldP spid="50190" grpId="0"/>
      <p:bldP spid="50191" grpId="0"/>
      <p:bldP spid="50192" grpId="0"/>
      <p:bldP spid="50193" grpId="0" animBg="1"/>
      <p:bldP spid="50194" grpId="0" animBg="1"/>
      <p:bldP spid="50195" grpId="0" animBg="1"/>
      <p:bldP spid="50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8" name="对象 45057"/>
          <p:cNvGraphicFramePr/>
          <p:nvPr/>
        </p:nvGraphicFramePr>
        <p:xfrm>
          <a:off x="2971800" y="3505200"/>
          <a:ext cx="2668588" cy="566738"/>
        </p:xfrm>
        <a:graphic>
          <a:graphicData uri="http://schemas.openxmlformats.org/presentationml/2006/ole">
            <mc:AlternateContent xmlns:mc="http://schemas.openxmlformats.org/markup-compatibility/2006">
              <mc:Choice xmlns:v="urn:schemas-microsoft-com:vml" Requires="v">
                <p:oleObj spid="_x0000_s3098" name="" r:id="rId1" imgW="1079500" imgH="228600" progId="Equation.3">
                  <p:embed/>
                </p:oleObj>
              </mc:Choice>
              <mc:Fallback>
                <p:oleObj name="" r:id="rId1" imgW="1079500" imgH="228600" progId="Equation.3">
                  <p:embed/>
                  <p:pic>
                    <p:nvPicPr>
                      <p:cNvPr id="0" name="图片 3097"/>
                      <p:cNvPicPr/>
                      <p:nvPr/>
                    </p:nvPicPr>
                    <p:blipFill>
                      <a:blip r:embed="rId2"/>
                      <a:stretch>
                        <a:fillRect/>
                      </a:stretch>
                    </p:blipFill>
                    <p:spPr>
                      <a:xfrm>
                        <a:off x="2971800" y="3505200"/>
                        <a:ext cx="2668588" cy="56673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5059" name="标题 45058"/>
          <p:cNvSpPr/>
          <p:nvPr>
            <p:ph type="title"/>
          </p:nvPr>
        </p:nvSpPr>
        <p:spPr>
          <a:xfrm>
            <a:off x="468313" y="981075"/>
            <a:ext cx="7848600" cy="609600"/>
          </a:xfrm>
          <a:solidFill>
            <a:srgbClr val="FFFFFF">
              <a:alpha val="100000"/>
            </a:srgbClr>
          </a:solidFill>
          <a:ln>
            <a:solidFill>
              <a:schemeClr val="bg1"/>
            </a:solidFill>
          </a:ln>
        </p:spPr>
        <p:txBody>
          <a:bodyPr/>
          <a:p>
            <a:pPr algn="l"/>
            <a:r>
              <a:rPr lang="zh-CN" altLang="en-US" sz="2800" b="1" dirty="0">
                <a:solidFill>
                  <a:schemeClr val="tx1"/>
                </a:solidFill>
                <a:latin typeface="宋体" panose="02010600030101010101" pitchFamily="2" charset="-122"/>
              </a:rPr>
              <a:t>同相输入比例运算电路的特例：电压跟随器</a:t>
            </a:r>
            <a:endParaRPr lang="zh-CN" altLang="en-US" sz="2800" b="1" dirty="0">
              <a:solidFill>
                <a:schemeClr val="tx1"/>
              </a:solidFill>
              <a:latin typeface="宋体" panose="02010600030101010101" pitchFamily="2" charset="-122"/>
            </a:endParaRPr>
          </a:p>
        </p:txBody>
      </p:sp>
      <p:graphicFrame>
        <p:nvGraphicFramePr>
          <p:cNvPr id="45060" name="对象 45059"/>
          <p:cNvGraphicFramePr/>
          <p:nvPr/>
        </p:nvGraphicFramePr>
        <p:xfrm>
          <a:off x="2195513" y="4149725"/>
          <a:ext cx="2057400" cy="1528763"/>
        </p:xfrm>
        <a:graphic>
          <a:graphicData uri="http://schemas.openxmlformats.org/presentationml/2006/ole">
            <mc:AlternateContent xmlns:mc="http://schemas.openxmlformats.org/markup-compatibility/2006">
              <mc:Choice xmlns:v="urn:schemas-microsoft-com:vml" Requires="v">
                <p:oleObj spid="_x0000_s3099" name="" r:id="rId3" imgW="939800" imgH="698500" progId="Equation.3">
                  <p:embed/>
                </p:oleObj>
              </mc:Choice>
              <mc:Fallback>
                <p:oleObj name="" r:id="rId3" imgW="939800" imgH="698500" progId="Equation.3">
                  <p:embed/>
                  <p:pic>
                    <p:nvPicPr>
                      <p:cNvPr id="0" name="图片 3098"/>
                      <p:cNvPicPr/>
                      <p:nvPr/>
                    </p:nvPicPr>
                    <p:blipFill>
                      <a:blip r:embed="rId4"/>
                      <a:stretch>
                        <a:fillRect/>
                      </a:stretch>
                    </p:blipFill>
                    <p:spPr>
                      <a:xfrm>
                        <a:off x="2195513" y="4149725"/>
                        <a:ext cx="2057400" cy="1528763"/>
                      </a:xfrm>
                      <a:prstGeom prst="rect">
                        <a:avLst/>
                      </a:prstGeom>
                      <a:noFill/>
                      <a:ln w="38100">
                        <a:noFill/>
                        <a:miter/>
                      </a:ln>
                    </p:spPr>
                  </p:pic>
                </p:oleObj>
              </mc:Fallback>
            </mc:AlternateContent>
          </a:graphicData>
        </a:graphic>
      </p:graphicFrame>
      <p:graphicFrame>
        <p:nvGraphicFramePr>
          <p:cNvPr id="45061" name="对象 45060"/>
          <p:cNvGraphicFramePr/>
          <p:nvPr/>
        </p:nvGraphicFramePr>
        <p:xfrm>
          <a:off x="1371600" y="1752600"/>
          <a:ext cx="6096000" cy="1565275"/>
        </p:xfrm>
        <a:graphic>
          <a:graphicData uri="http://schemas.openxmlformats.org/presentationml/2006/ole">
            <mc:AlternateContent xmlns:mc="http://schemas.openxmlformats.org/markup-compatibility/2006">
              <mc:Choice xmlns:v="urn:schemas-microsoft-com:vml" Requires="v">
                <p:oleObj spid="_x0000_s3096" name="" r:id="rId5" imgW="20659725" imgH="5305425" progId="MSPhotoEd.3">
                  <p:embed/>
                </p:oleObj>
              </mc:Choice>
              <mc:Fallback>
                <p:oleObj name="" r:id="rId5" imgW="20659725" imgH="5305425" progId="MSPhotoEd.3">
                  <p:embed/>
                  <p:pic>
                    <p:nvPicPr>
                      <p:cNvPr id="0" name="图片 3095"/>
                      <p:cNvPicPr/>
                      <p:nvPr/>
                    </p:nvPicPr>
                    <p:blipFill>
                      <a:blip r:embed="rId6"/>
                      <a:stretch>
                        <a:fillRect/>
                      </a:stretch>
                    </p:blipFill>
                    <p:spPr>
                      <a:xfrm>
                        <a:off x="1371600" y="1752600"/>
                        <a:ext cx="6096000" cy="1565275"/>
                      </a:xfrm>
                      <a:prstGeom prst="rect">
                        <a:avLst/>
                      </a:prstGeom>
                      <a:noFill/>
                      <a:ln w="38100">
                        <a:noFill/>
                        <a:miter/>
                      </a:ln>
                    </p:spPr>
                  </p:pic>
                </p:oleObj>
              </mc:Fallback>
            </mc:AlternateContent>
          </a:graphicData>
        </a:graphic>
      </p:graphicFrame>
      <p:graphicFrame>
        <p:nvGraphicFramePr>
          <p:cNvPr id="49167" name="对象 49166"/>
          <p:cNvGraphicFramePr/>
          <p:nvPr/>
        </p:nvGraphicFramePr>
        <p:xfrm>
          <a:off x="5651500" y="4221163"/>
          <a:ext cx="2446338" cy="1528762"/>
        </p:xfrm>
        <a:graphic>
          <a:graphicData uri="http://schemas.openxmlformats.org/presentationml/2006/ole">
            <mc:AlternateContent xmlns:mc="http://schemas.openxmlformats.org/markup-compatibility/2006">
              <mc:Choice xmlns:v="urn:schemas-microsoft-com:vml" Requires="v">
                <p:oleObj spid="_x0000_s3095" name="" r:id="rId7" imgW="1117600" imgH="698500" progId="Equation.DSMT4">
                  <p:embed/>
                </p:oleObj>
              </mc:Choice>
              <mc:Fallback>
                <p:oleObj name="" r:id="rId7" imgW="1117600" imgH="698500" progId="Equation.DSMT4">
                  <p:embed/>
                  <p:pic>
                    <p:nvPicPr>
                      <p:cNvPr id="0" name="图片 3094"/>
                      <p:cNvPicPr/>
                      <p:nvPr/>
                    </p:nvPicPr>
                    <p:blipFill>
                      <a:blip r:embed="rId8"/>
                      <a:stretch>
                        <a:fillRect/>
                      </a:stretch>
                    </p:blipFill>
                    <p:spPr>
                      <a:xfrm>
                        <a:off x="5651500" y="4221163"/>
                        <a:ext cx="2446338" cy="1528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left)">
                                      <p:cBhvr>
                                        <p:cTn id="7" dur="500"/>
                                        <p:tgtEl>
                                          <p:spTgt spid="45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wipe(left)">
                                      <p:cBhvr>
                                        <p:cTn id="12" dur="500"/>
                                        <p:tgtEl>
                                          <p:spTgt spid="450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left)">
                                      <p:cBhvr>
                                        <p:cTn id="17" dur="500"/>
                                        <p:tgtEl>
                                          <p:spTgt spid="45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67"/>
                                        </p:tgtEl>
                                        <p:attrNameLst>
                                          <p:attrName>style.visibility</p:attrName>
                                        </p:attrNameLst>
                                      </p:cBhvr>
                                      <p:to>
                                        <p:strVal val="visible"/>
                                      </p:to>
                                    </p:set>
                                    <p:animEffect transition="in" filter="wipe(left)">
                                      <p:cBhvr>
                                        <p:cTn id="22" dur="500"/>
                                        <p:tgtEl>
                                          <p:spTgt spid="49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3333CC"/>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1554</Words>
  <Application>WPS 演示</Application>
  <PresentationFormat>在屏幕上显示</PresentationFormat>
  <Paragraphs>244</Paragraphs>
  <Slides>18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53</vt:i4>
      </vt:variant>
      <vt:variant>
        <vt:lpstr>幻灯片标题</vt:lpstr>
      </vt:variant>
      <vt:variant>
        <vt:i4>18</vt:i4>
      </vt:variant>
    </vt:vector>
  </HeadingPairs>
  <TitlesOfParts>
    <vt:vector size="81" baseType="lpstr">
      <vt:lpstr>Arial</vt:lpstr>
      <vt:lpstr>宋体</vt:lpstr>
      <vt:lpstr>Wingdings</vt:lpstr>
      <vt:lpstr>Times New Roman</vt:lpstr>
      <vt:lpstr>隶书</vt:lpstr>
      <vt:lpstr>微软雅黑</vt:lpstr>
      <vt:lpstr>楷体</vt:lpstr>
      <vt:lpstr>黑体</vt:lpstr>
      <vt:lpstr>Arial Unicode MS</vt:lpstr>
      <vt:lpstr>默认设计模板</vt:lpstr>
      <vt:lpstr>Paint.Picture</vt:lpstr>
      <vt:lpstr>Equation.3</vt:lpstr>
      <vt:lpstr>Equation.3</vt:lpstr>
      <vt:lpstr>Equation.3</vt:lpstr>
      <vt:lpstr>MSPhotoEd.3</vt:lpstr>
      <vt:lpstr>Equation.DSMT4</vt:lpstr>
      <vt:lpstr>Equation.3</vt:lpstr>
      <vt:lpstr>Equation.3</vt:lpstr>
      <vt:lpstr>MSPhotoEd.3</vt:lpstr>
      <vt:lpstr>Equation.DSMT4</vt:lpstr>
      <vt:lpstr>Equation.DSMT4</vt:lpstr>
      <vt:lpstr>MSPhotoEd.3</vt:lpstr>
      <vt:lpstr>Equation.3</vt:lpstr>
      <vt:lpstr>MSPhotoEd.3</vt:lpstr>
      <vt:lpstr>Equation.3</vt:lpstr>
      <vt:lpstr>Equation.3</vt:lpstr>
      <vt:lpstr>Equation.3</vt:lpstr>
      <vt:lpstr>MSPhotoEd.3</vt:lpstr>
      <vt:lpstr>MSPhotoEd.3</vt:lpstr>
      <vt:lpstr>Equation.3</vt:lpstr>
      <vt:lpstr>Equation.3</vt:lpstr>
      <vt:lpstr>Equation.3</vt:lpstr>
      <vt:lpstr>MSPhotoEd.3</vt:lpstr>
      <vt:lpstr>MSPhotoEd.3</vt:lpstr>
      <vt:lpstr>Equation.3</vt:lpstr>
      <vt:lpstr>Equation.3</vt:lpstr>
      <vt:lpstr>Equation.3</vt:lpstr>
      <vt:lpstr>Equation.3</vt:lpstr>
      <vt:lpstr>MSPhotoEd.3</vt:lpstr>
      <vt:lpstr>Equation.3</vt:lpstr>
      <vt:lpstr>Equation.3</vt:lpstr>
      <vt:lpstr>MSPhotoEd.3</vt:lpstr>
      <vt:lpstr>MSPhotoEd.3</vt:lpstr>
      <vt:lpstr>MSPhotoEd.3</vt:lpstr>
      <vt:lpstr>Equation.DSMT4</vt:lpstr>
      <vt:lpstr>Equation.DSMT4</vt:lpstr>
      <vt:lpstr>Equation.DSMT4</vt:lpstr>
      <vt:lpstr>Equation.3</vt:lpstr>
      <vt:lpstr>Equation.DSMT4</vt:lpstr>
      <vt:lpstr>MSPhotoEd.3</vt:lpstr>
      <vt:lpstr>MSPhotoEd.3</vt:lpstr>
      <vt:lpstr>MSPhotoEd.3</vt:lpstr>
      <vt:lpstr>MSPhotoEd.3</vt:lpstr>
      <vt:lpstr>MSPhotoEd.3</vt:lpstr>
      <vt:lpstr>Equation.3</vt:lpstr>
      <vt:lpstr>MSPhotoEd.3</vt:lpstr>
      <vt:lpstr>Equation.3</vt:lpstr>
      <vt:lpstr>MSPhotoEd.3</vt:lpstr>
      <vt:lpstr>MSPhotoEd.3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ibm</dc:creator>
  <cp:lastModifiedBy>admin</cp:lastModifiedBy>
  <cp:revision>129</cp:revision>
  <dcterms:created xsi:type="dcterms:W3CDTF">2005-03-18T07:26:47Z</dcterms:created>
  <dcterms:modified xsi:type="dcterms:W3CDTF">2021-10-25T04:33:03Z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