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B4B1649-B6DA-41E1-9C5A-63BF36431599}">
  <a:tblStyle styleId="{5B4B1649-B6DA-41E1-9C5A-63BF3643159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48ee28c5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48ee28c5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baf96bc1ba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baf96bc1ba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c48ee28c57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c48ee28c57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baf96bc1ba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baf96bc1ba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c48ee28c5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c48ee28c5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c48ee28c57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c48ee28c57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c48ee28c57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c48ee28c57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c48ee28c57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c48ee28c57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48ee28c57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c48ee28c57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baf96bc1b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baf96bc1b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48ee28c5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48ee28c5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7.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lnSpc>
                <a:spcPct val="105000"/>
              </a:lnSpc>
              <a:spcBef>
                <a:spcPts val="1200"/>
              </a:spcBef>
              <a:spcAft>
                <a:spcPts val="0"/>
              </a:spcAft>
              <a:buClr>
                <a:schemeClr val="dk1"/>
              </a:buClr>
              <a:buSzPct val="39285"/>
              <a:buFont typeface="Arial"/>
              <a:buNone/>
            </a:pPr>
            <a:r>
              <a:rPr b="1" lang="zh-CN" sz="2800">
                <a:solidFill>
                  <a:srgbClr val="333435"/>
                </a:solidFill>
              </a:rPr>
              <a:t>Gestión de tecnologías informáticas en las organizaciones</a:t>
            </a:r>
            <a:endParaRPr b="1" sz="2800">
              <a:solidFill>
                <a:srgbClr val="333435"/>
              </a:solidFill>
            </a:endParaRPr>
          </a:p>
          <a:p>
            <a:pPr indent="0" lvl="0" marL="0" rtl="0" algn="l">
              <a:spcBef>
                <a:spcPts val="800"/>
              </a:spcBef>
              <a:spcAft>
                <a:spcPts val="0"/>
              </a:spcAft>
              <a:buNone/>
            </a:pPr>
            <a:r>
              <a:t/>
            </a:r>
            <a:endParaRPr/>
          </a:p>
        </p:txBody>
      </p:sp>
      <p:sp>
        <p:nvSpPr>
          <p:cNvPr id="87" name="Google Shape;87;p13"/>
          <p:cNvSpPr txBox="1"/>
          <p:nvPr>
            <p:ph idx="1" type="subTitle"/>
          </p:nvPr>
        </p:nvSpPr>
        <p:spPr>
          <a:xfrm>
            <a:off x="729625" y="3172900"/>
            <a:ext cx="7688100" cy="1142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a:t>Xinyu Chen</a:t>
            </a:r>
            <a:endParaRPr/>
          </a:p>
          <a:p>
            <a:pPr indent="0" lvl="0" marL="0" rtl="0" algn="l">
              <a:lnSpc>
                <a:spcPct val="115000"/>
              </a:lnSpc>
              <a:spcBef>
                <a:spcPts val="0"/>
              </a:spcBef>
              <a:spcAft>
                <a:spcPts val="0"/>
              </a:spcAft>
              <a:buNone/>
            </a:pPr>
            <a:r>
              <a:rPr lang="zh-CN"/>
              <a:t>Igor Irigoyen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729450" y="1318650"/>
            <a:ext cx="7688700" cy="8562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lang="zh-CN" sz="2400">
                <a:solidFill>
                  <a:srgbClr val="1F2328"/>
                </a:solidFill>
                <a:highlight>
                  <a:srgbClr val="FFFFFF"/>
                </a:highlight>
                <a:latin typeface="Arial"/>
                <a:ea typeface="Arial"/>
                <a:cs typeface="Arial"/>
                <a:sym typeface="Arial"/>
              </a:rPr>
              <a:t>ADR 7: </a:t>
            </a:r>
            <a:r>
              <a:rPr lang="zh-CN" sz="2400">
                <a:solidFill>
                  <a:srgbClr val="1F2328"/>
                </a:solidFill>
                <a:highlight>
                  <a:srgbClr val="FFFFFF"/>
                </a:highlight>
                <a:latin typeface="Arial"/>
                <a:ea typeface="Arial"/>
                <a:cs typeface="Arial"/>
                <a:sym typeface="Arial"/>
              </a:rPr>
              <a:t>Interfaz Gráfica para Administrar Kong</a:t>
            </a:r>
            <a:endParaRPr b="0" sz="1200">
              <a:solidFill>
                <a:srgbClr val="1F2328"/>
              </a:solidFill>
              <a:highlight>
                <a:srgbClr val="FFFFFF"/>
              </a:highlight>
              <a:latin typeface="Arial"/>
              <a:ea typeface="Arial"/>
              <a:cs typeface="Arial"/>
              <a:sym typeface="Arial"/>
            </a:endParaRPr>
          </a:p>
          <a:p>
            <a:pPr indent="0" lvl="0" marL="0" marR="0" rtl="0" algn="l">
              <a:lnSpc>
                <a:spcPct val="115000"/>
              </a:lnSpc>
              <a:spcBef>
                <a:spcPts val="1800"/>
              </a:spcBef>
              <a:spcAft>
                <a:spcPts val="0"/>
              </a:spcAft>
              <a:buClr>
                <a:schemeClr val="dk1"/>
              </a:buClr>
              <a:buSzPts val="1100"/>
              <a:buFont typeface="Arial"/>
              <a:buNone/>
            </a:pPr>
            <a:r>
              <a:t/>
            </a:r>
            <a:endParaRPr sz="2255"/>
          </a:p>
          <a:p>
            <a:pPr indent="0" lvl="0" marL="0" rtl="0" algn="l">
              <a:spcBef>
                <a:spcPts val="400"/>
              </a:spcBef>
              <a:spcAft>
                <a:spcPts val="0"/>
              </a:spcAft>
              <a:buSzPts val="990"/>
              <a:buNone/>
            </a:pPr>
            <a:r>
              <a:t/>
            </a:r>
            <a:endParaRPr sz="2520"/>
          </a:p>
        </p:txBody>
      </p:sp>
      <p:sp>
        <p:nvSpPr>
          <p:cNvPr id="154" name="Google Shape;154;p22"/>
          <p:cNvSpPr txBox="1"/>
          <p:nvPr>
            <p:ph idx="1" type="body"/>
          </p:nvPr>
        </p:nvSpPr>
        <p:spPr>
          <a:xfrm>
            <a:off x="670350" y="1954925"/>
            <a:ext cx="7688700" cy="314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0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0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0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0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00">
              <a:solidFill>
                <a:srgbClr val="1F2328"/>
              </a:solidFill>
              <a:highlight>
                <a:srgbClr val="FFFFFF"/>
              </a:highlight>
              <a:latin typeface="Arial"/>
              <a:ea typeface="Arial"/>
              <a:cs typeface="Arial"/>
              <a:sym typeface="Arial"/>
            </a:endParaRPr>
          </a:p>
          <a:p>
            <a:pPr indent="0" lvl="0" marL="0" rtl="0" algn="l">
              <a:spcBef>
                <a:spcPts val="1200"/>
              </a:spcBef>
              <a:spcAft>
                <a:spcPts val="1200"/>
              </a:spcAft>
              <a:buNone/>
            </a:pPr>
            <a:r>
              <a:rPr lang="zh-CN" sz="1200">
                <a:solidFill>
                  <a:srgbClr val="1F2328"/>
                </a:solidFill>
                <a:highlight>
                  <a:srgbClr val="FFFFFF"/>
                </a:highlight>
                <a:latin typeface="Arial"/>
                <a:ea typeface="Arial"/>
                <a:cs typeface="Arial"/>
                <a:sym typeface="Arial"/>
              </a:rPr>
              <a:t>La opción elegida es Konga debido a su facilidad de uso y su naturaleza de código abierto.</a:t>
            </a:r>
            <a:endParaRPr sz="1200">
              <a:solidFill>
                <a:srgbClr val="1F2328"/>
              </a:solidFill>
              <a:highlight>
                <a:srgbClr val="FFFFFF"/>
              </a:highlight>
              <a:latin typeface="Arial"/>
              <a:ea typeface="Arial"/>
              <a:cs typeface="Arial"/>
              <a:sym typeface="Arial"/>
            </a:endParaRPr>
          </a:p>
        </p:txBody>
      </p:sp>
      <p:graphicFrame>
        <p:nvGraphicFramePr>
          <p:cNvPr id="155" name="Google Shape;155;p22"/>
          <p:cNvGraphicFramePr/>
          <p:nvPr/>
        </p:nvGraphicFramePr>
        <p:xfrm>
          <a:off x="782050" y="2000250"/>
          <a:ext cx="3000000" cy="3000000"/>
        </p:xfrm>
        <a:graphic>
          <a:graphicData uri="http://schemas.openxmlformats.org/drawingml/2006/table">
            <a:tbl>
              <a:tblPr>
                <a:noFill/>
                <a:tableStyleId>{5B4B1649-B6DA-41E1-9C5A-63BF36431599}</a:tableStyleId>
              </a:tblPr>
              <a:tblGrid>
                <a:gridCol w="1269825"/>
                <a:gridCol w="2900525"/>
                <a:gridCol w="3133525"/>
              </a:tblGrid>
              <a:tr h="316400">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lang="zh-CN" sz="1200"/>
                        <a:t>Konga</a:t>
                      </a:r>
                      <a:endParaRPr sz="1200"/>
                    </a:p>
                  </a:txBody>
                  <a:tcPr marT="91425" marB="91425" marR="91425" marL="91425"/>
                </a:tc>
                <a:tc>
                  <a:txBody>
                    <a:bodyPr/>
                    <a:lstStyle/>
                    <a:p>
                      <a:pPr indent="0" lvl="0" marL="0" rtl="0" algn="l">
                        <a:spcBef>
                          <a:spcPts val="0"/>
                        </a:spcBef>
                        <a:spcAft>
                          <a:spcPts val="0"/>
                        </a:spcAft>
                        <a:buNone/>
                      </a:pPr>
                      <a:r>
                        <a:rPr lang="zh-CN" sz="1200"/>
                        <a:t>Kong Manager</a:t>
                      </a:r>
                      <a:endParaRPr sz="1200"/>
                    </a:p>
                  </a:txBody>
                  <a:tcPr marT="91425" marB="91425" marR="91425" marL="91425"/>
                </a:tc>
              </a:tr>
              <a:tr h="827575">
                <a:tc>
                  <a:txBody>
                    <a:bodyPr/>
                    <a:lstStyle/>
                    <a:p>
                      <a:pPr indent="0" lvl="0" marL="0" rtl="0" algn="l">
                        <a:spcBef>
                          <a:spcPts val="0"/>
                        </a:spcBef>
                        <a:spcAft>
                          <a:spcPts val="0"/>
                        </a:spcAft>
                        <a:buNone/>
                      </a:pPr>
                      <a:r>
                        <a:rPr lang="zh-CN" sz="1200"/>
                        <a:t>Ventaje</a:t>
                      </a:r>
                      <a:endParaRPr sz="1200"/>
                    </a:p>
                  </a:txBody>
                  <a:tcPr marT="91425" marB="91425" marR="91425" marL="91425"/>
                </a:tc>
                <a:tc>
                  <a:txBody>
                    <a:bodyPr/>
                    <a:lstStyle/>
                    <a:p>
                      <a:pPr indent="0" lvl="0" marL="0" rtl="0" algn="l">
                        <a:spcBef>
                          <a:spcPts val="0"/>
                        </a:spcBef>
                        <a:spcAft>
                          <a:spcPts val="0"/>
                        </a:spcAft>
                        <a:buNone/>
                      </a:pPr>
                      <a:r>
                        <a:rPr lang="zh-CN" sz="1200"/>
                        <a:t>Interfaz de usuario intuitiva y fácil de usar.</a:t>
                      </a:r>
                      <a:endParaRPr sz="1200"/>
                    </a:p>
                    <a:p>
                      <a:pPr indent="0" lvl="0" marL="0" rtl="0" algn="l">
                        <a:spcBef>
                          <a:spcPts val="0"/>
                        </a:spcBef>
                        <a:spcAft>
                          <a:spcPts val="0"/>
                        </a:spcAft>
                        <a:buNone/>
                      </a:pPr>
                      <a:r>
                        <a:rPr lang="zh-CN" sz="1200"/>
                        <a:t>Código abierto y comunidad activa.</a:t>
                      </a:r>
                      <a:endParaRPr sz="1200"/>
                    </a:p>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lang="zh-CN" sz="1200"/>
                        <a:t>Proporciona una amplia gama de funcionalidades de administración para Kong.</a:t>
                      </a:r>
                      <a:endParaRPr sz="1200"/>
                    </a:p>
                    <a:p>
                      <a:pPr indent="0" lvl="0" marL="0" rtl="0" algn="l">
                        <a:spcBef>
                          <a:spcPts val="0"/>
                        </a:spcBef>
                        <a:spcAft>
                          <a:spcPts val="0"/>
                        </a:spcAft>
                        <a:buNone/>
                      </a:pPr>
                      <a:r>
                        <a:rPr lang="zh-CN" sz="1200"/>
                        <a:t>Ofrece soporte oficial y posiblemente una mayor confiabilidad</a:t>
                      </a:r>
                      <a:endParaRPr sz="1200"/>
                    </a:p>
                  </a:txBody>
                  <a:tcPr marT="91425" marB="91425" marR="91425" marL="91425"/>
                </a:tc>
              </a:tr>
              <a:tr h="657175">
                <a:tc>
                  <a:txBody>
                    <a:bodyPr/>
                    <a:lstStyle/>
                    <a:p>
                      <a:pPr indent="0" lvl="0" marL="0" rtl="0" algn="l">
                        <a:spcBef>
                          <a:spcPts val="0"/>
                        </a:spcBef>
                        <a:spcAft>
                          <a:spcPts val="0"/>
                        </a:spcAft>
                        <a:buNone/>
                      </a:pPr>
                      <a:r>
                        <a:rPr lang="zh-CN" sz="1200"/>
                        <a:t>Desventaja</a:t>
                      </a:r>
                      <a:endParaRPr sz="1200"/>
                    </a:p>
                  </a:txBody>
                  <a:tcPr marT="91425" marB="91425" marR="91425" marL="91425"/>
                </a:tc>
                <a:tc>
                  <a:txBody>
                    <a:bodyPr/>
                    <a:lstStyle/>
                    <a:p>
                      <a:pPr indent="0" lvl="0" marL="0" rtl="0" algn="l">
                        <a:spcBef>
                          <a:spcPts val="0"/>
                        </a:spcBef>
                        <a:spcAft>
                          <a:spcPts val="0"/>
                        </a:spcAft>
                        <a:buNone/>
                      </a:pPr>
                      <a:r>
                        <a:rPr lang="zh-CN" sz="1200"/>
                        <a:t>Puede carecer de algunas características avanzadas presentes en Kong Manager.</a:t>
                      </a:r>
                      <a:endParaRPr sz="1200"/>
                    </a:p>
                  </a:txBody>
                  <a:tcPr marT="91425" marB="91425" marR="91425" marL="91425"/>
                </a:tc>
                <a:tc>
                  <a:txBody>
                    <a:bodyPr/>
                    <a:lstStyle/>
                    <a:p>
                      <a:pPr indent="0" lvl="0" marL="0" rtl="0" algn="l">
                        <a:spcBef>
                          <a:spcPts val="0"/>
                        </a:spcBef>
                        <a:spcAft>
                          <a:spcPts val="0"/>
                        </a:spcAft>
                        <a:buNone/>
                      </a:pPr>
                      <a:r>
                        <a:rPr lang="zh-CN" sz="1200"/>
                        <a:t>Más complejo de usar</a:t>
                      </a:r>
                      <a:endParaRPr sz="1200"/>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marR="0" rtl="0" algn="l">
              <a:lnSpc>
                <a:spcPct val="125000"/>
              </a:lnSpc>
              <a:spcBef>
                <a:spcPts val="1800"/>
              </a:spcBef>
              <a:spcAft>
                <a:spcPts val="1200"/>
              </a:spcAft>
              <a:buClr>
                <a:schemeClr val="dk1"/>
              </a:buClr>
              <a:buSzPct val="43891"/>
              <a:buFont typeface="Arial"/>
              <a:buNone/>
            </a:pPr>
            <a:r>
              <a:rPr lang="zh-CN" sz="2255"/>
              <a:t>Despliegue del sistema</a:t>
            </a:r>
            <a:endParaRPr/>
          </a:p>
        </p:txBody>
      </p:sp>
      <p:sp>
        <p:nvSpPr>
          <p:cNvPr id="161" name="Google Shape;161;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04800" lvl="0" marL="457200" marR="0" rtl="0" algn="just">
              <a:lnSpc>
                <a:spcPct val="115000"/>
              </a:lnSpc>
              <a:spcBef>
                <a:spcPts val="300"/>
              </a:spcBef>
              <a:spcAft>
                <a:spcPts val="0"/>
              </a:spcAft>
              <a:buSzPts val="1200"/>
              <a:buChar char="●"/>
            </a:pPr>
            <a:r>
              <a:rPr lang="zh-CN" sz="1200">
                <a:highlight>
                  <a:srgbClr val="FFFFFF"/>
                </a:highlight>
              </a:rPr>
              <a:t>Para desplegar el sistema en un entorno de prueba local: </a:t>
            </a:r>
            <a:endParaRPr sz="1200">
              <a:highlight>
                <a:srgbClr val="FFFFFF"/>
              </a:highlight>
            </a:endParaRPr>
          </a:p>
          <a:p>
            <a:pPr indent="-304800" lvl="0" marL="457200" marR="0" rtl="0" algn="just">
              <a:lnSpc>
                <a:spcPct val="115000"/>
              </a:lnSpc>
              <a:spcBef>
                <a:spcPts val="0"/>
              </a:spcBef>
              <a:spcAft>
                <a:spcPts val="0"/>
              </a:spcAft>
              <a:buSzPts val="1200"/>
              <a:buChar char="●"/>
            </a:pPr>
            <a:r>
              <a:rPr lang="zh-CN" sz="1200">
                <a:highlight>
                  <a:srgbClr val="FFFFFF"/>
                </a:highlight>
              </a:rPr>
              <a:t>Docker Compose: Herramienta que facilita la gestión de aplicaciones multi-contenedor. </a:t>
            </a:r>
            <a:endParaRPr sz="1200">
              <a:highlight>
                <a:srgbClr val="FFFFFF"/>
              </a:highlight>
            </a:endParaRPr>
          </a:p>
          <a:p>
            <a:pPr indent="-304800" lvl="0" marL="457200" marR="0" rtl="0" algn="just">
              <a:lnSpc>
                <a:spcPct val="115000"/>
              </a:lnSpc>
              <a:spcBef>
                <a:spcPts val="0"/>
              </a:spcBef>
              <a:spcAft>
                <a:spcPts val="0"/>
              </a:spcAft>
              <a:buSzPts val="1200"/>
              <a:buChar char="●"/>
            </a:pPr>
            <a:r>
              <a:rPr lang="zh-CN" sz="1200">
                <a:highlight>
                  <a:srgbClr val="FFFFFF"/>
                </a:highlight>
              </a:rPr>
              <a:t>Proporcionamos un archivo de configuración docker-compose.yaml, que define y configura los servicios necesarios para el despliegue. Además, se emplea un archivo Dockerfile, con las instrucciones para la construcción de la imagen del servidor web.</a:t>
            </a:r>
            <a:endParaRPr sz="1200">
              <a:highlight>
                <a:srgbClr val="FFFFFF"/>
              </a:highlight>
            </a:endParaRPr>
          </a:p>
          <a:p>
            <a:pPr indent="-304800" lvl="0" marL="457200" marR="0" rtl="0" algn="just">
              <a:lnSpc>
                <a:spcPct val="115000"/>
              </a:lnSpc>
              <a:spcBef>
                <a:spcPts val="0"/>
              </a:spcBef>
              <a:spcAft>
                <a:spcPts val="0"/>
              </a:spcAft>
              <a:buSzPts val="1200"/>
              <a:buChar char="●"/>
            </a:pPr>
            <a:r>
              <a:rPr lang="zh-CN" sz="1200">
                <a:highlight>
                  <a:srgbClr val="FFFFFF"/>
                </a:highlight>
              </a:rPr>
              <a:t>docker compose up: inicia el despliegue </a:t>
            </a:r>
            <a:r>
              <a:rPr lang="zh-CN" sz="1200">
                <a:highlight>
                  <a:srgbClr val="FFFFFF"/>
                </a:highlight>
              </a:rPr>
              <a:t>(automatizado) </a:t>
            </a:r>
            <a:r>
              <a:rPr lang="zh-CN" sz="1200">
                <a:highlight>
                  <a:srgbClr val="FFFFFF"/>
                </a:highlight>
              </a:rPr>
              <a:t>del sistema en su entorno local.</a:t>
            </a:r>
            <a:endParaRPr sz="1200">
              <a:highlight>
                <a:srgbClr val="FFFFFF"/>
              </a:highlight>
            </a:endParaRPr>
          </a:p>
          <a:p>
            <a:pPr indent="-304800" lvl="0" marL="457200" marR="0" rtl="0" algn="just">
              <a:lnSpc>
                <a:spcPct val="115000"/>
              </a:lnSpc>
              <a:spcBef>
                <a:spcPts val="0"/>
              </a:spcBef>
              <a:spcAft>
                <a:spcPts val="0"/>
              </a:spcAft>
              <a:buSzPts val="1200"/>
              <a:buChar char="●"/>
            </a:pPr>
            <a:r>
              <a:rPr lang="zh-CN" sz="1200">
                <a:highlight>
                  <a:srgbClr val="FFFFFF"/>
                </a:highlight>
              </a:rPr>
              <a:t>Permite una configuración rápida, consistente y eficiente de todos los entornos.</a:t>
            </a:r>
            <a:endParaRPr sz="1200">
              <a:highlight>
                <a:srgbClr val="FFFFFF"/>
              </a:highlight>
            </a:endParaRPr>
          </a:p>
        </p:txBody>
      </p:sp>
      <p:pic>
        <p:nvPicPr>
          <p:cNvPr id="162" name="Google Shape;162;p23"/>
          <p:cNvPicPr preferRelativeResize="0"/>
          <p:nvPr/>
        </p:nvPicPr>
        <p:blipFill rotWithShape="1">
          <a:blip r:embed="rId3">
            <a:alphaModFix/>
          </a:blip>
          <a:srcRect b="7412" l="7675" r="6941" t="7386"/>
          <a:stretch/>
        </p:blipFill>
        <p:spPr>
          <a:xfrm>
            <a:off x="6494750" y="3774675"/>
            <a:ext cx="2426425" cy="1162901"/>
          </a:xfrm>
          <a:prstGeom prst="rect">
            <a:avLst/>
          </a:prstGeom>
          <a:noFill/>
          <a:ln>
            <a:noFill/>
          </a:ln>
        </p:spPr>
      </p:pic>
      <p:pic>
        <p:nvPicPr>
          <p:cNvPr id="163" name="Google Shape;163;p23"/>
          <p:cNvPicPr preferRelativeResize="0"/>
          <p:nvPr/>
        </p:nvPicPr>
        <p:blipFill>
          <a:blip r:embed="rId4">
            <a:alphaModFix/>
          </a:blip>
          <a:stretch>
            <a:fillRect/>
          </a:stretch>
        </p:blipFill>
        <p:spPr>
          <a:xfrm>
            <a:off x="199800" y="3866336"/>
            <a:ext cx="5776774" cy="979575"/>
          </a:xfrm>
          <a:prstGeom prst="rect">
            <a:avLst/>
          </a:prstGeom>
          <a:noFill/>
          <a:ln>
            <a:noFill/>
          </a:ln>
        </p:spPr>
      </p:pic>
      <p:pic>
        <p:nvPicPr>
          <p:cNvPr id="164" name="Google Shape;164;p23"/>
          <p:cNvPicPr preferRelativeResize="0"/>
          <p:nvPr/>
        </p:nvPicPr>
        <p:blipFill>
          <a:blip r:embed="rId5">
            <a:alphaModFix/>
          </a:blip>
          <a:stretch>
            <a:fillRect/>
          </a:stretch>
        </p:blipFill>
        <p:spPr>
          <a:xfrm>
            <a:off x="3789250" y="1017925"/>
            <a:ext cx="5040000" cy="943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Funcionalidad del sistema</a:t>
            </a:r>
            <a:endParaRPr/>
          </a:p>
        </p:txBody>
      </p:sp>
      <p:sp>
        <p:nvSpPr>
          <p:cNvPr id="170" name="Google Shape;170;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zh-CN"/>
              <a:t>Una vez desplegado el sistema tenemos las siguientes funcionalidades:</a:t>
            </a:r>
            <a:endParaRPr/>
          </a:p>
          <a:p>
            <a:pPr indent="-311150" lvl="0" marL="457200" rtl="0" algn="l">
              <a:spcBef>
                <a:spcPts val="1200"/>
              </a:spcBef>
              <a:spcAft>
                <a:spcPts val="0"/>
              </a:spcAft>
              <a:buSzPts val="1300"/>
              <a:buChar char="●"/>
            </a:pPr>
            <a:r>
              <a:rPr lang="zh-CN"/>
              <a:t>Votar por un concursante</a:t>
            </a:r>
            <a:endParaRPr/>
          </a:p>
          <a:p>
            <a:pPr indent="-311150" lvl="0" marL="457200" rtl="0" algn="l">
              <a:spcBef>
                <a:spcPts val="0"/>
              </a:spcBef>
              <a:spcAft>
                <a:spcPts val="0"/>
              </a:spcAft>
              <a:buSzPts val="1300"/>
              <a:buChar char="●"/>
            </a:pPr>
            <a:r>
              <a:rPr lang="zh-CN"/>
              <a:t>Ver información de los concursantes</a:t>
            </a:r>
            <a:endParaRPr/>
          </a:p>
          <a:p>
            <a:pPr indent="0" lvl="0" marL="0" rtl="0" algn="l">
              <a:spcBef>
                <a:spcPts val="1200"/>
              </a:spcBef>
              <a:spcAft>
                <a:spcPts val="0"/>
              </a:spcAft>
              <a:buNone/>
            </a:pPr>
            <a:r>
              <a:rPr lang="zh-CN"/>
              <a:t>Con la autorización de una API Key se pueden llegar a hacer lo siguiente:</a:t>
            </a:r>
            <a:endParaRPr/>
          </a:p>
          <a:p>
            <a:pPr indent="-311150" lvl="0" marL="457200" rtl="0" algn="l">
              <a:spcBef>
                <a:spcPts val="1200"/>
              </a:spcBef>
              <a:spcAft>
                <a:spcPts val="0"/>
              </a:spcAft>
              <a:buSzPts val="1300"/>
              <a:buChar char="●"/>
            </a:pPr>
            <a:r>
              <a:rPr lang="zh-CN"/>
              <a:t>Crear concursantes</a:t>
            </a:r>
            <a:endParaRPr/>
          </a:p>
          <a:p>
            <a:pPr indent="-311150" lvl="0" marL="457200" rtl="0" algn="l">
              <a:spcBef>
                <a:spcPts val="0"/>
              </a:spcBef>
              <a:spcAft>
                <a:spcPts val="0"/>
              </a:spcAft>
              <a:buSzPts val="1300"/>
              <a:buChar char="●"/>
            </a:pPr>
            <a:r>
              <a:rPr lang="zh-CN"/>
              <a:t>Ver los votos de los concursantes</a:t>
            </a:r>
            <a:endParaRPr/>
          </a:p>
          <a:p>
            <a:pPr indent="0" lvl="0" marL="0" rtl="0" algn="l">
              <a:spcBef>
                <a:spcPts val="1200"/>
              </a:spcBef>
              <a:spcAft>
                <a:spcPts val="1200"/>
              </a:spcAft>
              <a:buNone/>
            </a:pPr>
            <a:r>
              <a:t/>
            </a:r>
            <a:endParaRPr/>
          </a:p>
        </p:txBody>
      </p:sp>
      <p:pic>
        <p:nvPicPr>
          <p:cNvPr id="171" name="Google Shape;171;p24"/>
          <p:cNvPicPr preferRelativeResize="0"/>
          <p:nvPr/>
        </p:nvPicPr>
        <p:blipFill>
          <a:blip r:embed="rId3">
            <a:alphaModFix/>
          </a:blip>
          <a:stretch>
            <a:fillRect/>
          </a:stretch>
        </p:blipFill>
        <p:spPr>
          <a:xfrm>
            <a:off x="6416575" y="476925"/>
            <a:ext cx="2727425" cy="3035525"/>
          </a:xfrm>
          <a:prstGeom prst="rect">
            <a:avLst/>
          </a:prstGeom>
          <a:noFill/>
          <a:ln>
            <a:noFill/>
          </a:ln>
        </p:spPr>
      </p:pic>
      <p:pic>
        <p:nvPicPr>
          <p:cNvPr id="172" name="Google Shape;172;p24"/>
          <p:cNvPicPr preferRelativeResize="0"/>
          <p:nvPr/>
        </p:nvPicPr>
        <p:blipFill>
          <a:blip r:embed="rId4">
            <a:alphaModFix/>
          </a:blip>
          <a:stretch>
            <a:fillRect/>
          </a:stretch>
        </p:blipFill>
        <p:spPr>
          <a:xfrm>
            <a:off x="1320400" y="3925600"/>
            <a:ext cx="3480249" cy="1109500"/>
          </a:xfrm>
          <a:prstGeom prst="rect">
            <a:avLst/>
          </a:prstGeom>
          <a:noFill/>
          <a:ln>
            <a:noFill/>
          </a:ln>
        </p:spPr>
      </p:pic>
      <p:pic>
        <p:nvPicPr>
          <p:cNvPr id="173" name="Google Shape;173;p24"/>
          <p:cNvPicPr preferRelativeResize="0"/>
          <p:nvPr/>
        </p:nvPicPr>
        <p:blipFill>
          <a:blip r:embed="rId5">
            <a:alphaModFix/>
          </a:blip>
          <a:stretch>
            <a:fillRect/>
          </a:stretch>
        </p:blipFill>
        <p:spPr>
          <a:xfrm>
            <a:off x="4958250" y="3404050"/>
            <a:ext cx="4185749" cy="1631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48768"/>
              <a:buFont typeface="Arial"/>
              <a:buNone/>
            </a:pPr>
            <a:r>
              <a:rPr b="1" lang="zh-CN" sz="2255"/>
              <a:t>Miembros del equipo y sus roles</a:t>
            </a:r>
            <a:endParaRPr b="1" sz="2477"/>
          </a:p>
          <a:p>
            <a:pPr indent="0" lvl="0" marL="0" rtl="0" algn="l">
              <a:spcBef>
                <a:spcPts val="400"/>
              </a:spcBef>
              <a:spcAft>
                <a:spcPts val="0"/>
              </a:spcAft>
              <a:buNone/>
            </a:pPr>
            <a:r>
              <a:t/>
            </a:r>
            <a:endParaRPr/>
          </a:p>
        </p:txBody>
      </p:sp>
      <p:sp>
        <p:nvSpPr>
          <p:cNvPr id="93" name="Google Shape;93;p14"/>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zh-CN" sz="1200"/>
              <a:t>El equipo esta conformado por tres miembros:</a:t>
            </a:r>
            <a:endParaRPr sz="1200"/>
          </a:p>
          <a:p>
            <a:pPr indent="-304800" lvl="0" marL="457200" rtl="0" algn="l">
              <a:lnSpc>
                <a:spcPct val="115000"/>
              </a:lnSpc>
              <a:spcBef>
                <a:spcPts val="1200"/>
              </a:spcBef>
              <a:spcAft>
                <a:spcPts val="0"/>
              </a:spcAft>
              <a:buClr>
                <a:schemeClr val="accent1"/>
              </a:buClr>
              <a:buSzPts val="1200"/>
              <a:buChar char="●"/>
            </a:pPr>
            <a:r>
              <a:rPr lang="zh-CN" sz="1200"/>
              <a:t>Xinyu Chen 	→ 	</a:t>
            </a:r>
            <a:r>
              <a:rPr b="1" lang="zh-CN" sz="1200"/>
              <a:t>Desarrollador</a:t>
            </a:r>
            <a:endParaRPr b="1" sz="1200"/>
          </a:p>
          <a:p>
            <a:pPr indent="-304800" lvl="0" marL="457200" rtl="0" algn="l">
              <a:lnSpc>
                <a:spcPct val="115000"/>
              </a:lnSpc>
              <a:spcBef>
                <a:spcPts val="0"/>
              </a:spcBef>
              <a:spcAft>
                <a:spcPts val="0"/>
              </a:spcAft>
              <a:buClr>
                <a:schemeClr val="accent1"/>
              </a:buClr>
              <a:buSzPts val="1200"/>
              <a:buChar char="●"/>
            </a:pPr>
            <a:r>
              <a:rPr lang="zh-CN" sz="1200"/>
              <a:t>Igor Irigoyen 	→ 	</a:t>
            </a:r>
            <a:r>
              <a:rPr b="1" lang="zh-CN" sz="1200"/>
              <a:t>Desarrollador</a:t>
            </a:r>
            <a:endParaRPr b="1" sz="1200"/>
          </a:p>
          <a:p>
            <a:pPr indent="0" lvl="0" marL="0" rtl="0" algn="l">
              <a:lnSpc>
                <a:spcPct val="115000"/>
              </a:lnSpc>
              <a:spcBef>
                <a:spcPts val="1200"/>
              </a:spcBef>
              <a:spcAft>
                <a:spcPts val="0"/>
              </a:spcAft>
              <a:buNone/>
            </a:pPr>
            <a:r>
              <a:t/>
            </a:r>
            <a:endParaRPr b="1" sz="1200"/>
          </a:p>
          <a:p>
            <a:pPr indent="0" lvl="0" marL="0" rtl="0" algn="l">
              <a:spcBef>
                <a:spcPts val="1200"/>
              </a:spcBef>
              <a:spcAft>
                <a:spcPts val="1200"/>
              </a:spcAft>
              <a:buNone/>
            </a:pPr>
            <a:r>
              <a:t/>
            </a:r>
            <a:endParaRPr sz="1200"/>
          </a:p>
        </p:txBody>
      </p:sp>
      <p:pic>
        <p:nvPicPr>
          <p:cNvPr id="94" name="Google Shape;94;p14"/>
          <p:cNvPicPr preferRelativeResize="0"/>
          <p:nvPr/>
        </p:nvPicPr>
        <p:blipFill>
          <a:blip r:embed="rId3">
            <a:alphaModFix/>
          </a:blip>
          <a:stretch>
            <a:fillRect/>
          </a:stretch>
        </p:blipFill>
        <p:spPr>
          <a:xfrm>
            <a:off x="3552925" y="3655825"/>
            <a:ext cx="1358025" cy="1358050"/>
          </a:xfrm>
          <a:prstGeom prst="rect">
            <a:avLst/>
          </a:prstGeom>
          <a:noFill/>
          <a:ln>
            <a:noFill/>
          </a:ln>
        </p:spPr>
      </p:pic>
      <p:pic>
        <p:nvPicPr>
          <p:cNvPr id="95" name="Google Shape;95;p14"/>
          <p:cNvPicPr preferRelativeResize="0"/>
          <p:nvPr/>
        </p:nvPicPr>
        <p:blipFill>
          <a:blip r:embed="rId4">
            <a:alphaModFix/>
          </a:blip>
          <a:stretch>
            <a:fillRect/>
          </a:stretch>
        </p:blipFill>
        <p:spPr>
          <a:xfrm>
            <a:off x="5367225" y="2712400"/>
            <a:ext cx="1245574" cy="1245600"/>
          </a:xfrm>
          <a:prstGeom prst="rect">
            <a:avLst/>
          </a:prstGeom>
          <a:noFill/>
          <a:ln>
            <a:noFill/>
          </a:ln>
        </p:spPr>
      </p:pic>
      <p:pic>
        <p:nvPicPr>
          <p:cNvPr id="96" name="Google Shape;96;p14"/>
          <p:cNvPicPr preferRelativeResize="0"/>
          <p:nvPr/>
        </p:nvPicPr>
        <p:blipFill>
          <a:blip r:embed="rId5">
            <a:alphaModFix/>
          </a:blip>
          <a:stretch>
            <a:fillRect/>
          </a:stretch>
        </p:blipFill>
        <p:spPr>
          <a:xfrm>
            <a:off x="5731900" y="1160462"/>
            <a:ext cx="1279675" cy="1279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Buenas prácticas</a:t>
            </a:r>
            <a:endParaRPr/>
          </a:p>
        </p:txBody>
      </p:sp>
      <p:sp>
        <p:nvSpPr>
          <p:cNvPr id="102" name="Google Shape;102;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zh-CN"/>
              <a:t>Pull Request</a:t>
            </a:r>
            <a:endParaRPr/>
          </a:p>
          <a:p>
            <a:pPr indent="-311150" lvl="0" marL="457200" rtl="0" algn="l">
              <a:spcBef>
                <a:spcPts val="0"/>
              </a:spcBef>
              <a:spcAft>
                <a:spcPts val="0"/>
              </a:spcAft>
              <a:buSzPts val="1300"/>
              <a:buAutoNum type="arabicPeriod"/>
            </a:pPr>
            <a:r>
              <a:rPr lang="zh-CN"/>
              <a:t>Issues de GitHub</a:t>
            </a:r>
            <a:endParaRPr/>
          </a:p>
          <a:p>
            <a:pPr indent="-311150" lvl="0" marL="457200" rtl="0" algn="l">
              <a:spcBef>
                <a:spcPts val="0"/>
              </a:spcBef>
              <a:spcAft>
                <a:spcPts val="0"/>
              </a:spcAft>
              <a:buSzPts val="1300"/>
              <a:buAutoNum type="arabicPeriod"/>
            </a:pPr>
            <a:r>
              <a:rPr lang="zh-CN"/>
              <a:t>Reuniones semanales</a:t>
            </a:r>
            <a:endParaRPr/>
          </a:p>
          <a:p>
            <a:pPr indent="-311150" lvl="0" marL="457200" rtl="0" algn="l">
              <a:spcBef>
                <a:spcPts val="0"/>
              </a:spcBef>
              <a:spcAft>
                <a:spcPts val="0"/>
              </a:spcAft>
              <a:buSzPts val="1300"/>
              <a:buAutoNum type="arabicPeriod"/>
            </a:pPr>
            <a:r>
              <a:rPr lang="zh-CN"/>
              <a:t>Documentación técnica</a:t>
            </a:r>
            <a:endParaRPr/>
          </a:p>
        </p:txBody>
      </p:sp>
      <p:pic>
        <p:nvPicPr>
          <p:cNvPr id="103" name="Google Shape;103;p15"/>
          <p:cNvPicPr preferRelativeResize="0"/>
          <p:nvPr/>
        </p:nvPicPr>
        <p:blipFill>
          <a:blip r:embed="rId3">
            <a:alphaModFix/>
          </a:blip>
          <a:stretch>
            <a:fillRect/>
          </a:stretch>
        </p:blipFill>
        <p:spPr>
          <a:xfrm>
            <a:off x="4666225" y="669036"/>
            <a:ext cx="4252999" cy="1834425"/>
          </a:xfrm>
          <a:prstGeom prst="rect">
            <a:avLst/>
          </a:prstGeom>
          <a:noFill/>
          <a:ln>
            <a:noFill/>
          </a:ln>
        </p:spPr>
      </p:pic>
      <p:pic>
        <p:nvPicPr>
          <p:cNvPr id="104" name="Google Shape;104;p15"/>
          <p:cNvPicPr preferRelativeResize="0"/>
          <p:nvPr/>
        </p:nvPicPr>
        <p:blipFill>
          <a:blip r:embed="rId4">
            <a:alphaModFix/>
          </a:blip>
          <a:stretch>
            <a:fillRect/>
          </a:stretch>
        </p:blipFill>
        <p:spPr>
          <a:xfrm>
            <a:off x="230775" y="3413773"/>
            <a:ext cx="5781850" cy="1334575"/>
          </a:xfrm>
          <a:prstGeom prst="rect">
            <a:avLst/>
          </a:prstGeom>
          <a:noFill/>
          <a:ln>
            <a:noFill/>
          </a:ln>
        </p:spPr>
      </p:pic>
      <p:pic>
        <p:nvPicPr>
          <p:cNvPr id="105" name="Google Shape;105;p15"/>
          <p:cNvPicPr preferRelativeResize="0"/>
          <p:nvPr/>
        </p:nvPicPr>
        <p:blipFill>
          <a:blip r:embed="rId5">
            <a:alphaModFix/>
          </a:blip>
          <a:stretch>
            <a:fillRect/>
          </a:stretch>
        </p:blipFill>
        <p:spPr>
          <a:xfrm>
            <a:off x="5740896" y="2078875"/>
            <a:ext cx="3356400" cy="24036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Microservicios</a:t>
            </a:r>
            <a:endParaRPr/>
          </a:p>
        </p:txBody>
      </p:sp>
      <p:sp>
        <p:nvSpPr>
          <p:cNvPr id="111" name="Google Shape;111;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zh-CN"/>
              <a:t> Servicio Web</a:t>
            </a:r>
            <a:endParaRPr/>
          </a:p>
          <a:p>
            <a:pPr indent="-298450" lvl="1" marL="914400" rtl="0" algn="l">
              <a:spcBef>
                <a:spcPts val="0"/>
              </a:spcBef>
              <a:spcAft>
                <a:spcPts val="0"/>
              </a:spcAft>
              <a:buSzPts val="1100"/>
              <a:buAutoNum type="alphaLcPeriod"/>
            </a:pPr>
            <a:r>
              <a:rPr lang="zh-CN"/>
              <a:t>Servicio de votación</a:t>
            </a:r>
            <a:endParaRPr/>
          </a:p>
          <a:p>
            <a:pPr indent="-298450" lvl="1" marL="914400" rtl="0" algn="l">
              <a:spcBef>
                <a:spcPts val="0"/>
              </a:spcBef>
              <a:spcAft>
                <a:spcPts val="0"/>
              </a:spcAft>
              <a:buSzPts val="1100"/>
              <a:buAutoNum type="alphaLcPeriod"/>
            </a:pPr>
            <a:r>
              <a:rPr lang="zh-CN"/>
              <a:t>Obtención de concursantes  </a:t>
            </a:r>
            <a:endParaRPr/>
          </a:p>
          <a:p>
            <a:pPr indent="-311150" lvl="0" marL="457200" rtl="0" algn="l">
              <a:spcBef>
                <a:spcPts val="0"/>
              </a:spcBef>
              <a:spcAft>
                <a:spcPts val="0"/>
              </a:spcAft>
              <a:buSzPts val="1300"/>
              <a:buAutoNum type="arabicPeriod"/>
            </a:pPr>
            <a:r>
              <a:rPr lang="zh-CN"/>
              <a:t>Base de Datos MongoDB</a:t>
            </a:r>
            <a:endParaRPr/>
          </a:p>
          <a:p>
            <a:pPr indent="-311150" lvl="0" marL="457200" rtl="0" algn="l">
              <a:spcBef>
                <a:spcPts val="0"/>
              </a:spcBef>
              <a:spcAft>
                <a:spcPts val="0"/>
              </a:spcAft>
              <a:buSzPts val="1300"/>
              <a:buAutoNum type="arabicPeriod"/>
            </a:pPr>
            <a:r>
              <a:rPr lang="zh-CN"/>
              <a:t>Kong API Gateway</a:t>
            </a:r>
            <a:endParaRPr/>
          </a:p>
          <a:p>
            <a:pPr indent="-311150" lvl="0" marL="457200" rtl="0" algn="l">
              <a:spcBef>
                <a:spcPts val="0"/>
              </a:spcBef>
              <a:spcAft>
                <a:spcPts val="0"/>
              </a:spcAft>
              <a:buSzPts val="1300"/>
              <a:buAutoNum type="arabicPeriod"/>
            </a:pPr>
            <a:r>
              <a:rPr lang="zh-CN"/>
              <a:t>Base de Datos PostgreSQL (Kong y Konga) </a:t>
            </a:r>
            <a:endParaRPr/>
          </a:p>
          <a:p>
            <a:pPr indent="-311150" lvl="0" marL="457200" rtl="0" algn="l">
              <a:spcBef>
                <a:spcPts val="0"/>
              </a:spcBef>
              <a:spcAft>
                <a:spcPts val="0"/>
              </a:spcAft>
              <a:buSzPts val="1300"/>
              <a:buAutoNum type="arabicPeriod"/>
            </a:pPr>
            <a:r>
              <a:rPr lang="zh-CN"/>
              <a:t>Migración de Base de Datos Kong </a:t>
            </a:r>
            <a:endParaRPr/>
          </a:p>
          <a:p>
            <a:pPr indent="-311150" lvl="0" marL="457200" rtl="0" algn="l">
              <a:spcBef>
                <a:spcPts val="0"/>
              </a:spcBef>
              <a:spcAft>
                <a:spcPts val="0"/>
              </a:spcAft>
              <a:buSzPts val="1300"/>
              <a:buAutoNum type="arabicPeriod"/>
            </a:pPr>
            <a:r>
              <a:rPr lang="zh-CN"/>
              <a:t>Preparación de Base de Datos Konga</a:t>
            </a:r>
            <a:endParaRPr/>
          </a:p>
          <a:p>
            <a:pPr indent="-311150" lvl="0" marL="457200" rtl="0" algn="l">
              <a:spcBef>
                <a:spcPts val="0"/>
              </a:spcBef>
              <a:spcAft>
                <a:spcPts val="0"/>
              </a:spcAft>
              <a:buSzPts val="1300"/>
              <a:buAutoNum type="arabicPeriod"/>
            </a:pPr>
            <a:r>
              <a:rPr lang="zh-CN"/>
              <a:t>Konga (Interfaz de Usuario para Kong)</a:t>
            </a:r>
            <a:endParaRPr/>
          </a:p>
        </p:txBody>
      </p:sp>
      <p:pic>
        <p:nvPicPr>
          <p:cNvPr id="112" name="Google Shape;112;p16"/>
          <p:cNvPicPr preferRelativeResize="0"/>
          <p:nvPr/>
        </p:nvPicPr>
        <p:blipFill>
          <a:blip r:embed="rId3">
            <a:alphaModFix/>
          </a:blip>
          <a:stretch>
            <a:fillRect/>
          </a:stretch>
        </p:blipFill>
        <p:spPr>
          <a:xfrm>
            <a:off x="4511349" y="1880875"/>
            <a:ext cx="3478823" cy="22611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Arquitectura</a:t>
            </a:r>
            <a:endParaRPr/>
          </a:p>
        </p:txBody>
      </p:sp>
      <p:sp>
        <p:nvSpPr>
          <p:cNvPr id="118" name="Google Shape;118;p17"/>
          <p:cNvSpPr txBox="1"/>
          <p:nvPr>
            <p:ph idx="1" type="body"/>
          </p:nvPr>
        </p:nvSpPr>
        <p:spPr>
          <a:xfrm>
            <a:off x="697600" y="1853850"/>
            <a:ext cx="4950300" cy="2895000"/>
          </a:xfrm>
          <a:prstGeom prst="rect">
            <a:avLst/>
          </a:prstGeom>
        </p:spPr>
        <p:txBody>
          <a:bodyPr anchorCtr="0" anchor="t" bIns="91425" lIns="91425" spcFirstLastPara="1" rIns="91425" wrap="square" tIns="91425">
            <a:normAutofit fontScale="70000" lnSpcReduction="20000"/>
          </a:bodyPr>
          <a:lstStyle/>
          <a:p>
            <a:pPr indent="0" lvl="0" marL="0" rtl="0" algn="just">
              <a:spcBef>
                <a:spcPts val="1200"/>
              </a:spcBef>
              <a:spcAft>
                <a:spcPts val="0"/>
              </a:spcAft>
              <a:buNone/>
            </a:pPr>
            <a:r>
              <a:rPr b="1" lang="zh-CN"/>
              <a:t>Contenedores</a:t>
            </a:r>
            <a:r>
              <a:rPr lang="zh-CN"/>
              <a:t>: Los contenedores contienen todo lo necesario para ejecutar una aplicación, incluidas las bibliotecas, las dependencias y el código. Cada contenedor se ejecuta de manera aislada y comparte los recursos del sistema operativo subyacente con otros contenedores en la misma máquina.</a:t>
            </a:r>
            <a:endParaRPr/>
          </a:p>
          <a:p>
            <a:pPr indent="0" lvl="0" marL="0" rtl="0" algn="just">
              <a:spcBef>
                <a:spcPts val="1200"/>
              </a:spcBef>
              <a:spcAft>
                <a:spcPts val="0"/>
              </a:spcAft>
              <a:buNone/>
            </a:pPr>
            <a:r>
              <a:rPr b="1" lang="zh-CN"/>
              <a:t>Imágenes Docker:</a:t>
            </a:r>
            <a:r>
              <a:rPr lang="zh-CN"/>
              <a:t> Las imágenes Docker son plantillas de solo lectura que se utilizan para crear contenedores. Una imagen contiene todo lo necesario para ejecutar una aplicación, incluidos el sistema operativo base, las bibliotecas y el código de la aplicación. </a:t>
            </a:r>
            <a:endParaRPr/>
          </a:p>
          <a:p>
            <a:pPr indent="0" lvl="0" marL="0" rtl="0" algn="just">
              <a:spcBef>
                <a:spcPts val="1200"/>
              </a:spcBef>
              <a:spcAft>
                <a:spcPts val="0"/>
              </a:spcAft>
              <a:buNone/>
            </a:pPr>
            <a:r>
              <a:rPr b="1" lang="zh-CN"/>
              <a:t>Dockerfile:</a:t>
            </a:r>
            <a:r>
              <a:rPr lang="zh-CN"/>
              <a:t> Un Dockerfile es un archivo de texto que contiene instrucciones para construir una imagen Docker. Especifica cómo se debe configurar el entorno de ejecución del contenedor, qué archivos y dependencias se deben incluir en la imagen, y cómo se debe configurar la aplicación.</a:t>
            </a:r>
            <a:endParaRPr/>
          </a:p>
          <a:p>
            <a:pPr indent="0" lvl="0" marL="0" rtl="0" algn="just">
              <a:spcBef>
                <a:spcPts val="1200"/>
              </a:spcBef>
              <a:spcAft>
                <a:spcPts val="0"/>
              </a:spcAft>
              <a:buNone/>
            </a:pPr>
            <a:r>
              <a:rPr b="1" lang="zh-CN"/>
              <a:t>Docker Compose:</a:t>
            </a:r>
            <a:r>
              <a:rPr lang="zh-CN"/>
              <a:t> Docker Compose es una herramienta que permite definir y gestionar aplicaciones de varios contenedores. Permite definir la configuración de una aplicación en un archivo YAML, incluidos los servicios, las redes y los volúmenes, y luego orquesta la creación y ejecución de los contenedores según esa configuración.</a:t>
            </a:r>
            <a:endParaRPr/>
          </a:p>
          <a:p>
            <a:pPr indent="0" lvl="0" marL="0" rtl="0" algn="l">
              <a:spcBef>
                <a:spcPts val="1200"/>
              </a:spcBef>
              <a:spcAft>
                <a:spcPts val="1200"/>
              </a:spcAft>
              <a:buNone/>
            </a:pPr>
            <a:r>
              <a:t/>
            </a:r>
            <a:endParaRPr/>
          </a:p>
        </p:txBody>
      </p:sp>
      <p:pic>
        <p:nvPicPr>
          <p:cNvPr id="119" name="Google Shape;119;p17"/>
          <p:cNvPicPr preferRelativeResize="0"/>
          <p:nvPr/>
        </p:nvPicPr>
        <p:blipFill>
          <a:blip r:embed="rId3">
            <a:alphaModFix/>
          </a:blip>
          <a:stretch>
            <a:fillRect/>
          </a:stretch>
        </p:blipFill>
        <p:spPr>
          <a:xfrm>
            <a:off x="5647900" y="2709925"/>
            <a:ext cx="3166749" cy="2156199"/>
          </a:xfrm>
          <a:prstGeom prst="rect">
            <a:avLst/>
          </a:prstGeom>
          <a:noFill/>
          <a:ln>
            <a:noFill/>
          </a:ln>
        </p:spPr>
      </p:pic>
      <p:pic>
        <p:nvPicPr>
          <p:cNvPr id="120" name="Google Shape;120;p17"/>
          <p:cNvPicPr preferRelativeResize="0"/>
          <p:nvPr/>
        </p:nvPicPr>
        <p:blipFill rotWithShape="1">
          <a:blip r:embed="rId4">
            <a:alphaModFix/>
          </a:blip>
          <a:srcRect b="0" l="0" r="35450" t="0"/>
          <a:stretch/>
        </p:blipFill>
        <p:spPr>
          <a:xfrm>
            <a:off x="6184463" y="605099"/>
            <a:ext cx="2093625" cy="1962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Comunicación entre Microservicios</a:t>
            </a:r>
            <a:endParaRPr/>
          </a:p>
        </p:txBody>
      </p:sp>
      <p:sp>
        <p:nvSpPr>
          <p:cNvPr id="126" name="Google Shape;126;p18"/>
          <p:cNvSpPr txBox="1"/>
          <p:nvPr>
            <p:ph idx="1" type="body"/>
          </p:nvPr>
        </p:nvSpPr>
        <p:spPr>
          <a:xfrm>
            <a:off x="729450" y="2078875"/>
            <a:ext cx="49989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zh-CN"/>
              <a:t>Todas las comunicaciones entre los microservicios estan reflejadas en el archivo compose.yaml:</a:t>
            </a:r>
            <a:endParaRPr/>
          </a:p>
          <a:p>
            <a:pPr indent="-311150" lvl="0" marL="457200" rtl="0" algn="just">
              <a:spcBef>
                <a:spcPts val="1200"/>
              </a:spcBef>
              <a:spcAft>
                <a:spcPts val="0"/>
              </a:spcAft>
              <a:buSzPts val="1300"/>
              <a:buChar char="●"/>
            </a:pPr>
            <a:r>
              <a:rPr lang="zh-CN"/>
              <a:t>Uso de una red compartida.</a:t>
            </a:r>
            <a:endParaRPr/>
          </a:p>
          <a:p>
            <a:pPr indent="-311150" lvl="0" marL="457200" rtl="0" algn="just">
              <a:spcBef>
                <a:spcPts val="0"/>
              </a:spcBef>
              <a:spcAft>
                <a:spcPts val="0"/>
              </a:spcAft>
              <a:buSzPts val="1300"/>
              <a:buChar char="●"/>
            </a:pPr>
            <a:r>
              <a:rPr lang="zh-CN"/>
              <a:t>Marcar dependencias.</a:t>
            </a:r>
            <a:endParaRPr/>
          </a:p>
          <a:p>
            <a:pPr indent="-311150" lvl="0" marL="457200" rtl="0" algn="just">
              <a:spcBef>
                <a:spcPts val="0"/>
              </a:spcBef>
              <a:spcAft>
                <a:spcPts val="0"/>
              </a:spcAft>
              <a:buSzPts val="1300"/>
              <a:buChar char="●"/>
            </a:pPr>
            <a:r>
              <a:rPr lang="zh-CN"/>
              <a:t>Volumenes para compartir datos entre contenedores.</a:t>
            </a:r>
            <a:endParaRPr/>
          </a:p>
        </p:txBody>
      </p:sp>
      <p:pic>
        <p:nvPicPr>
          <p:cNvPr id="127" name="Google Shape;127;p18"/>
          <p:cNvPicPr preferRelativeResize="0"/>
          <p:nvPr/>
        </p:nvPicPr>
        <p:blipFill>
          <a:blip r:embed="rId3">
            <a:alphaModFix/>
          </a:blip>
          <a:stretch>
            <a:fillRect/>
          </a:stretch>
        </p:blipFill>
        <p:spPr>
          <a:xfrm>
            <a:off x="6673225" y="1353823"/>
            <a:ext cx="2097600" cy="3381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A</a:t>
            </a:r>
            <a:r>
              <a:rPr lang="zh-CN"/>
              <a:t>utenticación, Autorización y Auditoría (</a:t>
            </a:r>
            <a:r>
              <a:rPr lang="zh-CN"/>
              <a:t>AAA)</a:t>
            </a:r>
            <a:endParaRPr/>
          </a:p>
        </p:txBody>
      </p:sp>
      <p:sp>
        <p:nvSpPr>
          <p:cNvPr id="133" name="Google Shape;133;p19"/>
          <p:cNvSpPr txBox="1"/>
          <p:nvPr>
            <p:ph idx="1" type="body"/>
          </p:nvPr>
        </p:nvSpPr>
        <p:spPr>
          <a:xfrm>
            <a:off x="729450" y="2032450"/>
            <a:ext cx="7688700" cy="2770500"/>
          </a:xfrm>
          <a:prstGeom prst="rect">
            <a:avLst/>
          </a:prstGeom>
        </p:spPr>
        <p:txBody>
          <a:bodyPr anchorCtr="0" anchor="t" bIns="91425" lIns="91425" spcFirstLastPara="1" rIns="91425" wrap="square" tIns="91425">
            <a:normAutofit fontScale="77500" lnSpcReduction="10000"/>
          </a:bodyPr>
          <a:lstStyle/>
          <a:p>
            <a:pPr indent="-282733" lvl="0" marL="457200" rtl="0" algn="l">
              <a:lnSpc>
                <a:spcPct val="150000"/>
              </a:lnSpc>
              <a:spcBef>
                <a:spcPts val="1200"/>
              </a:spcBef>
              <a:spcAft>
                <a:spcPts val="0"/>
              </a:spcAft>
              <a:buClr>
                <a:srgbClr val="000000"/>
              </a:buClr>
              <a:buSzPct val="84615"/>
              <a:buFont typeface="Arial"/>
              <a:buChar char="●"/>
            </a:pPr>
            <a:r>
              <a:rPr b="1" lang="zh-CN"/>
              <a:t>Autenticación</a:t>
            </a:r>
            <a:r>
              <a:rPr lang="zh-CN"/>
              <a:t>: La API Key se utiliza para autenticar a los usuarios o servicios que intentan acceder a la API. Cuando un cliente realiza una solicitud a la API, incluye la API Key en la solicitud para demostrar su identidad. La API verifica la validez de la API Key para determinar si el cliente tiene permiso para acceder a los recursos protegidos por la API.</a:t>
            </a:r>
            <a:endParaRPr/>
          </a:p>
          <a:p>
            <a:pPr indent="-282733" lvl="0" marL="457200" rtl="0" algn="l">
              <a:lnSpc>
                <a:spcPct val="150000"/>
              </a:lnSpc>
              <a:spcBef>
                <a:spcPts val="1000"/>
              </a:spcBef>
              <a:spcAft>
                <a:spcPts val="0"/>
              </a:spcAft>
              <a:buClr>
                <a:srgbClr val="000000"/>
              </a:buClr>
              <a:buSzPct val="84615"/>
              <a:buFont typeface="Arial"/>
              <a:buChar char="●"/>
            </a:pPr>
            <a:r>
              <a:rPr b="1" lang="zh-CN"/>
              <a:t>Autorización</a:t>
            </a:r>
            <a:r>
              <a:rPr lang="zh-CN"/>
              <a:t>: Una vez que la autenticación es exitosa y la API Key es válida, el sistema de AAA puede proceder a la autorización. Esto implica determinar qué recursos y operaciones específicas tiene permitido realizar el cliente basado en su identidad autenticada y sus permisos asociados. La autorización define los límites del acceso del cliente a los recursos protegidos por la API.</a:t>
            </a:r>
            <a:endParaRPr/>
          </a:p>
          <a:p>
            <a:pPr indent="-282733" lvl="0" marL="457200" rtl="0" algn="l">
              <a:lnSpc>
                <a:spcPct val="150000"/>
              </a:lnSpc>
              <a:spcBef>
                <a:spcPts val="1200"/>
              </a:spcBef>
              <a:spcAft>
                <a:spcPts val="1000"/>
              </a:spcAft>
              <a:buClr>
                <a:srgbClr val="000000"/>
              </a:buClr>
              <a:buSzPct val="84615"/>
              <a:buFont typeface="Arial"/>
              <a:buChar char="●"/>
            </a:pPr>
            <a:r>
              <a:rPr b="1" lang="zh-CN"/>
              <a:t>Auditoría: </a:t>
            </a:r>
            <a:r>
              <a:rPr lang="zh-CN"/>
              <a:t>El uso de la API Key también puede ser registrado y auditado para fines de seguridad y cumplimiento. Los registros de auditoría pueden incluir información sobre qué clientes utilizaron la API Key, cuándo se utilizaron, qué recursos se accedieron y qué acciones se realizaron. Estos registros pueden ser útiles para el seguimiento de actividades, la detección de anomalías y la investigación de incidentes de seguridad.</a:t>
            </a:r>
            <a:endParaRPr/>
          </a:p>
        </p:txBody>
      </p:sp>
      <p:pic>
        <p:nvPicPr>
          <p:cNvPr id="134" name="Google Shape;134;p19"/>
          <p:cNvPicPr preferRelativeResize="0"/>
          <p:nvPr/>
        </p:nvPicPr>
        <p:blipFill>
          <a:blip r:embed="rId3">
            <a:alphaModFix/>
          </a:blip>
          <a:stretch>
            <a:fillRect/>
          </a:stretch>
        </p:blipFill>
        <p:spPr>
          <a:xfrm>
            <a:off x="7236646" y="616096"/>
            <a:ext cx="1416325" cy="1416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729450" y="1318650"/>
            <a:ext cx="7688700" cy="8562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lang="zh-CN" sz="2400">
                <a:solidFill>
                  <a:srgbClr val="1F2328"/>
                </a:solidFill>
                <a:highlight>
                  <a:srgbClr val="FFFFFF"/>
                </a:highlight>
                <a:latin typeface="Arial"/>
                <a:ea typeface="Arial"/>
                <a:cs typeface="Arial"/>
                <a:sym typeface="Arial"/>
              </a:rPr>
              <a:t>ADR 5: </a:t>
            </a:r>
            <a:r>
              <a:rPr lang="zh-CN" sz="2400">
                <a:solidFill>
                  <a:srgbClr val="1F2328"/>
                </a:solidFill>
                <a:highlight>
                  <a:srgbClr val="FFFFFF"/>
                </a:highlight>
                <a:latin typeface="Arial"/>
                <a:ea typeface="Arial"/>
                <a:cs typeface="Arial"/>
                <a:sym typeface="Arial"/>
              </a:rPr>
              <a:t>Creación de APIs</a:t>
            </a:r>
            <a:endParaRPr sz="2400">
              <a:solidFill>
                <a:srgbClr val="1F2328"/>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b="0" sz="1200">
              <a:solidFill>
                <a:srgbClr val="1F2328"/>
              </a:solidFill>
              <a:highlight>
                <a:srgbClr val="FFFFFF"/>
              </a:highlight>
              <a:latin typeface="Arial"/>
              <a:ea typeface="Arial"/>
              <a:cs typeface="Arial"/>
              <a:sym typeface="Arial"/>
            </a:endParaRPr>
          </a:p>
          <a:p>
            <a:pPr indent="0" lvl="0" marL="0" marR="0" rtl="0" algn="l">
              <a:lnSpc>
                <a:spcPct val="115000"/>
              </a:lnSpc>
              <a:spcBef>
                <a:spcPts val="1800"/>
              </a:spcBef>
              <a:spcAft>
                <a:spcPts val="0"/>
              </a:spcAft>
              <a:buClr>
                <a:schemeClr val="dk1"/>
              </a:buClr>
              <a:buSzPts val="1100"/>
              <a:buFont typeface="Arial"/>
              <a:buNone/>
            </a:pPr>
            <a:r>
              <a:t/>
            </a:r>
            <a:endParaRPr sz="2255"/>
          </a:p>
          <a:p>
            <a:pPr indent="0" lvl="0" marL="0" rtl="0" algn="l">
              <a:spcBef>
                <a:spcPts val="400"/>
              </a:spcBef>
              <a:spcAft>
                <a:spcPts val="0"/>
              </a:spcAft>
              <a:buSzPts val="990"/>
              <a:buNone/>
            </a:pPr>
            <a:r>
              <a:t/>
            </a:r>
            <a:endParaRPr sz="2520"/>
          </a:p>
        </p:txBody>
      </p:sp>
      <p:sp>
        <p:nvSpPr>
          <p:cNvPr id="140" name="Google Shape;140;p20"/>
          <p:cNvSpPr txBox="1"/>
          <p:nvPr>
            <p:ph idx="1" type="body"/>
          </p:nvPr>
        </p:nvSpPr>
        <p:spPr>
          <a:xfrm>
            <a:off x="670350" y="1954925"/>
            <a:ext cx="7688700" cy="314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0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0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0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0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00">
              <a:solidFill>
                <a:srgbClr val="1F2328"/>
              </a:solidFill>
              <a:highlight>
                <a:srgbClr val="FFFFFF"/>
              </a:highlight>
              <a:latin typeface="Arial"/>
              <a:ea typeface="Arial"/>
              <a:cs typeface="Arial"/>
              <a:sym typeface="Arial"/>
            </a:endParaRPr>
          </a:p>
          <a:p>
            <a:pPr indent="0" lvl="0" marL="0" rtl="0" algn="l">
              <a:spcBef>
                <a:spcPts val="1200"/>
              </a:spcBef>
              <a:spcAft>
                <a:spcPts val="1200"/>
              </a:spcAft>
              <a:buNone/>
            </a:pPr>
            <a:r>
              <a:rPr lang="zh-CN" sz="1200">
                <a:solidFill>
                  <a:srgbClr val="1F2328"/>
                </a:solidFill>
                <a:highlight>
                  <a:srgbClr val="FFFFFF"/>
                </a:highlight>
                <a:latin typeface="Arial"/>
                <a:ea typeface="Arial"/>
                <a:cs typeface="Arial"/>
                <a:sym typeface="Arial"/>
              </a:rPr>
              <a:t>La opción elegida es Next.js debido a su integración natural con nuestro proyecto existente de Node.js y React.</a:t>
            </a:r>
            <a:endParaRPr sz="1200">
              <a:solidFill>
                <a:srgbClr val="1F2328"/>
              </a:solidFill>
              <a:highlight>
                <a:srgbClr val="FFFFFF"/>
              </a:highlight>
              <a:latin typeface="Arial"/>
              <a:ea typeface="Arial"/>
              <a:cs typeface="Arial"/>
              <a:sym typeface="Arial"/>
            </a:endParaRPr>
          </a:p>
        </p:txBody>
      </p:sp>
      <p:graphicFrame>
        <p:nvGraphicFramePr>
          <p:cNvPr id="141" name="Google Shape;141;p20"/>
          <p:cNvGraphicFramePr/>
          <p:nvPr/>
        </p:nvGraphicFramePr>
        <p:xfrm>
          <a:off x="952500" y="2000250"/>
          <a:ext cx="3000000" cy="3000000"/>
        </p:xfrm>
        <a:graphic>
          <a:graphicData uri="http://schemas.openxmlformats.org/drawingml/2006/table">
            <a:tbl>
              <a:tblPr>
                <a:noFill/>
                <a:tableStyleId>{5B4B1649-B6DA-41E1-9C5A-63BF36431599}</a:tableStyleId>
              </a:tblPr>
              <a:tblGrid>
                <a:gridCol w="1198850"/>
                <a:gridCol w="2203875"/>
                <a:gridCol w="2026525"/>
                <a:gridCol w="1809750"/>
              </a:tblGrid>
              <a:tr h="316400">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lang="zh-CN" sz="1200"/>
                        <a:t>Next</a:t>
                      </a:r>
                      <a:endParaRPr sz="1200"/>
                    </a:p>
                  </a:txBody>
                  <a:tcPr marT="91425" marB="91425" marR="91425" marL="91425"/>
                </a:tc>
                <a:tc>
                  <a:txBody>
                    <a:bodyPr/>
                    <a:lstStyle/>
                    <a:p>
                      <a:pPr indent="0" lvl="0" marL="0" rtl="0" algn="l">
                        <a:spcBef>
                          <a:spcPts val="0"/>
                        </a:spcBef>
                        <a:spcAft>
                          <a:spcPts val="0"/>
                        </a:spcAft>
                        <a:buNone/>
                      </a:pPr>
                      <a:r>
                        <a:rPr lang="zh-CN" sz="1200"/>
                        <a:t>Express</a:t>
                      </a:r>
                      <a:endParaRPr sz="1200"/>
                    </a:p>
                  </a:txBody>
                  <a:tcPr marT="91425" marB="91425" marR="91425" marL="91425"/>
                </a:tc>
                <a:tc>
                  <a:txBody>
                    <a:bodyPr/>
                    <a:lstStyle/>
                    <a:p>
                      <a:pPr indent="0" lvl="0" marL="0" rtl="0" algn="l">
                        <a:spcBef>
                          <a:spcPts val="0"/>
                        </a:spcBef>
                        <a:spcAft>
                          <a:spcPts val="0"/>
                        </a:spcAft>
                        <a:buNone/>
                      </a:pPr>
                      <a:r>
                        <a:rPr lang="zh-CN" sz="1200"/>
                        <a:t>Flask</a:t>
                      </a:r>
                      <a:endParaRPr sz="1200"/>
                    </a:p>
                  </a:txBody>
                  <a:tcPr marT="91425" marB="91425" marR="91425" marL="91425"/>
                </a:tc>
              </a:tr>
              <a:tr h="827575">
                <a:tc>
                  <a:txBody>
                    <a:bodyPr/>
                    <a:lstStyle/>
                    <a:p>
                      <a:pPr indent="0" lvl="0" marL="0" rtl="0" algn="l">
                        <a:spcBef>
                          <a:spcPts val="0"/>
                        </a:spcBef>
                        <a:spcAft>
                          <a:spcPts val="0"/>
                        </a:spcAft>
                        <a:buNone/>
                      </a:pPr>
                      <a:r>
                        <a:rPr lang="zh-CN" sz="1200"/>
                        <a:t>Ventaje</a:t>
                      </a:r>
                      <a:endParaRPr sz="1200"/>
                    </a:p>
                  </a:txBody>
                  <a:tcPr marT="91425" marB="91425" marR="91425" marL="91425"/>
                </a:tc>
                <a:tc>
                  <a:txBody>
                    <a:bodyPr/>
                    <a:lstStyle/>
                    <a:p>
                      <a:pPr indent="0" lvl="0" marL="0" rtl="0" algn="l">
                        <a:spcBef>
                          <a:spcPts val="0"/>
                        </a:spcBef>
                        <a:spcAft>
                          <a:spcPts val="0"/>
                        </a:spcAft>
                        <a:buNone/>
                      </a:pPr>
                      <a:r>
                        <a:rPr lang="zh-CN" sz="1200"/>
                        <a:t>Integración directa</a:t>
                      </a:r>
                      <a:r>
                        <a:rPr lang="zh-CN" sz="1200"/>
                        <a:t> </a:t>
                      </a:r>
                      <a:r>
                        <a:rPr lang="zh-CN" sz="1200"/>
                        <a:t>Soporte para TypeScript de forma nativa</a:t>
                      </a:r>
                      <a:endParaRPr sz="1200"/>
                    </a:p>
                  </a:txBody>
                  <a:tcPr marT="91425" marB="91425" marR="91425" marL="91425"/>
                </a:tc>
                <a:tc>
                  <a:txBody>
                    <a:bodyPr/>
                    <a:lstStyle/>
                    <a:p>
                      <a:pPr indent="0" lvl="0" marL="0" rtl="0" algn="l">
                        <a:spcBef>
                          <a:spcPts val="0"/>
                        </a:spcBef>
                        <a:spcAft>
                          <a:spcPts val="0"/>
                        </a:spcAft>
                        <a:buNone/>
                      </a:pPr>
                      <a:r>
                        <a:rPr lang="zh-CN" sz="1200"/>
                        <a:t>Gran cantidad de middleware</a:t>
                      </a:r>
                      <a:endParaRPr sz="1200"/>
                    </a:p>
                    <a:p>
                      <a:pPr indent="0" lvl="0" marL="0" rtl="0" algn="l">
                        <a:spcBef>
                          <a:spcPts val="0"/>
                        </a:spcBef>
                        <a:spcAft>
                          <a:spcPts val="0"/>
                        </a:spcAft>
                        <a:buNone/>
                      </a:pPr>
                      <a:r>
                        <a:rPr lang="zh-CN" sz="1200"/>
                        <a:t>Flexibilidad</a:t>
                      </a:r>
                      <a:endParaRPr sz="1200"/>
                    </a:p>
                  </a:txBody>
                  <a:tcPr marT="91425" marB="91425" marR="91425" marL="91425"/>
                </a:tc>
                <a:tc>
                  <a:txBody>
                    <a:bodyPr/>
                    <a:lstStyle/>
                    <a:p>
                      <a:pPr indent="0" lvl="0" marL="0" rtl="0" algn="l">
                        <a:spcBef>
                          <a:spcPts val="0"/>
                        </a:spcBef>
                        <a:spcAft>
                          <a:spcPts val="0"/>
                        </a:spcAft>
                        <a:buNone/>
                      </a:pPr>
                      <a:r>
                        <a:rPr lang="zh-CN" sz="1200"/>
                        <a:t>flexible</a:t>
                      </a:r>
                      <a:endParaRPr sz="1200"/>
                    </a:p>
                    <a:p>
                      <a:pPr indent="0" lvl="0" marL="0" rtl="0" algn="l">
                        <a:spcBef>
                          <a:spcPts val="0"/>
                        </a:spcBef>
                        <a:spcAft>
                          <a:spcPts val="0"/>
                        </a:spcAft>
                        <a:buNone/>
                      </a:pPr>
                      <a:r>
                        <a:rPr lang="zh-CN" sz="1200"/>
                        <a:t>Buena integración con librerías de Python</a:t>
                      </a:r>
                      <a:endParaRPr sz="1200"/>
                    </a:p>
                  </a:txBody>
                  <a:tcPr marT="91425" marB="91425" marR="91425" marL="91425"/>
                </a:tc>
              </a:tr>
              <a:tr h="657175">
                <a:tc>
                  <a:txBody>
                    <a:bodyPr/>
                    <a:lstStyle/>
                    <a:p>
                      <a:pPr indent="0" lvl="0" marL="0" rtl="0" algn="l">
                        <a:spcBef>
                          <a:spcPts val="0"/>
                        </a:spcBef>
                        <a:spcAft>
                          <a:spcPts val="0"/>
                        </a:spcAft>
                        <a:buNone/>
                      </a:pPr>
                      <a:r>
                        <a:rPr lang="zh-CN" sz="1200"/>
                        <a:t>Desventaja</a:t>
                      </a:r>
                      <a:endParaRPr sz="1200"/>
                    </a:p>
                  </a:txBody>
                  <a:tcPr marT="91425" marB="91425" marR="91425" marL="91425"/>
                </a:tc>
                <a:tc>
                  <a:txBody>
                    <a:bodyPr/>
                    <a:lstStyle/>
                    <a:p>
                      <a:pPr indent="0" lvl="0" marL="0" rtl="0" algn="l">
                        <a:spcBef>
                          <a:spcPts val="0"/>
                        </a:spcBef>
                        <a:spcAft>
                          <a:spcPts val="0"/>
                        </a:spcAft>
                        <a:buNone/>
                      </a:pPr>
                      <a:r>
                        <a:rPr lang="zh-CN" sz="1200"/>
                        <a:t>Menos flexibilidad en comparación con Express.js o Flask</a:t>
                      </a:r>
                      <a:endParaRPr sz="1200"/>
                    </a:p>
                  </a:txBody>
                  <a:tcPr marT="91425" marB="91425" marR="91425" marL="91425"/>
                </a:tc>
                <a:tc>
                  <a:txBody>
                    <a:bodyPr/>
                    <a:lstStyle/>
                    <a:p>
                      <a:pPr indent="0" lvl="0" marL="0" rtl="0" algn="l">
                        <a:spcBef>
                          <a:spcPts val="0"/>
                        </a:spcBef>
                        <a:spcAft>
                          <a:spcPts val="0"/>
                        </a:spcAft>
                        <a:buNone/>
                      </a:pPr>
                      <a:r>
                        <a:rPr lang="zh-CN" sz="1200"/>
                        <a:t>Requiere más configuración inicial</a:t>
                      </a:r>
                      <a:endParaRPr sz="1200"/>
                    </a:p>
                  </a:txBody>
                  <a:tcPr marT="91425" marB="91425" marR="91425" marL="91425"/>
                </a:tc>
                <a:tc>
                  <a:txBody>
                    <a:bodyPr/>
                    <a:lstStyle/>
                    <a:p>
                      <a:pPr indent="0" lvl="0" marL="0" rtl="0" algn="l">
                        <a:spcBef>
                          <a:spcPts val="0"/>
                        </a:spcBef>
                        <a:spcAft>
                          <a:spcPts val="0"/>
                        </a:spcAft>
                        <a:buNone/>
                      </a:pPr>
                      <a:r>
                        <a:rPr lang="zh-CN" sz="1200"/>
                        <a:t>Menos popular en el ecosistema Node</a:t>
                      </a:r>
                      <a:endParaRPr sz="12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729450" y="1318650"/>
            <a:ext cx="7688700" cy="8562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lang="zh-CN" sz="2400">
                <a:solidFill>
                  <a:srgbClr val="1F2328"/>
                </a:solidFill>
                <a:highlight>
                  <a:srgbClr val="FFFFFF"/>
                </a:highlight>
                <a:latin typeface="Arial"/>
                <a:ea typeface="Arial"/>
                <a:cs typeface="Arial"/>
                <a:sym typeface="Arial"/>
              </a:rPr>
              <a:t>ADR 6: Integración Continua</a:t>
            </a:r>
            <a:endParaRPr b="0" sz="1200">
              <a:solidFill>
                <a:srgbClr val="1F2328"/>
              </a:solidFill>
              <a:highlight>
                <a:srgbClr val="FFFFFF"/>
              </a:highlight>
              <a:latin typeface="Arial"/>
              <a:ea typeface="Arial"/>
              <a:cs typeface="Arial"/>
              <a:sym typeface="Arial"/>
            </a:endParaRPr>
          </a:p>
          <a:p>
            <a:pPr indent="0" lvl="0" marL="0" marR="0" rtl="0" algn="l">
              <a:lnSpc>
                <a:spcPct val="115000"/>
              </a:lnSpc>
              <a:spcBef>
                <a:spcPts val="1800"/>
              </a:spcBef>
              <a:spcAft>
                <a:spcPts val="0"/>
              </a:spcAft>
              <a:buClr>
                <a:schemeClr val="dk1"/>
              </a:buClr>
              <a:buSzPts val="1100"/>
              <a:buFont typeface="Arial"/>
              <a:buNone/>
            </a:pPr>
            <a:r>
              <a:t/>
            </a:r>
            <a:endParaRPr sz="2255"/>
          </a:p>
          <a:p>
            <a:pPr indent="0" lvl="0" marL="0" rtl="0" algn="l">
              <a:spcBef>
                <a:spcPts val="400"/>
              </a:spcBef>
              <a:spcAft>
                <a:spcPts val="0"/>
              </a:spcAft>
              <a:buSzPts val="990"/>
              <a:buNone/>
            </a:pPr>
            <a:r>
              <a:t/>
            </a:r>
            <a:endParaRPr sz="2520"/>
          </a:p>
        </p:txBody>
      </p:sp>
      <p:sp>
        <p:nvSpPr>
          <p:cNvPr id="147" name="Google Shape;147;p21"/>
          <p:cNvSpPr txBox="1"/>
          <p:nvPr>
            <p:ph idx="1" type="body"/>
          </p:nvPr>
        </p:nvSpPr>
        <p:spPr>
          <a:xfrm>
            <a:off x="670350" y="1954925"/>
            <a:ext cx="7688700" cy="314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0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0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0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0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00">
              <a:solidFill>
                <a:srgbClr val="1F2328"/>
              </a:solidFill>
              <a:highlight>
                <a:srgbClr val="FFFFFF"/>
              </a:highlight>
              <a:latin typeface="Arial"/>
              <a:ea typeface="Arial"/>
              <a:cs typeface="Arial"/>
              <a:sym typeface="Arial"/>
            </a:endParaRPr>
          </a:p>
          <a:p>
            <a:pPr indent="0" lvl="0" marL="0" rtl="0" algn="l">
              <a:spcBef>
                <a:spcPts val="1200"/>
              </a:spcBef>
              <a:spcAft>
                <a:spcPts val="1200"/>
              </a:spcAft>
              <a:buNone/>
            </a:pPr>
            <a:r>
              <a:rPr lang="zh-CN" sz="1200">
                <a:solidFill>
                  <a:srgbClr val="1F2328"/>
                </a:solidFill>
                <a:highlight>
                  <a:srgbClr val="FFFFFF"/>
                </a:highlight>
                <a:latin typeface="Arial"/>
                <a:ea typeface="Arial"/>
                <a:cs typeface="Arial"/>
                <a:sym typeface="Arial"/>
              </a:rPr>
              <a:t>La opción elegida es GitHub Actions debido a su estrecha integración con nuestro flujo de trabajo actual en GitHub.</a:t>
            </a:r>
            <a:endParaRPr sz="1200">
              <a:solidFill>
                <a:srgbClr val="1F2328"/>
              </a:solidFill>
              <a:highlight>
                <a:srgbClr val="FFFFFF"/>
              </a:highlight>
              <a:latin typeface="Arial"/>
              <a:ea typeface="Arial"/>
              <a:cs typeface="Arial"/>
              <a:sym typeface="Arial"/>
            </a:endParaRPr>
          </a:p>
        </p:txBody>
      </p:sp>
      <p:graphicFrame>
        <p:nvGraphicFramePr>
          <p:cNvPr id="148" name="Google Shape;148;p21"/>
          <p:cNvGraphicFramePr/>
          <p:nvPr/>
        </p:nvGraphicFramePr>
        <p:xfrm>
          <a:off x="782050" y="2000250"/>
          <a:ext cx="3000000" cy="3000000"/>
        </p:xfrm>
        <a:graphic>
          <a:graphicData uri="http://schemas.openxmlformats.org/drawingml/2006/table">
            <a:tbl>
              <a:tblPr>
                <a:noFill/>
                <a:tableStyleId>{5B4B1649-B6DA-41E1-9C5A-63BF36431599}</a:tableStyleId>
              </a:tblPr>
              <a:tblGrid>
                <a:gridCol w="934575"/>
                <a:gridCol w="2134750"/>
                <a:gridCol w="2306225"/>
                <a:gridCol w="2033900"/>
              </a:tblGrid>
              <a:tr h="316400">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lang="zh-CN" sz="1200"/>
                        <a:t>GitHub Actions</a:t>
                      </a:r>
                      <a:endParaRPr sz="1200"/>
                    </a:p>
                  </a:txBody>
                  <a:tcPr marT="91425" marB="91425" marR="91425" marL="91425"/>
                </a:tc>
                <a:tc>
                  <a:txBody>
                    <a:bodyPr/>
                    <a:lstStyle/>
                    <a:p>
                      <a:pPr indent="0" lvl="0" marL="0" rtl="0" algn="l">
                        <a:spcBef>
                          <a:spcPts val="0"/>
                        </a:spcBef>
                        <a:spcAft>
                          <a:spcPts val="0"/>
                        </a:spcAft>
                        <a:buNone/>
                      </a:pPr>
                      <a:r>
                        <a:rPr lang="zh-CN" sz="1200"/>
                        <a:t>Jenkins</a:t>
                      </a:r>
                      <a:endParaRPr sz="1200"/>
                    </a:p>
                  </a:txBody>
                  <a:tcPr marT="91425" marB="91425" marR="91425" marL="91425"/>
                </a:tc>
                <a:tc>
                  <a:txBody>
                    <a:bodyPr/>
                    <a:lstStyle/>
                    <a:p>
                      <a:pPr indent="0" lvl="0" marL="0" rtl="0" algn="l">
                        <a:spcBef>
                          <a:spcPts val="0"/>
                        </a:spcBef>
                        <a:spcAft>
                          <a:spcPts val="0"/>
                        </a:spcAft>
                        <a:buNone/>
                      </a:pPr>
                      <a:r>
                        <a:rPr lang="zh-CN" sz="1200"/>
                        <a:t>GitLab CI/CD</a:t>
                      </a:r>
                      <a:endParaRPr sz="1200"/>
                    </a:p>
                  </a:txBody>
                  <a:tcPr marT="91425" marB="91425" marR="91425" marL="91425"/>
                </a:tc>
              </a:tr>
              <a:tr h="827575">
                <a:tc>
                  <a:txBody>
                    <a:bodyPr/>
                    <a:lstStyle/>
                    <a:p>
                      <a:pPr indent="0" lvl="0" marL="0" rtl="0" algn="l">
                        <a:spcBef>
                          <a:spcPts val="0"/>
                        </a:spcBef>
                        <a:spcAft>
                          <a:spcPts val="0"/>
                        </a:spcAft>
                        <a:buNone/>
                      </a:pPr>
                      <a:r>
                        <a:rPr lang="zh-CN" sz="1200"/>
                        <a:t>Ventaje</a:t>
                      </a:r>
                      <a:endParaRPr sz="1200"/>
                    </a:p>
                  </a:txBody>
                  <a:tcPr marT="91425" marB="91425" marR="91425" marL="91425"/>
                </a:tc>
                <a:tc>
                  <a:txBody>
                    <a:bodyPr/>
                    <a:lstStyle/>
                    <a:p>
                      <a:pPr indent="0" lvl="0" marL="0" rtl="0" algn="l">
                        <a:spcBef>
                          <a:spcPts val="0"/>
                        </a:spcBef>
                        <a:spcAft>
                          <a:spcPts val="0"/>
                        </a:spcAft>
                        <a:buNone/>
                      </a:pPr>
                      <a:r>
                        <a:rPr lang="zh-CN" sz="1200"/>
                        <a:t>Integración directa con GitHub</a:t>
                      </a:r>
                      <a:endParaRPr sz="1200"/>
                    </a:p>
                    <a:p>
                      <a:pPr indent="0" lvl="0" marL="0" rtl="0" algn="l">
                        <a:spcBef>
                          <a:spcPts val="0"/>
                        </a:spcBef>
                        <a:spcAft>
                          <a:spcPts val="0"/>
                        </a:spcAft>
                        <a:buNone/>
                      </a:pPr>
                      <a:r>
                        <a:rPr lang="zh-CN" sz="1200"/>
                        <a:t>Amplia gama de acciones</a:t>
                      </a:r>
                      <a:endParaRPr sz="1200"/>
                    </a:p>
                  </a:txBody>
                  <a:tcPr marT="91425" marB="91425" marR="91425" marL="91425"/>
                </a:tc>
                <a:tc>
                  <a:txBody>
                    <a:bodyPr/>
                    <a:lstStyle/>
                    <a:p>
                      <a:pPr indent="0" lvl="0" marL="0" rtl="0" algn="l">
                        <a:spcBef>
                          <a:spcPts val="0"/>
                        </a:spcBef>
                        <a:spcAft>
                          <a:spcPts val="0"/>
                        </a:spcAft>
                        <a:buNone/>
                      </a:pPr>
                      <a:r>
                        <a:rPr lang="zh-CN" sz="1200"/>
                        <a:t>configurable y adaptable</a:t>
                      </a:r>
                      <a:endParaRPr sz="1200"/>
                    </a:p>
                    <a:p>
                      <a:pPr indent="0" lvl="0" marL="0" rtl="0" algn="l">
                        <a:spcBef>
                          <a:spcPts val="0"/>
                        </a:spcBef>
                        <a:spcAft>
                          <a:spcPts val="0"/>
                        </a:spcAft>
                        <a:buNone/>
                      </a:pPr>
                      <a:r>
                        <a:rPr lang="zh-CN" sz="1200"/>
                        <a:t>Permite la integración con una variedad de herramientas y servicios</a:t>
                      </a:r>
                      <a:endParaRPr sz="1200"/>
                    </a:p>
                  </a:txBody>
                  <a:tcPr marT="91425" marB="91425" marR="91425" marL="91425"/>
                </a:tc>
                <a:tc>
                  <a:txBody>
                    <a:bodyPr/>
                    <a:lstStyle/>
                    <a:p>
                      <a:pPr indent="0" lvl="0" marL="0" rtl="0" algn="l">
                        <a:spcBef>
                          <a:spcPts val="0"/>
                        </a:spcBef>
                        <a:spcAft>
                          <a:spcPts val="0"/>
                        </a:spcAft>
                        <a:buNone/>
                      </a:pPr>
                      <a:r>
                        <a:rPr lang="zh-CN" sz="1200"/>
                        <a:t>Ofrece una interfaz intuitiva para configurar pipelines y jobs</a:t>
                      </a:r>
                      <a:endParaRPr sz="1200"/>
                    </a:p>
                  </a:txBody>
                  <a:tcPr marT="91425" marB="91425" marR="91425" marL="91425"/>
                </a:tc>
              </a:tr>
              <a:tr h="657175">
                <a:tc>
                  <a:txBody>
                    <a:bodyPr/>
                    <a:lstStyle/>
                    <a:p>
                      <a:pPr indent="0" lvl="0" marL="0" rtl="0" algn="l">
                        <a:spcBef>
                          <a:spcPts val="0"/>
                        </a:spcBef>
                        <a:spcAft>
                          <a:spcPts val="0"/>
                        </a:spcAft>
                        <a:buNone/>
                      </a:pPr>
                      <a:r>
                        <a:rPr lang="zh-CN" sz="1200"/>
                        <a:t>Desventaja</a:t>
                      </a:r>
                      <a:endParaRPr sz="1200"/>
                    </a:p>
                  </a:txBody>
                  <a:tcPr marT="91425" marB="91425" marR="91425" marL="91425"/>
                </a:tc>
                <a:tc>
                  <a:txBody>
                    <a:bodyPr/>
                    <a:lstStyle/>
                    <a:p>
                      <a:pPr indent="0" lvl="0" marL="0" rtl="0" algn="l">
                        <a:spcBef>
                          <a:spcPts val="0"/>
                        </a:spcBef>
                        <a:spcAft>
                          <a:spcPts val="0"/>
                        </a:spcAft>
                        <a:buNone/>
                      </a:pPr>
                      <a:r>
                        <a:rPr lang="zh-CN" sz="1200"/>
                        <a:t>La capacidad de personalización puede ser limitada comparandocon Jenkins</a:t>
                      </a:r>
                      <a:endParaRPr sz="1200"/>
                    </a:p>
                  </a:txBody>
                  <a:tcPr marT="91425" marB="91425" marR="91425" marL="91425"/>
                </a:tc>
                <a:tc>
                  <a:txBody>
                    <a:bodyPr/>
                    <a:lstStyle/>
                    <a:p>
                      <a:pPr indent="0" lvl="0" marL="0" rtl="0" algn="l">
                        <a:spcBef>
                          <a:spcPts val="0"/>
                        </a:spcBef>
                        <a:spcAft>
                          <a:spcPts val="0"/>
                        </a:spcAft>
                        <a:buNone/>
                      </a:pPr>
                      <a:r>
                        <a:rPr lang="zh-CN" sz="1200"/>
                        <a:t>Puede ser menos integrado con plataformas de control de versiones como GitHub</a:t>
                      </a:r>
                      <a:endParaRPr sz="1200"/>
                    </a:p>
                  </a:txBody>
                  <a:tcPr marT="91425" marB="91425" marR="91425" marL="91425"/>
                </a:tc>
                <a:tc>
                  <a:txBody>
                    <a:bodyPr/>
                    <a:lstStyle/>
                    <a:p>
                      <a:pPr indent="0" lvl="0" marL="0" rtl="0" algn="l">
                        <a:spcBef>
                          <a:spcPts val="0"/>
                        </a:spcBef>
                        <a:spcAft>
                          <a:spcPts val="0"/>
                        </a:spcAft>
                        <a:buNone/>
                      </a:pPr>
                      <a:r>
                        <a:rPr lang="zh-CN" sz="1200"/>
                        <a:t>Totalmente integrado con GitLab</a:t>
                      </a:r>
                      <a:endParaRPr sz="1200"/>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