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1" r:id="rId4"/>
    <p:sldId id="257" r:id="rId5"/>
    <p:sldId id="263" r:id="rId6"/>
    <p:sldId id="258" r:id="rId7"/>
    <p:sldId id="260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2"/>
  </p:normalViewPr>
  <p:slideViewPr>
    <p:cSldViewPr snapToGrid="0">
      <p:cViewPr>
        <p:scale>
          <a:sx n="116" d="100"/>
          <a:sy n="116" d="100"/>
        </p:scale>
        <p:origin x="4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A129-10B7-CAC7-4324-AFB25C23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B3B446-9FBC-8AD0-E55A-7C0C6C9A3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CC984-5758-C6C2-34C4-86DB89C6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0D384-24A5-D30E-8F33-D2FEA1B6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A6943-2F57-582C-BA66-39AEE9D6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9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9484B-AE1F-BAFE-7CA8-F04F508B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1A166-56E9-1FDE-057B-7D9B9C69F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0D21C-C90D-4A06-50D5-E2F8EEB8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7199D-AB6E-5CAD-517E-8200D117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D0AEC-4F56-6DA8-5544-1E4BE7BF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3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91653A-43B0-B5BE-4BA6-F1F12E97C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3CAFB-CBEF-5D9B-1720-BE8E94974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B1C8B-74C6-E437-2D68-ABF5CE7C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894B6-DCF0-6A3E-E4F8-D3948352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624CA-9E25-C169-BC6F-BEAC5725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59367-0AA0-6583-F429-DF24E434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5C9C1-7FF6-C5B6-A77D-1B1B1562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86FE0-0AF5-0922-C319-05D26AD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80178-04F8-A504-BBAE-24AB689B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AB2D6-F354-1FF0-ADA2-69458B24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75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3E06-1F3C-27CB-83D0-043223D5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B609D-8A16-F20A-8F7B-029F2710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C9C8C-DF0A-B88E-708A-7E1B1EDD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7D162-E33C-792F-9C5B-BF918C11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82AC9-6F86-0DE6-E651-CE4B6EC0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9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068A-996D-D6DB-CC00-C8705C3A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0E3F-2B43-57A8-8ECA-81E8FDC40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E5E3B-506B-8BE2-CD59-61FEA2F4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1EBE1-6F3E-9A84-E799-8F4808DD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7DCAF-7E4D-2312-3563-D0A11C9B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09C56-D6A5-DA62-A432-34A6A8ED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3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B88B-8303-F5FC-A6AD-A756BDE5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10F32-D3CF-7D5D-3D3A-25575698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4E4C9-18DD-993A-3E39-F10F4AE28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C498D2-52EB-BE41-7C60-17AD2D896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3C038A-5332-E77F-7981-CE1622168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66F2B-541A-FC79-A987-3D1EE6E5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A31140-040B-17D4-298A-6D48CAF0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91837-8693-712A-45FA-DF670CE1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85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5DA3-79FF-A368-5F09-D654DAC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AE84AB-2C62-CAE8-6C1A-F00F5867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80B4F-7E98-5FFE-E2CE-F1AF9A49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93492F-2986-678F-E74C-61578E1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19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1DFAC-F772-70E8-C107-9E762C9B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FD21D-A4E0-38A4-26DC-DC25A422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67A359-D0B3-7DE6-3B49-C9602FBE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2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CFB05-4823-1E69-2D5F-ABDC0A2E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ACF67-81CC-B5E2-B9E5-58BA6752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40D27-5EE3-C65D-9F29-566C5DF3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058FE7-E6A8-077C-595A-1F6BD09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3F4FB-23E2-3B82-9E52-C74C6581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A998B-DB81-163A-483E-6514BAA1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1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BFA6C-8F1A-E54F-CA5D-FBCE86AF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E2C0B-2CBE-5EB2-529C-64F68DC7F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B020C-9A77-BED4-D340-9952C8B8C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2F817-58D6-5607-3F6D-1D2EA0AD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9445A-6E28-47DB-A805-AF35CC7F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A5E55-5DD2-9B5C-0BE9-DD2C2C5C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88CBFD-6BA3-BFFF-9913-A3565ECC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A2D8B-077E-4039-C5E7-EE99BEE9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6716-3556-F72A-E6F4-E5EC5685C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CE3-937A-9A47-9BB1-741ECBD24030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7758-9FF0-9DE2-8589-D33E85BF6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6D7FF-BC1A-D2B5-2C20-4F6AD23F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00B1-0771-CC4A-A082-035656AB0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9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graph/gnn_citations/" TargetMode="External"/><Relationship Id="rId2" Type="http://schemas.openxmlformats.org/officeDocument/2006/relationships/hyperlink" Target="https://radimrehurek.com/gensim/auto_examples/tutorials/run_doc2vec_le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E606-6429-937D-E388-00822AF3A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Description of New Model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4B484F-EF00-6494-5097-0EF61CED3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Xinyu</a:t>
            </a:r>
            <a:r>
              <a:rPr kumimoji="1" lang="en-US" altLang="zh-CN" dirty="0"/>
              <a:t> Dong</a:t>
            </a:r>
          </a:p>
          <a:p>
            <a:r>
              <a:rPr kumimoji="1" lang="en-US" altLang="zh-CN" dirty="0"/>
              <a:t>Department of Computer Science</a:t>
            </a:r>
          </a:p>
          <a:p>
            <a:r>
              <a:rPr kumimoji="1" lang="en-US" altLang="zh-CN" dirty="0"/>
              <a:t>Stony Brook University</a:t>
            </a:r>
          </a:p>
          <a:p>
            <a:r>
              <a:rPr kumimoji="1" lang="en-US" altLang="zh-CN" dirty="0"/>
              <a:t>October 22, 2023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1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6;p42">
            <a:extLst>
              <a:ext uri="{FF2B5EF4-FFF2-40B4-BE49-F238E27FC236}">
                <a16:creationId xmlns:a16="http://schemas.microsoft.com/office/drawing/2014/main" id="{AA464338-AEA1-1941-7377-0D5DF7E1547C}"/>
              </a:ext>
            </a:extLst>
          </p:cNvPr>
          <p:cNvSpPr txBox="1">
            <a:spLocks/>
          </p:cNvSpPr>
          <p:nvPr/>
        </p:nvSpPr>
        <p:spPr>
          <a:xfrm>
            <a:off x="1104900" y="2215408"/>
            <a:ext cx="9982199" cy="721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4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00" dirty="0">
                <a:solidFill>
                  <a:schemeClr val="tx1"/>
                </a:solidFill>
              </a:rPr>
              <a:t>Thanks!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https://</a:t>
            </a:r>
            <a:r>
              <a:rPr lang="en-US" sz="3600" dirty="0" err="1">
                <a:solidFill>
                  <a:schemeClr val="tx1"/>
                </a:solidFill>
              </a:rPr>
              <a:t>github.com</a:t>
            </a:r>
            <a:r>
              <a:rPr lang="en-US" sz="3600" dirty="0">
                <a:solidFill>
                  <a:schemeClr val="tx1"/>
                </a:solidFill>
              </a:rPr>
              <a:t>/xinyudong93/</a:t>
            </a:r>
            <a:r>
              <a:rPr lang="en-US" sz="3600" dirty="0" err="1">
                <a:solidFill>
                  <a:schemeClr val="tx1"/>
                </a:solidFill>
              </a:rPr>
              <a:t>LSTM_GNN_IntegratedWithNodeEncoding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3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945E6-078B-230F-E920-DC337608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EC31F-BF5E-9495-B0B3-1FBBD3CD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Target:</a:t>
            </a:r>
          </a:p>
          <a:p>
            <a:pPr lvl="1"/>
            <a:r>
              <a:rPr kumimoji="1" lang="en-US" altLang="zh-CN" dirty="0"/>
              <a:t>To learn the knowledge from clinical code (ICD code and ATC code), integrate the learned knowledge in the GNN model, so that to improve the performance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Idea:</a:t>
            </a:r>
          </a:p>
          <a:p>
            <a:pPr lvl="1"/>
            <a:r>
              <a:rPr kumimoji="1" lang="en-US" altLang="zh-CN" dirty="0"/>
              <a:t>The knowledge learned from clinical code, I think, are mainly two parts, one is from the textual information from the actual clinical meaning of the code; another one is the relative information of the code to other clinical codes.</a:t>
            </a:r>
          </a:p>
          <a:p>
            <a:pPr lvl="1"/>
            <a:r>
              <a:rPr kumimoji="1" lang="en-US" altLang="zh-CN" dirty="0"/>
              <a:t>So to learn this two kind of information, I want to integrate two models to learn the knowledge.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18149-9CE1-8B0D-F2FF-9EA8F978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New Architect to Integrate Clinical Code Embedding</a:t>
            </a:r>
            <a:endParaRPr kumimoji="1" lang="zh-CN" altLang="en-US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50402A8A-E61F-04D7-1B3D-6DB208B0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1803776"/>
            <a:ext cx="9144688" cy="50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8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1BA5-14D4-7016-5E3C-6B1AE479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Clinical Code Embeddings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60A69-EABD-A18B-9918-DA1BB55E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initial the embedding for each clinical code, we use two embeddings together.</a:t>
            </a:r>
          </a:p>
          <a:p>
            <a:r>
              <a:rPr kumimoji="1" lang="en-US" altLang="zh-CN" dirty="0"/>
              <a:t>One is from Doc2Vec model, I use </a:t>
            </a:r>
            <a:r>
              <a:rPr kumimoji="1" lang="en-US" altLang="zh-CN" dirty="0" err="1"/>
              <a:t>gensim</a:t>
            </a:r>
            <a:r>
              <a:rPr kumimoji="1" lang="en-US" altLang="zh-CN" dirty="0"/>
              <a:t> package to implement it.</a:t>
            </a:r>
          </a:p>
          <a:p>
            <a:r>
              <a:rPr kumimoji="1" lang="en-US" altLang="zh-CN" dirty="0"/>
              <a:t>The other is from BERT model, I modify the </a:t>
            </a:r>
            <a:r>
              <a:rPr kumimoji="1" lang="en-US" altLang="zh-CN" dirty="0" err="1"/>
              <a:t>originial</a:t>
            </a:r>
            <a:r>
              <a:rPr kumimoji="1" lang="en-US" altLang="zh-CN" dirty="0"/>
              <a:t> BERT model adapted to clinical code sentence, then use the pretrained methods to initialize the model so that we can use the learned embedding layer to  </a:t>
            </a:r>
          </a:p>
        </p:txBody>
      </p:sp>
    </p:spTree>
    <p:extLst>
      <p:ext uri="{BB962C8B-B14F-4D97-AF65-F5344CB8AC3E}">
        <p14:creationId xmlns:p14="http://schemas.microsoft.com/office/powerpoint/2010/main" val="113977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BF997-3726-3B59-7C5C-7A2CFE67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 learn the knowledge from codes</a:t>
            </a:r>
            <a:endParaRPr kumimoji="1"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9BC264D7-792B-8F0B-8222-0F82E43D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69" y="1825625"/>
            <a:ext cx="8260331" cy="445029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361FBF4-23A1-A14E-7A3C-15C39F6F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9482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/>
              <a:t>Doc2Vec embedding can encode the whole sentence into embedding.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BERT can learn the information of the relation of the code to other code. </a:t>
            </a:r>
          </a:p>
        </p:txBody>
      </p:sp>
    </p:spTree>
    <p:extLst>
      <p:ext uri="{BB962C8B-B14F-4D97-AF65-F5344CB8AC3E}">
        <p14:creationId xmlns:p14="http://schemas.microsoft.com/office/powerpoint/2010/main" val="128113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0AF43-C9F1-ED2D-AEBA-054F7796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BERT-Pretrain Methods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AFCE72-1EDE-ACA8-7093-363945C1D284}"/>
              </a:ext>
            </a:extLst>
          </p:cNvPr>
          <p:cNvSpPr/>
          <p:nvPr/>
        </p:nvSpPr>
        <p:spPr>
          <a:xfrm>
            <a:off x="553186" y="5838868"/>
            <a:ext cx="809503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Token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BC8A6-7FA6-2123-4A5B-BD44CCF7F88E}"/>
              </a:ext>
            </a:extLst>
          </p:cNvPr>
          <p:cNvSpPr/>
          <p:nvPr/>
        </p:nvSpPr>
        <p:spPr>
          <a:xfrm>
            <a:off x="1595246" y="5838868"/>
            <a:ext cx="809504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Token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F86BD-2D29-DF12-8F19-202966694DFD}"/>
              </a:ext>
            </a:extLst>
          </p:cNvPr>
          <p:cNvSpPr/>
          <p:nvPr/>
        </p:nvSpPr>
        <p:spPr>
          <a:xfrm>
            <a:off x="2637307" y="5838867"/>
            <a:ext cx="809503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[Mask]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8D92DB-A4B7-5599-9B53-3220D89DD207}"/>
              </a:ext>
            </a:extLst>
          </p:cNvPr>
          <p:cNvSpPr/>
          <p:nvPr/>
        </p:nvSpPr>
        <p:spPr>
          <a:xfrm>
            <a:off x="3679367" y="5838866"/>
            <a:ext cx="809503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Token</a:t>
            </a:r>
          </a:p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5AADAC-704E-F944-6955-975B5B84B609}"/>
              </a:ext>
            </a:extLst>
          </p:cNvPr>
          <p:cNvSpPr/>
          <p:nvPr/>
        </p:nvSpPr>
        <p:spPr>
          <a:xfrm>
            <a:off x="553187" y="4693263"/>
            <a:ext cx="3935684" cy="7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58E9AE-8CAD-695C-302B-08FA5A178293}"/>
              </a:ext>
            </a:extLst>
          </p:cNvPr>
          <p:cNvSpPr/>
          <p:nvPr/>
        </p:nvSpPr>
        <p:spPr>
          <a:xfrm>
            <a:off x="6549653" y="5230195"/>
            <a:ext cx="809503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Token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76F15-F723-B2AD-ABFB-B1D63BD2386B}"/>
              </a:ext>
            </a:extLst>
          </p:cNvPr>
          <p:cNvSpPr/>
          <p:nvPr/>
        </p:nvSpPr>
        <p:spPr>
          <a:xfrm>
            <a:off x="7591713" y="5230195"/>
            <a:ext cx="809504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Token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4BCB0C-A61B-2DFE-9BF4-89A436359EF6}"/>
              </a:ext>
            </a:extLst>
          </p:cNvPr>
          <p:cNvSpPr/>
          <p:nvPr/>
        </p:nvSpPr>
        <p:spPr>
          <a:xfrm>
            <a:off x="9414579" y="5230196"/>
            <a:ext cx="809503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Token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D02AD3-2150-2574-E6FE-F8FE80A07E87}"/>
              </a:ext>
            </a:extLst>
          </p:cNvPr>
          <p:cNvSpPr/>
          <p:nvPr/>
        </p:nvSpPr>
        <p:spPr>
          <a:xfrm>
            <a:off x="10456639" y="5230195"/>
            <a:ext cx="809503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Token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7DAC89-F647-1C99-B459-41DA1AA3775B}"/>
              </a:ext>
            </a:extLst>
          </p:cNvPr>
          <p:cNvSpPr/>
          <p:nvPr/>
        </p:nvSpPr>
        <p:spPr>
          <a:xfrm>
            <a:off x="2637307" y="3525191"/>
            <a:ext cx="907968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832EE4-B0B9-44FC-8FD4-420FAC709E5D}"/>
              </a:ext>
            </a:extLst>
          </p:cNvPr>
          <p:cNvSpPr txBox="1"/>
          <p:nvPr/>
        </p:nvSpPr>
        <p:spPr>
          <a:xfrm>
            <a:off x="2327299" y="283685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Predict the token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BB1EFF-1946-C24F-5B63-30B083674F09}"/>
              </a:ext>
            </a:extLst>
          </p:cNvPr>
          <p:cNvSpPr txBox="1"/>
          <p:nvPr/>
        </p:nvSpPr>
        <p:spPr>
          <a:xfrm>
            <a:off x="6721802" y="624265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Sentence 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884657-86D7-0861-D095-76324A64C9A0}"/>
              </a:ext>
            </a:extLst>
          </p:cNvPr>
          <p:cNvSpPr txBox="1"/>
          <p:nvPr/>
        </p:nvSpPr>
        <p:spPr>
          <a:xfrm>
            <a:off x="9676779" y="624265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Sentence 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D12BCB-6162-3134-BFC8-73A084D8ED03}"/>
              </a:ext>
            </a:extLst>
          </p:cNvPr>
          <p:cNvSpPr/>
          <p:nvPr/>
        </p:nvSpPr>
        <p:spPr>
          <a:xfrm>
            <a:off x="6549652" y="4084593"/>
            <a:ext cx="4716489" cy="70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BF90199-B270-6603-68C0-A93C3C435F11}"/>
              </a:ext>
            </a:extLst>
          </p:cNvPr>
          <p:cNvCxnSpPr/>
          <p:nvPr/>
        </p:nvCxnSpPr>
        <p:spPr>
          <a:xfrm>
            <a:off x="8903444" y="4786888"/>
            <a:ext cx="0" cy="168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55330F0-3BC6-4699-D71F-F3F416887D0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091291" y="4158797"/>
            <a:ext cx="0" cy="53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240F640-B714-814C-7C1D-EF35168381C2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3091290" y="3144635"/>
            <a:ext cx="1" cy="38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748D864-2ED6-F044-E626-0E2E2FC9D477}"/>
              </a:ext>
            </a:extLst>
          </p:cNvPr>
          <p:cNvCxnSpPr>
            <a:cxnSpLocks/>
          </p:cNvCxnSpPr>
          <p:nvPr/>
        </p:nvCxnSpPr>
        <p:spPr>
          <a:xfrm flipV="1">
            <a:off x="3046758" y="5395558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139E428-26D2-07EB-4ACD-C9FC3855B452}"/>
              </a:ext>
            </a:extLst>
          </p:cNvPr>
          <p:cNvCxnSpPr>
            <a:cxnSpLocks/>
          </p:cNvCxnSpPr>
          <p:nvPr/>
        </p:nvCxnSpPr>
        <p:spPr>
          <a:xfrm flipV="1">
            <a:off x="4084118" y="5395558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4C86DA7-C809-AC20-86D8-3A1879A34910}"/>
              </a:ext>
            </a:extLst>
          </p:cNvPr>
          <p:cNvCxnSpPr>
            <a:cxnSpLocks/>
          </p:cNvCxnSpPr>
          <p:nvPr/>
        </p:nvCxnSpPr>
        <p:spPr>
          <a:xfrm flipV="1">
            <a:off x="1999998" y="5364364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85319C4-C94A-B9FB-6A3B-F2765429439F}"/>
              </a:ext>
            </a:extLst>
          </p:cNvPr>
          <p:cNvCxnSpPr>
            <a:cxnSpLocks/>
          </p:cNvCxnSpPr>
          <p:nvPr/>
        </p:nvCxnSpPr>
        <p:spPr>
          <a:xfrm flipV="1">
            <a:off x="957937" y="5399751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4F12E6D-4BEA-DBC4-06AD-5F9AE3112C31}"/>
              </a:ext>
            </a:extLst>
          </p:cNvPr>
          <p:cNvSpPr/>
          <p:nvPr/>
        </p:nvSpPr>
        <p:spPr>
          <a:xfrm>
            <a:off x="7880724" y="2891585"/>
            <a:ext cx="2025865" cy="63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99E168E-7A84-0264-698E-A1822642680F}"/>
              </a:ext>
            </a:extLst>
          </p:cNvPr>
          <p:cNvCxnSpPr>
            <a:cxnSpLocks/>
          </p:cNvCxnSpPr>
          <p:nvPr/>
        </p:nvCxnSpPr>
        <p:spPr>
          <a:xfrm flipV="1">
            <a:off x="6920511" y="4786888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8C53CB4-34B6-D89E-25C5-B571F2F0E213}"/>
              </a:ext>
            </a:extLst>
          </p:cNvPr>
          <p:cNvCxnSpPr>
            <a:cxnSpLocks/>
          </p:cNvCxnSpPr>
          <p:nvPr/>
        </p:nvCxnSpPr>
        <p:spPr>
          <a:xfrm flipV="1">
            <a:off x="7996510" y="4786888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E5EA75C-7906-F186-946F-90281A221715}"/>
              </a:ext>
            </a:extLst>
          </p:cNvPr>
          <p:cNvCxnSpPr>
            <a:cxnSpLocks/>
          </p:cNvCxnSpPr>
          <p:nvPr/>
        </p:nvCxnSpPr>
        <p:spPr>
          <a:xfrm flipV="1">
            <a:off x="9877467" y="4786888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F73BC73-B215-8953-1AC7-F93798F50BAF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8893657" y="3525191"/>
            <a:ext cx="14240" cy="55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DF0B1D8-62C0-E53A-622D-06219759C957}"/>
              </a:ext>
            </a:extLst>
          </p:cNvPr>
          <p:cNvCxnSpPr>
            <a:cxnSpLocks/>
          </p:cNvCxnSpPr>
          <p:nvPr/>
        </p:nvCxnSpPr>
        <p:spPr>
          <a:xfrm flipV="1">
            <a:off x="10827493" y="4786888"/>
            <a:ext cx="0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9312B39-B345-11C5-984B-DBCA494A72E0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893657" y="2555523"/>
            <a:ext cx="620" cy="33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A4AD773-5042-120A-CB11-8E41152EF18F}"/>
              </a:ext>
            </a:extLst>
          </p:cNvPr>
          <p:cNvSpPr txBox="1"/>
          <p:nvPr/>
        </p:nvSpPr>
        <p:spPr>
          <a:xfrm>
            <a:off x="8502150" y="213654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Yes/No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E391543-0F87-E164-ED8C-94952710BA83}"/>
              </a:ext>
            </a:extLst>
          </p:cNvPr>
          <p:cNvCxnSpPr>
            <a:cxnSpLocks/>
          </p:cNvCxnSpPr>
          <p:nvPr/>
        </p:nvCxnSpPr>
        <p:spPr>
          <a:xfrm>
            <a:off x="5693032" y="1774055"/>
            <a:ext cx="0" cy="479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C3106D-BC91-763F-7072-3A7E6113EE19}"/>
              </a:ext>
            </a:extLst>
          </p:cNvPr>
          <p:cNvSpPr txBox="1"/>
          <p:nvPr/>
        </p:nvSpPr>
        <p:spPr>
          <a:xfrm>
            <a:off x="553186" y="2058390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Masked Language Model(MLM)</a:t>
            </a:r>
            <a:endParaRPr kumimoji="1"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71B27E-8BC9-DB9B-6B3C-6656E30E1956}"/>
              </a:ext>
            </a:extLst>
          </p:cNvPr>
          <p:cNvSpPr txBox="1"/>
          <p:nvPr/>
        </p:nvSpPr>
        <p:spPr>
          <a:xfrm>
            <a:off x="6642879" y="1731683"/>
            <a:ext cx="450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Next Sentence Prediction(NSP)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99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5ED32-7E5D-6C69-712A-9F75D1C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 adapted to clinical 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22585-4964-4A70-4720-A22A2436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1122"/>
          </a:xfrm>
        </p:spPr>
        <p:txBody>
          <a:bodyPr/>
          <a:lstStyle/>
          <a:p>
            <a:r>
              <a:rPr kumimoji="1" lang="en-US" altLang="zh-CN" dirty="0"/>
              <a:t>To adapt the BERT to clinical code sequence.</a:t>
            </a:r>
          </a:p>
          <a:p>
            <a:r>
              <a:rPr kumimoji="1" lang="en-US" altLang="zh-CN" dirty="0"/>
              <a:t>We change the sentence to a sequence of codes in one encounter.</a:t>
            </a:r>
          </a:p>
          <a:p>
            <a:r>
              <a:rPr kumimoji="1" lang="en-US" altLang="zh-CN" dirty="0"/>
              <a:t>MLM method is to predict the masked clinical code</a:t>
            </a:r>
          </a:p>
          <a:p>
            <a:r>
              <a:rPr kumimoji="1" lang="en-US" altLang="zh-CN" dirty="0"/>
              <a:t>NSL method is to judge if two sequences are from neighborhood encounters.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97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7AE6-06BD-6EE5-3CCD-C609BBF3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graphicFrame>
        <p:nvGraphicFramePr>
          <p:cNvPr id="4" name="Google Shape;991;p61">
            <a:extLst>
              <a:ext uri="{FF2B5EF4-FFF2-40B4-BE49-F238E27FC236}">
                <a16:creationId xmlns:a16="http://schemas.microsoft.com/office/drawing/2014/main" id="{E178F221-6889-D875-75E5-E8B3540AC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781798"/>
              </p:ext>
            </p:extLst>
          </p:nvPr>
        </p:nvGraphicFramePr>
        <p:xfrm>
          <a:off x="1478544" y="2072462"/>
          <a:ext cx="8890675" cy="24266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Model</a:t>
                      </a:r>
                      <a:endParaRPr sz="1800" b="1" u="none" strike="noStrike" cap="none" dirty="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55250" marR="55250" marT="22100" marB="221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Precision</a:t>
                      </a:r>
                      <a:endParaRPr sz="1800" b="1" u="none" strike="noStrike" cap="none" dirty="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55250" marR="55250" marT="22100" marB="221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Recall</a:t>
                      </a:r>
                      <a:endParaRPr sz="1800" b="1" u="none" strike="noStrike" cap="none" dirty="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55250" marR="55250" marT="22100" marB="221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F-1</a:t>
                      </a:r>
                      <a:endParaRPr sz="1800" b="1" u="none" strike="noStrike" cap="none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55250" marR="55250" marT="22100" marB="221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AUROC</a:t>
                      </a:r>
                      <a:endParaRPr sz="1800" b="1" u="none" strike="noStrike" cap="none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55250" marR="55250" marT="22100" marB="221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8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LIGHTED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(LSTM-</a:t>
                      </a:r>
                      <a:r>
                        <a:rPr lang="en-US" sz="1600" u="none" strike="noStrike" cap="none" dirty="0" err="1"/>
                        <a:t>HeteroRGNN</a:t>
                      </a:r>
                      <a:r>
                        <a:rPr lang="en-US" sz="1600" u="none" strike="noStrike" cap="none" dirty="0"/>
                        <a:t>)</a:t>
                      </a:r>
                      <a:endParaRPr sz="1800" u="none" strike="noStrike" cap="none" dirty="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/>
                        <a:t>0.6463</a:t>
                      </a:r>
                      <a:endParaRPr sz="1800" u="none" strike="noStrike" cap="none" dirty="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/>
                        <a:t>0.6511</a:t>
                      </a:r>
                      <a:endParaRPr sz="1800" u="none" strike="noStrike" cap="none" dirty="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0.6486</a:t>
                      </a:r>
                      <a:endParaRPr sz="1800" u="none" strike="noStrike" cap="none" dirty="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0.8575</a:t>
                      </a:r>
                      <a:endParaRPr sz="1800" u="none" strike="noStrike" cap="none" dirty="0">
                        <a:latin typeface="SimSun"/>
                        <a:ea typeface="SimSun"/>
                        <a:cs typeface="SimSun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77415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imSun"/>
                        </a:rPr>
                        <a:t>New Model integrated with</a:t>
                      </a:r>
                      <a:endParaRPr sz="16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imSun"/>
                        </a:rPr>
                        <a:t>0.6705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imSun"/>
                        </a:rPr>
                        <a:t>0.6339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imSun"/>
                        </a:rPr>
                        <a:t>0.6516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imSun"/>
                        </a:rPr>
                        <a:t>0.8883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imSun"/>
                      </a:endParaRPr>
                    </a:p>
                  </a:txBody>
                  <a:tcPr marL="33150" marR="33150" marT="33150" marB="331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998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A3C37F-14F3-4534-A7EE-68B753D1E426}"/>
              </a:ext>
            </a:extLst>
          </p:cNvPr>
          <p:cNvSpPr txBox="1"/>
          <p:nvPr/>
        </p:nvSpPr>
        <p:spPr>
          <a:xfrm>
            <a:off x="2137272" y="5111826"/>
            <a:ext cx="665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 Cause of the limitation of time, I didn‘t test the whole data, test it with 50,000 patients, the performance is lower than the previous slides.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77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4CE3-7C17-AB36-D405-3E7BDE4B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E3D4A-1D39-672E-5EFB-869E4417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err="1"/>
              <a:t>Gensim</a:t>
            </a:r>
            <a:r>
              <a:rPr kumimoji="1" lang="en-US" altLang="zh-CN" sz="1800" dirty="0"/>
              <a:t> Doc2Vec Model. </a:t>
            </a:r>
            <a:r>
              <a:rPr kumimoji="1" lang="en-US" altLang="zh-CN" sz="1800" dirty="0">
                <a:hlinkClick r:id="rId2"/>
              </a:rPr>
              <a:t>https://radimrehurek.com/gensim/auto_examples/tutorials/run_doc2vec_lee.html</a:t>
            </a:r>
            <a:endParaRPr kumimoji="1" lang="en-US" altLang="zh-CN" sz="1800" dirty="0"/>
          </a:p>
          <a:p>
            <a:r>
              <a:rPr kumimoji="1" lang="en-US" altLang="zh-CN" sz="1800" dirty="0" err="1"/>
              <a:t>Keras-bert</a:t>
            </a:r>
            <a:r>
              <a:rPr kumimoji="1" lang="en-US" altLang="zh-CN" sz="1800" dirty="0"/>
              <a:t>. https://</a:t>
            </a:r>
            <a:r>
              <a:rPr kumimoji="1" lang="en-US" altLang="zh-CN" sz="1800" dirty="0" err="1"/>
              <a:t>github.com</a:t>
            </a:r>
            <a:r>
              <a:rPr kumimoji="1" lang="en-US" altLang="zh-CN" sz="1800" dirty="0"/>
              <a:t>/</a:t>
            </a:r>
            <a:r>
              <a:rPr kumimoji="1" lang="en-US" altLang="zh-CN" sz="1800" dirty="0" err="1"/>
              <a:t>CyberZHG</a:t>
            </a:r>
            <a:r>
              <a:rPr kumimoji="1" lang="en-US" altLang="zh-CN" sz="1800" dirty="0"/>
              <a:t>/</a:t>
            </a:r>
            <a:r>
              <a:rPr kumimoji="1" lang="en-US" altLang="zh-CN" sz="1800" dirty="0" err="1"/>
              <a:t>keras-bert</a:t>
            </a:r>
            <a:r>
              <a:rPr kumimoji="1" lang="en-US" altLang="zh-CN" sz="1800" dirty="0"/>
              <a:t>/</a:t>
            </a:r>
          </a:p>
          <a:p>
            <a:r>
              <a:rPr kumimoji="1" lang="en" altLang="zh-CN" sz="1800" dirty="0"/>
              <a:t>Node Classification with Graph Neural Networks. </a:t>
            </a:r>
            <a:r>
              <a:rPr kumimoji="1" lang="en" altLang="zh-CN" sz="1800" dirty="0">
                <a:hlinkClick r:id="rId3"/>
              </a:rPr>
              <a:t>https://keras.io/examples/graph/gnn_citations/</a:t>
            </a:r>
            <a:endParaRPr kumimoji="1" lang="en" altLang="zh-CN" sz="1800" dirty="0"/>
          </a:p>
          <a:p>
            <a:r>
              <a:rPr kumimoji="1" lang="en" altLang="zh-CN" sz="1800" dirty="0"/>
              <a:t>Top 4 Sentence Embedding Techniques using Python</a:t>
            </a:r>
            <a:r>
              <a:rPr kumimoji="1" lang="en-US" altLang="zh-CN" sz="1800" dirty="0"/>
              <a:t>. https://</a:t>
            </a:r>
            <a:r>
              <a:rPr kumimoji="1" lang="en-US" altLang="zh-CN" sz="1800" dirty="0" err="1"/>
              <a:t>www.analyticsvidhya.com</a:t>
            </a:r>
            <a:r>
              <a:rPr kumimoji="1" lang="en-US" altLang="zh-CN" sz="1800" dirty="0"/>
              <a:t>/blog/2020/08/top-4-sentence-embedding-techniques-using-python/#h-what-is-sentence-embedding/</a:t>
            </a:r>
            <a:br>
              <a:rPr kumimoji="1" lang="en" altLang="zh-CN" sz="1800" dirty="0"/>
            </a:b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337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470</Words>
  <Application>Microsoft Macintosh PowerPoint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Office 主题​​</vt:lpstr>
      <vt:lpstr>Description of New Model</vt:lpstr>
      <vt:lpstr>Introduction</vt:lpstr>
      <vt:lpstr>New Architect to Integrate Clinical Code Embedding</vt:lpstr>
      <vt:lpstr>Clinical Code Embeddings</vt:lpstr>
      <vt:lpstr>To learn the knowledge from codes</vt:lpstr>
      <vt:lpstr>BERT-Pretrain Methods</vt:lpstr>
      <vt:lpstr>BERT adapted to clinical code</vt:lpstr>
      <vt:lpstr>Performance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Xinyu Dong</dc:creator>
  <cp:lastModifiedBy>Xinyu Dong</cp:lastModifiedBy>
  <cp:revision>23</cp:revision>
  <dcterms:created xsi:type="dcterms:W3CDTF">2023-10-22T04:35:58Z</dcterms:created>
  <dcterms:modified xsi:type="dcterms:W3CDTF">2023-10-23T04:56:15Z</dcterms:modified>
</cp:coreProperties>
</file>