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300" y="-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0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fr-FR" sz="3200" b="1" dirty="0">
                <a:latin typeface="Times New Roman" panose="02020603050405020304"/>
                <a:cs typeface="Times New Roman" panose="02020603050405020304"/>
              </a:rPr>
              <a:t>Automatisation de la Recherche et de l’Envoi de Candidatures</a:t>
            </a:r>
            <a:endParaRPr lang="fr-FR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fr-FR" dirty="0" err="1">
                <a:latin typeface="Times New Roman" panose="02020603050405020304"/>
                <a:cs typeface="Times New Roman" panose="02020603050405020304"/>
              </a:rPr>
              <a:t>Xinyue</a:t>
            </a:r>
            <a:r>
              <a:rPr lang="fr-FR" dirty="0">
                <a:latin typeface="Times New Roman" panose="02020603050405020304"/>
                <a:cs typeface="Times New Roman" panose="02020603050405020304"/>
              </a:rPr>
              <a:t> ZHANG; Jingjing JIANG; </a:t>
            </a:r>
            <a:r>
              <a:rPr lang="fr-FR" dirty="0" err="1">
                <a:latin typeface="Times New Roman" panose="02020603050405020304"/>
                <a:cs typeface="Times New Roman" panose="02020603050405020304"/>
              </a:rPr>
              <a:t>Huiyue</a:t>
            </a:r>
            <a:r>
              <a:rPr lang="fr-FR" dirty="0">
                <a:latin typeface="Times New Roman" panose="02020603050405020304"/>
                <a:cs typeface="Times New Roman" panose="02020603050405020304"/>
              </a:rPr>
              <a:t> LI</a:t>
            </a:r>
            <a:endParaRPr lang="fr-FR" altLang="zh-CN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图片 4" descr="图形用户界面, 应用程序&#10;&#10;已自动生成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2" y="97890"/>
            <a:ext cx="4572000" cy="10985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>
                <a:latin typeface="Times New Roman" panose="02020603050405020304"/>
                <a:cs typeface="Times New Roman" panose="02020603050405020304"/>
              </a:rPr>
              <a:t>Plan de présentation</a:t>
            </a:r>
            <a:endParaRPr lang="fr-FR" altLang="zh-CN" sz="2400" b="1"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300" y="1216159"/>
            <a:ext cx="6061262" cy="3394472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ts val="1400"/>
              </a:spcBef>
              <a:buAutoNum type="arabicPeriod"/>
            </a:pPr>
            <a:r>
              <a:rPr lang="en-US" sz="1600" err="1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altLang="zh-CN" sz="1600" err="1"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  <a:p>
            <a:pPr lvl="0">
              <a:spcBef>
                <a:spcPts val="1400"/>
              </a:spcBef>
              <a:buAutoNum type="arabicPeriod"/>
            </a:pPr>
            <a:r>
              <a:rPr lang="fr-FR" sz="1600">
                <a:latin typeface="Times New Roman" panose="02020603050405020304"/>
                <a:cs typeface="Times New Roman" panose="02020603050405020304"/>
              </a:rPr>
              <a:t>Processus de réalisation</a:t>
            </a:r>
            <a:endParaRPr lang="fr-FR" sz="1600">
              <a:latin typeface="Times New Roman" panose="02020603050405020304"/>
              <a:cs typeface="Times New Roman" panose="02020603050405020304"/>
            </a:endParaRPr>
          </a:p>
          <a:p>
            <a:pPr lvl="1">
              <a:spcBef>
                <a:spcPts val="1400"/>
              </a:spcBef>
            </a:pPr>
            <a:r>
              <a:rPr lang="fr-FR" sz="1600">
                <a:latin typeface="Times New Roman" panose="02020603050405020304"/>
                <a:cs typeface="Times New Roman" panose="02020603050405020304"/>
              </a:rPr>
              <a:t>Etape 1: Collecte d’informations via le </a:t>
            </a:r>
            <a:r>
              <a:rPr lang="fr-FR" sz="1600" err="1">
                <a:latin typeface="Times New Roman" panose="02020603050405020304"/>
                <a:cs typeface="Times New Roman" panose="02020603050405020304"/>
              </a:rPr>
              <a:t>scraping</a:t>
            </a:r>
            <a:endParaRPr lang="fr-FR" sz="1600">
              <a:latin typeface="Times New Roman" panose="02020603050405020304"/>
              <a:cs typeface="Times New Roman" panose="02020603050405020304"/>
            </a:endParaRPr>
          </a:p>
          <a:p>
            <a:pPr lvl="1">
              <a:spcBef>
                <a:spcPts val="1400"/>
              </a:spcBef>
            </a:pPr>
            <a:r>
              <a:rPr lang="fr-FR" sz="1600">
                <a:latin typeface="Times New Roman" panose="02020603050405020304"/>
                <a:cs typeface="Times New Roman" panose="02020603050405020304"/>
              </a:rPr>
              <a:t>Etape 2 : Génération automatisée du contenu des e-mail de candidature</a:t>
            </a:r>
            <a:endParaRPr lang="fr-FR" sz="1600">
              <a:latin typeface="Times New Roman" panose="02020603050405020304"/>
              <a:cs typeface="Times New Roman" panose="02020603050405020304"/>
            </a:endParaRPr>
          </a:p>
          <a:p>
            <a:pPr lvl="1">
              <a:spcBef>
                <a:spcPts val="1400"/>
              </a:spcBef>
            </a:pPr>
            <a:r>
              <a:rPr lang="fr-FR" sz="1600">
                <a:latin typeface="Times New Roman" panose="02020603050405020304"/>
                <a:cs typeface="Times New Roman" panose="02020603050405020304"/>
              </a:rPr>
              <a:t>Etape 3 : Envoi automatique des emails de candidatures</a:t>
            </a:r>
            <a:endParaRPr lang="fr-FR" sz="1600">
              <a:latin typeface="Times New Roman" panose="02020603050405020304"/>
              <a:cs typeface="Times New Roman" panose="02020603050405020304"/>
            </a:endParaRPr>
          </a:p>
          <a:p>
            <a:pPr lvl="0">
              <a:spcBef>
                <a:spcPts val="1400"/>
              </a:spcBef>
              <a:buAutoNum type="arabicPeriod"/>
            </a:pPr>
            <a:r>
              <a:rPr lang="fr-FR" sz="1600">
                <a:latin typeface="Times New Roman" panose="02020603050405020304"/>
                <a:cs typeface="Times New Roman" panose="02020603050405020304"/>
              </a:rPr>
              <a:t>Difficultés rencontrées</a:t>
            </a:r>
            <a:endParaRPr lang="fr-FR" sz="1600">
              <a:latin typeface="Times New Roman" panose="02020603050405020304"/>
              <a:cs typeface="Times New Roman" panose="02020603050405020304"/>
            </a:endParaRPr>
          </a:p>
          <a:p>
            <a:pPr lvl="0">
              <a:spcBef>
                <a:spcPts val="1400"/>
              </a:spcBef>
              <a:buAutoNum type="arabicPeriod"/>
            </a:pPr>
            <a:r>
              <a:rPr lang="fr-FR" sz="1600">
                <a:latin typeface="Times New Roman" panose="02020603050405020304"/>
                <a:cs typeface="Times New Roman" panose="02020603050405020304"/>
              </a:rPr>
              <a:t>Critiques et conclusions</a:t>
            </a:r>
            <a:endParaRPr lang="fr-FR"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345926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7851"/>
            <a:ext cx="8229600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>
                <a:latin typeface="Times New Roman" panose="02020603050405020304"/>
                <a:cs typeface="Times New Roman" panose="02020603050405020304"/>
              </a:rPr>
              <a:t>1. Introduction</a:t>
            </a:r>
            <a:endParaRPr lang="fr-FR" sz="240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80" y="1199774"/>
            <a:ext cx="8695055" cy="33574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1800">
                <a:latin typeface="Times New Roman" panose="02020603050405020304"/>
                <a:cs typeface="Times New Roman" panose="02020603050405020304"/>
              </a:rPr>
              <a:t>Buts : faciliter la recherche et la postulation</a:t>
            </a:r>
            <a:r>
              <a:rPr lang="fr-FR" altLang="zh-CN" sz="180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fr-FR" sz="1800">
                <a:latin typeface="Times New Roman" panose="02020603050405020304"/>
                <a:cs typeface="Times New Roman" panose="02020603050405020304"/>
              </a:rPr>
              <a:t>d’emploi</a:t>
            </a:r>
            <a:endParaRPr lang="fr-FR" altLang="zh-CN" sz="1800"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  <a:p>
            <a:pPr marL="0" lvl="0" indent="0" algn="l">
              <a:lnSpc>
                <a:spcPct val="40000"/>
              </a:lnSpc>
              <a:buNone/>
            </a:pPr>
            <a:endParaRPr lang="fr-FR" sz="1800">
              <a:latin typeface="Times New Roman" panose="02020603050405020304"/>
              <a:cs typeface="Calibri" panose="020F0502020204030204"/>
            </a:endParaRPr>
          </a:p>
          <a:p>
            <a:pPr lvl="0" algn="l"/>
            <a:r>
              <a:rPr lang="fr-FR" sz="1800">
                <a:latin typeface="Times New Roman" panose="02020603050405020304"/>
                <a:cs typeface="Times New Roman" panose="02020603050405020304"/>
              </a:rPr>
              <a:t>Objectifs : </a:t>
            </a:r>
            <a:r>
              <a:rPr lang="fr-FR" sz="1800" err="1"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lang="fr-FR" sz="1800">
                <a:latin typeface="Times New Roman" panose="02020603050405020304"/>
                <a:cs typeface="Times New Roman" panose="02020603050405020304"/>
              </a:rPr>
              <a:t> mails, contenus du mails, envoyer le mail</a:t>
            </a:r>
            <a:endParaRPr lang="fr-FR">
              <a:latin typeface="Times New Roman" panose="02020603050405020304"/>
              <a:cs typeface="Times New Roman" panose="02020603050405020304"/>
            </a:endParaRPr>
          </a:p>
          <a:p>
            <a:pPr lvl="0" indent="0" algn="l">
              <a:lnSpc>
                <a:spcPct val="50000"/>
              </a:lnSpc>
              <a:buNone/>
            </a:pPr>
            <a:endParaRPr sz="1750">
              <a:latin typeface="Courier"/>
            </a:endParaRPr>
          </a:p>
          <a:p>
            <a:pPr indent="0">
              <a:buNone/>
            </a:pPr>
            <a:r>
              <a:rPr lang="fr-FR" sz="1750" err="1">
                <a:latin typeface="Courier"/>
              </a:rPr>
              <a:t>file_path</a:t>
            </a:r>
            <a:r>
              <a:rPr sz="1750">
                <a:latin typeface="Courier"/>
              </a:rPr>
              <a:t> </a:t>
            </a:r>
            <a:r>
              <a:rPr sz="1750">
                <a:solidFill>
                  <a:srgbClr val="666666"/>
                </a:solidFill>
                <a:latin typeface="Courier"/>
              </a:rPr>
              <a:t>=</a:t>
            </a:r>
            <a:r>
              <a:rPr sz="1750">
                <a:latin typeface="Courier"/>
              </a:rPr>
              <a:t> </a:t>
            </a:r>
            <a:r>
              <a:rPr sz="1750">
                <a:solidFill>
                  <a:srgbClr val="4070A0"/>
                </a:solidFill>
                <a:latin typeface="Courier"/>
              </a:rPr>
              <a:t>"job_descriptions.xlsx"</a:t>
            </a:r>
            <a:br>
              <a:rPr lang="fr-FR" sz="1750">
                <a:latin typeface="Courier"/>
              </a:rPr>
            </a:br>
            <a:r>
              <a:rPr lang="fr-FR" sz="1750" err="1">
                <a:latin typeface="Courier"/>
              </a:rPr>
              <a:t>df</a:t>
            </a:r>
            <a:r>
              <a:rPr sz="1750">
                <a:latin typeface="Courier"/>
              </a:rPr>
              <a:t> </a:t>
            </a:r>
            <a:r>
              <a:rPr sz="1750">
                <a:solidFill>
                  <a:srgbClr val="666666"/>
                </a:solidFill>
                <a:latin typeface="Courier"/>
              </a:rPr>
              <a:t>=</a:t>
            </a:r>
            <a:r>
              <a:rPr sz="1750">
                <a:latin typeface="Courier"/>
              </a:rPr>
              <a:t> </a:t>
            </a:r>
            <a:r>
              <a:rPr lang="fr-FR" sz="1750" err="1">
                <a:latin typeface="Courier"/>
              </a:rPr>
              <a:t>pd.read_excel</a:t>
            </a:r>
            <a:r>
              <a:rPr sz="1750">
                <a:latin typeface="Courier"/>
              </a:rPr>
              <a:t>(</a:t>
            </a:r>
            <a:r>
              <a:rPr lang="fr-FR" sz="1750" err="1">
                <a:latin typeface="Courier"/>
              </a:rPr>
              <a:t>file_path</a:t>
            </a:r>
            <a:r>
              <a:rPr sz="1750">
                <a:latin typeface="Courier"/>
              </a:rPr>
              <a:t>)</a:t>
            </a:r>
            <a:br>
              <a:rPr sz="1750">
                <a:latin typeface="Courier"/>
              </a:rPr>
            </a:br>
            <a:r>
              <a:rPr lang="fr-FR" sz="1750" err="1">
                <a:latin typeface="Courier"/>
              </a:rPr>
              <a:t>cv_path</a:t>
            </a:r>
            <a:r>
              <a:rPr sz="1750">
                <a:latin typeface="Courier"/>
              </a:rPr>
              <a:t> </a:t>
            </a:r>
            <a:r>
              <a:rPr sz="1750">
                <a:solidFill>
                  <a:srgbClr val="666666"/>
                </a:solidFill>
                <a:latin typeface="Courier"/>
              </a:rPr>
              <a:t>=</a:t>
            </a:r>
            <a:r>
              <a:rPr sz="1750">
                <a:latin typeface="Courier"/>
              </a:rPr>
              <a:t> </a:t>
            </a:r>
            <a:r>
              <a:rPr sz="1750">
                <a:solidFill>
                  <a:srgbClr val="4070A0"/>
                </a:solidFill>
                <a:latin typeface="Courier"/>
              </a:rPr>
              <a:t>"CV.pdf"</a:t>
            </a:r>
            <a:br>
              <a:rPr lang="zh-CN" altLang="en-US" sz="1750">
                <a:latin typeface="Courier"/>
              </a:rPr>
            </a:br>
            <a:br>
              <a:rPr lang="zh-CN" altLang="en-US" sz="1750">
                <a:latin typeface="Courier"/>
              </a:rPr>
            </a:br>
            <a:r>
              <a:rPr sz="1750" b="1">
                <a:solidFill>
                  <a:srgbClr val="007020"/>
                </a:solidFill>
                <a:latin typeface="Courier"/>
              </a:rPr>
              <a:t>for</a:t>
            </a:r>
            <a:r>
              <a:rPr sz="1750">
                <a:latin typeface="Courier"/>
              </a:rPr>
              <a:t> index, row </a:t>
            </a:r>
            <a:r>
              <a:rPr sz="1750" b="1">
                <a:solidFill>
                  <a:srgbClr val="007020"/>
                </a:solidFill>
                <a:latin typeface="Courier"/>
              </a:rPr>
              <a:t>in</a:t>
            </a:r>
            <a:r>
              <a:rPr sz="1750">
                <a:latin typeface="Courier"/>
              </a:rPr>
              <a:t> </a:t>
            </a:r>
            <a:r>
              <a:rPr lang="fr-FR" sz="1750" err="1">
                <a:latin typeface="Courier"/>
              </a:rPr>
              <a:t>df.iterrows</a:t>
            </a:r>
            <a:r>
              <a:rPr sz="1750">
                <a:latin typeface="Courier"/>
              </a:rPr>
              <a:t>():</a:t>
            </a:r>
            <a:br>
              <a:rPr sz="1750">
                <a:latin typeface="Courier"/>
              </a:rPr>
            </a:br>
            <a:r>
              <a:rPr lang="zh-CN" sz="1750">
                <a:latin typeface="Courier"/>
                <a:ea typeface="SimSun" panose="02010600030101010101" pitchFamily="2" charset="-122"/>
              </a:rPr>
              <a:t>   </a:t>
            </a:r>
            <a:r>
              <a:rPr sz="1750">
                <a:latin typeface="Courier"/>
              </a:rPr>
              <a:t> recipient </a:t>
            </a:r>
            <a:r>
              <a:rPr sz="1750">
                <a:solidFill>
                  <a:srgbClr val="666666"/>
                </a:solidFill>
                <a:latin typeface="Courier"/>
              </a:rPr>
              <a:t>=</a:t>
            </a:r>
            <a:r>
              <a:rPr sz="1750">
                <a:latin typeface="Courier"/>
              </a:rPr>
              <a:t> row[</a:t>
            </a:r>
            <a:r>
              <a:rPr sz="1750">
                <a:solidFill>
                  <a:srgbClr val="4070A0"/>
                </a:solidFill>
                <a:latin typeface="Courier"/>
              </a:rPr>
              <a:t>'Email'</a:t>
            </a:r>
            <a:r>
              <a:rPr sz="1750">
                <a:latin typeface="Courier"/>
              </a:rPr>
              <a:t>]</a:t>
            </a:r>
            <a:br>
              <a:rPr sz="1750">
                <a:latin typeface="Courier"/>
              </a:rPr>
            </a:br>
            <a:r>
              <a:rPr lang="zh-CN" sz="1750">
                <a:latin typeface="Courier"/>
                <a:ea typeface="SimSun" panose="02010600030101010101" pitchFamily="2" charset="-122"/>
              </a:rPr>
              <a:t>   </a:t>
            </a:r>
            <a:r>
              <a:rPr sz="1750">
                <a:latin typeface="Courier"/>
              </a:rPr>
              <a:t> description </a:t>
            </a:r>
            <a:r>
              <a:rPr sz="1750">
                <a:solidFill>
                  <a:srgbClr val="666666"/>
                </a:solidFill>
                <a:latin typeface="Courier"/>
              </a:rPr>
              <a:t>=</a:t>
            </a:r>
            <a:r>
              <a:rPr sz="1750">
                <a:latin typeface="Courier"/>
              </a:rPr>
              <a:t> row[</a:t>
            </a:r>
            <a:r>
              <a:rPr sz="1750">
                <a:solidFill>
                  <a:srgbClr val="4070A0"/>
                </a:solidFill>
                <a:latin typeface="Courier"/>
              </a:rPr>
              <a:t>'Description'</a:t>
            </a:r>
            <a:r>
              <a:rPr sz="1750">
                <a:latin typeface="Courier"/>
              </a:rPr>
              <a:t>]</a:t>
            </a:r>
            <a:br>
              <a:rPr sz="1750">
                <a:latin typeface="Courier"/>
              </a:rPr>
            </a:br>
            <a:r>
              <a:rPr lang="zh-CN" sz="1750">
                <a:latin typeface="Courier"/>
                <a:ea typeface="SimSun" panose="02010600030101010101" pitchFamily="2" charset="-122"/>
              </a:rPr>
              <a:t>   </a:t>
            </a:r>
            <a:r>
              <a:rPr sz="1750">
                <a:latin typeface="Courier"/>
              </a:rPr>
              <a:t> </a:t>
            </a:r>
            <a:r>
              <a:rPr lang="fr-FR" sz="1750" err="1">
                <a:latin typeface="Courier"/>
              </a:rPr>
              <a:t>send_email</a:t>
            </a:r>
            <a:r>
              <a:rPr sz="1750">
                <a:latin typeface="Courier"/>
              </a:rPr>
              <a:t>(recipient, </a:t>
            </a:r>
            <a:r>
              <a:rPr lang="fr-FR" sz="1750" err="1">
                <a:latin typeface="Courier"/>
              </a:rPr>
              <a:t>gpt</a:t>
            </a:r>
            <a:r>
              <a:rPr sz="1750">
                <a:latin typeface="Courier"/>
              </a:rPr>
              <a:t>(description), </a:t>
            </a:r>
            <a:r>
              <a:rPr lang="fr-FR" sz="1750" err="1">
                <a:latin typeface="Courier"/>
              </a:rPr>
              <a:t>cv_path</a:t>
            </a:r>
            <a:r>
              <a:rPr sz="1750">
                <a:latin typeface="Courier"/>
              </a:rPr>
              <a:t>)</a:t>
            </a:r>
            <a:br>
              <a:rPr sz="1750">
                <a:latin typeface="Courier"/>
              </a:rPr>
            </a:br>
            <a:r>
              <a:rPr lang="zh-CN" sz="1750">
                <a:latin typeface="Courier"/>
                <a:ea typeface="SimSun" panose="02010600030101010101" pitchFamily="2" charset="-122"/>
              </a:rPr>
              <a:t>   </a:t>
            </a:r>
            <a:r>
              <a:rPr sz="1750">
                <a:latin typeface="Courier"/>
              </a:rPr>
              <a:t> </a:t>
            </a:r>
            <a:r>
              <a:rPr sz="1750">
                <a:solidFill>
                  <a:srgbClr val="008000"/>
                </a:solidFill>
                <a:latin typeface="Courier"/>
              </a:rPr>
              <a:t>print</a:t>
            </a:r>
            <a:r>
              <a:rPr sz="1750">
                <a:latin typeface="Courier"/>
              </a:rPr>
              <a:t>(</a:t>
            </a:r>
            <a:r>
              <a:rPr lang="fr-FR" sz="1750" err="1">
                <a:solidFill>
                  <a:srgbClr val="BB6688"/>
                </a:solidFill>
                <a:latin typeface="Courier"/>
              </a:rPr>
              <a:t>f"Send</a:t>
            </a:r>
            <a:r>
              <a:rPr sz="1750">
                <a:solidFill>
                  <a:srgbClr val="BB6688"/>
                </a:solidFill>
                <a:latin typeface="Courier"/>
              </a:rPr>
              <a:t> OK </a:t>
            </a:r>
            <a:r>
              <a:rPr sz="1750">
                <a:solidFill>
                  <a:srgbClr val="4070A0"/>
                </a:solidFill>
                <a:latin typeface="Courier"/>
              </a:rPr>
              <a:t>{</a:t>
            </a:r>
            <a:r>
              <a:rPr sz="1750">
                <a:latin typeface="Courier"/>
              </a:rPr>
              <a:t>index</a:t>
            </a:r>
            <a:r>
              <a:rPr sz="1750">
                <a:solidFill>
                  <a:srgbClr val="4070A0"/>
                </a:solidFill>
                <a:latin typeface="Courier"/>
              </a:rPr>
              <a:t>}</a:t>
            </a:r>
            <a:r>
              <a:rPr sz="1750">
                <a:solidFill>
                  <a:srgbClr val="BB6688"/>
                </a:solidFill>
                <a:latin typeface="Courier"/>
              </a:rPr>
              <a:t>"</a:t>
            </a:r>
            <a:r>
              <a:rPr sz="1750">
                <a:latin typeface="Courier"/>
              </a:rPr>
              <a:t>)</a:t>
            </a:r>
            <a:endParaRPr lang="zh-CN" altLang="en-US" sz="1750">
              <a:latin typeface="Courier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392015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27" y="76829"/>
            <a:ext cx="8229600" cy="857250"/>
          </a:xfrm>
        </p:spPr>
        <p:txBody>
          <a:bodyPr/>
          <a:lstStyle/>
          <a:p>
            <a:r>
              <a:rPr lang="fr-FR" sz="2400" b="1">
                <a:latin typeface="Times New Roman" panose="02020603050405020304"/>
                <a:cs typeface="Times New Roman" panose="02020603050405020304"/>
              </a:rPr>
              <a:t>2.1 Collecte d’informations via le </a:t>
            </a:r>
            <a:r>
              <a:rPr lang="fr-FR" sz="2400" b="1" err="1">
                <a:latin typeface="Times New Roman" panose="02020603050405020304"/>
                <a:cs typeface="Times New Roman" panose="02020603050405020304"/>
              </a:rPr>
              <a:t>scraping</a:t>
            </a:r>
            <a:endParaRPr lang="fr-FR" sz="240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39" y="875659"/>
            <a:ext cx="7852596" cy="406852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lvl="0"/>
            <a:r>
              <a:rPr sz="5600" b="1" dirty="0">
                <a:latin typeface="Times New Roman" panose="02020603050405020304"/>
                <a:cs typeface="Times New Roman" panose="02020603050405020304"/>
              </a:rPr>
              <a:t>Extraction des liens </a:t>
            </a:r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d’offres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d’emploi</a:t>
            </a:r>
            <a:endParaRPr lang="zh-CN" altLang="en-US" sz="5600" b="1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zh-CN" sz="4800" b="1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indent="0">
              <a:buNone/>
            </a:pPr>
            <a:r>
              <a:rPr lang="fr-FR" sz="40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job_links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 err="1">
                <a:latin typeface="Courier"/>
              </a:rPr>
              <a:t>domains</a:t>
            </a:r>
            <a:r>
              <a:rPr lang="fr-FR" sz="4000" dirty="0">
                <a:latin typeface="Courier"/>
              </a:rPr>
              <a:t>, </a:t>
            </a:r>
            <a:r>
              <a:rPr lang="fr-FR" sz="4000" dirty="0" err="1">
                <a:latin typeface="Courier"/>
              </a:rPr>
              <a:t>num_pages</a:t>
            </a:r>
            <a:r>
              <a:rPr lang="fr-FR" sz="4000" dirty="0">
                <a:latin typeface="Courier"/>
              </a:rPr>
              <a:t>):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</a:t>
            </a:r>
            <a:r>
              <a:rPr lang="fr-FR" sz="4000" dirty="0">
                <a:latin typeface="Courier"/>
              </a:rPr>
              <a:t> links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[]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</a:t>
            </a:r>
            <a:r>
              <a:rPr lang="fr-FR" sz="4000" dirty="0">
                <a:latin typeface="Courier"/>
              </a:rPr>
              <a:t> driver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webdriver.Chrome</a:t>
            </a:r>
            <a:r>
              <a:rPr lang="fr-FR" sz="4000" dirty="0">
                <a:latin typeface="Courier"/>
              </a:rPr>
              <a:t>(service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 err="1">
                <a:latin typeface="Courier"/>
              </a:rPr>
              <a:t>cService</a:t>
            </a:r>
            <a:r>
              <a:rPr lang="fr-FR" sz="4000" dirty="0">
                <a:latin typeface="Courier"/>
              </a:rPr>
              <a:t>) 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domain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domains</a:t>
            </a:r>
            <a:r>
              <a:rPr lang="fr-FR" sz="4000" dirty="0">
                <a:latin typeface="Courier"/>
              </a:rPr>
              <a:t>: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fr-FR" sz="4000" dirty="0">
                <a:latin typeface="Courier"/>
              </a:rPr>
              <a:t> page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008000"/>
                </a:solidFill>
                <a:latin typeface="Courier"/>
              </a:rPr>
              <a:t>range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fr-FR" sz="4000" dirty="0">
                <a:latin typeface="Courier"/>
              </a:rPr>
              <a:t>, </a:t>
            </a:r>
            <a:r>
              <a:rPr lang="fr-FR" sz="4000" dirty="0" err="1">
                <a:latin typeface="Courier"/>
              </a:rPr>
              <a:t>num_pages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fr-FR" sz="4000" dirty="0">
                <a:latin typeface="Courier"/>
              </a:rPr>
              <a:t>):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</a:t>
            </a:r>
            <a:r>
              <a:rPr lang="fr-FR" sz="4000" dirty="0">
                <a:latin typeface="Courier"/>
              </a:rPr>
              <a:t> start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page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10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</a:t>
            </a:r>
            <a:r>
              <a:rPr lang="fr-FR" sz="4000" dirty="0">
                <a:latin typeface="Courier"/>
              </a:rPr>
              <a:t> url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solidFill>
                  <a:srgbClr val="BB6688"/>
                </a:solidFill>
                <a:latin typeface="Courier"/>
              </a:rPr>
              <a:t>f"https</a:t>
            </a:r>
            <a:r>
              <a:rPr lang="fr-FR" sz="4000" dirty="0">
                <a:solidFill>
                  <a:srgbClr val="BB6688"/>
                </a:solidFill>
                <a:latin typeface="Courier"/>
              </a:rPr>
              <a:t>://fr.indeed.com/</a:t>
            </a:r>
            <a:r>
              <a:rPr lang="fr-FR" sz="4000" dirty="0" err="1">
                <a:solidFill>
                  <a:srgbClr val="BB6688"/>
                </a:solidFill>
                <a:latin typeface="Courier"/>
              </a:rPr>
              <a:t>emplois?q</a:t>
            </a:r>
            <a:r>
              <a:rPr lang="fr-FR" sz="4000" dirty="0">
                <a:solidFill>
                  <a:srgbClr val="BB6688"/>
                </a:solidFill>
                <a:latin typeface="Courier"/>
              </a:rPr>
              <a:t>=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{</a:t>
            </a:r>
            <a:r>
              <a:rPr lang="fr-FR" sz="4000" dirty="0" err="1">
                <a:latin typeface="Courier"/>
              </a:rPr>
              <a:t>domain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}</a:t>
            </a:r>
            <a:r>
              <a:rPr lang="fr-FR" sz="4000" dirty="0">
                <a:solidFill>
                  <a:srgbClr val="BB6688"/>
                </a:solidFill>
                <a:latin typeface="Courier"/>
              </a:rPr>
              <a:t>&amp;l=%C3%8Ele-de-France&amp;sc=0kf%3Ajt(</a:t>
            </a:r>
            <a:r>
              <a:rPr lang="fr-FR" sz="4000" dirty="0" err="1">
                <a:solidFill>
                  <a:srgbClr val="BB6688"/>
                </a:solidFill>
                <a:latin typeface="Courier"/>
              </a:rPr>
              <a:t>apprenticeship</a:t>
            </a:r>
            <a:r>
              <a:rPr lang="fr-FR" sz="4000" dirty="0">
                <a:solidFill>
                  <a:srgbClr val="BB6688"/>
                </a:solidFill>
                <a:latin typeface="Courier"/>
              </a:rPr>
              <a:t>)%3B&amp;start=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{</a:t>
            </a:r>
            <a:r>
              <a:rPr lang="fr-FR" sz="4000" dirty="0">
                <a:latin typeface="Courier"/>
              </a:rPr>
              <a:t>start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}</a:t>
            </a:r>
            <a:r>
              <a:rPr lang="fr-FR" sz="4000" dirty="0">
                <a:solidFill>
                  <a:srgbClr val="BB6688"/>
                </a:solidFill>
                <a:latin typeface="Courier"/>
              </a:rPr>
              <a:t>"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driver.get</a:t>
            </a:r>
            <a:r>
              <a:rPr lang="fr-FR" sz="4000" dirty="0">
                <a:latin typeface="Courier"/>
              </a:rPr>
              <a:t>(url)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time.sleep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fr-FR" sz="4000" dirty="0">
                <a:latin typeface="Courier"/>
              </a:rPr>
              <a:t>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fr-FR" sz="4000" dirty="0">
                <a:latin typeface="Courier"/>
              </a:rPr>
              <a:t> i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008000"/>
                </a:solidFill>
                <a:latin typeface="Courier"/>
              </a:rPr>
              <a:t>range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fr-FR" sz="4000" dirty="0">
                <a:latin typeface="Courier"/>
              </a:rPr>
              <a:t>, 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18</a:t>
            </a:r>
            <a:r>
              <a:rPr lang="fr-FR" sz="4000" dirty="0">
                <a:latin typeface="Courier"/>
              </a:rPr>
              <a:t>):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xpath_expression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'/html/body/main/div/div[2]/div/div[5]/div/div[1]/div[5]/div/</a:t>
            </a:r>
            <a:r>
              <a:rPr lang="fr-FR" sz="4000" dirty="0" err="1">
                <a:solidFill>
                  <a:srgbClr val="4070A0"/>
                </a:solidFill>
                <a:latin typeface="Courier"/>
              </a:rPr>
              <a:t>ul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/li[{}]/div/div[1]/div/div/div/table[1]/</a:t>
            </a:r>
            <a:r>
              <a:rPr lang="fr-FR" sz="4000" dirty="0" err="1">
                <a:solidFill>
                  <a:srgbClr val="4070A0"/>
                </a:solidFill>
                <a:latin typeface="Courier"/>
              </a:rPr>
              <a:t>tbody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/tr/td/div[1]/h2/</a:t>
            </a:r>
            <a:r>
              <a:rPr lang="fr-FR" sz="4000" dirty="0" err="1">
                <a:solidFill>
                  <a:srgbClr val="4070A0"/>
                </a:solidFill>
                <a:latin typeface="Courier"/>
              </a:rPr>
              <a:t>a'</a:t>
            </a:r>
            <a:r>
              <a:rPr lang="fr-FR" sz="4000" dirty="0" err="1">
                <a:latin typeface="Courier"/>
              </a:rPr>
              <a:t>.</a:t>
            </a:r>
            <a:r>
              <a:rPr lang="fr-FR" sz="4000" dirty="0" err="1">
                <a:solidFill>
                  <a:srgbClr val="008000"/>
                </a:solidFill>
                <a:latin typeface="Courier"/>
              </a:rPr>
              <a:t>format</a:t>
            </a:r>
            <a:r>
              <a:rPr lang="fr-FR" sz="4000" dirty="0">
                <a:latin typeface="Courier"/>
              </a:rPr>
              <a:t>(i)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elements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driver.find_elements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 err="1">
                <a:latin typeface="Courier"/>
              </a:rPr>
              <a:t>By.XPATH</a:t>
            </a:r>
            <a:r>
              <a:rPr lang="fr-FR" sz="4000" dirty="0">
                <a:latin typeface="Courier"/>
              </a:rPr>
              <a:t>, </a:t>
            </a:r>
            <a:r>
              <a:rPr lang="fr-FR" sz="4000" dirty="0" err="1">
                <a:latin typeface="Courier"/>
              </a:rPr>
              <a:t>xpath_expression</a:t>
            </a:r>
            <a:r>
              <a:rPr lang="fr-FR" sz="4000" dirty="0">
                <a:latin typeface="Courier"/>
              </a:rPr>
              <a:t>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not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elements</a:t>
            </a:r>
            <a:r>
              <a:rPr lang="fr-FR" sz="4000" dirty="0">
                <a:latin typeface="Courier"/>
              </a:rPr>
              <a:t>: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continue</a:t>
            </a:r>
            <a:br>
              <a:rPr lang="fr-FR" sz="4000" b="1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link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elements</a:t>
            </a:r>
            <a:r>
              <a:rPr lang="fr-FR" sz="4000" dirty="0">
                <a:latin typeface="Courier"/>
              </a:rPr>
              <a:t>[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fr-FR" sz="4000" dirty="0">
                <a:latin typeface="Courier"/>
              </a:rPr>
              <a:t>].</a:t>
            </a:r>
            <a:r>
              <a:rPr lang="fr-FR" sz="4000" dirty="0" err="1">
                <a:latin typeface="Courier"/>
              </a:rPr>
              <a:t>get_attribute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'href'</a:t>
            </a:r>
            <a:r>
              <a:rPr lang="fr-FR" sz="4000" dirty="0">
                <a:latin typeface="Courier"/>
              </a:rPr>
              <a:t>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         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links.append</a:t>
            </a:r>
            <a:r>
              <a:rPr lang="fr-FR" sz="4000" dirty="0">
                <a:latin typeface="Courier"/>
              </a:rPr>
              <a:t>(</a:t>
            </a:r>
            <a:r>
              <a:rPr lang="fr-FR" sz="4000" dirty="0" err="1">
                <a:latin typeface="Courier"/>
              </a:rPr>
              <a:t>link</a:t>
            </a:r>
            <a:r>
              <a:rPr lang="fr-FR" sz="4000" dirty="0">
                <a:latin typeface="Courier"/>
              </a:rPr>
              <a:t>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 </a:t>
            </a:r>
            <a:br>
              <a:rPr lang="fr-FR" altLang="zh-CN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driver.quit</a:t>
            </a:r>
            <a:r>
              <a:rPr lang="fr-FR" sz="4000" dirty="0">
                <a:latin typeface="Courier"/>
              </a:rPr>
              <a:t>()</a:t>
            </a:r>
            <a:br>
              <a:rPr lang="fr-FR" sz="4000" dirty="0">
                <a:latin typeface="Courier"/>
              </a:rPr>
            </a:br>
            <a:r>
              <a:rPr lang="fr-FR" altLang="zh-CN" sz="4000" dirty="0">
                <a:latin typeface="Courier"/>
                <a:ea typeface="SimSun" panose="02010600030101010101" pitchFamily="2" charset="-122"/>
              </a:rPr>
              <a:t>   </a:t>
            </a:r>
            <a:r>
              <a:rPr lang="fr-FR" sz="4000" dirty="0">
                <a:latin typeface="Courier"/>
              </a:rPr>
              <a:t> </a:t>
            </a:r>
            <a:r>
              <a:rPr lang="fr-FR" sz="40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lang="fr-FR" sz="4000" dirty="0">
                <a:latin typeface="Courier"/>
              </a:rPr>
              <a:t> links</a:t>
            </a:r>
            <a:br>
              <a:rPr lang="fr-FR" sz="4000" dirty="0">
                <a:latin typeface="Courier"/>
              </a:rPr>
            </a:br>
            <a:br>
              <a:rPr lang="fr-FR" sz="4000" dirty="0">
                <a:latin typeface="Courier"/>
              </a:rPr>
            </a:br>
            <a:r>
              <a:rPr lang="fr-FR" sz="4000" dirty="0" err="1">
                <a:latin typeface="Courier"/>
              </a:rPr>
              <a:t>links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4000" dirty="0">
                <a:latin typeface="Courier"/>
              </a:rPr>
              <a:t> </a:t>
            </a:r>
            <a:r>
              <a:rPr lang="fr-FR" sz="4000" dirty="0" err="1">
                <a:latin typeface="Courier"/>
              </a:rPr>
              <a:t>job_links</a:t>
            </a:r>
            <a:r>
              <a:rPr lang="fr-FR" sz="4000" dirty="0">
                <a:latin typeface="Courier"/>
              </a:rPr>
              <a:t>([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'data'</a:t>
            </a:r>
            <a:r>
              <a:rPr lang="fr-FR" sz="4000" dirty="0">
                <a:latin typeface="Courier"/>
              </a:rPr>
              <a:t>,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fr-FR" sz="4000" dirty="0" err="1">
                <a:solidFill>
                  <a:srgbClr val="4070A0"/>
                </a:solidFill>
                <a:latin typeface="Courier"/>
              </a:rPr>
              <a:t>analyst</a:t>
            </a:r>
            <a:r>
              <a:rPr lang="fr-FR" sz="40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fr-FR" sz="4000" dirty="0">
                <a:latin typeface="Courier"/>
              </a:rPr>
              <a:t>], </a:t>
            </a:r>
            <a:r>
              <a:rPr lang="fr-FR" sz="4000" dirty="0">
                <a:solidFill>
                  <a:srgbClr val="40A070"/>
                </a:solidFill>
                <a:latin typeface="Courier"/>
              </a:rPr>
              <a:t>15</a:t>
            </a:r>
            <a:r>
              <a:rPr lang="fr-FR" sz="4000" dirty="0">
                <a:latin typeface="Courier"/>
              </a:rPr>
              <a:t>)</a:t>
            </a:r>
            <a:endParaRPr lang="fr-FR" sz="4000" dirty="0">
              <a:latin typeface="Courier"/>
            </a:endParaRPr>
          </a:p>
          <a:p>
            <a:pPr lvl="0" indent="0">
              <a:buNone/>
            </a:pPr>
            <a:endParaRPr sz="3600" dirty="0">
              <a:latin typeface="Courier"/>
            </a:endParaRPr>
          </a:p>
          <a:p>
            <a:pPr lvl="0"/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Collecte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les </a:t>
            </a:r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adresses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mail et les descriptions de poste.</a:t>
            </a:r>
            <a:endParaRPr sz="5600" b="1" dirty="0">
              <a:latin typeface="Times New Roman" panose="02020603050405020304"/>
              <a:cs typeface="Times New Roman" panose="02020603050405020304"/>
            </a:endParaRPr>
          </a:p>
          <a:p>
            <a:pPr lvl="0"/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Enregistrement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des </a:t>
            </a:r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informations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collectées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dans un </a:t>
            </a:r>
            <a:r>
              <a:rPr sz="5600" b="1" dirty="0" err="1">
                <a:latin typeface="Times New Roman" panose="02020603050405020304"/>
                <a:cs typeface="Times New Roman" panose="02020603050405020304"/>
              </a:rPr>
              <a:t>fichier</a:t>
            </a:r>
            <a:r>
              <a:rPr sz="5600" b="1" dirty="0">
                <a:latin typeface="Times New Roman" panose="02020603050405020304"/>
                <a:cs typeface="Times New Roman" panose="02020603050405020304"/>
              </a:rPr>
              <a:t> Excel.</a:t>
            </a:r>
            <a:endParaRPr sz="56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502627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20" y="394806"/>
            <a:ext cx="8657796" cy="47815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fr-FR" sz="2400" dirty="0">
                <a:latin typeface="Times New Roman" panose="02020603050405020304"/>
                <a:cs typeface="Times New Roman" panose="02020603050405020304"/>
              </a:rPr>
              <a:t>2.2 </a:t>
            </a:r>
            <a:r>
              <a:rPr lang="fr-FR" altLang="zh-CN" sz="2400" i="0" dirty="0">
                <a:solidFill>
                  <a:srgbClr val="0D0D0D"/>
                </a:solidFill>
                <a:effectLst/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Création automatisée de contenu de candidature avec l’AI</a:t>
            </a:r>
            <a:endParaRPr lang="fr-FR" altLang="zh-CN" sz="2400" dirty="0">
              <a:solidFill>
                <a:srgbClr val="0D0D0D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518" y="1425756"/>
            <a:ext cx="3533385" cy="30953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ChatGPT pour personnaliser le contenu des e-mails de candidature.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1200" b="1" dirty="0"/>
          </a:p>
          <a:p>
            <a:pPr marL="0" lvl="0" indent="0">
              <a:buNone/>
            </a:pPr>
            <a:r>
              <a:rPr lang="en-US" sz="1100" b="1" dirty="0">
                <a:latin typeface="Courier"/>
              </a:rPr>
              <a:t>from </a:t>
            </a:r>
            <a:r>
              <a:rPr lang="en-US" sz="1100" b="1" dirty="0" err="1">
                <a:latin typeface="Courier"/>
              </a:rPr>
              <a:t>openai</a:t>
            </a:r>
            <a:r>
              <a:rPr lang="en-US" sz="1100" b="1" dirty="0">
                <a:latin typeface="Courier"/>
              </a:rPr>
              <a:t> import OpenAI</a:t>
            </a:r>
            <a:endParaRPr lang="en-US" sz="1100" dirty="0">
              <a:latin typeface="Courier"/>
            </a:endParaRPr>
          </a:p>
          <a:p>
            <a:pPr marL="0" lvl="0" indent="0">
              <a:buNone/>
            </a:pPr>
            <a:r>
              <a:rPr lang="en-US" sz="1100" dirty="0">
                <a:latin typeface="Courier"/>
              </a:rPr>
              <a:t>client = OpenAI(</a:t>
            </a:r>
            <a:r>
              <a:rPr lang="en-US" sz="1100" dirty="0" err="1">
                <a:latin typeface="Courier"/>
              </a:rPr>
              <a:t>API_key</a:t>
            </a:r>
            <a:r>
              <a:rPr lang="en-US" sz="1100" dirty="0">
                <a:latin typeface="Courier"/>
              </a:rPr>
              <a:t>=“XXXX")</a:t>
            </a:r>
            <a:endParaRPr lang="fr-FR" sz="1100" dirty="0">
              <a:latin typeface="Courier"/>
            </a:endParaRPr>
          </a:p>
          <a:p>
            <a:pPr marL="0" lvl="0" indent="0">
              <a:buNone/>
            </a:pPr>
            <a:endParaRPr lang="fr-FR" sz="1200" b="1" dirty="0"/>
          </a:p>
          <a:p>
            <a:r>
              <a:rPr b="1" dirty="0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lang="en-US" dirty="0">
                <a:latin typeface="Courier"/>
              </a:rPr>
              <a:t>gpt</a:t>
            </a:r>
            <a:r>
              <a:rPr dirty="0">
                <a:latin typeface="Courier"/>
              </a:rPr>
              <a:t>(text):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</a:t>
            </a:r>
            <a:r>
              <a:rPr dirty="0">
                <a:latin typeface="Courier"/>
              </a:rPr>
              <a:t> </a:t>
            </a:r>
            <a:r>
              <a:rPr lang="en-US" dirty="0">
                <a:latin typeface="Courier"/>
              </a:rPr>
              <a:t>role_system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chemeClr val="accent6"/>
                </a:solidFill>
                <a:latin typeface="Courier"/>
              </a:rPr>
              <a:t>"""Demander au </a:t>
            </a:r>
            <a:r>
              <a:rPr lang="en-US" dirty="0">
                <a:solidFill>
                  <a:schemeClr val="accent6"/>
                </a:solidFill>
                <a:latin typeface="Courier"/>
              </a:rPr>
              <a:t>Chatgtp</a:t>
            </a:r>
            <a:r>
              <a:rPr dirty="0">
                <a:solidFill>
                  <a:schemeClr val="accent6"/>
                </a:solidFill>
                <a:latin typeface="Courier"/>
              </a:rPr>
              <a:t> les exigences"""</a:t>
            </a:r>
            <a:br>
              <a:rPr lang="zh-CN" altLang="en-US" dirty="0">
                <a:latin typeface="Courier"/>
              </a:rPr>
            </a:br>
            <a:r>
              <a:rPr lang="zh-CN" altLang="en-US" dirty="0">
                <a:latin typeface="Courier"/>
              </a:rPr>
              <a:t>   </a:t>
            </a:r>
            <a:r>
              <a:rPr dirty="0">
                <a:latin typeface="Courier"/>
              </a:rPr>
              <a:t> completion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lang="en-US" dirty="0">
                <a:latin typeface="Courier"/>
              </a:rPr>
              <a:t>client.chat.completions.create</a:t>
            </a:r>
            <a:r>
              <a:rPr dirty="0">
                <a:latin typeface="Courier"/>
              </a:rPr>
              <a:t>(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    </a:t>
            </a:r>
            <a:r>
              <a:rPr dirty="0">
                <a:latin typeface="Courier"/>
              </a:rPr>
              <a:t> model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"gpt-3.5-turbo-0125"</a:t>
            </a:r>
            <a:r>
              <a:rPr dirty="0">
                <a:latin typeface="Courier"/>
              </a:rPr>
              <a:t>,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    </a:t>
            </a:r>
            <a:r>
              <a:rPr dirty="0">
                <a:latin typeface="Courier"/>
              </a:rPr>
              <a:t> messages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        </a:t>
            </a:r>
            <a:r>
              <a:rPr dirty="0">
                <a:latin typeface="Courier"/>
              </a:rPr>
              <a:t> {</a:t>
            </a:r>
            <a:r>
              <a:rPr dirty="0">
                <a:solidFill>
                  <a:srgbClr val="4070A0"/>
                </a:solidFill>
                <a:latin typeface="Courier"/>
              </a:rPr>
              <a:t>"role"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70A0"/>
                </a:solidFill>
                <a:latin typeface="Courier"/>
              </a:rPr>
              <a:t>"system"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"content"</a:t>
            </a:r>
            <a:r>
              <a:rPr dirty="0">
                <a:latin typeface="Courier"/>
              </a:rPr>
              <a:t>: </a:t>
            </a:r>
            <a:r>
              <a:rPr lang="en-US" dirty="0">
                <a:latin typeface="Courier"/>
              </a:rPr>
              <a:t>role_system</a:t>
            </a:r>
            <a:r>
              <a:rPr dirty="0">
                <a:latin typeface="Courier"/>
              </a:rPr>
              <a:t>},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        </a:t>
            </a:r>
            <a:r>
              <a:rPr dirty="0">
                <a:latin typeface="Courier"/>
              </a:rPr>
              <a:t> {</a:t>
            </a:r>
            <a:r>
              <a:rPr dirty="0">
                <a:solidFill>
                  <a:srgbClr val="4070A0"/>
                </a:solidFill>
                <a:latin typeface="Courier"/>
              </a:rPr>
              <a:t>"role"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70A0"/>
                </a:solidFill>
                <a:latin typeface="Courier"/>
              </a:rPr>
              <a:t>"user"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"content"</a:t>
            </a:r>
            <a:r>
              <a:rPr dirty="0">
                <a:latin typeface="Courier"/>
              </a:rPr>
              <a:t>: text}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    </a:t>
            </a:r>
            <a:r>
              <a:rPr dirty="0">
                <a:latin typeface="Courier"/>
              </a:rPr>
              <a:t> ]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</a:t>
            </a:r>
            <a:r>
              <a:rPr dirty="0">
                <a:latin typeface="Courier"/>
              </a:rPr>
              <a:t> )</a:t>
            </a:r>
            <a:br>
              <a:rPr dirty="0">
                <a:latin typeface="Courier"/>
              </a:rPr>
            </a:br>
            <a:r>
              <a:rPr lang="fr-FR" dirty="0">
                <a:latin typeface="Courier"/>
              </a:rPr>
              <a:t>   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lang="en-US" dirty="0">
                <a:latin typeface="Courier"/>
              </a:rPr>
              <a:t>completion.choices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].</a:t>
            </a:r>
            <a:r>
              <a:rPr lang="en-US" dirty="0">
                <a:latin typeface="Courier"/>
              </a:rPr>
              <a:t>message.content</a:t>
            </a:r>
            <a:endParaRPr lang="en-US" dirty="0">
              <a:latin typeface="Courier"/>
            </a:endParaRPr>
          </a:p>
        </p:txBody>
      </p:sp>
      <p:pic>
        <p:nvPicPr>
          <p:cNvPr id="3" name="Picture 1" descr="resend2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572000" y="1096803"/>
            <a:ext cx="3633693" cy="37532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447321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6" y="262202"/>
            <a:ext cx="8775700" cy="59626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2400" dirty="0">
                <a:latin typeface="Times New Roman" panose="02020603050405020304"/>
                <a:cs typeface="Times New Roman" panose="02020603050405020304"/>
              </a:rPr>
              <a:t>2.3 Envoi automatique des e-mails de candidatures via </a:t>
            </a:r>
            <a:r>
              <a:rPr lang="fr-FR" sz="2400" dirty="0" err="1">
                <a:latin typeface="Times New Roman" panose="02020603050405020304"/>
                <a:cs typeface="Times New Roman" panose="02020603050405020304"/>
              </a:rPr>
              <a:t>Resend</a:t>
            </a:r>
            <a:endParaRPr lang="fr-FR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490" y="1301845"/>
            <a:ext cx="3008313" cy="3073851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fr-FR" sz="1000" b="1" dirty="0">
                <a:latin typeface="Courier"/>
              </a:rPr>
              <a:t>import </a:t>
            </a:r>
            <a:r>
              <a:rPr lang="fr-FR" sz="1000" b="1" dirty="0" err="1">
                <a:latin typeface="Courier"/>
              </a:rPr>
              <a:t>resend</a:t>
            </a:r>
            <a:endParaRPr lang="fr-FR" sz="1000" dirty="0">
              <a:latin typeface="Courier"/>
            </a:endParaRPr>
          </a:p>
          <a:p>
            <a:pPr lvl="0" indent="0">
              <a:buNone/>
            </a:pPr>
            <a:r>
              <a:rPr lang="fr-FR" sz="1000" dirty="0" err="1">
                <a:latin typeface="Courier"/>
              </a:rPr>
              <a:t>resend.api_key</a:t>
            </a:r>
            <a:r>
              <a:rPr lang="fr-FR" sz="1000" dirty="0">
                <a:latin typeface="Courier"/>
              </a:rPr>
              <a:t> = </a:t>
            </a:r>
            <a:r>
              <a:rPr lang="fr-FR" altLang="zh-CN" sz="1000" dirty="0">
                <a:latin typeface="Courier"/>
              </a:rPr>
              <a:t>"</a:t>
            </a:r>
            <a:r>
              <a:rPr lang="fr-FR" sz="1000" dirty="0" err="1">
                <a:latin typeface="Courier"/>
              </a:rPr>
              <a:t>XXXX</a:t>
            </a:r>
            <a:r>
              <a:rPr lang="fr-FR" altLang="zh-CN" sz="1000" dirty="0">
                <a:latin typeface="Courier"/>
              </a:rPr>
              <a:t>"</a:t>
            </a:r>
            <a:endParaRPr lang="fr-FR" sz="1000" dirty="0">
              <a:latin typeface="Courier"/>
            </a:endParaRPr>
          </a:p>
          <a:p>
            <a:pPr lvl="0" indent="0">
              <a:buNone/>
            </a:pPr>
            <a:endParaRPr lang="fr-FR" sz="1000" b="1" dirty="0">
              <a:solidFill>
                <a:srgbClr val="007020"/>
              </a:solidFill>
              <a:latin typeface="Courier"/>
            </a:endParaRPr>
          </a:p>
          <a:p>
            <a:pPr lvl="0" indent="0">
              <a:buNone/>
            </a:pPr>
            <a:r>
              <a:rPr lang="fr-FR" sz="10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lang="fr-FR" sz="1000" dirty="0">
                <a:latin typeface="Courier"/>
              </a:rPr>
              <a:t> </a:t>
            </a:r>
            <a:r>
              <a:rPr lang="fr-FR" sz="1000" dirty="0" err="1">
                <a:latin typeface="Courier"/>
              </a:rPr>
              <a:t>send_email</a:t>
            </a:r>
            <a:r>
              <a:rPr lang="fr-FR" sz="1000" dirty="0">
                <a:latin typeface="Courier"/>
              </a:rPr>
              <a:t>(</a:t>
            </a:r>
            <a:r>
              <a:rPr lang="fr-FR" sz="1000" dirty="0" err="1">
                <a:latin typeface="Courier"/>
              </a:rPr>
              <a:t>recipient</a:t>
            </a:r>
            <a:r>
              <a:rPr lang="fr-FR" sz="1000" dirty="0">
                <a:latin typeface="Courier"/>
              </a:rPr>
              <a:t>, content, </a:t>
            </a:r>
            <a:r>
              <a:rPr lang="fr-FR" sz="1000" dirty="0" err="1">
                <a:latin typeface="Courier"/>
              </a:rPr>
              <a:t>cv_path</a:t>
            </a:r>
            <a:r>
              <a:rPr lang="fr-FR" sz="1000" dirty="0">
                <a:latin typeface="Courier"/>
              </a:rPr>
              <a:t>):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f </a:t>
            </a:r>
            <a:r>
              <a:rPr lang="fr-FR" sz="1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1000" dirty="0">
                <a:latin typeface="Courier"/>
              </a:rPr>
              <a:t> </a:t>
            </a:r>
            <a:r>
              <a:rPr lang="fr-FR" sz="1000" dirty="0">
                <a:solidFill>
                  <a:srgbClr val="008000"/>
                </a:solidFill>
                <a:latin typeface="Courier"/>
              </a:rPr>
              <a:t>open</a:t>
            </a:r>
            <a:r>
              <a:rPr lang="fr-FR" sz="1000" dirty="0">
                <a:latin typeface="Courier"/>
              </a:rPr>
              <a:t>(</a:t>
            </a:r>
            <a:r>
              <a:rPr lang="fr-FR" sz="1000" dirty="0" err="1">
                <a:latin typeface="Courier"/>
              </a:rPr>
              <a:t>cv_path</a:t>
            </a:r>
            <a:r>
              <a:rPr lang="fr-FR" sz="1000" dirty="0">
                <a:latin typeface="Courier"/>
              </a:rPr>
              <a:t>,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rb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).</a:t>
            </a:r>
            <a:r>
              <a:rPr lang="fr-FR" sz="1000" dirty="0" err="1">
                <a:latin typeface="Courier"/>
              </a:rPr>
              <a:t>read</a:t>
            </a:r>
            <a:r>
              <a:rPr lang="fr-FR" sz="1000" dirty="0">
                <a:latin typeface="Courier"/>
              </a:rPr>
              <a:t>()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params </a:t>
            </a:r>
            <a:r>
              <a:rPr lang="fr-FR" sz="10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fr-FR" sz="1000" dirty="0">
                <a:latin typeface="Courier"/>
              </a:rPr>
              <a:t> {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   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from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: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cv@rooster.work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,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   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"to"</a:t>
            </a:r>
            <a:r>
              <a:rPr lang="fr-FR" sz="1000" dirty="0">
                <a:latin typeface="Courier"/>
              </a:rPr>
              <a:t>: </a:t>
            </a:r>
            <a:r>
              <a:rPr lang="fr-FR" sz="1000" dirty="0" err="1">
                <a:latin typeface="Courier"/>
              </a:rPr>
              <a:t>recipient</a:t>
            </a:r>
            <a:r>
              <a:rPr lang="fr-FR" sz="1000" dirty="0">
                <a:latin typeface="Courier"/>
              </a:rPr>
              <a:t>,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   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subject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: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"Candidature d'emploi"</a:t>
            </a:r>
            <a:r>
              <a:rPr lang="fr-FR" sz="1000" dirty="0">
                <a:latin typeface="Courier"/>
              </a:rPr>
              <a:t>,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   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"html"</a:t>
            </a:r>
            <a:r>
              <a:rPr lang="fr-FR" sz="1000" dirty="0">
                <a:latin typeface="Courier"/>
              </a:rPr>
              <a:t>: content,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   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bcc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: [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"jingjing996131@gmail.com"</a:t>
            </a:r>
            <a:r>
              <a:rPr lang="fr-FR" sz="1000" dirty="0">
                <a:latin typeface="Courier"/>
              </a:rPr>
              <a:t>],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   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attachments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: [{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 err="1">
                <a:solidFill>
                  <a:srgbClr val="4070A0"/>
                </a:solidFill>
                <a:latin typeface="Courier"/>
              </a:rPr>
              <a:t>filename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fr-FR" sz="1000" dirty="0">
                <a:latin typeface="Courier"/>
              </a:rPr>
              <a:t>: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"CV.pdf"</a:t>
            </a:r>
            <a:r>
              <a:rPr lang="fr-FR" sz="1000" dirty="0">
                <a:latin typeface="Courier"/>
              </a:rPr>
              <a:t>, </a:t>
            </a:r>
            <a:r>
              <a:rPr lang="fr-FR" sz="1000" dirty="0">
                <a:solidFill>
                  <a:srgbClr val="4070A0"/>
                </a:solidFill>
                <a:latin typeface="Courier"/>
              </a:rPr>
              <a:t>"content"</a:t>
            </a:r>
            <a:r>
              <a:rPr lang="fr-FR" sz="1000" dirty="0">
                <a:latin typeface="Courier"/>
              </a:rPr>
              <a:t>: </a:t>
            </a:r>
            <a:r>
              <a:rPr lang="fr-FR" sz="1000" dirty="0" err="1">
                <a:solidFill>
                  <a:srgbClr val="008000"/>
                </a:solidFill>
                <a:latin typeface="Courier"/>
              </a:rPr>
              <a:t>list</a:t>
            </a:r>
            <a:r>
              <a:rPr lang="fr-FR" sz="1000" dirty="0">
                <a:latin typeface="Courier"/>
              </a:rPr>
              <a:t>(f)}],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}</a:t>
            </a:r>
            <a:br>
              <a:rPr lang="fr-FR" sz="1000" dirty="0">
                <a:latin typeface="Courier"/>
              </a:rPr>
            </a:br>
            <a:r>
              <a:rPr lang="fr-FR" sz="1000" dirty="0">
                <a:latin typeface="Courier"/>
              </a:rPr>
              <a:t>    </a:t>
            </a:r>
            <a:r>
              <a:rPr lang="fr-FR" sz="1000" dirty="0" err="1">
                <a:latin typeface="Courier"/>
              </a:rPr>
              <a:t>resend.Emails.send</a:t>
            </a:r>
            <a:r>
              <a:rPr lang="fr-FR" sz="1000" dirty="0">
                <a:latin typeface="Courier"/>
              </a:rPr>
              <a:t>(params)</a:t>
            </a:r>
            <a:endParaRPr lang="fr-FR" sz="1000" dirty="0">
              <a:latin typeface="Courier"/>
            </a:endParaRPr>
          </a:p>
        </p:txBody>
      </p:sp>
      <p:pic>
        <p:nvPicPr>
          <p:cNvPr id="3" name="Picture 1" descr="resend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451273" y="1299442"/>
            <a:ext cx="5171756" cy="2544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511845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5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>
                <a:latin typeface="Times New Roman" panose="02020603050405020304"/>
                <a:cs typeface="Times New Roman" panose="02020603050405020304"/>
              </a:rPr>
              <a:t>3. Difficultés Rencontrées</a:t>
            </a:r>
            <a:endParaRPr lang="fr-FR" altLang="zh-CN" sz="240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85" y="1473836"/>
            <a:ext cx="8229600" cy="3394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b="1">
                <a:latin typeface="Times New Roman" panose="02020603050405020304"/>
                <a:cs typeface="Times New Roman" panose="02020603050405020304"/>
              </a:rPr>
              <a:t>Extraction des données à partir du site d’emploi</a:t>
            </a:r>
            <a:r>
              <a:rPr lang="fr-FR" altLang="zh-CN" sz="1800" b="1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</a:t>
            </a:r>
            <a:endParaRPr lang="fr-FR" altLang="zh-CN" sz="1800" b="1"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  <a:p>
            <a:pPr marL="0" indent="0">
              <a:buNone/>
            </a:pPr>
            <a:r>
              <a:rPr lang="fr-FR" altLang="zh-CN" sz="180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  </a:t>
            </a:r>
            <a:r>
              <a:rPr lang="fr-FR" sz="1800">
                <a:latin typeface="Times New Roman" panose="02020603050405020304"/>
                <a:cs typeface="Times New Roman" panose="02020603050405020304"/>
              </a:rPr>
              <a:t>=&gt; Indeed qui utilise une structure dynamique.</a:t>
            </a:r>
            <a:endParaRPr lang="fr-FR"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fr-FR" altLang="zh-CN" sz="1800">
              <a:latin typeface="Times New Roman" panose="02020603050405020304"/>
              <a:ea typeface="SimSun" panose="02010600030101010101" pitchFamily="2" charset="-122"/>
              <a:cs typeface="Calibri" panose="020F0502020204030204"/>
            </a:endParaRPr>
          </a:p>
          <a:p>
            <a:r>
              <a:rPr lang="fr-FR" sz="1800" b="1">
                <a:latin typeface="Times New Roman" panose="02020603050405020304"/>
                <a:cs typeface="Times New Roman" panose="02020603050405020304"/>
              </a:rPr>
              <a:t>Envoi automatique d’emails existence des problèmes de sécurité </a:t>
            </a:r>
            <a:endParaRPr lang="fr-FR" sz="1800" b="1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fr-FR" sz="1800" b="1">
                <a:latin typeface="Times New Roman" panose="02020603050405020304"/>
                <a:cs typeface="Times New Roman" panose="02020603050405020304"/>
              </a:rPr>
              <a:t>      </a:t>
            </a:r>
            <a:r>
              <a:rPr lang="fr-FR" sz="1800">
                <a:latin typeface="Times New Roman" panose="02020603050405020304"/>
                <a:cs typeface="Times New Roman" panose="02020603050405020304"/>
              </a:rPr>
              <a:t>=&gt; comme le problème de l’authentification.</a:t>
            </a:r>
            <a:endParaRPr lang="fr-FR">
              <a:cs typeface="Calibri" panose="020F05020202040302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465757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6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83" y="349143"/>
            <a:ext cx="7976507" cy="7529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>
                <a:latin typeface="Times New Roman" panose="02020603050405020304"/>
                <a:cs typeface="Times New Roman" panose="02020603050405020304"/>
              </a:rPr>
              <a:t>4. Conclusion et critiques</a:t>
            </a:r>
            <a:endParaRPr lang="fr-FR" sz="240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5" y="1096656"/>
            <a:ext cx="8082643" cy="3533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Caractéristiques : 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Personnalisation : contenu du mail plus approprié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Flexibilité : chercher des emplois dont les gens ont besoin 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Efficacité : postuler les emplois sans besoin visiter le site 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marL="0" lvl="0" indent="0">
              <a:buNone/>
            </a:pP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Critiques : 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Fiabilité du </a:t>
            </a:r>
            <a:r>
              <a:rPr lang="fr-FR" sz="1900" err="1">
                <a:latin typeface="Times New Roman" panose="02020603050405020304"/>
                <a:cs typeface="Times New Roman" panose="02020603050405020304"/>
              </a:rPr>
              <a:t>scraping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Qualité du contenu généré par </a:t>
            </a:r>
            <a:r>
              <a:rPr lang="fr-FR" sz="1900" err="1">
                <a:latin typeface="Times New Roman" panose="02020603050405020304"/>
                <a:cs typeface="Times New Roman" panose="02020603050405020304"/>
              </a:rPr>
              <a:t>ChatGPT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1900">
                <a:latin typeface="Times New Roman" panose="02020603050405020304"/>
                <a:cs typeface="Times New Roman" panose="02020603050405020304"/>
              </a:rPr>
              <a:t>Sécurité de l’envoi des emails</a:t>
            </a:r>
            <a:endParaRPr lang="fr-FR" sz="1900">
              <a:latin typeface="Times New Roman" panose="02020603050405020304"/>
              <a:cs typeface="Times New Roman" panose="02020603050405020304"/>
            </a:endParaRPr>
          </a:p>
          <a:p>
            <a:pPr marL="0" lvl="0" indent="0">
              <a:buNone/>
            </a:pPr>
            <a:endParaRPr lang="fr-F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456539" y="4868658"/>
            <a:ext cx="2895600" cy="273844"/>
          </a:xfrm>
        </p:spPr>
        <p:txBody>
          <a:bodyPr/>
          <a:lstStyle/>
          <a:p>
            <a:r>
              <a:rPr lang="zh-CN" altLang="en-US" dirty="0">
                <a:ea typeface="SimSun" panose="02010600030101010101" pitchFamily="2" charset="-122"/>
                <a:cs typeface="Calibri" panose="020F0502020204030204"/>
              </a:rPr>
              <a:t>7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BiM2FjMDZmNzAwNjJjNjkwYWJhNmJkMzc4MDY3N2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演示</Application>
  <PresentationFormat>全屏显示(16:9)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Calibri</vt:lpstr>
      <vt:lpstr>Courier</vt:lpstr>
      <vt:lpstr>Courier New</vt:lpstr>
      <vt:lpstr>Times New Roman</vt:lpstr>
      <vt:lpstr>Microsoft YaHei</vt:lpstr>
      <vt:lpstr>Arial Unicode MS</vt:lpstr>
      <vt:lpstr>Office Theme</vt:lpstr>
      <vt:lpstr>Automatisation de la Recherche et de l’Envoi de Candidatures</vt:lpstr>
      <vt:lpstr>Plan de présentation</vt:lpstr>
      <vt:lpstr>1. Introduction</vt:lpstr>
      <vt:lpstr>2.1 Collecte d’informations via le scraping</vt:lpstr>
      <vt:lpstr>2.2 Création automatisée de contenu de candidature avec l’AI</vt:lpstr>
      <vt:lpstr>2.3 Envoi automatique des e-mails de candidatures via Resend</vt:lpstr>
      <vt:lpstr>3. Difficultés Rencontrées</vt:lpstr>
      <vt:lpstr>4. Conclusion et critiques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Automatisation de la Recherche et de l’Envoi de Candidatures</dc:title>
  <dc:creator>Xinyue ZHANG;Jingjing JIANG;Huiyue LI</dc:creator>
  <cp:lastModifiedBy>张</cp:lastModifiedBy>
  <cp:revision>40</cp:revision>
  <dcterms:created xsi:type="dcterms:W3CDTF">2024-03-29T23:39:00Z</dcterms:created>
  <dcterms:modified xsi:type="dcterms:W3CDTF">2024-04-02T15:08:33Z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Date</vt:lpwstr>
  </property>
  <property fmtid="{D5CDD505-2E9C-101B-9397-08002B2CF9AE}" pid="3" name="output">
    <vt:lpwstr/>
  </property>
  <property fmtid="{D5CDD505-2E9C-101B-9397-08002B2CF9AE}" pid="4" name="ICV">
    <vt:lpwstr>37161F065033441D91AD3D2B93E9F85A_13</vt:lpwstr>
  </property>
  <property fmtid="{D5CDD505-2E9C-101B-9397-08002B2CF9AE}" pid="5" name="KSOProductBuildVer">
    <vt:lpwstr>2052-12.1.0.16417</vt:lpwstr>
  </property>
</Properties>
</file>