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72" r:id="rId11"/>
    <p:sldId id="274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855CC-1C7E-465B-8B87-BC239DBE6A60}" v="698" dt="2022-11-30T22:33:33.666"/>
    <p1510:client id="{42B925F5-185C-4EA5-8EBB-471F907020AE}" v="828" dt="2022-12-01T01:41:46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5C11-E1AD-40C9-BC5E-4DA1740FB93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907492C-01B0-44CE-B54E-AB77AE9F6C05}">
      <dgm:prSet/>
      <dgm:spPr/>
      <dgm:t>
        <a:bodyPr/>
        <a:lstStyle/>
        <a:p>
          <a:r>
            <a:rPr lang="en-US"/>
            <a:t>Null Variables</a:t>
          </a:r>
        </a:p>
      </dgm:t>
    </dgm:pt>
    <dgm:pt modelId="{0BF3BDBD-FC99-4F46-8D8A-203EB4C002F9}" type="parTrans" cxnId="{472A1E98-FE07-4695-B5CB-01894468E23A}">
      <dgm:prSet/>
      <dgm:spPr/>
      <dgm:t>
        <a:bodyPr/>
        <a:lstStyle/>
        <a:p>
          <a:endParaRPr lang="en-US"/>
        </a:p>
      </dgm:t>
    </dgm:pt>
    <dgm:pt modelId="{6E4E2F37-7CFE-4878-8144-05983BEF64DB}" type="sibTrans" cxnId="{472A1E98-FE07-4695-B5CB-01894468E23A}">
      <dgm:prSet/>
      <dgm:spPr/>
      <dgm:t>
        <a:bodyPr/>
        <a:lstStyle/>
        <a:p>
          <a:endParaRPr lang="en-US"/>
        </a:p>
      </dgm:t>
    </dgm:pt>
    <dgm:pt modelId="{7BDF4471-DDB5-4E3C-BEF5-2FEA56349593}">
      <dgm:prSet/>
      <dgm:spPr/>
      <dgm:t>
        <a:bodyPr/>
        <a:lstStyle/>
        <a:p>
          <a:r>
            <a:rPr lang="en-US"/>
            <a:t>Zero null variables</a:t>
          </a:r>
        </a:p>
      </dgm:t>
    </dgm:pt>
    <dgm:pt modelId="{CE3022B7-2F6D-484A-8B4B-17D4B38B4280}" type="parTrans" cxnId="{A823B5C7-CEB1-45E5-B625-E095B5A5FF25}">
      <dgm:prSet/>
      <dgm:spPr/>
      <dgm:t>
        <a:bodyPr/>
        <a:lstStyle/>
        <a:p>
          <a:endParaRPr lang="en-US"/>
        </a:p>
      </dgm:t>
    </dgm:pt>
    <dgm:pt modelId="{1762EF32-FC82-465E-ACA5-648F56C4BED5}" type="sibTrans" cxnId="{A823B5C7-CEB1-45E5-B625-E095B5A5FF25}">
      <dgm:prSet/>
      <dgm:spPr/>
      <dgm:t>
        <a:bodyPr/>
        <a:lstStyle/>
        <a:p>
          <a:endParaRPr lang="en-US"/>
        </a:p>
      </dgm:t>
    </dgm:pt>
    <dgm:pt modelId="{A642D668-1BB0-4950-A76E-1B3D585F49C5}">
      <dgm:prSet/>
      <dgm:spPr/>
      <dgm:t>
        <a:bodyPr/>
        <a:lstStyle/>
        <a:p>
          <a:r>
            <a:rPr lang="en-US"/>
            <a:t>Duplicates</a:t>
          </a:r>
        </a:p>
      </dgm:t>
    </dgm:pt>
    <dgm:pt modelId="{8E680B36-AD6A-4D9E-A8B6-6DAD186B1E3D}" type="parTrans" cxnId="{1379BE45-9B73-43CB-BEF8-7A1D6164C61C}">
      <dgm:prSet/>
      <dgm:spPr/>
      <dgm:t>
        <a:bodyPr/>
        <a:lstStyle/>
        <a:p>
          <a:endParaRPr lang="en-US"/>
        </a:p>
      </dgm:t>
    </dgm:pt>
    <dgm:pt modelId="{B1F532B1-FED7-4410-9872-4421AFCD7332}" type="sibTrans" cxnId="{1379BE45-9B73-43CB-BEF8-7A1D6164C61C}">
      <dgm:prSet/>
      <dgm:spPr/>
      <dgm:t>
        <a:bodyPr/>
        <a:lstStyle/>
        <a:p>
          <a:endParaRPr lang="en-US"/>
        </a:p>
      </dgm:t>
    </dgm:pt>
    <dgm:pt modelId="{0671476D-F354-4CDE-86EA-860AC310654D}">
      <dgm:prSet/>
      <dgm:spPr/>
      <dgm:t>
        <a:bodyPr/>
        <a:lstStyle/>
        <a:p>
          <a:r>
            <a:rPr lang="en-US"/>
            <a:t>Zero duplicate variables</a:t>
          </a:r>
        </a:p>
      </dgm:t>
    </dgm:pt>
    <dgm:pt modelId="{C065C5B0-CADD-4696-B779-9E93092EF101}" type="parTrans" cxnId="{12C54924-C382-46E8-8276-28860A7FD3CE}">
      <dgm:prSet/>
      <dgm:spPr/>
      <dgm:t>
        <a:bodyPr/>
        <a:lstStyle/>
        <a:p>
          <a:endParaRPr lang="en-US"/>
        </a:p>
      </dgm:t>
    </dgm:pt>
    <dgm:pt modelId="{56B59222-CD22-4807-A8E9-6CF8D5F92EA4}" type="sibTrans" cxnId="{12C54924-C382-46E8-8276-28860A7FD3CE}">
      <dgm:prSet/>
      <dgm:spPr/>
      <dgm:t>
        <a:bodyPr/>
        <a:lstStyle/>
        <a:p>
          <a:endParaRPr lang="en-US"/>
        </a:p>
      </dgm:t>
    </dgm:pt>
    <dgm:pt modelId="{4F9768D6-4B15-424F-A71D-22C0123CE775}">
      <dgm:prSet/>
      <dgm:spPr/>
      <dgm:t>
        <a:bodyPr/>
        <a:lstStyle/>
        <a:p>
          <a:r>
            <a:rPr lang="en-US"/>
            <a:t>Value Counts</a:t>
          </a:r>
        </a:p>
      </dgm:t>
    </dgm:pt>
    <dgm:pt modelId="{E198A777-2006-407E-A59E-55C24E382C11}" type="parTrans" cxnId="{46BAEA07-54BA-4740-9D5C-8CDE8365C06C}">
      <dgm:prSet/>
      <dgm:spPr/>
      <dgm:t>
        <a:bodyPr/>
        <a:lstStyle/>
        <a:p>
          <a:endParaRPr lang="en-US"/>
        </a:p>
      </dgm:t>
    </dgm:pt>
    <dgm:pt modelId="{FCCE7E98-60C9-4B7E-B09A-C2FFD6F7CA9F}" type="sibTrans" cxnId="{46BAEA07-54BA-4740-9D5C-8CDE8365C06C}">
      <dgm:prSet/>
      <dgm:spPr/>
      <dgm:t>
        <a:bodyPr/>
        <a:lstStyle/>
        <a:p>
          <a:endParaRPr lang="en-US"/>
        </a:p>
      </dgm:t>
    </dgm:pt>
    <dgm:pt modelId="{1CA758C5-8B6B-4CFA-8583-3596ABEAFABA}">
      <dgm:prSet/>
      <dgm:spPr/>
      <dgm:t>
        <a:bodyPr/>
        <a:lstStyle/>
        <a:p>
          <a:r>
            <a:rPr lang="en-US"/>
            <a:t>Çerçevelik- 1300</a:t>
          </a:r>
        </a:p>
      </dgm:t>
    </dgm:pt>
    <dgm:pt modelId="{76226606-97BA-4FFC-B236-82AC0A02CD02}" type="parTrans" cxnId="{DF34894E-FBC7-446C-AE34-BCBCA6ABD1F0}">
      <dgm:prSet/>
      <dgm:spPr/>
      <dgm:t>
        <a:bodyPr/>
        <a:lstStyle/>
        <a:p>
          <a:endParaRPr lang="en-US"/>
        </a:p>
      </dgm:t>
    </dgm:pt>
    <dgm:pt modelId="{6B542004-58B0-4956-B336-6B67741BD215}" type="sibTrans" cxnId="{DF34894E-FBC7-446C-AE34-BCBCA6ABD1F0}">
      <dgm:prSet/>
      <dgm:spPr/>
      <dgm:t>
        <a:bodyPr/>
        <a:lstStyle/>
        <a:p>
          <a:endParaRPr lang="en-US"/>
        </a:p>
      </dgm:t>
    </dgm:pt>
    <dgm:pt modelId="{793D6AB3-4A68-46E0-A7ED-9E2EC06B63DC}">
      <dgm:prSet/>
      <dgm:spPr/>
      <dgm:t>
        <a:bodyPr/>
        <a:lstStyle/>
        <a:p>
          <a:r>
            <a:rPr lang="en-US"/>
            <a:t>Ürgüp Sivrisi- 1200</a:t>
          </a:r>
        </a:p>
      </dgm:t>
    </dgm:pt>
    <dgm:pt modelId="{B0E902A9-546F-4B6F-B6A7-29F6CA7DDCF7}" type="parTrans" cxnId="{D4A47F98-7556-4A93-B9F7-6EF76EC264A3}">
      <dgm:prSet/>
      <dgm:spPr/>
      <dgm:t>
        <a:bodyPr/>
        <a:lstStyle/>
        <a:p>
          <a:endParaRPr lang="en-US"/>
        </a:p>
      </dgm:t>
    </dgm:pt>
    <dgm:pt modelId="{DEC238F7-0DD4-4F1A-B891-294B5E14B421}" type="sibTrans" cxnId="{D4A47F98-7556-4A93-B9F7-6EF76EC264A3}">
      <dgm:prSet/>
      <dgm:spPr/>
      <dgm:t>
        <a:bodyPr/>
        <a:lstStyle/>
        <a:p>
          <a:endParaRPr lang="en-US"/>
        </a:p>
      </dgm:t>
    </dgm:pt>
    <dgm:pt modelId="{3720CE3C-D6B2-4A11-8FBF-96C271F4D8F6}" type="pres">
      <dgm:prSet presAssocID="{34BE5C11-E1AD-40C9-BC5E-4DA1740FB93E}" presName="linear" presStyleCnt="0">
        <dgm:presLayoutVars>
          <dgm:dir/>
          <dgm:animLvl val="lvl"/>
          <dgm:resizeHandles val="exact"/>
        </dgm:presLayoutVars>
      </dgm:prSet>
      <dgm:spPr/>
    </dgm:pt>
    <dgm:pt modelId="{C7E8411A-F392-44A8-98E9-48E1619B592B}" type="pres">
      <dgm:prSet presAssocID="{8907492C-01B0-44CE-B54E-AB77AE9F6C05}" presName="parentLin" presStyleCnt="0"/>
      <dgm:spPr/>
    </dgm:pt>
    <dgm:pt modelId="{2702BA24-4A21-4FB7-A4AA-B2E3ADD9A6BB}" type="pres">
      <dgm:prSet presAssocID="{8907492C-01B0-44CE-B54E-AB77AE9F6C05}" presName="parentLeftMargin" presStyleLbl="node1" presStyleIdx="0" presStyleCnt="3"/>
      <dgm:spPr/>
    </dgm:pt>
    <dgm:pt modelId="{B506C8F9-05C8-4405-83DB-3EDBC6B1D8AC}" type="pres">
      <dgm:prSet presAssocID="{8907492C-01B0-44CE-B54E-AB77AE9F6C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CB4F9F-4DE5-4A84-8689-4265E1F94110}" type="pres">
      <dgm:prSet presAssocID="{8907492C-01B0-44CE-B54E-AB77AE9F6C05}" presName="negativeSpace" presStyleCnt="0"/>
      <dgm:spPr/>
    </dgm:pt>
    <dgm:pt modelId="{0966F30A-63EE-4386-89E6-80E1579F1BEA}" type="pres">
      <dgm:prSet presAssocID="{8907492C-01B0-44CE-B54E-AB77AE9F6C05}" presName="childText" presStyleLbl="conFgAcc1" presStyleIdx="0" presStyleCnt="3">
        <dgm:presLayoutVars>
          <dgm:bulletEnabled val="1"/>
        </dgm:presLayoutVars>
      </dgm:prSet>
      <dgm:spPr/>
    </dgm:pt>
    <dgm:pt modelId="{B53D827A-B42C-43E0-B81F-B2D580D4AB6B}" type="pres">
      <dgm:prSet presAssocID="{6E4E2F37-7CFE-4878-8144-05983BEF64DB}" presName="spaceBetweenRectangles" presStyleCnt="0"/>
      <dgm:spPr/>
    </dgm:pt>
    <dgm:pt modelId="{8E8FF245-39A9-498C-90E1-9822D5FB3CA1}" type="pres">
      <dgm:prSet presAssocID="{A642D668-1BB0-4950-A76E-1B3D585F49C5}" presName="parentLin" presStyleCnt="0"/>
      <dgm:spPr/>
    </dgm:pt>
    <dgm:pt modelId="{C4A5F0A3-BBD3-415E-A4D6-11830C3E7BE6}" type="pres">
      <dgm:prSet presAssocID="{A642D668-1BB0-4950-A76E-1B3D585F49C5}" presName="parentLeftMargin" presStyleLbl="node1" presStyleIdx="0" presStyleCnt="3"/>
      <dgm:spPr/>
    </dgm:pt>
    <dgm:pt modelId="{2323E90F-1877-4C5B-8D82-EEEE6B3EAEA0}" type="pres">
      <dgm:prSet presAssocID="{A642D668-1BB0-4950-A76E-1B3D585F49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F0DE98-DD6C-439F-BE10-E2B63263230B}" type="pres">
      <dgm:prSet presAssocID="{A642D668-1BB0-4950-A76E-1B3D585F49C5}" presName="negativeSpace" presStyleCnt="0"/>
      <dgm:spPr/>
    </dgm:pt>
    <dgm:pt modelId="{E6E5F05A-8916-45DE-8FE8-6219DE32237D}" type="pres">
      <dgm:prSet presAssocID="{A642D668-1BB0-4950-A76E-1B3D585F49C5}" presName="childText" presStyleLbl="conFgAcc1" presStyleIdx="1" presStyleCnt="3">
        <dgm:presLayoutVars>
          <dgm:bulletEnabled val="1"/>
        </dgm:presLayoutVars>
      </dgm:prSet>
      <dgm:spPr/>
    </dgm:pt>
    <dgm:pt modelId="{73EEFCF6-EE6C-4CF0-B133-8BE9DB5311D3}" type="pres">
      <dgm:prSet presAssocID="{B1F532B1-FED7-4410-9872-4421AFCD7332}" presName="spaceBetweenRectangles" presStyleCnt="0"/>
      <dgm:spPr/>
    </dgm:pt>
    <dgm:pt modelId="{4E3B3480-9A1B-4EB6-9E88-4AD532FABE18}" type="pres">
      <dgm:prSet presAssocID="{4F9768D6-4B15-424F-A71D-22C0123CE775}" presName="parentLin" presStyleCnt="0"/>
      <dgm:spPr/>
    </dgm:pt>
    <dgm:pt modelId="{5684C4F0-A395-4B23-8604-95A0796A3320}" type="pres">
      <dgm:prSet presAssocID="{4F9768D6-4B15-424F-A71D-22C0123CE775}" presName="parentLeftMargin" presStyleLbl="node1" presStyleIdx="1" presStyleCnt="3"/>
      <dgm:spPr/>
    </dgm:pt>
    <dgm:pt modelId="{0257F979-3DCD-4350-8F60-FB45B3FDA755}" type="pres">
      <dgm:prSet presAssocID="{4F9768D6-4B15-424F-A71D-22C0123CE77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A6C0F2-8A7E-4E62-9223-C2059AB023A6}" type="pres">
      <dgm:prSet presAssocID="{4F9768D6-4B15-424F-A71D-22C0123CE775}" presName="negativeSpace" presStyleCnt="0"/>
      <dgm:spPr/>
    </dgm:pt>
    <dgm:pt modelId="{6381568D-8007-4DB3-BBDF-50A2AB266808}" type="pres">
      <dgm:prSet presAssocID="{4F9768D6-4B15-424F-A71D-22C0123CE77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6BAEA07-54BA-4740-9D5C-8CDE8365C06C}" srcId="{34BE5C11-E1AD-40C9-BC5E-4DA1740FB93E}" destId="{4F9768D6-4B15-424F-A71D-22C0123CE775}" srcOrd="2" destOrd="0" parTransId="{E198A777-2006-407E-A59E-55C24E382C11}" sibTransId="{FCCE7E98-60C9-4B7E-B09A-C2FFD6F7CA9F}"/>
    <dgm:cxn modelId="{EE431714-4526-40D1-8E27-91FD8A354915}" type="presOf" srcId="{A642D668-1BB0-4950-A76E-1B3D585F49C5}" destId="{2323E90F-1877-4C5B-8D82-EEEE6B3EAEA0}" srcOrd="1" destOrd="0" presId="urn:microsoft.com/office/officeart/2005/8/layout/list1"/>
    <dgm:cxn modelId="{5E2AB817-6A0E-486E-A3AC-8BD04D495AE7}" type="presOf" srcId="{4F9768D6-4B15-424F-A71D-22C0123CE775}" destId="{0257F979-3DCD-4350-8F60-FB45B3FDA755}" srcOrd="1" destOrd="0" presId="urn:microsoft.com/office/officeart/2005/8/layout/list1"/>
    <dgm:cxn modelId="{12C54924-C382-46E8-8276-28860A7FD3CE}" srcId="{A642D668-1BB0-4950-A76E-1B3D585F49C5}" destId="{0671476D-F354-4CDE-86EA-860AC310654D}" srcOrd="0" destOrd="0" parTransId="{C065C5B0-CADD-4696-B779-9E93092EF101}" sibTransId="{56B59222-CD22-4807-A8E9-6CF8D5F92EA4}"/>
    <dgm:cxn modelId="{295B7D34-392A-46CA-8E0E-E1F5F322410B}" type="presOf" srcId="{4F9768D6-4B15-424F-A71D-22C0123CE775}" destId="{5684C4F0-A395-4B23-8604-95A0796A3320}" srcOrd="0" destOrd="0" presId="urn:microsoft.com/office/officeart/2005/8/layout/list1"/>
    <dgm:cxn modelId="{DD293038-8E01-4A5A-BF03-C7DB5B6DEB37}" type="presOf" srcId="{7BDF4471-DDB5-4E3C-BEF5-2FEA56349593}" destId="{0966F30A-63EE-4386-89E6-80E1579F1BEA}" srcOrd="0" destOrd="0" presId="urn:microsoft.com/office/officeart/2005/8/layout/list1"/>
    <dgm:cxn modelId="{1379BE45-9B73-43CB-BEF8-7A1D6164C61C}" srcId="{34BE5C11-E1AD-40C9-BC5E-4DA1740FB93E}" destId="{A642D668-1BB0-4950-A76E-1B3D585F49C5}" srcOrd="1" destOrd="0" parTransId="{8E680B36-AD6A-4D9E-A8B6-6DAD186B1E3D}" sibTransId="{B1F532B1-FED7-4410-9872-4421AFCD7332}"/>
    <dgm:cxn modelId="{DF34894E-FBC7-446C-AE34-BCBCA6ABD1F0}" srcId="{4F9768D6-4B15-424F-A71D-22C0123CE775}" destId="{1CA758C5-8B6B-4CFA-8583-3596ABEAFABA}" srcOrd="0" destOrd="0" parTransId="{76226606-97BA-4FFC-B236-82AC0A02CD02}" sibTransId="{6B542004-58B0-4956-B336-6B67741BD215}"/>
    <dgm:cxn modelId="{1E6BA791-FEBA-4E73-BDD8-7A9F2B324E8A}" type="presOf" srcId="{A642D668-1BB0-4950-A76E-1B3D585F49C5}" destId="{C4A5F0A3-BBD3-415E-A4D6-11830C3E7BE6}" srcOrd="0" destOrd="0" presId="urn:microsoft.com/office/officeart/2005/8/layout/list1"/>
    <dgm:cxn modelId="{C5900792-BE0C-4184-B20D-B1F903389AEB}" type="presOf" srcId="{8907492C-01B0-44CE-B54E-AB77AE9F6C05}" destId="{2702BA24-4A21-4FB7-A4AA-B2E3ADD9A6BB}" srcOrd="0" destOrd="0" presId="urn:microsoft.com/office/officeart/2005/8/layout/list1"/>
    <dgm:cxn modelId="{9E230693-9A04-4E00-905C-F40203EF53D9}" type="presOf" srcId="{34BE5C11-E1AD-40C9-BC5E-4DA1740FB93E}" destId="{3720CE3C-D6B2-4A11-8FBF-96C271F4D8F6}" srcOrd="0" destOrd="0" presId="urn:microsoft.com/office/officeart/2005/8/layout/list1"/>
    <dgm:cxn modelId="{472A1E98-FE07-4695-B5CB-01894468E23A}" srcId="{34BE5C11-E1AD-40C9-BC5E-4DA1740FB93E}" destId="{8907492C-01B0-44CE-B54E-AB77AE9F6C05}" srcOrd="0" destOrd="0" parTransId="{0BF3BDBD-FC99-4F46-8D8A-203EB4C002F9}" sibTransId="{6E4E2F37-7CFE-4878-8144-05983BEF64DB}"/>
    <dgm:cxn modelId="{D4A47F98-7556-4A93-B9F7-6EF76EC264A3}" srcId="{4F9768D6-4B15-424F-A71D-22C0123CE775}" destId="{793D6AB3-4A68-46E0-A7ED-9E2EC06B63DC}" srcOrd="1" destOrd="0" parTransId="{B0E902A9-546F-4B6F-B6A7-29F6CA7DDCF7}" sibTransId="{DEC238F7-0DD4-4F1A-B891-294B5E14B421}"/>
    <dgm:cxn modelId="{7EA374A7-FA69-48E4-9D64-C87514DAB33E}" type="presOf" srcId="{793D6AB3-4A68-46E0-A7ED-9E2EC06B63DC}" destId="{6381568D-8007-4DB3-BBDF-50A2AB266808}" srcOrd="0" destOrd="1" presId="urn:microsoft.com/office/officeart/2005/8/layout/list1"/>
    <dgm:cxn modelId="{768069AD-411A-4F41-9E5C-4622E82CDFC0}" type="presOf" srcId="{8907492C-01B0-44CE-B54E-AB77AE9F6C05}" destId="{B506C8F9-05C8-4405-83DB-3EDBC6B1D8AC}" srcOrd="1" destOrd="0" presId="urn:microsoft.com/office/officeart/2005/8/layout/list1"/>
    <dgm:cxn modelId="{1D643FC2-9E55-4594-8A6E-233AA786B859}" type="presOf" srcId="{0671476D-F354-4CDE-86EA-860AC310654D}" destId="{E6E5F05A-8916-45DE-8FE8-6219DE32237D}" srcOrd="0" destOrd="0" presId="urn:microsoft.com/office/officeart/2005/8/layout/list1"/>
    <dgm:cxn modelId="{A823B5C7-CEB1-45E5-B625-E095B5A5FF25}" srcId="{8907492C-01B0-44CE-B54E-AB77AE9F6C05}" destId="{7BDF4471-DDB5-4E3C-BEF5-2FEA56349593}" srcOrd="0" destOrd="0" parTransId="{CE3022B7-2F6D-484A-8B4B-17D4B38B4280}" sibTransId="{1762EF32-FC82-465E-ACA5-648F56C4BED5}"/>
    <dgm:cxn modelId="{AE79ACFA-E2BA-4C72-B613-4E9C2DEDE888}" type="presOf" srcId="{1CA758C5-8B6B-4CFA-8583-3596ABEAFABA}" destId="{6381568D-8007-4DB3-BBDF-50A2AB266808}" srcOrd="0" destOrd="0" presId="urn:microsoft.com/office/officeart/2005/8/layout/list1"/>
    <dgm:cxn modelId="{399CA85F-8DB9-4B59-B1F9-DA3CD21E1EE6}" type="presParOf" srcId="{3720CE3C-D6B2-4A11-8FBF-96C271F4D8F6}" destId="{C7E8411A-F392-44A8-98E9-48E1619B592B}" srcOrd="0" destOrd="0" presId="urn:microsoft.com/office/officeart/2005/8/layout/list1"/>
    <dgm:cxn modelId="{A1A6287E-C4B4-4949-82BF-B86C4C5754B9}" type="presParOf" srcId="{C7E8411A-F392-44A8-98E9-48E1619B592B}" destId="{2702BA24-4A21-4FB7-A4AA-B2E3ADD9A6BB}" srcOrd="0" destOrd="0" presId="urn:microsoft.com/office/officeart/2005/8/layout/list1"/>
    <dgm:cxn modelId="{0C230FC2-D9E6-43FD-8F1C-1DF4C052B15D}" type="presParOf" srcId="{C7E8411A-F392-44A8-98E9-48E1619B592B}" destId="{B506C8F9-05C8-4405-83DB-3EDBC6B1D8AC}" srcOrd="1" destOrd="0" presId="urn:microsoft.com/office/officeart/2005/8/layout/list1"/>
    <dgm:cxn modelId="{E7194F3F-B5FB-4E3B-80C6-0492543AA338}" type="presParOf" srcId="{3720CE3C-D6B2-4A11-8FBF-96C271F4D8F6}" destId="{FACB4F9F-4DE5-4A84-8689-4265E1F94110}" srcOrd="1" destOrd="0" presId="urn:microsoft.com/office/officeart/2005/8/layout/list1"/>
    <dgm:cxn modelId="{8BA3DFD9-0E64-4348-A34B-77FC0F11A826}" type="presParOf" srcId="{3720CE3C-D6B2-4A11-8FBF-96C271F4D8F6}" destId="{0966F30A-63EE-4386-89E6-80E1579F1BEA}" srcOrd="2" destOrd="0" presId="urn:microsoft.com/office/officeart/2005/8/layout/list1"/>
    <dgm:cxn modelId="{A8C139EC-1E71-49D1-B50F-BA6F00DF3626}" type="presParOf" srcId="{3720CE3C-D6B2-4A11-8FBF-96C271F4D8F6}" destId="{B53D827A-B42C-43E0-B81F-B2D580D4AB6B}" srcOrd="3" destOrd="0" presId="urn:microsoft.com/office/officeart/2005/8/layout/list1"/>
    <dgm:cxn modelId="{DA64E807-2A16-4C1E-8045-66F57FFBB752}" type="presParOf" srcId="{3720CE3C-D6B2-4A11-8FBF-96C271F4D8F6}" destId="{8E8FF245-39A9-498C-90E1-9822D5FB3CA1}" srcOrd="4" destOrd="0" presId="urn:microsoft.com/office/officeart/2005/8/layout/list1"/>
    <dgm:cxn modelId="{B827A0DC-D9F3-48FD-8B0F-A399C486F3B8}" type="presParOf" srcId="{8E8FF245-39A9-498C-90E1-9822D5FB3CA1}" destId="{C4A5F0A3-BBD3-415E-A4D6-11830C3E7BE6}" srcOrd="0" destOrd="0" presId="urn:microsoft.com/office/officeart/2005/8/layout/list1"/>
    <dgm:cxn modelId="{682CEA9D-FA56-4985-AE08-4006BDDEEF28}" type="presParOf" srcId="{8E8FF245-39A9-498C-90E1-9822D5FB3CA1}" destId="{2323E90F-1877-4C5B-8D82-EEEE6B3EAEA0}" srcOrd="1" destOrd="0" presId="urn:microsoft.com/office/officeart/2005/8/layout/list1"/>
    <dgm:cxn modelId="{96FB6A6B-4598-4D0E-BA5A-940C7C83C106}" type="presParOf" srcId="{3720CE3C-D6B2-4A11-8FBF-96C271F4D8F6}" destId="{2AF0DE98-DD6C-439F-BE10-E2B63263230B}" srcOrd="5" destOrd="0" presId="urn:microsoft.com/office/officeart/2005/8/layout/list1"/>
    <dgm:cxn modelId="{290BD2F7-3FAB-413C-8A5F-E037BFB7CC9A}" type="presParOf" srcId="{3720CE3C-D6B2-4A11-8FBF-96C271F4D8F6}" destId="{E6E5F05A-8916-45DE-8FE8-6219DE32237D}" srcOrd="6" destOrd="0" presId="urn:microsoft.com/office/officeart/2005/8/layout/list1"/>
    <dgm:cxn modelId="{AC64258F-87E2-4CCD-BD68-EEED6FBC8FB3}" type="presParOf" srcId="{3720CE3C-D6B2-4A11-8FBF-96C271F4D8F6}" destId="{73EEFCF6-EE6C-4CF0-B133-8BE9DB5311D3}" srcOrd="7" destOrd="0" presId="urn:microsoft.com/office/officeart/2005/8/layout/list1"/>
    <dgm:cxn modelId="{CB49FECD-CDCD-417D-9BAA-750AEE9C507B}" type="presParOf" srcId="{3720CE3C-D6B2-4A11-8FBF-96C271F4D8F6}" destId="{4E3B3480-9A1B-4EB6-9E88-4AD532FABE18}" srcOrd="8" destOrd="0" presId="urn:microsoft.com/office/officeart/2005/8/layout/list1"/>
    <dgm:cxn modelId="{088E31D4-44E3-4324-A029-D11121AA4CD8}" type="presParOf" srcId="{4E3B3480-9A1B-4EB6-9E88-4AD532FABE18}" destId="{5684C4F0-A395-4B23-8604-95A0796A3320}" srcOrd="0" destOrd="0" presId="urn:microsoft.com/office/officeart/2005/8/layout/list1"/>
    <dgm:cxn modelId="{EB10A35D-4D04-471A-95B7-F90E8088E8A1}" type="presParOf" srcId="{4E3B3480-9A1B-4EB6-9E88-4AD532FABE18}" destId="{0257F979-3DCD-4350-8F60-FB45B3FDA755}" srcOrd="1" destOrd="0" presId="urn:microsoft.com/office/officeart/2005/8/layout/list1"/>
    <dgm:cxn modelId="{84AEEF0F-EC19-4557-AEE9-CA3AACB81368}" type="presParOf" srcId="{3720CE3C-D6B2-4A11-8FBF-96C271F4D8F6}" destId="{83A6C0F2-8A7E-4E62-9223-C2059AB023A6}" srcOrd="9" destOrd="0" presId="urn:microsoft.com/office/officeart/2005/8/layout/list1"/>
    <dgm:cxn modelId="{5C622A18-691E-48E3-97EB-06B533372144}" type="presParOf" srcId="{3720CE3C-D6B2-4A11-8FBF-96C271F4D8F6}" destId="{6381568D-8007-4DB3-BBDF-50A2AB2668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6F30A-63EE-4386-89E6-80E1579F1BEA}">
      <dsp:nvSpPr>
        <dsp:cNvPr id="0" name=""/>
        <dsp:cNvSpPr/>
      </dsp:nvSpPr>
      <dsp:spPr>
        <a:xfrm>
          <a:off x="0" y="467462"/>
          <a:ext cx="5891471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44" tIns="520700" rIns="45724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Zero null variables</a:t>
          </a:r>
        </a:p>
      </dsp:txBody>
      <dsp:txXfrm>
        <a:off x="0" y="467462"/>
        <a:ext cx="5891471" cy="1063125"/>
      </dsp:txXfrm>
    </dsp:sp>
    <dsp:sp modelId="{B506C8F9-05C8-4405-83DB-3EDBC6B1D8AC}">
      <dsp:nvSpPr>
        <dsp:cNvPr id="0" name=""/>
        <dsp:cNvSpPr/>
      </dsp:nvSpPr>
      <dsp:spPr>
        <a:xfrm>
          <a:off x="294573" y="98462"/>
          <a:ext cx="4124029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79" tIns="0" rIns="15587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Null Variables</a:t>
          </a:r>
        </a:p>
      </dsp:txBody>
      <dsp:txXfrm>
        <a:off x="330599" y="134488"/>
        <a:ext cx="4051977" cy="665948"/>
      </dsp:txXfrm>
    </dsp:sp>
    <dsp:sp modelId="{E6E5F05A-8916-45DE-8FE8-6219DE32237D}">
      <dsp:nvSpPr>
        <dsp:cNvPr id="0" name=""/>
        <dsp:cNvSpPr/>
      </dsp:nvSpPr>
      <dsp:spPr>
        <a:xfrm>
          <a:off x="0" y="2034587"/>
          <a:ext cx="5891471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44" tIns="520700" rIns="45724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Zero duplicate variables</a:t>
          </a:r>
        </a:p>
      </dsp:txBody>
      <dsp:txXfrm>
        <a:off x="0" y="2034587"/>
        <a:ext cx="5891471" cy="1063125"/>
      </dsp:txXfrm>
    </dsp:sp>
    <dsp:sp modelId="{2323E90F-1877-4C5B-8D82-EEEE6B3EAEA0}">
      <dsp:nvSpPr>
        <dsp:cNvPr id="0" name=""/>
        <dsp:cNvSpPr/>
      </dsp:nvSpPr>
      <dsp:spPr>
        <a:xfrm>
          <a:off x="294573" y="1665587"/>
          <a:ext cx="4124029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79" tIns="0" rIns="15587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Duplicates</a:t>
          </a:r>
        </a:p>
      </dsp:txBody>
      <dsp:txXfrm>
        <a:off x="330599" y="1701613"/>
        <a:ext cx="4051977" cy="665948"/>
      </dsp:txXfrm>
    </dsp:sp>
    <dsp:sp modelId="{6381568D-8007-4DB3-BBDF-50A2AB266808}">
      <dsp:nvSpPr>
        <dsp:cNvPr id="0" name=""/>
        <dsp:cNvSpPr/>
      </dsp:nvSpPr>
      <dsp:spPr>
        <a:xfrm>
          <a:off x="0" y="3601712"/>
          <a:ext cx="5891471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44" tIns="520700" rIns="45724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Çerçevelik- 1300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Ürgüp Sivrisi- 1200</a:t>
          </a:r>
        </a:p>
      </dsp:txBody>
      <dsp:txXfrm>
        <a:off x="0" y="3601712"/>
        <a:ext cx="5891471" cy="1456875"/>
      </dsp:txXfrm>
    </dsp:sp>
    <dsp:sp modelId="{0257F979-3DCD-4350-8F60-FB45B3FDA755}">
      <dsp:nvSpPr>
        <dsp:cNvPr id="0" name=""/>
        <dsp:cNvSpPr/>
      </dsp:nvSpPr>
      <dsp:spPr>
        <a:xfrm>
          <a:off x="294573" y="3232712"/>
          <a:ext cx="4124029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79" tIns="0" rIns="15587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Value Counts</a:t>
          </a:r>
        </a:p>
      </dsp:txBody>
      <dsp:txXfrm>
        <a:off x="330599" y="3268738"/>
        <a:ext cx="4051977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7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3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0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11/30/2022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905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0.svg"/><Relationship Id="rId7" Type="http://schemas.openxmlformats.org/officeDocument/2006/relationships/image" Target="../media/image5.svg"/><Relationship Id="rId12" Type="http://schemas.openxmlformats.org/officeDocument/2006/relationships/image" Target="../media/image2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7.png"/><Relationship Id="rId5" Type="http://schemas.openxmlformats.org/officeDocument/2006/relationships/image" Target="../media/image22.sv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0.svg"/><Relationship Id="rId7" Type="http://schemas.openxmlformats.org/officeDocument/2006/relationships/image" Target="../media/image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5.svg"/><Relationship Id="rId7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0.svg"/><Relationship Id="rId7" Type="http://schemas.openxmlformats.org/officeDocument/2006/relationships/image" Target="../media/image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4.svg"/><Relationship Id="rId10" Type="http://schemas.microsoft.com/office/2007/relationships/diagramDrawing" Target="../diagrams/drawing1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0.svg"/><Relationship Id="rId7" Type="http://schemas.openxmlformats.org/officeDocument/2006/relationships/image" Target="../media/image5.svg"/><Relationship Id="rId12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4.png"/><Relationship Id="rId5" Type="http://schemas.openxmlformats.org/officeDocument/2006/relationships/image" Target="../media/image22.svg"/><Relationship Id="rId10" Type="http://schemas.openxmlformats.org/officeDocument/2006/relationships/image" Target="../media/image23.jpeg"/><Relationship Id="rId4" Type="http://schemas.openxmlformats.org/officeDocument/2006/relationships/image" Target="../media/image21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B6345E7B-F780-C2EB-38AA-8D6ABF030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793" r="6" b="10857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3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cs typeface="Calibri Light"/>
              </a:rPr>
              <a:t>Group Project Two Using Pumpkin Seeds Data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By Xinyue Yan and Ross Carter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5B79EC-5D3D-D668-70FA-62E3FDE6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087" y="319462"/>
            <a:ext cx="7058297" cy="10486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Results comparison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1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5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6F482B-E0AB-2CC5-0DAE-001D06555BA8}"/>
              </a:ext>
            </a:extLst>
          </p:cNvPr>
          <p:cNvSpPr txBox="1"/>
          <p:nvPr/>
        </p:nvSpPr>
        <p:spPr>
          <a:xfrm>
            <a:off x="7916556" y="3071461"/>
            <a:ext cx="3127582" cy="10776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461B93-5D3A-872D-47B3-9135AB0E7B54}"/>
              </a:ext>
            </a:extLst>
          </p:cNvPr>
          <p:cNvSpPr/>
          <p:nvPr/>
        </p:nvSpPr>
        <p:spPr>
          <a:xfrm>
            <a:off x="577048" y="1768135"/>
            <a:ext cx="3558464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Random Forest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7878C-332F-9FF2-CF73-A0C7038728F8}"/>
              </a:ext>
            </a:extLst>
          </p:cNvPr>
          <p:cNvSpPr txBox="1"/>
          <p:nvPr/>
        </p:nvSpPr>
        <p:spPr>
          <a:xfrm>
            <a:off x="4398885" y="1772574"/>
            <a:ext cx="3556984" cy="52322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Random Forest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27" descr="Chart&#10;&#10;Description automatically generated">
            <a:extLst>
              <a:ext uri="{FF2B5EF4-FFF2-40B4-BE49-F238E27FC236}">
                <a16:creationId xmlns:a16="http://schemas.microsoft.com/office/drawing/2014/main" id="{09003E13-4BED-759C-3DFB-138EBEB5D3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314" y="2516032"/>
            <a:ext cx="3549588" cy="34609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CE4D70D-9987-7AD5-C088-0DE583A8E6F7}"/>
              </a:ext>
            </a:extLst>
          </p:cNvPr>
          <p:cNvSpPr txBox="1"/>
          <p:nvPr/>
        </p:nvSpPr>
        <p:spPr>
          <a:xfrm>
            <a:off x="8862874" y="3787805"/>
            <a:ext cx="180974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0" name="Picture 31" descr="Chart, treemap chart&#10;&#10;Description automatically generated">
            <a:extLst>
              <a:ext uri="{FF2B5EF4-FFF2-40B4-BE49-F238E27FC236}">
                <a16:creationId xmlns:a16="http://schemas.microsoft.com/office/drawing/2014/main" id="{D83FF152-7A21-F36B-436C-B09C61561E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7508" y="2515257"/>
            <a:ext cx="3727141" cy="34698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326B33A-E29F-FF70-6991-607519E62EF2}"/>
              </a:ext>
            </a:extLst>
          </p:cNvPr>
          <p:cNvSpPr txBox="1"/>
          <p:nvPr/>
        </p:nvSpPr>
        <p:spPr>
          <a:xfrm>
            <a:off x="8329685" y="1425817"/>
            <a:ext cx="3777870" cy="954107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fine-tune hyper-parameters by OPTUNA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943A341C-4761-D4E8-5156-CBE67F0E9DFA}"/>
              </a:ext>
            </a:extLst>
          </p:cNvPr>
          <p:cNvSpPr txBox="1"/>
          <p:nvPr/>
        </p:nvSpPr>
        <p:spPr>
          <a:xfrm>
            <a:off x="4487662" y="1779972"/>
            <a:ext cx="3556984" cy="52322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Cat Boost</a:t>
            </a:r>
            <a:endParaRPr lang="en-US" dirty="0"/>
          </a:p>
        </p:txBody>
      </p:sp>
      <p:pic>
        <p:nvPicPr>
          <p:cNvPr id="4" name="Picture 8" descr="Chart&#10;&#10;Description automatically generated">
            <a:extLst>
              <a:ext uri="{FF2B5EF4-FFF2-40B4-BE49-F238E27FC236}">
                <a16:creationId xmlns:a16="http://schemas.microsoft.com/office/drawing/2014/main" id="{CE43C08A-3806-3A02-774A-9AD40F80C6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7254" y="2526043"/>
            <a:ext cx="3645762" cy="345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2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5B79EC-5D3D-D668-70FA-62E3FDE6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087" y="319462"/>
            <a:ext cx="7058297" cy="10486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Results comparison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1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5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CE4D70D-9987-7AD5-C088-0DE583A8E6F7}"/>
              </a:ext>
            </a:extLst>
          </p:cNvPr>
          <p:cNvSpPr txBox="1"/>
          <p:nvPr/>
        </p:nvSpPr>
        <p:spPr>
          <a:xfrm>
            <a:off x="8862874" y="3787805"/>
            <a:ext cx="180974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C62343B-A086-F5C2-7817-3A40E206C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26736"/>
              </p:ext>
            </p:extLst>
          </p:nvPr>
        </p:nvGraphicFramePr>
        <p:xfrm>
          <a:off x="478971" y="2008414"/>
          <a:ext cx="11080153" cy="278034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21230">
                  <a:extLst>
                    <a:ext uri="{9D8B030D-6E8A-4147-A177-3AD203B41FA5}">
                      <a16:colId xmlns:a16="http://schemas.microsoft.com/office/drawing/2014/main" val="3655580665"/>
                    </a:ext>
                  </a:extLst>
                </a:gridCol>
                <a:gridCol w="1421230">
                  <a:extLst>
                    <a:ext uri="{9D8B030D-6E8A-4147-A177-3AD203B41FA5}">
                      <a16:colId xmlns:a16="http://schemas.microsoft.com/office/drawing/2014/main" val="447067615"/>
                    </a:ext>
                  </a:extLst>
                </a:gridCol>
                <a:gridCol w="1897403">
                  <a:extLst>
                    <a:ext uri="{9D8B030D-6E8A-4147-A177-3AD203B41FA5}">
                      <a16:colId xmlns:a16="http://schemas.microsoft.com/office/drawing/2014/main" val="1322315402"/>
                    </a:ext>
                  </a:extLst>
                </a:gridCol>
                <a:gridCol w="2113430">
                  <a:extLst>
                    <a:ext uri="{9D8B030D-6E8A-4147-A177-3AD203B41FA5}">
                      <a16:colId xmlns:a16="http://schemas.microsoft.com/office/drawing/2014/main" val="4213186244"/>
                    </a:ext>
                  </a:extLst>
                </a:gridCol>
                <a:gridCol w="2113430">
                  <a:extLst>
                    <a:ext uri="{9D8B030D-6E8A-4147-A177-3AD203B41FA5}">
                      <a16:colId xmlns:a16="http://schemas.microsoft.com/office/drawing/2014/main" val="2836099328"/>
                    </a:ext>
                  </a:extLst>
                </a:gridCol>
                <a:gridCol w="2113430">
                  <a:extLst>
                    <a:ext uri="{9D8B030D-6E8A-4147-A177-3AD203B41FA5}">
                      <a16:colId xmlns:a16="http://schemas.microsoft.com/office/drawing/2014/main" val="150733913"/>
                    </a:ext>
                  </a:extLst>
                </a:gridCol>
              </a:tblGrid>
              <a:tr h="90351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Logistics Regression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Random Forest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Cat Boost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fine-tune hyper-parameters by OPTUNA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91272"/>
                  </a:ext>
                </a:extLst>
              </a:tr>
              <a:tr h="6219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0.845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0.857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0.848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87788"/>
                  </a:ext>
                </a:extLst>
              </a:tr>
              <a:tr h="6219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0.895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0.914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99544"/>
                  </a:ext>
                </a:extLst>
              </a:tr>
              <a:tr h="6219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F1_score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0.869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0.870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0.871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0.880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3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94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7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D07B8063-258C-49F6-BA1D-2860C8411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79A216E-0603-4485-8A98-D3E04CFAA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B79EC-5D3D-D668-70FA-62E3FDE6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412149"/>
            <a:ext cx="7179999" cy="11003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Get ensembled prediction</a:t>
            </a:r>
            <a:endParaRPr lang="en-US" dirty="0"/>
          </a:p>
        </p:txBody>
      </p:sp>
      <p:grpSp>
        <p:nvGrpSpPr>
          <p:cNvPr id="158" name="decorative circles">
            <a:extLst>
              <a:ext uri="{FF2B5EF4-FFF2-40B4-BE49-F238E27FC236}">
                <a16:creationId xmlns:a16="http://schemas.microsoft.com/office/drawing/2014/main" id="{C197537D-1307-4017-8447-60FBD9C3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12029" y="491188"/>
            <a:ext cx="4676619" cy="5685774"/>
            <a:chOff x="7212029" y="491188"/>
            <a:chExt cx="4676619" cy="568577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041E1BD-00D4-4D00-BF33-F3B9B8D5C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466" y="5741887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8451806-C192-4464-8CB2-17F515ED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12029" y="49118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94D718A-D8D6-482F-8742-1AA0870AC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75281" y="329463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575ACF3-7C09-4430-B1A7-4981865FB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A6E01CF-73AF-4CC1-9F79-940C1F208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320" y="3687896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F87934B-5B6C-495A-ACDB-D583938D4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4608" y="117552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4EE7FAB-6A32-4EEF-A1D9-856BD38DF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9267" y="5871182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A514D0F-CEC8-4D91-8DB4-19F777220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7221" y="777373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Oval 3">
            <a:extLst>
              <a:ext uri="{FF2B5EF4-FFF2-40B4-BE49-F238E27FC236}">
                <a16:creationId xmlns:a16="http://schemas.microsoft.com/office/drawing/2014/main" id="{73858092-ABA1-459B-BA2E-10EDDCF4C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0458" y="1894847"/>
            <a:ext cx="3529419" cy="35294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">
            <a:extLst>
              <a:ext uri="{FF2B5EF4-FFF2-40B4-BE49-F238E27FC236}">
                <a16:creationId xmlns:a16="http://schemas.microsoft.com/office/drawing/2014/main" id="{01750600-5E46-4F20-B9BD-1D37C1861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084" y="1"/>
            <a:ext cx="2727916" cy="2464421"/>
          </a:xfrm>
          <a:custGeom>
            <a:avLst/>
            <a:gdLst>
              <a:gd name="connsiteX0" fmla="*/ 312799 w 2727916"/>
              <a:gd name="connsiteY0" fmla="*/ 0 h 2464421"/>
              <a:gd name="connsiteX1" fmla="*/ 2727916 w 2727916"/>
              <a:gd name="connsiteY1" fmla="*/ 0 h 2464421"/>
              <a:gd name="connsiteX2" fmla="*/ 2727916 w 2727916"/>
              <a:gd name="connsiteY2" fmla="*/ 1899759 h 2464421"/>
              <a:gd name="connsiteX3" fmla="*/ 2724089 w 2727916"/>
              <a:gd name="connsiteY3" fmla="*/ 1904877 h 2464421"/>
              <a:gd name="connsiteX4" fmla="*/ 1537601 w 2727916"/>
              <a:gd name="connsiteY4" fmla="*/ 2464421 h 2464421"/>
              <a:gd name="connsiteX5" fmla="*/ 0 w 2727916"/>
              <a:gd name="connsiteY5" fmla="*/ 926820 h 2464421"/>
              <a:gd name="connsiteX6" fmla="*/ 262598 w 2727916"/>
              <a:gd name="connsiteY6" fmla="*/ 67133 h 246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916" h="2464421">
                <a:moveTo>
                  <a:pt x="312799" y="0"/>
                </a:moveTo>
                <a:lnTo>
                  <a:pt x="2727916" y="0"/>
                </a:lnTo>
                <a:lnTo>
                  <a:pt x="2727916" y="1899759"/>
                </a:lnTo>
                <a:lnTo>
                  <a:pt x="2724089" y="1904877"/>
                </a:lnTo>
                <a:cubicBezTo>
                  <a:pt x="2442070" y="2246605"/>
                  <a:pt x="2015273" y="2464421"/>
                  <a:pt x="1537601" y="2464421"/>
                </a:cubicBezTo>
                <a:cubicBezTo>
                  <a:pt x="688407" y="2464421"/>
                  <a:pt x="0" y="1776014"/>
                  <a:pt x="0" y="926820"/>
                </a:cubicBezTo>
                <a:cubicBezTo>
                  <a:pt x="0" y="608372"/>
                  <a:pt x="96807" y="312535"/>
                  <a:pt x="262598" y="6713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3C7E68A6-DE3F-47C6-982A-5B44A14D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577" t="12146" r="12288" b="21359"/>
          <a:stretch/>
        </p:blipFill>
        <p:spPr>
          <a:xfrm rot="16200000" flipH="1">
            <a:off x="9570825" y="-137773"/>
            <a:ext cx="2489532" cy="2752822"/>
          </a:xfrm>
          <a:prstGeom prst="rect">
            <a:avLst/>
          </a:prstGeom>
        </p:spPr>
      </p:pic>
      <p:sp>
        <p:nvSpPr>
          <p:cNvPr id="174" name="Oval 2">
            <a:extLst>
              <a:ext uri="{FF2B5EF4-FFF2-40B4-BE49-F238E27FC236}">
                <a16:creationId xmlns:a16="http://schemas.microsoft.com/office/drawing/2014/main" id="{9825A44D-F8E8-43B3-ADC3-03AAA5894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7575" y="4900677"/>
            <a:ext cx="2091377" cy="1963452"/>
          </a:xfrm>
          <a:custGeom>
            <a:avLst/>
            <a:gdLst>
              <a:gd name="connsiteX0" fmla="*/ 1203819 w 2091377"/>
              <a:gd name="connsiteY0" fmla="*/ 0 h 1963452"/>
              <a:gd name="connsiteX1" fmla="*/ 2055048 w 2091377"/>
              <a:gd name="connsiteY1" fmla="*/ 352591 h 1963452"/>
              <a:gd name="connsiteX2" fmla="*/ 2091377 w 2091377"/>
              <a:gd name="connsiteY2" fmla="*/ 392563 h 1963452"/>
              <a:gd name="connsiteX3" fmla="*/ 2091377 w 2091377"/>
              <a:gd name="connsiteY3" fmla="*/ 1963452 h 1963452"/>
              <a:gd name="connsiteX4" fmla="*/ 270326 w 2091377"/>
              <a:gd name="connsiteY4" fmla="*/ 1963452 h 1963452"/>
              <a:gd name="connsiteX5" fmla="*/ 205593 w 2091377"/>
              <a:gd name="connsiteY5" fmla="*/ 1876886 h 1963452"/>
              <a:gd name="connsiteX6" fmla="*/ 0 w 2091377"/>
              <a:gd name="connsiteY6" fmla="*/ 1203819 h 1963452"/>
              <a:gd name="connsiteX7" fmla="*/ 1203819 w 2091377"/>
              <a:gd name="connsiteY7" fmla="*/ 0 h 19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1377" h="1963452">
                <a:moveTo>
                  <a:pt x="1203819" y="0"/>
                </a:moveTo>
                <a:cubicBezTo>
                  <a:pt x="1536245" y="0"/>
                  <a:pt x="1837199" y="134742"/>
                  <a:pt x="2055048" y="352591"/>
                </a:cubicBezTo>
                <a:lnTo>
                  <a:pt x="2091377" y="392563"/>
                </a:lnTo>
                <a:lnTo>
                  <a:pt x="2091377" y="1963452"/>
                </a:lnTo>
                <a:lnTo>
                  <a:pt x="270326" y="1963452"/>
                </a:lnTo>
                <a:lnTo>
                  <a:pt x="205593" y="1876886"/>
                </a:lnTo>
                <a:cubicBezTo>
                  <a:pt x="75792" y="1684755"/>
                  <a:pt x="0" y="1453138"/>
                  <a:pt x="0" y="1203819"/>
                </a:cubicBezTo>
                <a:cubicBezTo>
                  <a:pt x="0" y="538968"/>
                  <a:pt x="538968" y="0"/>
                  <a:pt x="120381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1B7E5966-943D-4001-B07B-BA35AA7CA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4653" y="1910785"/>
            <a:ext cx="3529419" cy="3513482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598CD1E-2697-4970-9714-2AEE6994A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41597" y="4980968"/>
            <a:ext cx="1850403" cy="1850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C169FE-8E06-1CCC-6DF6-2E3F2F646ADB}"/>
              </a:ext>
            </a:extLst>
          </p:cNvPr>
          <p:cNvSpPr txBox="1"/>
          <p:nvPr/>
        </p:nvSpPr>
        <p:spPr>
          <a:xfrm>
            <a:off x="614038" y="1583184"/>
            <a:ext cx="74424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ensemble_prob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= (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cb_prob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+ 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rf_prob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+ 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mlp_prob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)/3</a:t>
            </a:r>
          </a:p>
        </p:txBody>
      </p:sp>
      <p:pic>
        <p:nvPicPr>
          <p:cNvPr id="5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F59CE37D-2AF4-1E34-4696-F51E5910B1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325" y="2371725"/>
            <a:ext cx="4129873" cy="4296977"/>
          </a:xfrm>
          <a:prstGeom prst="rect">
            <a:avLst/>
          </a:prstGeom>
        </p:spPr>
      </p:pic>
      <p:pic>
        <p:nvPicPr>
          <p:cNvPr id="8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0A930ED-4E2A-D96F-35C8-F7DA5AA4B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0152" y="2553323"/>
            <a:ext cx="5339754" cy="13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0A09FA-DE46-7F52-5B3D-8943609A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004" y="1122363"/>
            <a:ext cx="7056341" cy="981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CONCLUSION 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1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5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A5D210-0BE5-A732-9D4B-1D4074BBE587}"/>
              </a:ext>
            </a:extLst>
          </p:cNvPr>
          <p:cNvSpPr txBox="1"/>
          <p:nvPr/>
        </p:nvSpPr>
        <p:spPr>
          <a:xfrm>
            <a:off x="1701553" y="2530135"/>
            <a:ext cx="874450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 this case , we have the highest F1-score BY using </a:t>
            </a:r>
            <a:r>
              <a:rPr lang="en-US" sz="2800" b="1" dirty="0">
                <a:cs typeface="Calibri"/>
              </a:rPr>
              <a:t>fine-tune</a:t>
            </a:r>
            <a:r>
              <a:rPr lang="en-US" sz="2800" b="1" dirty="0">
                <a:ea typeface="+mn-lt"/>
                <a:cs typeface="+mn-lt"/>
              </a:rPr>
              <a:t> hyper-parameters by OPTUNA methods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79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74D5FB-8628-46BB-8D03-326CDC959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13C9C4-B9DC-4669-B764-5269CECF5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7A972-82D9-DE90-A756-63D8622D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7376160" cy="2493876"/>
          </a:xfrm>
        </p:spPr>
        <p:txBody>
          <a:bodyPr anchor="b">
            <a:normAutofit/>
          </a:bodyPr>
          <a:lstStyle/>
          <a:p>
            <a:r>
              <a:rPr lang="en-US" sz="4400" dirty="0"/>
              <a:t>Importing Required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F21A-443D-19A5-7DBC-23CA9BB7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7376160" cy="2747963"/>
          </a:xfrm>
        </p:spPr>
        <p:txBody>
          <a:bodyPr anchor="t">
            <a:normAutofit/>
          </a:bodyPr>
          <a:lstStyle/>
          <a:p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import</a:t>
            </a:r>
            <a:r>
              <a:rPr lang="en-US" sz="900" dirty="0">
                <a:ea typeface="+mn-lt"/>
                <a:cs typeface="+mn-lt"/>
              </a:rPr>
              <a:t> pandas 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as </a:t>
            </a:r>
            <a:r>
              <a:rPr lang="en-US" sz="900" dirty="0">
                <a:ea typeface="+mn-lt"/>
                <a:cs typeface="+mn-lt"/>
              </a:rPr>
              <a:t>pd</a:t>
            </a:r>
            <a:endParaRPr lang="en-US" sz="900" dirty="0">
              <a:cs typeface="Calibri"/>
            </a:endParaRPr>
          </a:p>
          <a:p>
            <a:pPr>
              <a:buClr>
                <a:srgbClr val="486183"/>
              </a:buClr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import</a:t>
            </a:r>
            <a:r>
              <a:rPr lang="en-US" sz="900" dirty="0">
                <a:ea typeface="+mn-lt"/>
                <a:cs typeface="+mn-lt"/>
              </a:rPr>
              <a:t> </a:t>
            </a:r>
            <a:r>
              <a:rPr lang="en-US" sz="900" dirty="0" err="1">
                <a:ea typeface="+mn-lt"/>
                <a:cs typeface="+mn-lt"/>
              </a:rPr>
              <a:t>numpy</a:t>
            </a:r>
            <a:r>
              <a:rPr lang="en-US" sz="900" dirty="0">
                <a:ea typeface="+mn-lt"/>
                <a:cs typeface="+mn-lt"/>
              </a:rPr>
              <a:t> 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as </a:t>
            </a:r>
            <a:r>
              <a:rPr lang="en-US" sz="900" dirty="0">
                <a:ea typeface="+mn-lt"/>
                <a:cs typeface="+mn-lt"/>
              </a:rPr>
              <a:t>np</a:t>
            </a:r>
            <a:endParaRPr lang="en-US" sz="900" dirty="0"/>
          </a:p>
          <a:p>
            <a:pPr>
              <a:buClr>
                <a:srgbClr val="486183"/>
              </a:buClr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import</a:t>
            </a:r>
            <a:r>
              <a:rPr lang="en-US" sz="900" dirty="0">
                <a:ea typeface="+mn-lt"/>
                <a:cs typeface="+mn-lt"/>
              </a:rPr>
              <a:t> </a:t>
            </a:r>
            <a:r>
              <a:rPr lang="en-US" sz="900" dirty="0" err="1">
                <a:ea typeface="+mn-lt"/>
                <a:cs typeface="+mn-lt"/>
              </a:rPr>
              <a:t>matplotlib.</a:t>
            </a:r>
            <a:r>
              <a:rPr lang="en-US" sz="900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pyplot</a:t>
            </a:r>
            <a:r>
              <a:rPr lang="en-US" sz="900" dirty="0">
                <a:ea typeface="+mn-lt"/>
                <a:cs typeface="+mn-lt"/>
              </a:rPr>
              <a:t> 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as </a:t>
            </a:r>
            <a:r>
              <a:rPr lang="en-US" sz="900" dirty="0" err="1">
                <a:ea typeface="+mn-lt"/>
                <a:cs typeface="+mn-lt"/>
              </a:rPr>
              <a:t>plt</a:t>
            </a:r>
            <a:endParaRPr lang="en-US" sz="900" dirty="0" err="1"/>
          </a:p>
          <a:p>
            <a:pPr>
              <a:buClr>
                <a:srgbClr val="486183"/>
              </a:buClr>
            </a:pPr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%</a:t>
            </a:r>
            <a:r>
              <a:rPr lang="en-US" sz="900" dirty="0">
                <a:ea typeface="+mn-lt"/>
                <a:cs typeface="+mn-lt"/>
              </a:rPr>
              <a:t>matplotlib inline</a:t>
            </a:r>
            <a:endParaRPr lang="en-US" sz="900" dirty="0"/>
          </a:p>
          <a:p>
            <a:pPr>
              <a:buClr>
                <a:srgbClr val="486183"/>
              </a:buClr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import</a:t>
            </a:r>
            <a:r>
              <a:rPr lang="en-US" sz="900" dirty="0">
                <a:ea typeface="+mn-lt"/>
                <a:cs typeface="+mn-lt"/>
              </a:rPr>
              <a:t> seaborn 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as</a:t>
            </a:r>
            <a:r>
              <a:rPr lang="en-US" sz="900" dirty="0">
                <a:ea typeface="+mn-lt"/>
                <a:cs typeface="+mn-lt"/>
              </a:rPr>
              <a:t> </a:t>
            </a:r>
            <a:r>
              <a:rPr lang="en-US" sz="900" dirty="0" err="1">
                <a:ea typeface="+mn-lt"/>
                <a:cs typeface="+mn-lt"/>
              </a:rPr>
              <a:t>sns</a:t>
            </a:r>
            <a:endParaRPr lang="en-US" sz="900" dirty="0" err="1"/>
          </a:p>
          <a:p>
            <a:pPr>
              <a:buClr>
                <a:srgbClr val="486183"/>
              </a:buClr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import</a:t>
            </a:r>
            <a:r>
              <a:rPr lang="en-US" sz="900" dirty="0">
                <a:ea typeface="+mn-lt"/>
                <a:cs typeface="+mn-lt"/>
              </a:rPr>
              <a:t> </a:t>
            </a:r>
            <a:r>
              <a:rPr lang="en-US" sz="900" dirty="0" err="1">
                <a:ea typeface="+mn-lt"/>
                <a:cs typeface="+mn-lt"/>
              </a:rPr>
              <a:t>plotly.</a:t>
            </a:r>
            <a:r>
              <a:rPr lang="en-US" sz="900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graph_objects</a:t>
            </a:r>
            <a:r>
              <a:rPr lang="en-US" sz="900" dirty="0">
                <a:ea typeface="+mn-lt"/>
                <a:cs typeface="+mn-lt"/>
              </a:rPr>
              <a:t> 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as</a:t>
            </a:r>
            <a:r>
              <a:rPr lang="en-US" sz="900" dirty="0">
                <a:ea typeface="+mn-lt"/>
                <a:cs typeface="+mn-lt"/>
              </a:rPr>
              <a:t> go</a:t>
            </a:r>
            <a:endParaRPr lang="en-US" sz="900" dirty="0"/>
          </a:p>
          <a:p>
            <a:pPr>
              <a:buClr>
                <a:srgbClr val="486183"/>
              </a:buClr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import </a:t>
            </a:r>
            <a:r>
              <a:rPr lang="en-US" sz="900" dirty="0" err="1">
                <a:ea typeface="+mn-lt"/>
                <a:cs typeface="+mn-lt"/>
              </a:rPr>
              <a:t>missingno</a:t>
            </a:r>
            <a:r>
              <a:rPr lang="en-US" sz="900" dirty="0">
                <a:ea typeface="+mn-lt"/>
                <a:cs typeface="+mn-lt"/>
              </a:rPr>
              <a:t> 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as </a:t>
            </a:r>
            <a:r>
              <a:rPr lang="en-US" sz="900" dirty="0" err="1">
                <a:ea typeface="+mn-lt"/>
                <a:cs typeface="+mn-lt"/>
              </a:rPr>
              <a:t>ms</a:t>
            </a:r>
            <a:endParaRPr lang="en-US" sz="900" dirty="0" err="1"/>
          </a:p>
          <a:p>
            <a:pPr>
              <a:buClr>
                <a:srgbClr val="486183"/>
              </a:buClr>
            </a:pPr>
            <a:r>
              <a:rPr lang="en-US" sz="900" dirty="0">
                <a:ea typeface="+mn-lt"/>
                <a:cs typeface="+mn-lt"/>
              </a:rPr>
              <a:t># Disable warnings </a:t>
            </a:r>
            <a:endParaRPr lang="en-US" sz="900" dirty="0"/>
          </a:p>
          <a:p>
            <a:pPr>
              <a:buClr>
                <a:srgbClr val="486183"/>
              </a:buClr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import </a:t>
            </a:r>
            <a:r>
              <a:rPr lang="en-US" sz="900" dirty="0">
                <a:ea typeface="+mn-lt"/>
                <a:cs typeface="+mn-lt"/>
              </a:rPr>
              <a:t>warnings</a:t>
            </a:r>
            <a:endParaRPr lang="en-US" sz="900" dirty="0"/>
          </a:p>
          <a:p>
            <a:pPr>
              <a:buClr>
                <a:srgbClr val="486183"/>
              </a:buClr>
            </a:pPr>
            <a:r>
              <a:rPr lang="en-US" sz="900" dirty="0" err="1">
                <a:ea typeface="+mn-lt"/>
                <a:cs typeface="+mn-lt"/>
              </a:rPr>
              <a:t>warnings.</a:t>
            </a:r>
            <a:r>
              <a:rPr lang="en-US" sz="900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filterwarnings</a:t>
            </a:r>
            <a:r>
              <a:rPr lang="en-US" sz="900" dirty="0">
                <a:ea typeface="+mn-lt"/>
                <a:cs typeface="+mn-lt"/>
              </a:rPr>
              <a:t>('ignore')</a:t>
            </a:r>
            <a:endParaRPr lang="en-US" sz="900" dirty="0"/>
          </a:p>
          <a:p>
            <a:pPr>
              <a:buClr>
                <a:srgbClr val="486183"/>
              </a:buClr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import </a:t>
            </a:r>
            <a:r>
              <a:rPr lang="en-US" sz="900" dirty="0" err="1">
                <a:ea typeface="+mn-lt"/>
                <a:cs typeface="+mn-lt"/>
              </a:rPr>
              <a:t>sklearn</a:t>
            </a:r>
            <a:endParaRPr lang="en-US" sz="900" dirty="0" err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49C0767-CDBC-4C58-A929-55BA8FF21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5589" y="1339500"/>
            <a:ext cx="3633363" cy="4114800"/>
          </a:xfrm>
          <a:custGeom>
            <a:avLst/>
            <a:gdLst>
              <a:gd name="connsiteX0" fmla="*/ 2057400 w 3633363"/>
              <a:gd name="connsiteY0" fmla="*/ 0 h 4114800"/>
              <a:gd name="connsiteX1" fmla="*/ 3512202 w 3633363"/>
              <a:gd name="connsiteY1" fmla="*/ 602599 h 4114800"/>
              <a:gd name="connsiteX2" fmla="*/ 3633363 w 3633363"/>
              <a:gd name="connsiteY2" fmla="*/ 735910 h 4114800"/>
              <a:gd name="connsiteX3" fmla="*/ 3633363 w 3633363"/>
              <a:gd name="connsiteY3" fmla="*/ 3378891 h 4114800"/>
              <a:gd name="connsiteX4" fmla="*/ 3512202 w 3633363"/>
              <a:gd name="connsiteY4" fmla="*/ 3512202 h 4114800"/>
              <a:gd name="connsiteX5" fmla="*/ 2057400 w 3633363"/>
              <a:gd name="connsiteY5" fmla="*/ 4114800 h 4114800"/>
              <a:gd name="connsiteX6" fmla="*/ 0 w 3633363"/>
              <a:gd name="connsiteY6" fmla="*/ 2057400 h 4114800"/>
              <a:gd name="connsiteX7" fmla="*/ 2057400 w 3633363"/>
              <a:gd name="connsiteY7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3363" h="4114800">
                <a:moveTo>
                  <a:pt x="2057400" y="0"/>
                </a:moveTo>
                <a:cubicBezTo>
                  <a:pt x="2625535" y="0"/>
                  <a:pt x="3139885" y="230282"/>
                  <a:pt x="3512202" y="602599"/>
                </a:cubicBezTo>
                <a:lnTo>
                  <a:pt x="3633363" y="735910"/>
                </a:lnTo>
                <a:lnTo>
                  <a:pt x="3633363" y="3378891"/>
                </a:lnTo>
                <a:lnTo>
                  <a:pt x="3512202" y="3512202"/>
                </a:lnTo>
                <a:cubicBezTo>
                  <a:pt x="3139885" y="3884518"/>
                  <a:pt x="2625535" y="4114800"/>
                  <a:pt x="2057400" y="4114800"/>
                </a:cubicBezTo>
                <a:cubicBezTo>
                  <a:pt x="921129" y="4114800"/>
                  <a:pt x="0" y="3193671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decorative circles">
            <a:extLst>
              <a:ext uri="{FF2B5EF4-FFF2-40B4-BE49-F238E27FC236}">
                <a16:creationId xmlns:a16="http://schemas.microsoft.com/office/drawing/2014/main" id="{1146B482-2685-4CDA-BC29-3BEA195D8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54795" y="289695"/>
            <a:ext cx="1781986" cy="5842464"/>
            <a:chOff x="9454795" y="289695"/>
            <a:chExt cx="1781986" cy="584246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0E24BFD-B78C-451C-A707-279B8E923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A39A1E8-EF95-4CAB-A6B6-66554A154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96AF2D8-58C3-4C6D-A876-A8B95A0D3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790103"/>
              <a:ext cx="342056" cy="342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C63DA1F-2D4A-4F59-9EF6-AC76FD7B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3990" y="674287"/>
              <a:ext cx="342791" cy="3427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15F450-A6DC-4C75-BEBA-54F60054B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4795" y="5407668"/>
              <a:ext cx="83136" cy="831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Graphic 53">
            <a:extLst>
              <a:ext uri="{FF2B5EF4-FFF2-40B4-BE49-F238E27FC236}">
                <a16:creationId xmlns:a16="http://schemas.microsoft.com/office/drawing/2014/main" id="{73BE819B-0E5C-444B-9817-533A44AC2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0462" y="1597332"/>
            <a:ext cx="3663333" cy="36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F89E49-D34F-4846-B99D-5E9BAD48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7BA48-3462-46C3-8FA1-468EBB3CC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1BEED-89D0-3C28-4CD9-8CD99D83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724" y="2703616"/>
            <a:ext cx="7323152" cy="949050"/>
          </a:xfrm>
        </p:spPr>
        <p:txBody>
          <a:bodyPr anchor="b">
            <a:normAutofit/>
          </a:bodyPr>
          <a:lstStyle/>
          <a:p>
            <a:r>
              <a:rPr lang="en-US" sz="4400" dirty="0"/>
              <a:t>Reading Data Frame</a:t>
            </a: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72610487-EF20-47C2-9F69-DEA42D037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22202"/>
            <a:ext cx="9049452" cy="926029"/>
            <a:chOff x="2768271" y="1822202"/>
            <a:chExt cx="9049452" cy="92602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16F8E2B-11BB-4CF7-8906-7454980E9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56D9A4-A013-4070-B01F-EE3A3D51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03653" y="18222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DDF6F5E-1A1A-45BA-97F3-989EA604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6A5971-7DE8-49C1-B0BD-229F95248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0DA5118-F761-4908-8DAD-38E931C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558778-C5D5-4963-8DEE-5C69B3B0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2">
            <a:extLst>
              <a:ext uri="{FF2B5EF4-FFF2-40B4-BE49-F238E27FC236}">
                <a16:creationId xmlns:a16="http://schemas.microsoft.com/office/drawing/2014/main" id="{2BCACB04-292A-49FF-92CA-123F6A61E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CBC362E5-D9D4-49E0-9862-99E673022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296" t="39487" r="12288" b="12942"/>
          <a:stretch/>
        </p:blipFill>
        <p:spPr>
          <a:xfrm rot="16200000" flipH="1">
            <a:off x="-169313" y="163703"/>
            <a:ext cx="3133762" cy="2795133"/>
          </a:xfrm>
          <a:prstGeom prst="rect">
            <a:avLst/>
          </a:prstGeom>
        </p:spPr>
      </p:pic>
      <p:sp>
        <p:nvSpPr>
          <p:cNvPr id="24" name="Oval 4">
            <a:extLst>
              <a:ext uri="{FF2B5EF4-FFF2-40B4-BE49-F238E27FC236}">
                <a16:creationId xmlns:a16="http://schemas.microsoft.com/office/drawing/2014/main" id="{A13EC223-2D77-41E5-8CED-AA084D4F2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4715" y="94983"/>
            <a:ext cx="2698133" cy="26981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8CD328F-8529-4C20-99DB-C9B584354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137" y="94105"/>
            <a:ext cx="2698133" cy="2698133"/>
          </a:xfrm>
          <a:prstGeom prst="rect">
            <a:avLst/>
          </a:prstGeom>
        </p:spPr>
      </p:pic>
      <p:sp>
        <p:nvSpPr>
          <p:cNvPr id="28" name="Oval 3">
            <a:extLst>
              <a:ext uri="{FF2B5EF4-FFF2-40B4-BE49-F238E27FC236}">
                <a16:creationId xmlns:a16="http://schemas.microsoft.com/office/drawing/2014/main" id="{FF03A68B-9329-456E-A44F-5D4EF8F0E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CF86A3D2-592A-4318-AF1C-5376307E6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832" t="48375" r="13582" b="10444"/>
          <a:stretch/>
        </p:blipFill>
        <p:spPr>
          <a:xfrm flipH="1">
            <a:off x="7134037" y="0"/>
            <a:ext cx="4368276" cy="25129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0370-8435-D4F8-2764-93CA0AAD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066" y="3650049"/>
            <a:ext cx="7323153" cy="1689475"/>
          </a:xfrm>
        </p:spPr>
        <p:txBody>
          <a:bodyPr anchor="t">
            <a:normAutofit/>
          </a:bodyPr>
          <a:lstStyle/>
          <a:p>
            <a:r>
              <a:rPr lang="en-US" sz="1800" dirty="0" err="1">
                <a:ea typeface="+mn-lt"/>
                <a:cs typeface="+mn-lt"/>
              </a:rPr>
              <a:t>df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=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pd.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read_excel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>
                <a:solidFill>
                  <a:srgbClr val="FF0000"/>
                </a:solidFill>
                <a:ea typeface="+mn-lt"/>
                <a:cs typeface="+mn-lt"/>
              </a:rPr>
              <a:t>'Pumpkin_Seeds_Dataset.xlsx'</a:t>
            </a:r>
            <a:r>
              <a:rPr lang="en-US" sz="1800" dirty="0">
                <a:ea typeface="+mn-lt"/>
                <a:cs typeface="+mn-lt"/>
              </a:rPr>
              <a:t>)</a:t>
            </a:r>
          </a:p>
          <a:p>
            <a:pPr>
              <a:buClr>
                <a:srgbClr val="486183"/>
              </a:buClr>
            </a:pPr>
            <a:r>
              <a:rPr lang="en-US" sz="1800" dirty="0" err="1">
                <a:cs typeface="Calibri"/>
              </a:rPr>
              <a:t>df.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head</a:t>
            </a:r>
            <a:r>
              <a:rPr lang="en-US" sz="1800" dirty="0">
                <a:cs typeface="Calibri"/>
              </a:rPr>
              <a:t>()</a:t>
            </a:r>
          </a:p>
        </p:txBody>
      </p:sp>
      <p:sp>
        <p:nvSpPr>
          <p:cNvPr id="32" name="Oval 1">
            <a:extLst>
              <a:ext uri="{FF2B5EF4-FFF2-40B4-BE49-F238E27FC236}">
                <a16:creationId xmlns:a16="http://schemas.microsoft.com/office/drawing/2014/main" id="{20D7F9F1-1162-4876-89B8-F576FE59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24D2AB7-18DD-4A8B-9754-E64322538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78" t="12146" r="12288" b="18832"/>
          <a:stretch/>
        </p:blipFill>
        <p:spPr>
          <a:xfrm flipH="1">
            <a:off x="9005182" y="3283388"/>
            <a:ext cx="3186816" cy="3574612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793BD4-FCC3-1004-ADFB-1FCD276A2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10" y="4492004"/>
            <a:ext cx="10551224" cy="17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1A5CF-DF92-B7A8-C8C2-F298D37F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Seaborn Correlation Heat Map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46B14B-D5D6-7A9C-5D1F-7DBF16D2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602038"/>
            <a:ext cx="5047488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cs typeface="Calibri"/>
              </a:rPr>
              <a:t>sns.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heatmap</a:t>
            </a:r>
            <a:r>
              <a:rPr lang="en-US" sz="2400" dirty="0">
                <a:cs typeface="Calibri"/>
              </a:rPr>
              <a:t>(</a:t>
            </a:r>
            <a:r>
              <a:rPr lang="en-US" sz="2400" dirty="0" err="1">
                <a:cs typeface="Calibri"/>
              </a:rPr>
              <a:t>df.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corr</a:t>
            </a:r>
            <a:r>
              <a:rPr lang="en-US" sz="2400" dirty="0">
                <a:cs typeface="Calibri"/>
              </a:rPr>
              <a:t>(),</a:t>
            </a:r>
            <a:r>
              <a:rPr lang="en-US" sz="2400" dirty="0" err="1">
                <a:cs typeface="Calibri"/>
              </a:rPr>
              <a:t>annot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True</a:t>
            </a:r>
            <a:r>
              <a:rPr lang="en-US" sz="2400" dirty="0">
                <a:cs typeface="Calibri"/>
              </a:rPr>
              <a:t>)</a:t>
            </a:r>
            <a:endParaRPr lang="en-US" dirty="0">
              <a:cs typeface="Calibri"/>
            </a:endParaRPr>
          </a:p>
        </p:txBody>
      </p:sp>
      <p:sp>
        <p:nvSpPr>
          <p:cNvPr id="52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1851A59F-C47B-437D-A372-802CDF42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558" y="87181"/>
            <a:ext cx="5793023" cy="67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0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2CAE-2266-E1DF-1C81-DA6C919A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Plot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FBD41C3-ABC6-2819-AA19-E4EE8C188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299" y="2285452"/>
            <a:ext cx="9913199" cy="4351338"/>
          </a:xfrm>
        </p:spPr>
      </p:pic>
    </p:spTree>
    <p:extLst>
      <p:ext uri="{BB962C8B-B14F-4D97-AF65-F5344CB8AC3E}">
        <p14:creationId xmlns:p14="http://schemas.microsoft.com/office/powerpoint/2010/main" val="259922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9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656CC16-3A11-4DB6-A6D1-5E153DA09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DED92A5-4038-42FC-9350-BFA07CF0F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351DA-CA40-AFDC-F2C1-F95A50CC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492347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Preprocessing &amp; EDA</a:t>
            </a:r>
          </a:p>
        </p:txBody>
      </p:sp>
      <p:grpSp>
        <p:nvGrpSpPr>
          <p:cNvPr id="80" name="Decorative circles">
            <a:extLst>
              <a:ext uri="{FF2B5EF4-FFF2-40B4-BE49-F238E27FC236}">
                <a16:creationId xmlns:a16="http://schemas.microsoft.com/office/drawing/2014/main" id="{A1E398F7-5FB6-4ABA-B266-6529CE15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5126" y="1898042"/>
            <a:ext cx="3331224" cy="4377301"/>
            <a:chOff x="8105126" y="1898042"/>
            <a:chExt cx="3331224" cy="4377301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839B626-2C95-4398-B585-B6F40F5D8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4834" y="5969563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2F1015C-B840-43E1-BF69-401CBB298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05126" y="573568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ABC34B-F1B6-4031-8657-B33A14FBE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9615" y="189804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2D9378B-86A5-43DA-B825-2038078B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4480" y="2661415"/>
              <a:ext cx="466441" cy="4664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Oval 3">
            <a:extLst>
              <a:ext uri="{FF2B5EF4-FFF2-40B4-BE49-F238E27FC236}">
                <a16:creationId xmlns:a16="http://schemas.microsoft.com/office/drawing/2014/main" id="{E073714E-0D5B-4C55-883F-E98C112B4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1122" y="4258198"/>
            <a:ext cx="2093548" cy="20935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9168CCEE-D11E-4A0E-9A18-A9CD9BEBD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41" t="10973" r="12288" b="12942"/>
          <a:stretch/>
        </p:blipFill>
        <p:spPr>
          <a:xfrm>
            <a:off x="9340052" y="379390"/>
            <a:ext cx="1639186" cy="1622448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84659B91-3482-43F3-A527-623F993D4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121" y="4258198"/>
            <a:ext cx="2093548" cy="2093548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7258F5EF-5BC2-01C2-D141-0A7A29C3E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696037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87900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08D2BFC-5D3E-4343-A1B7-D8CE6CE35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5F9DF30-E8CB-4120-903C-F3712451D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A6E5F-DE75-2DC2-3E0D-7D40FEFE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777240"/>
            <a:ext cx="5040553" cy="2493876"/>
          </a:xfrm>
        </p:spPr>
        <p:txBody>
          <a:bodyPr anchor="b">
            <a:normAutofit/>
          </a:bodyPr>
          <a:lstStyle/>
          <a:p>
            <a:r>
              <a:rPr lang="en-US" sz="4400"/>
              <a:t>Scaled Data</a:t>
            </a: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1C1665A0-4CBB-4CEA-A36C-6A4DBDB75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12029" y="491188"/>
            <a:ext cx="4676619" cy="5685774"/>
            <a:chOff x="7212029" y="491188"/>
            <a:chExt cx="4676619" cy="568577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3D42DD-B642-444B-8770-2EFF4B520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466" y="5741887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A1486743-8D74-466B-9693-88BB44AB8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12029" y="49118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CD42D2-4C1D-44AF-BA2B-6A0608071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75281" y="329463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15">
              <a:extLst>
                <a:ext uri="{FF2B5EF4-FFF2-40B4-BE49-F238E27FC236}">
                  <a16:creationId xmlns:a16="http://schemas.microsoft.com/office/drawing/2014/main" id="{BEFC1226-B094-4E4F-BE4B-E34049628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E233F9-FBCB-4D6E-837F-8D769122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320" y="3687896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4E17BED-6E22-4325-B544-3B961AA97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4608" y="117552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90CF9-2795-4F39-9685-52DB6150F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9267" y="5871182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E8EC90E-1047-4726-94A4-D3E9382FE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7221" y="777373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3">
            <a:extLst>
              <a:ext uri="{FF2B5EF4-FFF2-40B4-BE49-F238E27FC236}">
                <a16:creationId xmlns:a16="http://schemas.microsoft.com/office/drawing/2014/main" id="{AE26E69E-2877-4C5D-9FCE-089DE611B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0458" y="1894847"/>
            <a:ext cx="3529419" cy="35294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">
            <a:extLst>
              <a:ext uri="{FF2B5EF4-FFF2-40B4-BE49-F238E27FC236}">
                <a16:creationId xmlns:a16="http://schemas.microsoft.com/office/drawing/2014/main" id="{9FD2D7A8-768B-4D79-8663-79C99E2F2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084" y="1"/>
            <a:ext cx="2727916" cy="2464421"/>
          </a:xfrm>
          <a:custGeom>
            <a:avLst/>
            <a:gdLst>
              <a:gd name="connsiteX0" fmla="*/ 312799 w 2727916"/>
              <a:gd name="connsiteY0" fmla="*/ 0 h 2464421"/>
              <a:gd name="connsiteX1" fmla="*/ 2727916 w 2727916"/>
              <a:gd name="connsiteY1" fmla="*/ 0 h 2464421"/>
              <a:gd name="connsiteX2" fmla="*/ 2727916 w 2727916"/>
              <a:gd name="connsiteY2" fmla="*/ 1899759 h 2464421"/>
              <a:gd name="connsiteX3" fmla="*/ 2724089 w 2727916"/>
              <a:gd name="connsiteY3" fmla="*/ 1904877 h 2464421"/>
              <a:gd name="connsiteX4" fmla="*/ 1537601 w 2727916"/>
              <a:gd name="connsiteY4" fmla="*/ 2464421 h 2464421"/>
              <a:gd name="connsiteX5" fmla="*/ 0 w 2727916"/>
              <a:gd name="connsiteY5" fmla="*/ 926820 h 2464421"/>
              <a:gd name="connsiteX6" fmla="*/ 262598 w 2727916"/>
              <a:gd name="connsiteY6" fmla="*/ 67133 h 246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916" h="2464421">
                <a:moveTo>
                  <a:pt x="312799" y="0"/>
                </a:moveTo>
                <a:lnTo>
                  <a:pt x="2727916" y="0"/>
                </a:lnTo>
                <a:lnTo>
                  <a:pt x="2727916" y="1899759"/>
                </a:lnTo>
                <a:lnTo>
                  <a:pt x="2724089" y="1904877"/>
                </a:lnTo>
                <a:cubicBezTo>
                  <a:pt x="2442070" y="2246605"/>
                  <a:pt x="2015273" y="2464421"/>
                  <a:pt x="1537601" y="2464421"/>
                </a:cubicBezTo>
                <a:cubicBezTo>
                  <a:pt x="688407" y="2464421"/>
                  <a:pt x="0" y="1776014"/>
                  <a:pt x="0" y="926820"/>
                </a:cubicBezTo>
                <a:cubicBezTo>
                  <a:pt x="0" y="608372"/>
                  <a:pt x="96807" y="312535"/>
                  <a:pt x="262598" y="6713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535C7DF-8A2C-4E20-AAED-A998E561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577" t="12146" r="12288" b="21359"/>
          <a:stretch/>
        </p:blipFill>
        <p:spPr>
          <a:xfrm rot="16200000" flipH="1">
            <a:off x="9570825" y="-137773"/>
            <a:ext cx="2489532" cy="27528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A0ED-AF39-5A9A-FDF5-85DEBE63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5040553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Scaled Data is necessary for a machine learning model. Otherwise, </a:t>
            </a:r>
            <a:r>
              <a:rPr lang="en-US" sz="1800" dirty="0">
                <a:ea typeface="+mn-lt"/>
                <a:cs typeface="+mn-lt"/>
              </a:rPr>
              <a:t>it might behave badly if individual features do not somewhat look like standard normally distributed data.</a:t>
            </a:r>
            <a:endParaRPr lang="en-US" dirty="0">
              <a:cs typeface="Calibri"/>
            </a:endParaRPr>
          </a:p>
          <a:p>
            <a:pPr>
              <a:buClr>
                <a:srgbClr val="486183"/>
              </a:buClr>
            </a:pPr>
            <a:r>
              <a:rPr lang="en-US" sz="1800" dirty="0">
                <a:cs typeface="Calibri"/>
              </a:rPr>
              <a:t>To achieve this standardization, we use </a:t>
            </a:r>
            <a:r>
              <a:rPr lang="en-US" sz="1800" dirty="0" err="1">
                <a:cs typeface="Calibri"/>
              </a:rPr>
              <a:t>sklearn</a:t>
            </a:r>
            <a:r>
              <a:rPr lang="en-US" sz="1800" dirty="0">
                <a:cs typeface="Calibri"/>
              </a:rPr>
              <a:t>.</a:t>
            </a:r>
          </a:p>
          <a:p>
            <a:pPr>
              <a:buClr>
                <a:srgbClr val="486183"/>
              </a:buClr>
            </a:pPr>
            <a:r>
              <a:rPr lang="en-US" sz="1800" dirty="0">
                <a:cs typeface="Calibri"/>
              </a:rPr>
              <a:t>Next, we fit the standardized data to the data frame resulting in the following</a:t>
            </a:r>
            <a:endParaRPr lang="en-US"/>
          </a:p>
          <a:p>
            <a:pPr>
              <a:buClr>
                <a:srgbClr val="486183"/>
              </a:buClr>
            </a:pPr>
            <a:endParaRPr lang="en-US" sz="1800" dirty="0">
              <a:cs typeface="Calibri"/>
            </a:endParaRPr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CC0F39ED-FE41-4A82-BE4A-3847B6F3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7575" y="4900677"/>
            <a:ext cx="2091377" cy="1963452"/>
          </a:xfrm>
          <a:custGeom>
            <a:avLst/>
            <a:gdLst>
              <a:gd name="connsiteX0" fmla="*/ 1203819 w 2091377"/>
              <a:gd name="connsiteY0" fmla="*/ 0 h 1963452"/>
              <a:gd name="connsiteX1" fmla="*/ 2055048 w 2091377"/>
              <a:gd name="connsiteY1" fmla="*/ 352591 h 1963452"/>
              <a:gd name="connsiteX2" fmla="*/ 2091377 w 2091377"/>
              <a:gd name="connsiteY2" fmla="*/ 392563 h 1963452"/>
              <a:gd name="connsiteX3" fmla="*/ 2091377 w 2091377"/>
              <a:gd name="connsiteY3" fmla="*/ 1963452 h 1963452"/>
              <a:gd name="connsiteX4" fmla="*/ 270326 w 2091377"/>
              <a:gd name="connsiteY4" fmla="*/ 1963452 h 1963452"/>
              <a:gd name="connsiteX5" fmla="*/ 205593 w 2091377"/>
              <a:gd name="connsiteY5" fmla="*/ 1876886 h 1963452"/>
              <a:gd name="connsiteX6" fmla="*/ 0 w 2091377"/>
              <a:gd name="connsiteY6" fmla="*/ 1203819 h 1963452"/>
              <a:gd name="connsiteX7" fmla="*/ 1203819 w 2091377"/>
              <a:gd name="connsiteY7" fmla="*/ 0 h 19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1377" h="1963452">
                <a:moveTo>
                  <a:pt x="1203819" y="0"/>
                </a:moveTo>
                <a:cubicBezTo>
                  <a:pt x="1536245" y="0"/>
                  <a:pt x="1837199" y="134742"/>
                  <a:pt x="2055048" y="352591"/>
                </a:cubicBezTo>
                <a:lnTo>
                  <a:pt x="2091377" y="392563"/>
                </a:lnTo>
                <a:lnTo>
                  <a:pt x="2091377" y="1963452"/>
                </a:lnTo>
                <a:lnTo>
                  <a:pt x="270326" y="1963452"/>
                </a:lnTo>
                <a:lnTo>
                  <a:pt x="205593" y="1876886"/>
                </a:lnTo>
                <a:cubicBezTo>
                  <a:pt x="75792" y="1684755"/>
                  <a:pt x="0" y="1453138"/>
                  <a:pt x="0" y="1203819"/>
                </a:cubicBezTo>
                <a:cubicBezTo>
                  <a:pt x="0" y="538968"/>
                  <a:pt x="538968" y="0"/>
                  <a:pt x="120381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3FFF8AC-E429-41B8-A4B0-08A12E37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4653" y="1910785"/>
            <a:ext cx="3529419" cy="351348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BB4E9D9-6D64-48CC-A820-04D2F4480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41597" y="4980968"/>
            <a:ext cx="1850403" cy="18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6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D67F-EDDB-D909-A21D-62E4DD8D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" y="114754"/>
            <a:ext cx="1065911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This is data after scaled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D033F8-F2C8-78BA-38DE-6E34221A0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797" y="1129355"/>
            <a:ext cx="12203430" cy="202822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D1B68-C297-3F32-7C5C-EFE3CA2C0DCC}"/>
              </a:ext>
            </a:extLst>
          </p:cNvPr>
          <p:cNvSpPr txBox="1"/>
          <p:nvPr/>
        </p:nvSpPr>
        <p:spPr>
          <a:xfrm>
            <a:off x="108857" y="3429000"/>
            <a:ext cx="57041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 err="1">
                <a:solidFill>
                  <a:srgbClr val="243041"/>
                </a:solidFill>
                <a:latin typeface="Gill Sans Nova"/>
              </a:rPr>
              <a:t>Splite</a:t>
            </a:r>
            <a:r>
              <a:rPr lang="en-US" sz="3200" dirty="0">
                <a:solidFill>
                  <a:srgbClr val="243041"/>
                </a:solidFill>
                <a:latin typeface="Gill Sans Nova"/>
              </a:rPr>
              <a:t> Data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92EF8-584E-E2A5-62AD-37A6D445CE43}"/>
              </a:ext>
            </a:extLst>
          </p:cNvPr>
          <p:cNvSpPr txBox="1"/>
          <p:nvPr/>
        </p:nvSpPr>
        <p:spPr>
          <a:xfrm>
            <a:off x="239485" y="4321629"/>
            <a:ext cx="7837714" cy="18723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D771D79-5D1D-F654-82DE-99EA63E74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93" y="4320633"/>
            <a:ext cx="10977238" cy="11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6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5B79EC-5D3D-D668-70FA-62E3FDE6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087" y="312064"/>
            <a:ext cx="7058297" cy="8563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Results comparison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1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5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6F482B-E0AB-2CC5-0DAE-001D06555BA8}"/>
              </a:ext>
            </a:extLst>
          </p:cNvPr>
          <p:cNvSpPr txBox="1"/>
          <p:nvPr/>
        </p:nvSpPr>
        <p:spPr>
          <a:xfrm>
            <a:off x="8830956" y="3125890"/>
            <a:ext cx="31275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Because I use the probabilities, the AUC% is a bit higher than hard classification AUC%</a:t>
            </a:r>
            <a:endParaRPr lang="en-US" dirty="0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65C46EB-DE3D-E6FB-047F-AC28780EA2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201" y="1688384"/>
            <a:ext cx="3660559" cy="3476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461B93-5D3A-872D-47B3-9135AB0E7B54}"/>
              </a:ext>
            </a:extLst>
          </p:cNvPr>
          <p:cNvSpPr/>
          <p:nvPr/>
        </p:nvSpPr>
        <p:spPr>
          <a:xfrm>
            <a:off x="642362" y="1027906"/>
            <a:ext cx="3558464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a typeface="+mn-lt"/>
                <a:cs typeface="+mn-lt"/>
              </a:rPr>
              <a:t>Logistics Regression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E4D70D-9987-7AD5-C088-0DE583A8E6F7}"/>
              </a:ext>
            </a:extLst>
          </p:cNvPr>
          <p:cNvSpPr txBox="1"/>
          <p:nvPr/>
        </p:nvSpPr>
        <p:spPr>
          <a:xfrm>
            <a:off x="8862874" y="3787805"/>
            <a:ext cx="180974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6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723C6303-851A-C9EB-79CC-61CB5CB6A6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9062" y="2655963"/>
            <a:ext cx="3857948" cy="3911800"/>
          </a:xfrm>
          <a:prstGeom prst="rect">
            <a:avLst/>
          </a:prstGeom>
        </p:spPr>
      </p:pic>
      <p:pic>
        <p:nvPicPr>
          <p:cNvPr id="48" name="Picture 49" descr="Text&#10;&#10;Description automatically generated">
            <a:extLst>
              <a:ext uri="{FF2B5EF4-FFF2-40B4-BE49-F238E27FC236}">
                <a16:creationId xmlns:a16="http://schemas.microsoft.com/office/drawing/2014/main" id="{A95B13DA-FA0B-AB38-2B5C-734003DA05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2530" y="1177529"/>
            <a:ext cx="5376591" cy="13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6378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_2SEEDS">
      <a:dk1>
        <a:srgbClr val="000000"/>
      </a:dk1>
      <a:lt1>
        <a:srgbClr val="FFFFFF"/>
      </a:lt1>
      <a:dk2>
        <a:srgbClr val="243041"/>
      </a:dk2>
      <a:lt2>
        <a:srgbClr val="E2E4E8"/>
      </a:lt2>
      <a:accent1>
        <a:srgbClr val="CD972C"/>
      </a:accent1>
      <a:accent2>
        <a:srgbClr val="ED8562"/>
      </a:accent2>
      <a:accent3>
        <a:srgbClr val="9EA64C"/>
      </a:accent3>
      <a:accent4>
        <a:srgbClr val="27AECC"/>
      </a:accent4>
      <a:accent5>
        <a:srgbClr val="6EA2EE"/>
      </a:accent5>
      <a:accent6>
        <a:srgbClr val="504EEB"/>
      </a:accent6>
      <a:hlink>
        <a:srgbClr val="6980AE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ConfettiVTI</vt:lpstr>
      <vt:lpstr>Group Project Two Using Pumpkin Seeds Data</vt:lpstr>
      <vt:lpstr>Importing Required Libraries</vt:lpstr>
      <vt:lpstr>Reading Data Frame</vt:lpstr>
      <vt:lpstr>Seaborn Correlation Heat Map</vt:lpstr>
      <vt:lpstr>Distribution Plot</vt:lpstr>
      <vt:lpstr>Data Preprocessing &amp; EDA</vt:lpstr>
      <vt:lpstr>Scaled Data</vt:lpstr>
      <vt:lpstr>This is data after scaled</vt:lpstr>
      <vt:lpstr>Results comparison</vt:lpstr>
      <vt:lpstr>Results comparison</vt:lpstr>
      <vt:lpstr>Results comparison</vt:lpstr>
      <vt:lpstr>Get ensembled prediction</vt:lpstr>
      <vt:lpstr>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578</cp:revision>
  <dcterms:created xsi:type="dcterms:W3CDTF">2022-11-30T17:07:20Z</dcterms:created>
  <dcterms:modified xsi:type="dcterms:W3CDTF">2022-12-01T01:44:10Z</dcterms:modified>
</cp:coreProperties>
</file>