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1" r:id="rId5"/>
    <p:sldId id="260" r:id="rId6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171A-843A-4EE6-A914-58AAA483037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3ACA-0BC6-4DB3-9871-D17520D3F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171A-843A-4EE6-A914-58AAA483037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3ACA-0BC6-4DB3-9871-D17520D3F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3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171A-843A-4EE6-A914-58AAA483037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3ACA-0BC6-4DB3-9871-D17520D3F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171A-843A-4EE6-A914-58AAA483037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3ACA-0BC6-4DB3-9871-D17520D3F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8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171A-843A-4EE6-A914-58AAA483037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3ACA-0BC6-4DB3-9871-D17520D3F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5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171A-843A-4EE6-A914-58AAA483037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3ACA-0BC6-4DB3-9871-D17520D3F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7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171A-843A-4EE6-A914-58AAA483037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3ACA-0BC6-4DB3-9871-D17520D3F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5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171A-843A-4EE6-A914-58AAA483037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3ACA-0BC6-4DB3-9871-D17520D3F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0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171A-843A-4EE6-A914-58AAA483037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3ACA-0BC6-4DB3-9871-D17520D3F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8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171A-843A-4EE6-A914-58AAA483037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3ACA-0BC6-4DB3-9871-D17520D3F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5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171A-843A-4EE6-A914-58AAA483037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E3ACA-0BC6-4DB3-9871-D17520D3F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B171A-843A-4EE6-A914-58AAA483037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E3ACA-0BC6-4DB3-9871-D17520D3F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8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FE12FE-E808-4B96-AD6A-593992ECA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8" t="9413" r="10256" b="5033"/>
          <a:stretch/>
        </p:blipFill>
        <p:spPr>
          <a:xfrm>
            <a:off x="3441699" y="1765300"/>
            <a:ext cx="10533993" cy="82042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42D765-EB70-4658-8616-3B5647F5A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14297"/>
              </p:ext>
            </p:extLst>
          </p:nvPr>
        </p:nvGraphicFramePr>
        <p:xfrm>
          <a:off x="5100498" y="3238163"/>
          <a:ext cx="7650302" cy="1920240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4805502">
                  <a:extLst>
                    <a:ext uri="{9D8B030D-6E8A-4147-A177-3AD203B41FA5}">
                      <a16:colId xmlns:a16="http://schemas.microsoft.com/office/drawing/2014/main" val="426331582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100978037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800" dirty="0">
                          <a:effectLst/>
                        </a:rPr>
                        <a:t>Polymer Electrolyte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2800" dirty="0">
                          <a:effectLst/>
                        </a:rPr>
                        <a:t>σ</a:t>
                      </a:r>
                      <a:r>
                        <a:rPr lang="en-US" sz="2800" baseline="-25000" dirty="0">
                          <a:effectLst/>
                        </a:rPr>
                        <a:t>RT</a:t>
                      </a:r>
                      <a:r>
                        <a:rPr lang="de-DE" sz="2800" dirty="0">
                          <a:effectLst/>
                        </a:rPr>
                        <a:t> (S/cm)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975955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800" b="0" dirty="0">
                          <a:effectLst/>
                        </a:rPr>
                        <a:t>Celgard+Na</a:t>
                      </a:r>
                      <a:r>
                        <a:rPr lang="de-DE" sz="2800" b="0" baseline="-25000" dirty="0">
                          <a:effectLst/>
                        </a:rPr>
                        <a:t>2</a:t>
                      </a:r>
                      <a:r>
                        <a:rPr lang="de-DE" sz="2800" b="0" dirty="0">
                          <a:effectLst/>
                        </a:rPr>
                        <a:t>SiON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800" dirty="0">
                          <a:effectLst/>
                        </a:rPr>
                        <a:t>1.0 ± 0.8 x 10</a:t>
                      </a:r>
                      <a:r>
                        <a:rPr lang="de-DE" sz="2800" baseline="30000" dirty="0">
                          <a:effectLst/>
                        </a:rPr>
                        <a:t>-6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77378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800" b="0" dirty="0">
                          <a:effectLst/>
                        </a:rPr>
                        <a:t>Celgard+Na</a:t>
                      </a:r>
                      <a:r>
                        <a:rPr lang="de-DE" sz="2800" b="0" baseline="-25000" dirty="0">
                          <a:effectLst/>
                        </a:rPr>
                        <a:t>4</a:t>
                      </a:r>
                      <a:r>
                        <a:rPr lang="de-DE" sz="2800" b="0" dirty="0">
                          <a:effectLst/>
                        </a:rPr>
                        <a:t>SiON</a:t>
                      </a:r>
                      <a:endParaRPr lang="en-US" sz="28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800" dirty="0">
                          <a:effectLst/>
                        </a:rPr>
                        <a:t>1.1 ± 0.5 x 10</a:t>
                      </a:r>
                      <a:r>
                        <a:rPr lang="de-DE" sz="2800" baseline="30000" dirty="0">
                          <a:effectLst/>
                        </a:rPr>
                        <a:t>-6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20330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5246A22-F28A-4501-8ED1-5E93CAD86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398" y="4059843"/>
            <a:ext cx="834293" cy="302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98D810-6A46-41A9-A225-323658750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398" y="4686628"/>
            <a:ext cx="834293" cy="3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0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CE295AE-4205-4D30-9012-6182EC1FB37C}"/>
              </a:ext>
            </a:extLst>
          </p:cNvPr>
          <p:cNvGrpSpPr/>
          <p:nvPr/>
        </p:nvGrpSpPr>
        <p:grpSpPr>
          <a:xfrm>
            <a:off x="-183850" y="1848909"/>
            <a:ext cx="21519123" cy="5141789"/>
            <a:chOff x="312539" y="1875034"/>
            <a:chExt cx="21519123" cy="5141789"/>
          </a:xfrm>
        </p:grpSpPr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FD516A03-65BE-4D50-AC74-FAFB96CD5F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3586462"/>
                </p:ext>
              </p:extLst>
            </p:nvPr>
          </p:nvGraphicFramePr>
          <p:xfrm>
            <a:off x="312539" y="4830836"/>
            <a:ext cx="10898187" cy="2185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CS ChemDraw Drawing" r:id="rId3" imgW="6812451" imgH="1366713" progId="ChemDraw.Document.6.0">
                    <p:embed/>
                  </p:oleObj>
                </mc:Choice>
                <mc:Fallback>
                  <p:oleObj name="CS ChemDraw Drawing" r:id="rId3" imgW="6812451" imgH="1366713" progId="ChemDraw.Document.6.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2539" y="4830836"/>
                          <a:ext cx="10898187" cy="2185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2">
              <a:extLst>
                <a:ext uri="{FF2B5EF4-FFF2-40B4-BE49-F238E27FC236}">
                  <a16:creationId xmlns:a16="http://schemas.microsoft.com/office/drawing/2014/main" id="{98BFC221-9E52-4A73-8CEA-F1A07754D3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0425877"/>
                </p:ext>
              </p:extLst>
            </p:nvPr>
          </p:nvGraphicFramePr>
          <p:xfrm>
            <a:off x="312539" y="2144332"/>
            <a:ext cx="21519123" cy="1776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CS ChemDraw Drawing" r:id="rId5" imgW="11520798" imgH="950516" progId="ChemDraw.Document.6.0">
                    <p:embed/>
                  </p:oleObj>
                </mc:Choice>
                <mc:Fallback>
                  <p:oleObj name="CS ChemDraw Drawing" r:id="rId5" imgW="11520798" imgH="950516" progId="ChemDraw.Document.6.0">
                    <p:embed/>
                    <p:pic>
                      <p:nvPicPr>
                        <p:cNvPr id="14" name="Object 13">
                          <a:extLst>
                            <a:ext uri="{FF2B5EF4-FFF2-40B4-BE49-F238E27FC236}">
                              <a16:creationId xmlns:a16="http://schemas.microsoft.com/office/drawing/2014/main" id="{239D1910-A357-42E6-A200-960220BF7E7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2539" y="2144332"/>
                          <a:ext cx="21519123" cy="17764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E0D6C8-4B8B-42E9-AABF-03745F9D3C79}"/>
                </a:ext>
              </a:extLst>
            </p:cNvPr>
            <p:cNvSpPr txBox="1"/>
            <p:nvPr/>
          </p:nvSpPr>
          <p:spPr>
            <a:xfrm>
              <a:off x="312540" y="1875034"/>
              <a:ext cx="566751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dirty="0" err="1"/>
                <a:t>Na</a:t>
              </a:r>
              <a:r>
                <a:rPr lang="en-US" sz="2800" b="1" baseline="-25000" dirty="0" err="1"/>
                <a:t>x</a:t>
              </a:r>
              <a:r>
                <a:rPr lang="en-US" sz="2800" b="1" dirty="0" err="1"/>
                <a:t>SiPON</a:t>
              </a:r>
              <a:r>
                <a:rPr lang="en-US" sz="2800" b="1" dirty="0"/>
                <a:t> (x = Na/P) Precursors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F2C7C2-B8B5-4681-8BC3-03DFBEDAC6E7}"/>
                </a:ext>
              </a:extLst>
            </p:cNvPr>
            <p:cNvSpPr txBox="1"/>
            <p:nvPr/>
          </p:nvSpPr>
          <p:spPr>
            <a:xfrm>
              <a:off x="312539" y="4190050"/>
              <a:ext cx="566751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dirty="0"/>
                <a:t>Na</a:t>
              </a:r>
              <a:r>
                <a:rPr lang="en-US" sz="2800" b="1" baseline="-25000" dirty="0"/>
                <a:t>x</a:t>
              </a:r>
              <a:r>
                <a:rPr lang="en-US" sz="2800" b="1" dirty="0"/>
                <a:t>SiON (x = Na/Si) Precursors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784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E0AFE01-2D27-4DDF-81C8-0B25E9AD02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374235"/>
              </p:ext>
            </p:extLst>
          </p:nvPr>
        </p:nvGraphicFramePr>
        <p:xfrm>
          <a:off x="2970658" y="673100"/>
          <a:ext cx="12346683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CS ChemDraw Drawing" r:id="rId3" imgW="6812451" imgH="1828650" progId="ChemDraw.Document.6.0">
                  <p:embed/>
                </p:oleObj>
              </mc:Choice>
              <mc:Fallback>
                <p:oleObj name="CS ChemDraw Drawing" r:id="rId3" imgW="6812451" imgH="182865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0658" y="673100"/>
                        <a:ext cx="12346683" cy="331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90F2C170-0A90-452C-8014-F316105C7996}"/>
              </a:ext>
            </a:extLst>
          </p:cNvPr>
          <p:cNvGrpSpPr/>
          <p:nvPr/>
        </p:nvGrpSpPr>
        <p:grpSpPr>
          <a:xfrm>
            <a:off x="3451325" y="4546600"/>
            <a:ext cx="10566606" cy="8229600"/>
            <a:chOff x="3451325" y="4546600"/>
            <a:chExt cx="10566606" cy="8229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FB85889-523B-4CB0-90E1-9DB7489F98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08" t="9413" r="10256" b="5033"/>
            <a:stretch/>
          </p:blipFill>
          <p:spPr>
            <a:xfrm>
              <a:off x="3451325" y="4546600"/>
              <a:ext cx="10566606" cy="82296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554990B-DE3F-4695-8AA5-9166B38A1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5530"/>
            <a:stretch/>
          </p:blipFill>
          <p:spPr>
            <a:xfrm>
              <a:off x="5058332" y="4765877"/>
              <a:ext cx="7663336" cy="1952423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175702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9E8995F-EF53-4D03-941D-1055B4230A88}"/>
              </a:ext>
            </a:extLst>
          </p:cNvPr>
          <p:cNvGrpSpPr/>
          <p:nvPr/>
        </p:nvGrpSpPr>
        <p:grpSpPr>
          <a:xfrm>
            <a:off x="-771022" y="3037072"/>
            <a:ext cx="19351122" cy="8317084"/>
            <a:chOff x="-1190122" y="3125972"/>
            <a:chExt cx="19351122" cy="83170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9F1187B-0108-4992-AC55-F4DBC1BEC1C4}"/>
                </a:ext>
              </a:extLst>
            </p:cNvPr>
            <p:cNvGrpSpPr/>
            <p:nvPr/>
          </p:nvGrpSpPr>
          <p:grpSpPr>
            <a:xfrm>
              <a:off x="8658910" y="3125972"/>
              <a:ext cx="9502090" cy="8317084"/>
              <a:chOff x="7515910" y="3049772"/>
              <a:chExt cx="9502090" cy="8317084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CC56FD6E-1D5D-4F7A-A2A3-AC7B259724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15910" y="3969035"/>
                <a:ext cx="9502090" cy="7397821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AC303D-F6A9-47BA-92E6-806B33B192FD}"/>
                  </a:ext>
                </a:extLst>
              </p:cNvPr>
              <p:cNvSpPr txBox="1"/>
              <p:nvPr/>
            </p:nvSpPr>
            <p:spPr>
              <a:xfrm>
                <a:off x="8811522" y="3049772"/>
                <a:ext cx="69108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Stainless Steel (SS)/Na</a:t>
                </a:r>
                <a:r>
                  <a:rPr lang="en-US" sz="3200" baseline="-25000" dirty="0"/>
                  <a:t>x</a:t>
                </a:r>
                <a:r>
                  <a:rPr lang="en-US" sz="3200" dirty="0"/>
                  <a:t>SiON PE/SS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3BDAB3-2112-40FB-A755-DB0D606C3EEA}"/>
                </a:ext>
              </a:extLst>
            </p:cNvPr>
            <p:cNvGrpSpPr/>
            <p:nvPr/>
          </p:nvGrpSpPr>
          <p:grpSpPr>
            <a:xfrm>
              <a:off x="-1190122" y="3125972"/>
              <a:ext cx="9632765" cy="8104797"/>
              <a:chOff x="-1063122" y="3214872"/>
              <a:chExt cx="9632765" cy="8104797"/>
            </a:xfrm>
          </p:grpSpPr>
          <p:pic>
            <p:nvPicPr>
              <p:cNvPr id="9" name="Picture 8" descr="/Users/Eleni/Desktop/Picture1.png">
                <a:extLst>
                  <a:ext uri="{FF2B5EF4-FFF2-40B4-BE49-F238E27FC236}">
                    <a16:creationId xmlns:a16="http://schemas.microsoft.com/office/drawing/2014/main" id="{2D0064AD-C997-4BCF-AA5E-8E1C8570E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97783" y="4041620"/>
                <a:ext cx="9502089" cy="72780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DF0F21-D48D-400C-B906-927E03BAA597}"/>
                  </a:ext>
                </a:extLst>
              </p:cNvPr>
              <p:cNvSpPr txBox="1"/>
              <p:nvPr/>
            </p:nvSpPr>
            <p:spPr>
              <a:xfrm>
                <a:off x="-1063122" y="3214872"/>
                <a:ext cx="96327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SEM Fracture Surfaces of 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Na</a:t>
                </a:r>
                <a:r>
                  <a:rPr lang="en-US" sz="3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SiPON coated NAMO</a:t>
                </a:r>
                <a:endParaRPr lang="en-US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561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32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59</Words>
  <Application>Microsoft Office PowerPoint</Application>
  <PresentationFormat>Custom</PresentationFormat>
  <Paragraphs>10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Office Theme</vt:lpstr>
      <vt:lpstr>CS ChemDraw Drawing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 Zhang</dc:creator>
  <cp:lastModifiedBy>Miranda Zhang</cp:lastModifiedBy>
  <cp:revision>7</cp:revision>
  <dcterms:created xsi:type="dcterms:W3CDTF">2021-12-30T22:59:39Z</dcterms:created>
  <dcterms:modified xsi:type="dcterms:W3CDTF">2021-12-30T23:55:24Z</dcterms:modified>
</cp:coreProperties>
</file>