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1002" r:id="rId3"/>
    <p:sldId id="1007" r:id="rId4"/>
    <p:sldId id="1216" r:id="rId5"/>
    <p:sldId id="1157" r:id="rId6"/>
    <p:sldId id="1026" r:id="rId7"/>
    <p:sldId id="1210" r:id="rId8"/>
    <p:sldId id="1177" r:id="rId9"/>
    <p:sldId id="1179" r:id="rId10"/>
    <p:sldId id="1217" r:id="rId11"/>
    <p:sldId id="1220" r:id="rId12"/>
    <p:sldId id="1219" r:id="rId13"/>
    <p:sldId id="1211" r:id="rId14"/>
    <p:sldId id="1212" r:id="rId15"/>
    <p:sldId id="1005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FED2C3-3BE4-4801-B8A9-B44D2E58BD4E}">
          <p14:sldIdLst>
            <p14:sldId id="1002"/>
            <p14:sldId id="1007"/>
            <p14:sldId id="1216"/>
            <p14:sldId id="1157"/>
            <p14:sldId id="1026"/>
            <p14:sldId id="1210"/>
            <p14:sldId id="1177"/>
            <p14:sldId id="1179"/>
            <p14:sldId id="1217"/>
            <p14:sldId id="1220"/>
            <p14:sldId id="1219"/>
            <p14:sldId id="1211"/>
            <p14:sldId id="1212"/>
            <p14:sldId id="10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bailu(白璐.医疗)" initials="b" lastIdx="3" clrIdx="0"/>
  <p:cmAuthor id="8" name="姜伟光" initials="姜" lastIdx="1" clrIdx="0"/>
  <p:cmAuthor id="2" name="作者" initials="A" lastIdx="0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045"/>
    <a:srgbClr val="87FF53"/>
    <a:srgbClr val="63B107"/>
    <a:srgbClr val="72B33E"/>
    <a:srgbClr val="34AC8B"/>
    <a:srgbClr val="93D07D"/>
    <a:srgbClr val="4EBDE5"/>
    <a:srgbClr val="2A6AB3"/>
    <a:srgbClr val="FFFFFF"/>
    <a:srgbClr val="398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55204" autoAdjust="0"/>
  </p:normalViewPr>
  <p:slideViewPr>
    <p:cSldViewPr snapToGrid="0">
      <p:cViewPr varScale="1">
        <p:scale>
          <a:sx n="47" d="100"/>
          <a:sy n="47" d="100"/>
        </p:scale>
        <p:origin x="16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9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#1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#1" loCatId="list" qsTypeId="urn:microsoft.com/office/officeart/2005/8/quickstyle/simple1#1" qsCatId="simple" csTypeId="urn:microsoft.com/office/officeart/2005/8/colors/accent6_2#1" csCatId="accent1" phldr="0"/>
      <dgm:spPr/>
      <dgm:t>
        <a:bodyPr/>
        <a:lstStyle/>
        <a:p>
          <a:endParaRPr lang="zh-CN" altLang="en-US"/>
        </a:p>
      </dgm:t>
    </dgm:pt>
    <dgm:pt modelId="{79F64CC5-B0A0-473A-A647-A8DB6562D23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一、材料准备</a:t>
          </a:r>
        </a:p>
      </dgm:t>
    </dgm:pt>
    <dgm:pt modelId="{702F6268-E14C-45D5-8115-297DAA4B759C}" type="parTrans" cxnId="{986EFE71-B583-4B2D-AE94-72686454CD17}">
      <dgm:prSet/>
      <dgm:spPr/>
      <dgm:t>
        <a:bodyPr/>
        <a:lstStyle/>
        <a:p>
          <a:endParaRPr lang="zh-CN" altLang="en-US"/>
        </a:p>
      </dgm:t>
    </dgm:pt>
    <dgm:pt modelId="{981E424B-A63B-4DF7-BC97-1D5B2B7044B1}" type="sibTrans" cxnId="{986EFE71-B583-4B2D-AE94-72686454CD17}">
      <dgm:prSet/>
      <dgm:spPr/>
      <dgm:t>
        <a:bodyPr/>
        <a:lstStyle/>
        <a:p>
          <a:endParaRPr lang="zh-CN" altLang="en-US"/>
        </a:p>
      </dgm:t>
    </dgm:pt>
    <dgm:pt modelId="{D4AB1542-9F74-4E45-B615-57F5DFDC43E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二、内容及步骤</a:t>
          </a:r>
        </a:p>
      </dgm:t>
    </dgm:pt>
    <dgm:pt modelId="{DCA1BD93-FD98-4A06-8ECE-28E6935BECED}" type="parTrans" cxnId="{FFF11D56-B209-4B8D-ABDD-5DEADECEB5A1}">
      <dgm:prSet/>
      <dgm:spPr/>
      <dgm:t>
        <a:bodyPr/>
        <a:lstStyle/>
        <a:p>
          <a:endParaRPr lang="zh-CN" altLang="en-US"/>
        </a:p>
      </dgm:t>
    </dgm:pt>
    <dgm:pt modelId="{69748832-ECC5-4F63-A6AC-8504A7E906B9}" type="sibTrans" cxnId="{FFF11D56-B209-4B8D-ABDD-5DEADECEB5A1}">
      <dgm:prSet/>
      <dgm:spPr/>
      <dgm:t>
        <a:bodyPr/>
        <a:lstStyle/>
        <a:p>
          <a:endParaRPr lang="zh-CN" altLang="en-US"/>
        </a:p>
      </dgm:t>
    </dgm:pt>
    <dgm:pt modelId="{E484A0DB-ADE2-41BB-B1F9-A397557174F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三、注意事项</a:t>
          </a:r>
        </a:p>
      </dgm:t>
    </dgm:pt>
    <dgm:pt modelId="{0D3844BD-A934-4ADF-8CEC-4B7101CACCC9}" type="parTrans" cxnId="{63EA7E92-BA8F-4E39-A9D3-E8B043BE6A86}">
      <dgm:prSet/>
      <dgm:spPr/>
      <dgm:t>
        <a:bodyPr/>
        <a:lstStyle/>
        <a:p>
          <a:endParaRPr lang="zh-CN" altLang="en-US"/>
        </a:p>
      </dgm:t>
    </dgm:pt>
    <dgm:pt modelId="{FC59B45A-A616-4E16-B98F-7EBC1D5DDF85}" type="sibTrans" cxnId="{63EA7E92-BA8F-4E39-A9D3-E8B043BE6A86}">
      <dgm:prSet/>
      <dgm:spPr/>
      <dgm:t>
        <a:bodyPr/>
        <a:lstStyle/>
        <a:p>
          <a:endParaRPr lang="zh-CN" altLang="en-US"/>
        </a:p>
      </dgm:t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Lbl="node1" presStyleIdx="0" presStyleCnt="3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Lbl="node1" presStyleIdx="0" presStyleCnt="3"/>
      <dgm:spPr/>
    </dgm:pt>
    <dgm:pt modelId="{48FABA9F-C289-434B-8864-E8FC1B5C2F60}" type="pres">
      <dgm:prSet presAssocID="{D4AB1542-9F74-4E45-B615-57F5DFDC43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3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Lbl="node1" presStyleIdx="1" presStyleCnt="3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307505-6D10-4336-8375-41E51F50AF47}" type="presOf" srcId="{79F64CC5-B0A0-473A-A647-A8DB6562D23B}" destId="{2968AA41-C1D3-4EDF-9DB3-378F66B2FD39}" srcOrd="1" destOrd="0" presId="urn:microsoft.com/office/officeart/2005/8/layout/list1#1"/>
    <dgm:cxn modelId="{1C669524-DB21-42B8-8676-F3AC62E5C4D4}" type="presOf" srcId="{D4AB1542-9F74-4E45-B615-57F5DFDC43EE}" destId="{48FABA9F-C289-434B-8864-E8FC1B5C2F60}" srcOrd="1" destOrd="0" presId="urn:microsoft.com/office/officeart/2005/8/layout/list1#1"/>
    <dgm:cxn modelId="{37A35463-ED8E-4739-AB6F-62FD96802D32}" type="presOf" srcId="{D4AB1542-9F74-4E45-B615-57F5DFDC43EE}" destId="{3559B5A5-3E91-49F5-A868-297DBB575668}" srcOrd="0" destOrd="0" presId="urn:microsoft.com/office/officeart/2005/8/layout/list1#1"/>
    <dgm:cxn modelId="{1AAA2751-5E97-4008-9027-78525FC1974F}" type="presOf" srcId="{E484A0DB-ADE2-41BB-B1F9-A397557174FE}" destId="{06AA40BB-9886-4B46-8ECB-F4B42996D2E4}" srcOrd="0" destOrd="0" presId="urn:microsoft.com/office/officeart/2005/8/layout/list1#1"/>
    <dgm:cxn modelId="{986EFE71-B583-4B2D-AE94-72686454CD17}" srcId="{501C80C4-3C37-4B06-AC2A-25F05322FDE0}" destId="{79F64CC5-B0A0-473A-A647-A8DB6562D23B}" srcOrd="0" destOrd="0" parTransId="{702F6268-E14C-45D5-8115-297DAA4B759C}" sibTransId="{981E424B-A63B-4DF7-BC97-1D5B2B7044B1}"/>
    <dgm:cxn modelId="{FFF11D56-B209-4B8D-ABDD-5DEADECEB5A1}" srcId="{501C80C4-3C37-4B06-AC2A-25F05322FDE0}" destId="{D4AB1542-9F74-4E45-B615-57F5DFDC43EE}" srcOrd="1" destOrd="0" parTransId="{DCA1BD93-FD98-4A06-8ECE-28E6935BECED}" sibTransId="{69748832-ECC5-4F63-A6AC-8504A7E906B9}"/>
    <dgm:cxn modelId="{63EA7E92-BA8F-4E39-A9D3-E8B043BE6A86}" srcId="{501C80C4-3C37-4B06-AC2A-25F05322FDE0}" destId="{E484A0DB-ADE2-41BB-B1F9-A397557174FE}" srcOrd="2" destOrd="0" parTransId="{0D3844BD-A934-4ADF-8CEC-4B7101CACCC9}" sibTransId="{FC59B45A-A616-4E16-B98F-7EBC1D5DDF85}"/>
    <dgm:cxn modelId="{91CDE0A3-C569-401C-A609-5971B623CCDA}" type="presOf" srcId="{501C80C4-3C37-4B06-AC2A-25F05322FDE0}" destId="{EE3CB678-3AF3-48EB-A9A3-4C9B3B638DF4}" srcOrd="0" destOrd="0" presId="urn:microsoft.com/office/officeart/2005/8/layout/list1#1"/>
    <dgm:cxn modelId="{EF2BE9B7-1364-4DD1-B7D0-39434871BFB8}" type="presOf" srcId="{79F64CC5-B0A0-473A-A647-A8DB6562D23B}" destId="{0797CEA2-9F9D-4159-A8DC-2F0D60611F3B}" srcOrd="0" destOrd="0" presId="urn:microsoft.com/office/officeart/2005/8/layout/list1#1"/>
    <dgm:cxn modelId="{444B0DFB-A2D8-40E6-8A68-01A76C9A8B2A}" type="presOf" srcId="{E484A0DB-ADE2-41BB-B1F9-A397557174FE}" destId="{E2F3FA2F-E1C7-4C05-8B05-C32B42A9A930}" srcOrd="1" destOrd="0" presId="urn:microsoft.com/office/officeart/2005/8/layout/list1#1"/>
    <dgm:cxn modelId="{D40CB988-AC43-40AF-9B31-4C9B18C28C8D}" type="presParOf" srcId="{EE3CB678-3AF3-48EB-A9A3-4C9B3B638DF4}" destId="{A787D67B-DDA1-4988-8415-DCD48FC3EA83}" srcOrd="0" destOrd="0" presId="urn:microsoft.com/office/officeart/2005/8/layout/list1#1"/>
    <dgm:cxn modelId="{C0A9A104-47D5-46C9-A38F-697B247364A1}" type="presParOf" srcId="{A787D67B-DDA1-4988-8415-DCD48FC3EA83}" destId="{0797CEA2-9F9D-4159-A8DC-2F0D60611F3B}" srcOrd="0" destOrd="0" presId="urn:microsoft.com/office/officeart/2005/8/layout/list1#1"/>
    <dgm:cxn modelId="{8ABF0B6C-F6EF-4126-93AE-2B1C1152CA2E}" type="presParOf" srcId="{A787D67B-DDA1-4988-8415-DCD48FC3EA83}" destId="{2968AA41-C1D3-4EDF-9DB3-378F66B2FD39}" srcOrd="1" destOrd="0" presId="urn:microsoft.com/office/officeart/2005/8/layout/list1#1"/>
    <dgm:cxn modelId="{30168C1A-A2CF-44F6-9255-B8B448A50403}" type="presParOf" srcId="{EE3CB678-3AF3-48EB-A9A3-4C9B3B638DF4}" destId="{D61417B3-60F3-4BE3-8E8F-9CEC27ECBCDA}" srcOrd="1" destOrd="0" presId="urn:microsoft.com/office/officeart/2005/8/layout/list1#1"/>
    <dgm:cxn modelId="{785ECB28-3864-475F-8CD1-F739E7E30088}" type="presParOf" srcId="{EE3CB678-3AF3-48EB-A9A3-4C9B3B638DF4}" destId="{D167D85B-ED5F-4134-9F18-E6B4BAE0C614}" srcOrd="2" destOrd="0" presId="urn:microsoft.com/office/officeart/2005/8/layout/list1#1"/>
    <dgm:cxn modelId="{B6FE2078-C2D7-49AF-81E4-3F1AC1B5F3EA}" type="presParOf" srcId="{EE3CB678-3AF3-48EB-A9A3-4C9B3B638DF4}" destId="{6402558A-B637-4118-8793-2FA57B2393DA}" srcOrd="3" destOrd="0" presId="urn:microsoft.com/office/officeart/2005/8/layout/list1#1"/>
    <dgm:cxn modelId="{862CDEAD-FBBF-445F-AD60-C3FF87EA0D5C}" type="presParOf" srcId="{EE3CB678-3AF3-48EB-A9A3-4C9B3B638DF4}" destId="{8E561E53-8519-43F2-B9E7-546C3EB01970}" srcOrd="4" destOrd="0" presId="urn:microsoft.com/office/officeart/2005/8/layout/list1#1"/>
    <dgm:cxn modelId="{6E7C6D68-5D78-45BD-860F-063E98AD431A}" type="presParOf" srcId="{8E561E53-8519-43F2-B9E7-546C3EB01970}" destId="{3559B5A5-3E91-49F5-A868-297DBB575668}" srcOrd="0" destOrd="0" presId="urn:microsoft.com/office/officeart/2005/8/layout/list1#1"/>
    <dgm:cxn modelId="{A18E5D75-466B-4320-A1E3-C7A6ADFD0359}" type="presParOf" srcId="{8E561E53-8519-43F2-B9E7-546C3EB01970}" destId="{48FABA9F-C289-434B-8864-E8FC1B5C2F60}" srcOrd="1" destOrd="0" presId="urn:microsoft.com/office/officeart/2005/8/layout/list1#1"/>
    <dgm:cxn modelId="{1BE2B949-D03C-4C36-BAE9-535F06F94FF3}" type="presParOf" srcId="{EE3CB678-3AF3-48EB-A9A3-4C9B3B638DF4}" destId="{72F65D9D-7898-4EE1-ADBC-A6F5139DEC13}" srcOrd="5" destOrd="0" presId="urn:microsoft.com/office/officeart/2005/8/layout/list1#1"/>
    <dgm:cxn modelId="{F4E2A324-6EB6-4F38-A2DD-0DADE50304A3}" type="presParOf" srcId="{EE3CB678-3AF3-48EB-A9A3-4C9B3B638DF4}" destId="{6B4B0D2A-F76A-4881-A678-1599A9C1764F}" srcOrd="6" destOrd="0" presId="urn:microsoft.com/office/officeart/2005/8/layout/list1#1"/>
    <dgm:cxn modelId="{2A6CA75A-F85A-451A-9C17-53A3460AE87B}" type="presParOf" srcId="{EE3CB678-3AF3-48EB-A9A3-4C9B3B638DF4}" destId="{4CCA9E30-BEB2-4B5D-BA10-E5FCB43776E3}" srcOrd="7" destOrd="0" presId="urn:microsoft.com/office/officeart/2005/8/layout/list1#1"/>
    <dgm:cxn modelId="{09954033-3357-4314-9272-31EA4D7A8FB3}" type="presParOf" srcId="{EE3CB678-3AF3-48EB-A9A3-4C9B3B638DF4}" destId="{E366F1EF-FE80-457B-9C6A-8A0AC673FB1B}" srcOrd="8" destOrd="0" presId="urn:microsoft.com/office/officeart/2005/8/layout/list1#1"/>
    <dgm:cxn modelId="{C6D2D837-C357-4BDB-8BEB-99B6F7E610AD}" type="presParOf" srcId="{E366F1EF-FE80-457B-9C6A-8A0AC673FB1B}" destId="{06AA40BB-9886-4B46-8ECB-F4B42996D2E4}" srcOrd="0" destOrd="0" presId="urn:microsoft.com/office/officeart/2005/8/layout/list1#1"/>
    <dgm:cxn modelId="{DCFD1EA4-570B-46F4-A3EC-65B80486158F}" type="presParOf" srcId="{E366F1EF-FE80-457B-9C6A-8A0AC673FB1B}" destId="{E2F3FA2F-E1C7-4C05-8B05-C32B42A9A930}" srcOrd="1" destOrd="0" presId="urn:microsoft.com/office/officeart/2005/8/layout/list1#1"/>
    <dgm:cxn modelId="{E41BD452-E57F-4AFD-9719-8D9B5D098FCE}" type="presParOf" srcId="{EE3CB678-3AF3-48EB-A9A3-4C9B3B638DF4}" destId="{C36A5161-621C-488B-95ED-161DD8C18700}" srcOrd="9" destOrd="0" presId="urn:microsoft.com/office/officeart/2005/8/layout/list1#1"/>
    <dgm:cxn modelId="{2E3C65B8-57FD-4C88-B9BE-D905DD533D63}" type="presParOf" srcId="{EE3CB678-3AF3-48EB-A9A3-4C9B3B638DF4}" destId="{F2D507D6-5CB7-4C81-896F-18FAF0126329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7D85B-ED5F-4134-9F18-E6B4BAE0C614}">
      <dsp:nvSpPr>
        <dsp:cNvPr id="0" name=""/>
        <dsp:cNvSpPr/>
      </dsp:nvSpPr>
      <dsp:spPr>
        <a:xfrm>
          <a:off x="0" y="435957"/>
          <a:ext cx="669988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AA41-C1D3-4EDF-9DB3-378F66B2FD39}">
      <dsp:nvSpPr>
        <dsp:cNvPr id="0" name=""/>
        <dsp:cNvSpPr/>
      </dsp:nvSpPr>
      <dsp:spPr>
        <a:xfrm>
          <a:off x="334994" y="7917"/>
          <a:ext cx="4689919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68" tIns="0" rIns="177268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一、材料准备</a:t>
          </a:r>
        </a:p>
      </dsp:txBody>
      <dsp:txXfrm>
        <a:off x="376784" y="49707"/>
        <a:ext cx="4606339" cy="772500"/>
      </dsp:txXfrm>
    </dsp:sp>
    <dsp:sp modelId="{6B4B0D2A-F76A-4881-A678-1599A9C1764F}">
      <dsp:nvSpPr>
        <dsp:cNvPr id="0" name=""/>
        <dsp:cNvSpPr/>
      </dsp:nvSpPr>
      <dsp:spPr>
        <a:xfrm>
          <a:off x="0" y="1751397"/>
          <a:ext cx="669988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ABA9F-C289-434B-8864-E8FC1B5C2F60}">
      <dsp:nvSpPr>
        <dsp:cNvPr id="0" name=""/>
        <dsp:cNvSpPr/>
      </dsp:nvSpPr>
      <dsp:spPr>
        <a:xfrm>
          <a:off x="334994" y="1323357"/>
          <a:ext cx="4689919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68" tIns="0" rIns="177268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二、内容及步骤</a:t>
          </a:r>
        </a:p>
      </dsp:txBody>
      <dsp:txXfrm>
        <a:off x="376784" y="1365147"/>
        <a:ext cx="4606339" cy="772500"/>
      </dsp:txXfrm>
    </dsp:sp>
    <dsp:sp modelId="{F2D507D6-5CB7-4C81-896F-18FAF0126329}">
      <dsp:nvSpPr>
        <dsp:cNvPr id="0" name=""/>
        <dsp:cNvSpPr/>
      </dsp:nvSpPr>
      <dsp:spPr>
        <a:xfrm>
          <a:off x="0" y="3066837"/>
          <a:ext cx="669988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3FA2F-E1C7-4C05-8B05-C32B42A9A930}">
      <dsp:nvSpPr>
        <dsp:cNvPr id="0" name=""/>
        <dsp:cNvSpPr/>
      </dsp:nvSpPr>
      <dsp:spPr>
        <a:xfrm>
          <a:off x="334994" y="2638797"/>
          <a:ext cx="4689919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68" tIns="0" rIns="177268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三、注意事项</a:t>
          </a:r>
        </a:p>
      </dsp:txBody>
      <dsp:txXfrm>
        <a:off x="376784" y="2680587"/>
        <a:ext cx="4606339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542ED-3BFA-4FDD-AD89-7408493C4C6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A1E-0C5B-45C0-91DB-C9DAF9879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大家好，很高兴又和大家见面了，我是。。。。老师。在上一期的课程中，我们学习了摄食吞咽评价的内容，在这一节课里，我们要学习口腔护理</a:t>
            </a:r>
            <a:r>
              <a:rPr lang="zh-CN" altLang="en-US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的相关内容。</a:t>
            </a:r>
            <a:endParaRPr lang="en-US" altLang="zh-CN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修改测试</a:t>
            </a:r>
            <a:endParaRPr lang="zh-CN" altLang="en-US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最后一部分是注意事项</a:t>
            </a:r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sym typeface="+mn-ea"/>
              </a:rPr>
              <a:t>为防止不配合的儿童，我们可以准备吸引器，将吸引器接在海绵刷的一端，一边刷，一边吸引口腔内的水，以防儿童发生误咽。</a:t>
            </a:r>
          </a:p>
          <a:p>
            <a:pPr algn="l">
              <a:buClrTx/>
              <a:buSzTx/>
              <a:buFontTx/>
            </a:pP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  <a:sym typeface="+mn-ea"/>
              </a:rPr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在这节课中，我们学习了口腔护理的相关内容，相信大家在练习之后会对这部分的内容有所掌握，那么这节课的内容就到这里了，我们下次再再见！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那我们为什么要进行口腔护理呢，其实就是为了保持口腔清洁、湿润、预防口腔感染等并发症。 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我们从三个方面进行讲解，一是材料的准备、二是内容及步骤、三是注意事项，下面我们一一进行讲解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口腔环境与整体健康密切相关。口腔内部是温度，水和营养成分容易滋生的细菌的地方。据说，即使健康的人，口腔中也总是有600多种细菌。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首先我们来看看口腔护理都需要哪些材料。</a:t>
            </a:r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我们需要以上材料</a:t>
            </a:r>
            <a:r>
              <a:rPr lang="en-US" altLang="zh-CN" dirty="0"/>
              <a:t>: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两个杯子、清水、涑口水、软毛牙刷、海绵刷以及舌刷</a:t>
            </a:r>
            <a:endParaRPr lang="zh-CN" altLang="en-US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下面我们来看第二部分，体位及步骤。</a:t>
            </a:r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我们从两个方面进行讲解，一是体位，二是操作步骤；</a:t>
            </a:r>
            <a:endParaRPr lang="zh-CN" altLang="en-US" b="1" u="sng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光于体位呢，我们需要保持坐位，头微屈曲，这里要注意的是，如果存在不能保持坐位的儿童，那我们就要让儿童在床上进行，让床头与平地保持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度角，头下垫枕头保持头微屈曲。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对于操作步骤，我们从七个步骤进行讲解，第一步是检查，检查儿童口腔有无溃疡，血肿；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第二步是工具清洁，用杯子内的清水清洗牙刷，舌刷及海棉刷；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第三步是牙齿的清洁：用软毛牙刷蘸漱口水逐一清洁上下牙齿。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第四步是口腔前庭清洁：用海绵刷蘸漱口水清洁上下口腔前庭；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第五步是牙齿与舌之间的清洁：用海绵刷蘸漱口水清洁牙齿与舌之间；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第六步是舌头的清洁：用舌刷从内向外的清洁舌头；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第七步是上腭的清洁：用海绵刷从内向外的清洁上腭。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三极准柔宋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/>
          <p:nvPr userDrawn="1"/>
        </p:nvSpPr>
        <p:spPr>
          <a:xfrm>
            <a:off x="20248880" y="12885694"/>
            <a:ext cx="3157221" cy="41819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US" altLang="zh-CN" sz="2800" b="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Page</a:t>
            </a:r>
            <a:r>
              <a:rPr lang="en-US" altLang="zh-CN" sz="2800" b="1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   </a:t>
            </a:r>
            <a:fld id="{565CE74E-AB26-4998-AD42-012C4C1AD076}" type="slidenum">
              <a:rPr lang="zh-CN" altLang="en-US" sz="2800" b="1" kern="12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‹#›</a:t>
            </a:fld>
            <a:endParaRPr lang="en-US" sz="2800" b="1" kern="12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Open Sans" panose="020B0606030504020204" charset="0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61" y="362495"/>
            <a:ext cx="2702560" cy="2368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2095004" y="3056428"/>
            <a:ext cx="5818910" cy="581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468374" y="-823765"/>
            <a:ext cx="5818910" cy="5818910"/>
          </a:xfrm>
          <a:prstGeom prst="ellipse">
            <a:avLst/>
          </a:prstGeom>
          <a:gradFill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r="27462" b="52864"/>
          <a:stretch>
            <a:fillRect/>
          </a:stretch>
        </p:blipFill>
        <p:spPr>
          <a:xfrm>
            <a:off x="8697301" y="-668967"/>
            <a:ext cx="5442352" cy="55093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37" y="288870"/>
            <a:ext cx="2702560" cy="236855"/>
          </a:xfrm>
          <a:prstGeom prst="rect">
            <a:avLst/>
          </a:prstGeom>
        </p:spPr>
      </p:pic>
      <p:sp>
        <p:nvSpPr>
          <p:cNvPr id="14" name="PA-文本框 25"/>
          <p:cNvSpPr txBox="1"/>
          <p:nvPr>
            <p:custDataLst>
              <p:tags r:id="rId1"/>
            </p:custDataLst>
          </p:nvPr>
        </p:nvSpPr>
        <p:spPr>
          <a:xfrm>
            <a:off x="3494700" y="3056428"/>
            <a:ext cx="9439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《口腔护理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》</a:t>
            </a:r>
          </a:p>
        </p:txBody>
      </p:sp>
      <p:sp>
        <p:nvSpPr>
          <p:cNvPr id="6" name="椭圆 5"/>
          <p:cNvSpPr/>
          <p:nvPr/>
        </p:nvSpPr>
        <p:spPr>
          <a:xfrm>
            <a:off x="628650" y="587375"/>
            <a:ext cx="76644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38385" y="5363210"/>
            <a:ext cx="851535" cy="56705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534">
        <p:cut/>
      </p:transition>
    </mc:Choice>
    <mc:Fallback xmlns="">
      <p:transition advClick="0" advTm="2534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2855" y="1216025"/>
            <a:ext cx="114808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  <a:sym typeface="+mn-ea"/>
              </a:rPr>
              <a:t>两颊清洁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212975"/>
            <a:ext cx="6800850" cy="243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2855" y="1216025"/>
            <a:ext cx="138938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  <a:sym typeface="+mn-ea"/>
              </a:rPr>
              <a:t>舌头的清洁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425" y="1599565"/>
            <a:ext cx="1835150" cy="1581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8505" y="2081530"/>
            <a:ext cx="543433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舌头表面的结构，导致污垢和细菌容易在舌头表面残留，影响味觉。同样，如果对话机会少，舌头功能不足，上颚和舌头不太能被摩擦，细菌更容易附着在舌头上。。。。。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1"/>
          <p:cNvSpPr txBox="1"/>
          <p:nvPr/>
        </p:nvSpPr>
        <p:spPr>
          <a:xfrm>
            <a:off x="906268" y="2350135"/>
            <a:ext cx="3581400" cy="450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3</a:t>
            </a:r>
          </a:p>
        </p:txBody>
      </p:sp>
      <p:sp>
        <p:nvSpPr>
          <p:cNvPr id="1048595" name="椭圆 2"/>
          <p:cNvSpPr/>
          <p:nvPr/>
        </p:nvSpPr>
        <p:spPr>
          <a:xfrm>
            <a:off x="8260080" y="-3931920"/>
            <a:ext cx="7863840" cy="7863840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3145728" name="直接连接符 11"/>
          <p:cNvCxnSpPr/>
          <p:nvPr/>
        </p:nvCxnSpPr>
        <p:spPr>
          <a:xfrm>
            <a:off x="4296655" y="3366371"/>
            <a:ext cx="0" cy="2075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椭圆 13"/>
          <p:cNvSpPr/>
          <p:nvPr/>
        </p:nvSpPr>
        <p:spPr>
          <a:xfrm>
            <a:off x="2837412" y="5441561"/>
            <a:ext cx="403926" cy="403926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209715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308" y="521651"/>
            <a:ext cx="2702560" cy="236855"/>
          </a:xfrm>
          <a:prstGeom prst="rect">
            <a:avLst/>
          </a:prstGeom>
        </p:spPr>
      </p:pic>
      <p:sp>
        <p:nvSpPr>
          <p:cNvPr id="1048597" name="文本框 3"/>
          <p:cNvSpPr txBox="1"/>
          <p:nvPr/>
        </p:nvSpPr>
        <p:spPr>
          <a:xfrm>
            <a:off x="5351973" y="3682047"/>
            <a:ext cx="5342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注意事项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649095" y="1953895"/>
            <a:ext cx="7058660" cy="3620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92785" y="554990"/>
            <a:ext cx="91122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5160" y="546130"/>
            <a:ext cx="5077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注意事项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0952" t="7155" r="5487" b="14310"/>
          <a:stretch>
            <a:fillRect/>
          </a:stretch>
        </p:blipFill>
        <p:spPr>
          <a:xfrm>
            <a:off x="5562600" y="2366645"/>
            <a:ext cx="2562860" cy="2014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78245" y="4490085"/>
            <a:ext cx="2047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吸引器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69994" y="2366644"/>
            <a:ext cx="2871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用吸引器一边刷，一边吸引口腔内的水，以防儿童发生误咽。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2095004" y="3071033"/>
            <a:ext cx="5818910" cy="581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115967" y="-847829"/>
            <a:ext cx="5818910" cy="5818910"/>
          </a:xfrm>
          <a:prstGeom prst="ellipse">
            <a:avLst/>
          </a:prstGeom>
          <a:gradFill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61328" y="407298"/>
            <a:ext cx="795862" cy="795860"/>
          </a:xfrm>
          <a:prstGeom prst="ellipse">
            <a:avLst/>
          </a:prstGeom>
          <a:gradFill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9" name="十字形 8"/>
          <p:cNvSpPr/>
          <p:nvPr/>
        </p:nvSpPr>
        <p:spPr>
          <a:xfrm>
            <a:off x="924762" y="681419"/>
            <a:ext cx="247622" cy="247620"/>
          </a:xfrm>
          <a:prstGeom prst="plus">
            <a:avLst>
              <a:gd name="adj" fmla="val 422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11" name="PA-矩形 3"/>
          <p:cNvSpPr/>
          <p:nvPr>
            <p:custDataLst>
              <p:tags r:id="rId1"/>
            </p:custDataLst>
          </p:nvPr>
        </p:nvSpPr>
        <p:spPr>
          <a:xfrm>
            <a:off x="2128642" y="2061159"/>
            <a:ext cx="6599555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5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感谢观看</a:t>
            </a:r>
          </a:p>
        </p:txBody>
      </p:sp>
      <p:sp>
        <p:nvSpPr>
          <p:cNvPr id="14" name="PA-文本框 9"/>
          <p:cNvSpPr txBox="1"/>
          <p:nvPr>
            <p:custDataLst>
              <p:tags r:id="rId2"/>
            </p:custDataLst>
          </p:nvPr>
        </p:nvSpPr>
        <p:spPr>
          <a:xfrm>
            <a:off x="2469862" y="4509416"/>
            <a:ext cx="530624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北大医疗，致力于持续成为中国医疗体制改革和社会资本办医的领跑者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PKU HealthCare , commits to Lead China's Healthcare Reform and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Non-government Funding Healthcare.</a:t>
            </a:r>
          </a:p>
        </p:txBody>
      </p:sp>
      <p:sp>
        <p:nvSpPr>
          <p:cNvPr id="15" name="椭圆 14"/>
          <p:cNvSpPr/>
          <p:nvPr/>
        </p:nvSpPr>
        <p:spPr>
          <a:xfrm>
            <a:off x="11001017" y="5869195"/>
            <a:ext cx="600757" cy="600757"/>
          </a:xfrm>
          <a:prstGeom prst="ellipse">
            <a:avLst/>
          </a:prstGeom>
          <a:gradFill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r="27462" b="52864"/>
          <a:stretch>
            <a:fillRect/>
          </a:stretch>
        </p:blipFill>
        <p:spPr>
          <a:xfrm>
            <a:off x="9375790" y="-538232"/>
            <a:ext cx="5299264" cy="519878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37" y="288870"/>
            <a:ext cx="2702560" cy="23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28650" y="587375"/>
            <a:ext cx="76644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6730" y="706755"/>
            <a:ext cx="3130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主要内容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1776095" y="2041525"/>
          <a:ext cx="6699885" cy="3805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3045" y="611505"/>
            <a:ext cx="6797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口腔护理的重要性、目的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485" y="2652395"/>
            <a:ext cx="6152515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清洁口腔（刷牙可以帮助防止蛀牙和牙周疾病，以及防止口臭）。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9425" y="3521710"/>
            <a:ext cx="703897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保持口腔清洁和湿润</a:t>
            </a:r>
          </a:p>
          <a:p>
            <a:r>
              <a:rPr lang="zh-CN" altLang="en-US"/>
              <a:t>增强咳嗽反射和吞咽反射</a:t>
            </a:r>
          </a:p>
          <a:p>
            <a:r>
              <a:rPr lang="zh-CN" altLang="en-US"/>
              <a:t>维持和改善口腔功能可改善生活质量（饮食，说话，微笑）</a:t>
            </a:r>
          </a:p>
          <a:p>
            <a:r>
              <a:rPr lang="zh-CN" altLang="en-US"/>
              <a:t>预防口腔细菌感染，包括吸入性肺炎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6230" y="5638165"/>
            <a:ext cx="7365365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口腔护理不仅包括刷牙，而且还包括重要的“保护口腔功能</a:t>
            </a:r>
            <a:r>
              <a:rPr lang="en-US" altLang="zh-CN"/>
              <a:t>”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1965325"/>
            <a:ext cx="3702050" cy="353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1"/>
          <p:cNvSpPr txBox="1"/>
          <p:nvPr/>
        </p:nvSpPr>
        <p:spPr>
          <a:xfrm>
            <a:off x="906268" y="2350135"/>
            <a:ext cx="35814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1</a:t>
            </a:r>
          </a:p>
        </p:txBody>
      </p:sp>
      <p:sp>
        <p:nvSpPr>
          <p:cNvPr id="1048595" name="椭圆 2"/>
          <p:cNvSpPr/>
          <p:nvPr/>
        </p:nvSpPr>
        <p:spPr>
          <a:xfrm>
            <a:off x="8260080" y="-3931920"/>
            <a:ext cx="7863840" cy="7863840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3145728" name="直接连接符 11"/>
          <p:cNvCxnSpPr/>
          <p:nvPr/>
        </p:nvCxnSpPr>
        <p:spPr>
          <a:xfrm>
            <a:off x="4296655" y="3366371"/>
            <a:ext cx="0" cy="2075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椭圆 13"/>
          <p:cNvSpPr/>
          <p:nvPr/>
        </p:nvSpPr>
        <p:spPr>
          <a:xfrm>
            <a:off x="2837412" y="5441561"/>
            <a:ext cx="403926" cy="403926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209715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308" y="521651"/>
            <a:ext cx="2702560" cy="236855"/>
          </a:xfrm>
          <a:prstGeom prst="rect">
            <a:avLst/>
          </a:prstGeom>
        </p:spPr>
      </p:pic>
      <p:sp>
        <p:nvSpPr>
          <p:cNvPr id="1048597" name="文本框 3"/>
          <p:cNvSpPr txBox="1"/>
          <p:nvPr/>
        </p:nvSpPr>
        <p:spPr>
          <a:xfrm>
            <a:off x="4497070" y="3263265"/>
            <a:ext cx="5342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材料准备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92785" y="554990"/>
            <a:ext cx="91122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6735" y="712470"/>
            <a:ext cx="49472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材料准备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808990" y="1708785"/>
            <a:ext cx="8227695" cy="12312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杯子两个、清水、涑口水、软毛牙刷、海绵刷、舌刷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 l="1154" t="2417" r="49995" b="19213"/>
          <a:stretch>
            <a:fillRect/>
          </a:stretch>
        </p:blipFill>
        <p:spPr>
          <a:xfrm>
            <a:off x="1069340" y="3061335"/>
            <a:ext cx="3225165" cy="24752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50975" y="5750560"/>
            <a:ext cx="2843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海绵刷</a:t>
            </a: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l="62754" t="3246" b="18126"/>
          <a:stretch>
            <a:fillRect/>
          </a:stretch>
        </p:blipFill>
        <p:spPr>
          <a:xfrm>
            <a:off x="4735195" y="3168015"/>
            <a:ext cx="3148330" cy="2368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38140" y="5742940"/>
            <a:ext cx="23990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舌刷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837170" y="3476625"/>
            <a:ext cx="4211955" cy="2522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5425" y="1864360"/>
            <a:ext cx="1663700" cy="920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6685" y="1708785"/>
            <a:ext cx="736600" cy="276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1"/>
          <p:cNvSpPr txBox="1"/>
          <p:nvPr/>
        </p:nvSpPr>
        <p:spPr>
          <a:xfrm>
            <a:off x="906268" y="2350135"/>
            <a:ext cx="3581400" cy="450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2</a:t>
            </a:r>
          </a:p>
        </p:txBody>
      </p:sp>
      <p:sp>
        <p:nvSpPr>
          <p:cNvPr id="1048595" name="椭圆 2"/>
          <p:cNvSpPr/>
          <p:nvPr/>
        </p:nvSpPr>
        <p:spPr>
          <a:xfrm>
            <a:off x="8260080" y="-3931920"/>
            <a:ext cx="7863840" cy="7863840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3145728" name="直接连接符 11"/>
          <p:cNvCxnSpPr/>
          <p:nvPr/>
        </p:nvCxnSpPr>
        <p:spPr>
          <a:xfrm>
            <a:off x="4296655" y="3366371"/>
            <a:ext cx="0" cy="2075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椭圆 13"/>
          <p:cNvSpPr/>
          <p:nvPr/>
        </p:nvSpPr>
        <p:spPr>
          <a:xfrm>
            <a:off x="2837412" y="5441561"/>
            <a:ext cx="403926" cy="403926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209715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308" y="521651"/>
            <a:ext cx="2702560" cy="236855"/>
          </a:xfrm>
          <a:prstGeom prst="rect">
            <a:avLst/>
          </a:prstGeom>
        </p:spPr>
      </p:pic>
      <p:sp>
        <p:nvSpPr>
          <p:cNvPr id="1048597" name="文本框 3"/>
          <p:cNvSpPr txBox="1"/>
          <p:nvPr/>
        </p:nvSpPr>
        <p:spPr>
          <a:xfrm>
            <a:off x="4497070" y="3263265"/>
            <a:ext cx="5342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体位及步骤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30693" y="554990"/>
            <a:ext cx="773317" cy="757098"/>
          </a:xfrm>
          <a:prstGeom prst="ellipse">
            <a:avLst/>
          </a:prstGeom>
          <a:solidFill>
            <a:schemeClr val="accent6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5406" y="574060"/>
            <a:ext cx="5077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体位及步骤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75406" y="2759352"/>
            <a:ext cx="54169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ClrTx/>
              <a:buSzTx/>
              <a:buFont typeface="+mj-ea"/>
              <a:buNone/>
            </a:pPr>
            <a:endParaRPr lang="en-US" altLang="zh-CN" sz="2000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  <a:p>
            <a:pPr indent="0" algn="l">
              <a:buClrTx/>
              <a:buSzTx/>
              <a:buFont typeface="+mj-ea"/>
              <a:buNone/>
            </a:pPr>
            <a:endParaRPr lang="zh-CN" altLang="en-US" sz="2000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847850" y="2213610"/>
            <a:ext cx="3345815" cy="9626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体位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875155" y="3465830"/>
            <a:ext cx="3345815" cy="9626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操作步骤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2952750"/>
            <a:ext cx="2910840" cy="291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92785" y="554990"/>
            <a:ext cx="91122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6735" y="712470"/>
            <a:ext cx="5077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操作步骤</a:t>
            </a:r>
          </a:p>
        </p:txBody>
      </p:sp>
      <p:sp>
        <p:nvSpPr>
          <p:cNvPr id="7" name="对角圆角矩形 6"/>
          <p:cNvSpPr/>
          <p:nvPr/>
        </p:nvSpPr>
        <p:spPr>
          <a:xfrm>
            <a:off x="1082675" y="1817370"/>
            <a:ext cx="1981835" cy="480695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一、检查</a:t>
            </a:r>
          </a:p>
        </p:txBody>
      </p:sp>
      <p:sp>
        <p:nvSpPr>
          <p:cNvPr id="21" name="对角圆角矩形 20"/>
          <p:cNvSpPr/>
          <p:nvPr/>
        </p:nvSpPr>
        <p:spPr>
          <a:xfrm>
            <a:off x="3188335" y="1817370"/>
            <a:ext cx="2625725" cy="48133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二、工具清洁</a:t>
            </a:r>
          </a:p>
        </p:txBody>
      </p:sp>
      <p:sp>
        <p:nvSpPr>
          <p:cNvPr id="22" name="对角圆角矩形 21"/>
          <p:cNvSpPr/>
          <p:nvPr/>
        </p:nvSpPr>
        <p:spPr>
          <a:xfrm>
            <a:off x="1082675" y="2408555"/>
            <a:ext cx="3162300" cy="572135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三、牙齿清洁</a:t>
            </a:r>
          </a:p>
        </p:txBody>
      </p:sp>
      <p:sp>
        <p:nvSpPr>
          <p:cNvPr id="23" name="对角圆角矩形 22"/>
          <p:cNvSpPr/>
          <p:nvPr/>
        </p:nvSpPr>
        <p:spPr>
          <a:xfrm>
            <a:off x="1083945" y="3150870"/>
            <a:ext cx="3161030" cy="55626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四、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口腔前庭清洁</a:t>
            </a:r>
            <a:endParaRPr lang="zh-CN" altLang="en-US" sz="3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rcRect r="51622" b="58450"/>
          <a:stretch>
            <a:fillRect/>
          </a:stretch>
        </p:blipFill>
        <p:spPr>
          <a:xfrm>
            <a:off x="5814695" y="1145540"/>
            <a:ext cx="3803015" cy="1835150"/>
          </a:xfrm>
          <a:prstGeom prst="rect">
            <a:avLst/>
          </a:prstGeom>
        </p:spPr>
      </p:pic>
      <p:sp>
        <p:nvSpPr>
          <p:cNvPr id="25" name="对角圆角矩形 24"/>
          <p:cNvSpPr/>
          <p:nvPr/>
        </p:nvSpPr>
        <p:spPr>
          <a:xfrm>
            <a:off x="1083310" y="3941445"/>
            <a:ext cx="4286885" cy="52197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五、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牙齿与舌之间的清洁</a:t>
            </a:r>
          </a:p>
        </p:txBody>
      </p:sp>
      <p:sp>
        <p:nvSpPr>
          <p:cNvPr id="26" name="对角圆角矩形 25"/>
          <p:cNvSpPr/>
          <p:nvPr/>
        </p:nvSpPr>
        <p:spPr>
          <a:xfrm>
            <a:off x="1083945" y="4621530"/>
            <a:ext cx="3161030" cy="56515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六、舌头的清洁</a:t>
            </a:r>
          </a:p>
        </p:txBody>
      </p:sp>
      <p:sp>
        <p:nvSpPr>
          <p:cNvPr id="27" name="对角圆角矩形 26"/>
          <p:cNvSpPr/>
          <p:nvPr/>
        </p:nvSpPr>
        <p:spPr>
          <a:xfrm>
            <a:off x="1082675" y="5451475"/>
            <a:ext cx="3161665" cy="61087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七、上腭清洁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rcRect l="49317" b="56768"/>
          <a:stretch>
            <a:fillRect/>
          </a:stretch>
        </p:blipFill>
        <p:spPr>
          <a:xfrm>
            <a:off x="5814060" y="3150870"/>
            <a:ext cx="3804285" cy="147066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rcRect l="23972" t="52532" r="23966" b="9018"/>
          <a:stretch>
            <a:fillRect/>
          </a:stretch>
        </p:blipFill>
        <p:spPr>
          <a:xfrm>
            <a:off x="5814060" y="4850765"/>
            <a:ext cx="3804285" cy="166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1540" y="2213610"/>
            <a:ext cx="647446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清洁牙齿</a:t>
            </a:r>
          </a:p>
          <a:p>
            <a:r>
              <a:rPr lang="zh-CN" altLang="en-US"/>
              <a:t>如果可以自己拿牙刷</a:t>
            </a:r>
          </a:p>
          <a:p>
            <a:r>
              <a:rPr lang="zh-CN" altLang="en-US"/>
              <a:t>鼓励自己尽可能刷牙。如果您不能举起肘部，则只能支撑该部分，或者如果手腕转动不正常，则可以使用电动牙刷。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1540" y="3773170"/>
            <a:ext cx="9152890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如果需要协助</a:t>
            </a:r>
          </a:p>
          <a:p>
            <a:r>
              <a:rPr lang="zh-CN" altLang="en-US"/>
              <a:t>用与牙刷相反的手指，张开嘴唇和脸颊以确保视野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0450" y="4646295"/>
            <a:ext cx="671830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如果有误咽或者重度障碍，用纱布</a:t>
            </a:r>
            <a:r>
              <a:rPr lang="zh-CN" altLang="en-US">
                <a:sym typeface="+mn-ea"/>
              </a:rPr>
              <a:t>缠绕在​​手指上</a:t>
            </a:r>
            <a:r>
              <a:rPr lang="zh-CN" altLang="en-US"/>
              <a:t>或棉签将其擦去。护理人员戴着一次性手套，将消毒纱布包裹在手指上，用水或漱口水润湿，挤出多余的水，然后擦去口腔中的污垢。用湿棉签清洁细节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680" y="1163320"/>
            <a:ext cx="2711450" cy="156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45" y="541020"/>
            <a:ext cx="2863850" cy="179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cfe325ac88af4cb1e315171a86c19382325f4f"/>
  <p:tag name="ISLIDE.GUIDESSETTING" val="{&quot;Id&quot;:&quot;GuidesStyle_None&quot;,&quot;Name&quot;:&quot;无&quot;,&quot;HeaderHeight&quot;:5.9999999999999947,&quot;FooterHeight&quot;:6.5999999999999925,&quot;SideMargin&quot;:8.999999999999984,&quot;TopMargin&quot;:6.6999999999999922,&quot;BottomMargin&quot;:0.0,&quot;IntervalMargin&quot;:0.09999999999999936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98,&quot;width&quot;:507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30,&quot;width&quot;:495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900,&quot;width&quot;:1319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 w="3175" cap="flat">
          <a:noFill/>
          <a:prstDash val="solid"/>
          <a:miter lim="800000"/>
        </a:ln>
      </a:spPr>
      <a:bodyPr lIns="121920" tIns="60960" rIns="121920" bIns="60960">
        <a:normAutofit/>
      </a:bodyPr>
      <a:lstStyle>
        <a:defPPr defTabSz="457200" latinLnBrk="1">
          <a:lnSpc>
            <a:spcPct val="120000"/>
          </a:lnSpc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zma0kl34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0</TotalTime>
  <Words>885</Words>
  <Application>Microsoft Office PowerPoint</Application>
  <PresentationFormat>宽屏</PresentationFormat>
  <Paragraphs>83</Paragraphs>
  <Slides>14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阿里巴巴普惠体</vt:lpstr>
      <vt:lpstr>等线</vt:lpstr>
      <vt:lpstr>等线 Light</vt:lpstr>
      <vt:lpstr>方正兰亭圆简体_准</vt:lpstr>
      <vt:lpstr>楷体</vt:lpstr>
      <vt:lpstr>三极准柔宋</vt:lpstr>
      <vt:lpstr>微软雅黑</vt:lpstr>
      <vt:lpstr>字魂59号-创粗黑</vt:lpstr>
      <vt:lpstr>Arial</vt:lpstr>
      <vt:lpstr>Calibri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</dc:creator>
  <cp:lastModifiedBy>老中医</cp:lastModifiedBy>
  <cp:revision>3164</cp:revision>
  <dcterms:created xsi:type="dcterms:W3CDTF">2014-10-29T09:18:00Z</dcterms:created>
  <dcterms:modified xsi:type="dcterms:W3CDTF">2020-10-07T16:01:08Z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