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86" r:id="rId6"/>
    <p:sldId id="258" r:id="rId7"/>
    <p:sldId id="260" r:id="rId8"/>
    <p:sldId id="259" r:id="rId9"/>
    <p:sldId id="265" r:id="rId10"/>
    <p:sldId id="268" r:id="rId11"/>
    <p:sldId id="264" r:id="rId12"/>
    <p:sldId id="263" r:id="rId13"/>
    <p:sldId id="269" r:id="rId14"/>
    <p:sldId id="270" r:id="rId15"/>
    <p:sldId id="262" r:id="rId16"/>
    <p:sldId id="273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61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355" autoAdjust="0"/>
  </p:normalViewPr>
  <p:slideViewPr>
    <p:cSldViewPr snapToGrid="0">
      <p:cViewPr varScale="1">
        <p:scale>
          <a:sx n="72" d="100"/>
          <a:sy n="72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A8E66-7650-429B-AAE0-317CEA19CC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1D10F-FCD4-42C4-ABB5-6695FDFBAA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6" Type="http://schemas.openxmlformats.org/officeDocument/2006/relationships/hyperlink" Target="https://baike.baidu.com/item/%E8%BE%85%E9%9F%B3/5689893" TargetMode="External"/><Relationship Id="rId5" Type="http://schemas.openxmlformats.org/officeDocument/2006/relationships/hyperlink" Target="https://baike.baidu.com/item/%E5%85%83%E9%9F%B3/2811" TargetMode="External"/><Relationship Id="rId4" Type="http://schemas.openxmlformats.org/officeDocument/2006/relationships/hyperlink" Target="https://baike.baidu.com/item/%E9%9F%B5%E6%AF%8D/2666749" TargetMode="External"/><Relationship Id="rId3" Type="http://schemas.openxmlformats.org/officeDocument/2006/relationships/hyperlink" Target="https://baike.baidu.com/item/%E9%9F%B3%E8%8A%82/1461057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8%BD%AF%E8%85%AD/579705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上一次的课程中，我们学习了元音与韵母，大家还记得它们都是什么吗？这里我就不帮大家复习了，下面我要给大家讲的也属于语音学里面的内容，也是我们在上课中给儿童训练的重点，下面我们一一来认识它们了。</a:t>
            </a:r>
            <a:r>
              <a:rPr lang="zh-CN" altLang="en-US"/>
              <a:t>，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发音时，上齿接触下唇形成窄缝，让气流从窄缝中挤出，摩擦成声。声带不振动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1D10F-FCD4-42C4-ABB5-6695FDFBAA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发音时，舌尖抵住上牙床，憋住气流后突然放开，气流从口腔流出，爆破成音。此时不送气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1D10F-FCD4-42C4-ABB5-6695FDFBAA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发音时，舌尖抵住上牙床，憋住气流后突然放开，气流从口腔流出，此时送气。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1D10F-FCD4-42C4-ABB5-6695FDFBAA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发音时，舌尖抵住上牙床，气流从鼻腔流出，同时冲开舌尖的阻碍，声带颤动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1D10F-FCD4-42C4-ABB5-6695FDFBAA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发音时，舌根前部抵住软腭阻碍气流，让气流冲破舌根的阻碍，爆破成音，不送气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1D10F-FCD4-42C4-ABB5-6695FDFBAA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发音时，舌根前部抵住上软腭，阻碍气流，让气流冲破舌根的阻碍，送气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1D10F-FCD4-42C4-ABB5-6695FDFBAA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发音时，舌根抬高，接近软腭，形成窄缝，气流从缝隙中挤出，摩擦成音。声带不振动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1D10F-FCD4-42C4-ABB5-6695FDFBAA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发音时，舌尖抵住下门齿，赦免前部紧贴硬腭，气流从窄缝中冲出，摩擦成音。不送气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1D10F-FCD4-42C4-ABB5-6695FDFBAA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发音时，舌面前部贴住硬腭，气流冲破舌根的阻碍，摩擦成音。送气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1D10F-FCD4-42C4-ABB5-6695FDFBAA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发音时，舌尖抵住下门齿，舌面前部抬高靠近硬腭，形成窄缝，气流从缝隙中流出，摩擦成音，声带不振动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1D10F-FCD4-42C4-ABB5-6695FDFBAA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第一个要讲的是辅音，辅音与元音是一组，在前面我们知道元音是我们发音时，气流不受阻碍，而辅音就是在发音部位受到阻碍，通过不同的发音方式冲</a:t>
            </a:r>
            <a:r>
              <a:rPr lang="zh-CN" altLang="en-US">
                <a:sym typeface="+mn-ea"/>
              </a:rPr>
              <a:t>破阻碍而发出的音，在我们的发音过程中，有三个阶段，</a:t>
            </a:r>
            <a:r>
              <a:rPr lang="zh-CN" altLang="en-US">
                <a:sym typeface="+mn-ea"/>
              </a:rPr>
              <a:t>成阻阶段，持阻阶段，除阻阶段，</a:t>
            </a:r>
            <a:r>
              <a:rPr lang="zh-CN" altLang="en-US">
                <a:sym typeface="+mn-ea"/>
              </a:rPr>
              <a:t>每一阶段所发出的音</a:t>
            </a:r>
            <a:r>
              <a:rPr lang="zh-CN" altLang="en-US" u="heavy">
                <a:sym typeface="+mn-ea"/>
              </a:rPr>
              <a:t>都时不同的。</a:t>
            </a:r>
            <a:endParaRPr lang="zh-CN" altLang="en-US" u="heavy">
              <a:sym typeface="+mn-ea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发音时，舌尖上翘，抵住硬腭前部，有较弱的气流冲开舌尖阻挡，从缝隙中挤出，摩擦成音，不送气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1D10F-FCD4-42C4-ABB5-6695FDFBAA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发音时，舌尖上翘，抵住硬腭前部，有较弱的气流冲开舌尖阻挡，从缝隙中挤出，摩擦成音，送气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1D10F-FCD4-42C4-ABB5-6695FDFBAA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发音时，舌尖上翘，抵住硬腭前部，留出窄缝，气流从缝隙中挤出，摩擦成音，声带不振动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1D10F-FCD4-42C4-ABB5-6695FDFBAA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发音时，舌尖上翘，靠近硬腭前部，留出窄缝，嗓子用力发音，气流从窄缝中挤出，摩擦成音。声带颤动。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1D10F-FCD4-42C4-ABB5-6695FDFBAA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发音时，舌尖抵住上门齿背，阻碍气流，让较弱的气流冲开舌尖阻碍，从窄缝中挤出，摩擦成音。不送气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1D10F-FCD4-42C4-ABB5-6695FDFBAA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发音时，舌尖抵住上门齿背，阻碍气流，让较弱的气流冲开舌尖阻碍，从窄缝中挤出，摩擦成音，送气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1D10F-FCD4-42C4-ABB5-6695FDFBAA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发音时，舌尖抵住上门齿背，阻碍气流，让较弱的气流冲开舌尖阻碍，从窄缝中挤出，摩擦成音，声带不振动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1D10F-FCD4-42C4-ABB5-6695FDFBAA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/>
              <a:t>声母是从整个音节中的位置来分析语音的方法，它是音节开头的部分，如</a:t>
            </a:r>
            <a:r>
              <a:rPr lang="en-US" altLang="zh-CN" sz="1200" dirty="0">
                <a:solidFill>
                  <a:schemeClr val="accent2"/>
                </a:solidFill>
              </a:rPr>
              <a:t>sh</a:t>
            </a:r>
            <a:r>
              <a:rPr lang="en-US" altLang="zh-CN" sz="1200" dirty="0"/>
              <a:t>eng</a:t>
            </a:r>
            <a:r>
              <a:rPr lang="zh-CN" altLang="en-US" sz="1200" dirty="0"/>
              <a:t>（</a:t>
            </a:r>
            <a:r>
              <a:rPr lang="en-US" altLang="zh-CN" sz="1200" dirty="0" err="1"/>
              <a:t>sh</a:t>
            </a:r>
            <a:r>
              <a:rPr lang="zh-CN" altLang="en-US" sz="1200" dirty="0"/>
              <a:t>）</a:t>
            </a:r>
            <a:endParaRPr lang="en-US" altLang="zh-CN" sz="1200" dirty="0"/>
          </a:p>
          <a:p>
            <a:r>
              <a:rPr lang="zh-CN" altLang="en-US" sz="1200" dirty="0"/>
              <a:t>而辅音除了在声母的位置出现，辅音</a:t>
            </a:r>
            <a:r>
              <a:rPr lang="en-US" altLang="zh-CN" sz="1200" dirty="0"/>
              <a:t>n</a:t>
            </a:r>
            <a:r>
              <a:rPr lang="zh-CN" altLang="en-US" sz="1200" dirty="0"/>
              <a:t>，</a:t>
            </a:r>
            <a:r>
              <a:rPr lang="en-US" altLang="zh-CN" sz="1200" dirty="0"/>
              <a:t>ng</a:t>
            </a:r>
            <a:r>
              <a:rPr lang="zh-CN" altLang="en-US" sz="1200" dirty="0"/>
              <a:t>还可以出现在韵尾</a:t>
            </a:r>
            <a:endParaRPr lang="en-US" altLang="zh-CN" sz="1200" dirty="0"/>
          </a:p>
          <a:p>
            <a:r>
              <a:rPr lang="zh-CN" altLang="en-US" sz="1200" dirty="0"/>
              <a:t>零声母：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有些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音节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开头部分没有声母，只有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韵母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独立成为音节，如：爱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ài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、移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yí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、五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wǔ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、遇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yù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，但是它们在发音时音节开头部分往往带有一点轻微的摩擦成分。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注：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两个字母是作为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ü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的音头，不作为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元音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辅音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名称仍与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相同，称说时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相当于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相当于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1D10F-FCD4-42C4-ABB5-6695FDFBAA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我们来看这幅图，这是我们在发音时，气流通过的路线，从声门出发，经过悬雍垂，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软腭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、硬腭、舌、齿、唇等发音器官对声音进行加工，形成具有意义的语音。发音器官参与发音活动时，它们被称作发音器官，形成一个具有社会功能的独特系统。在这里我们要注意有两三个腔，它们分别是</a:t>
            </a:r>
            <a:r>
              <a:rPr lang="zh-CN" altLang="en-US" dirty="0">
                <a:effectLst/>
                <a:sym typeface="+mn-ea"/>
              </a:rPr>
              <a:t>咽腔、口腔和鼻腔，它们对形成语音、扩大音量和丰富音色有不可忽视的作用。</a:t>
            </a:r>
            <a:endParaRPr lang="zh-CN" altLang="en-US" dirty="0">
              <a:effectLst/>
              <a:sym typeface="+mn-ea"/>
            </a:endParaRPr>
          </a:p>
          <a:p>
            <a:r>
              <a:rPr lang="zh-CN" altLang="en-US" dirty="0"/>
              <a:t>下面我们看看这张图，这张图是我们嘴巴里非常重要的器官，没有它，我们就无法尝到世界上很多的美味，在我们的语言中，它也是一个非常重要的部分，首先我们看看舌头的结构，舌头分为舌根，舌面，舌尖，还有舌头两边，每一部分都对应着我们非常重要的音。下面我们一起来看一下吧</a:t>
            </a:r>
            <a:r>
              <a:rPr lang="en-US" altLang="zh-CN" dirty="0"/>
              <a:t>yi'qi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1D10F-FCD4-42C4-ABB5-6695FDFBAA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根据发音的位置，我们可以将辅音分为双唇音，唇齿音，舌尖前音，舌尖中音，舌尖后音，舌面音，还有舌根音，这些音都是由于气流在发音时，受到不同的阻碍发出的。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1D10F-FCD4-42C4-ABB5-6695FDFBAA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根据发音方法，我们又可以将辅音分为送气和不送气音，根据声带的振动，我们又可以将辅音分为浊音和清音。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下面我们再来看看另一种发音方法，这种发音方法是根据发音过程中，气流受到阻碍来分类的，它们分别</a:t>
            </a:r>
            <a:r>
              <a:rPr lang="zh-CN" altLang="en-US"/>
              <a:t>为塞音，擦音，塞擦音，鼻音和边音，下面我们一一来看看它们在发音中的不同吧。</a:t>
            </a:r>
            <a:endParaRPr lang="zh-CN" altLang="en-US"/>
          </a:p>
          <a:p>
            <a:r>
              <a:rPr lang="zh-CN" altLang="en-US"/>
              <a:t>首先是塞音，发音时，发音部位完全闭紧，气流积蓄在口腔的受阻部位，突然将阻碍放开，使气流爆破成音</a:t>
            </a:r>
            <a:endParaRPr lang="zh-CN" altLang="en-US"/>
          </a:p>
          <a:p>
            <a:r>
              <a:rPr lang="zh-CN" altLang="en-US"/>
              <a:t>而擦音在</a:t>
            </a:r>
            <a:r>
              <a:rPr lang="zh-CN" altLang="en-US"/>
              <a:t>发音时，发音部位相接近，并留有一条缝隙，气流从缝隙中摩擦成音。</a:t>
            </a:r>
            <a:endParaRPr lang="zh-CN" altLang="en-US"/>
          </a:p>
          <a:p>
            <a:r>
              <a:rPr lang="zh-CN" altLang="en-US"/>
              <a:t>发音时发音部位闭紧，先堵住气流，保持让呼出的气流积蓄，闭紧的发音部位开放出一条缝隙，让气流从中摩擦成音，就是塞擦音，它与前二者的区别，就是在发音这一时段中，有一个先后顺序的时间差。</a:t>
            </a:r>
            <a:endParaRPr lang="zh-CN" altLang="en-US"/>
          </a:p>
          <a:p>
            <a:r>
              <a:rPr lang="zh-CN" altLang="en-US"/>
              <a:t>而鼻音，相信大家都很熟悉，大家估计都听过这种声音，气流从鼻腔流出，就成了鼻音。最后一个边音，就需要我们舌尖和上齿龈后部接触，舌的两边留有空隙，声带振动，气流从舌头两边流出，下面我们一一来介绍它们吧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发音时，双唇紧闭，阻碍气流，然后双唇突然放开，让气流冲出，气流弱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1D10F-FCD4-42C4-ABB5-6695FDFBAA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发音时，双唇紧闭，阻碍气流，然后双唇突然放开，发出声音。气流强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1D10F-FCD4-42C4-ABB5-6695FDFBAA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发音时，双唇闭拢，软腭下垂，让气流从鼻腔送出，声带振动，发音完毕，双唇仍然保持紧闭状态。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1D10F-FCD4-42C4-ABB5-6695FDFBAA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D20C-087B-4AF7-A63E-508D5B61BD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2EB1-F1CE-4BF3-A54C-7022A34B12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D20C-087B-4AF7-A63E-508D5B61BD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2EB1-F1CE-4BF3-A54C-7022A34B12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D20C-087B-4AF7-A63E-508D5B61BD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2EB1-F1CE-4BF3-A54C-7022A34B12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D20C-087B-4AF7-A63E-508D5B61BD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2EB1-F1CE-4BF3-A54C-7022A34B12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D20C-087B-4AF7-A63E-508D5B61BD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2EB1-F1CE-4BF3-A54C-7022A34B12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D20C-087B-4AF7-A63E-508D5B61BD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2EB1-F1CE-4BF3-A54C-7022A34B12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D20C-087B-4AF7-A63E-508D5B61BD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2EB1-F1CE-4BF3-A54C-7022A34B12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D20C-087B-4AF7-A63E-508D5B61BD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2EB1-F1CE-4BF3-A54C-7022A34B12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D20C-087B-4AF7-A63E-508D5B61BD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2EB1-F1CE-4BF3-A54C-7022A34B12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D20C-087B-4AF7-A63E-508D5B61BD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2EB1-F1CE-4BF3-A54C-7022A34B12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D20C-087B-4AF7-A63E-508D5B61BD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2EB1-F1CE-4BF3-A54C-7022A34B12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4D20C-087B-4AF7-A63E-508D5B61BD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62EB1-F1CE-4BF3-A54C-7022A34B121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microsoft.com/office/2007/relationships/media" Target="../media/media1.mp3"/><Relationship Id="rId2" Type="http://schemas.openxmlformats.org/officeDocument/2006/relationships/audio" Target="../media/media1.mp3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8260080" y="-3931920"/>
            <a:ext cx="7863840" cy="7863840"/>
          </a:xfrm>
          <a:prstGeom prst="ellipse">
            <a:avLst/>
          </a:prstGeom>
          <a:gradFill flip="none" rotWithShape="1">
            <a:gsLst>
              <a:gs pos="0">
                <a:srgbClr val="FED700"/>
              </a:gs>
              <a:gs pos="28000">
                <a:srgbClr val="FECF00"/>
              </a:gs>
              <a:gs pos="100000">
                <a:srgbClr val="FEBD00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59号-创粗黑"/>
              <a:ea typeface="字魂59号-创粗黑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6268" y="2150033"/>
            <a:ext cx="3581400" cy="446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2</a:t>
            </a:r>
            <a:endParaRPr lang="en-US" altLang="zh-CN" sz="28700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008376" y="5468112"/>
            <a:ext cx="402336" cy="411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31336" y="3429000"/>
            <a:ext cx="68031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/>
              <a:t>辅音和声母</a:t>
            </a:r>
            <a:endParaRPr lang="zh-CN" alt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辅音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3600" dirty="0"/>
              <a:t>f</a:t>
            </a:r>
            <a:r>
              <a:rPr lang="zh-CN" altLang="en-US" sz="3600" dirty="0"/>
              <a:t>的发音过程</a:t>
            </a:r>
            <a:endParaRPr lang="zh-CN" altLang="en-US" sz="3600" dirty="0"/>
          </a:p>
        </p:txBody>
      </p:sp>
      <p:sp>
        <p:nvSpPr>
          <p:cNvPr id="4" name="椭圆 3"/>
          <p:cNvSpPr/>
          <p:nvPr/>
        </p:nvSpPr>
        <p:spPr>
          <a:xfrm>
            <a:off x="282932" y="922745"/>
            <a:ext cx="402336" cy="411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30" y="2853963"/>
            <a:ext cx="5631191" cy="249421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921" y="2853963"/>
            <a:ext cx="3558848" cy="2153971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6464596" y="2853962"/>
            <a:ext cx="10632" cy="2260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475228" y="2853962"/>
            <a:ext cx="28601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612912" y="3997842"/>
            <a:ext cx="0" cy="9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辅音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17" y="2346620"/>
            <a:ext cx="8455463" cy="4351338"/>
          </a:xfrm>
        </p:spPr>
      </p:pic>
      <p:sp>
        <p:nvSpPr>
          <p:cNvPr id="4" name="椭圆 3"/>
          <p:cNvSpPr/>
          <p:nvPr/>
        </p:nvSpPr>
        <p:spPr>
          <a:xfrm>
            <a:off x="185276" y="887235"/>
            <a:ext cx="402336" cy="411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37684" y="1690688"/>
            <a:ext cx="3689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en-US" altLang="zh-CN" sz="3600" dirty="0"/>
              <a:t>d</a:t>
            </a:r>
            <a:r>
              <a:rPr lang="zh-CN" altLang="en-US" sz="3600" dirty="0"/>
              <a:t>的发音过程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辅音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87" y="2230215"/>
            <a:ext cx="8201818" cy="4351338"/>
          </a:xfrm>
        </p:spPr>
      </p:pic>
      <p:sp>
        <p:nvSpPr>
          <p:cNvPr id="4" name="椭圆 3"/>
          <p:cNvSpPr/>
          <p:nvPr/>
        </p:nvSpPr>
        <p:spPr>
          <a:xfrm>
            <a:off x="300687" y="887235"/>
            <a:ext cx="402336" cy="411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35665" y="1477926"/>
            <a:ext cx="4848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en-US" altLang="zh-CN" sz="3600" dirty="0"/>
              <a:t>t</a:t>
            </a:r>
            <a:r>
              <a:rPr lang="zh-CN" altLang="en-US" sz="3600" dirty="0"/>
              <a:t>的发音过程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辅音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78" y="2753833"/>
            <a:ext cx="6103540" cy="3739042"/>
          </a:xfrm>
        </p:spPr>
      </p:pic>
      <p:sp>
        <p:nvSpPr>
          <p:cNvPr id="4" name="椭圆 3"/>
          <p:cNvSpPr/>
          <p:nvPr/>
        </p:nvSpPr>
        <p:spPr>
          <a:xfrm>
            <a:off x="211910" y="822166"/>
            <a:ext cx="402336" cy="411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8200" y="1666251"/>
            <a:ext cx="3806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en-US" altLang="zh-CN" sz="3600" dirty="0"/>
              <a:t>n</a:t>
            </a:r>
            <a:r>
              <a:rPr lang="zh-CN" altLang="en-US" sz="3600" dirty="0"/>
              <a:t>的发音过程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辅音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6" y="2577159"/>
            <a:ext cx="7584360" cy="3785191"/>
          </a:xfrm>
        </p:spPr>
      </p:pic>
      <p:sp>
        <p:nvSpPr>
          <p:cNvPr id="4" name="椭圆 3"/>
          <p:cNvSpPr/>
          <p:nvPr/>
        </p:nvSpPr>
        <p:spPr>
          <a:xfrm>
            <a:off x="220788" y="822166"/>
            <a:ext cx="402336" cy="411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8200" y="1741915"/>
            <a:ext cx="3561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en-US" altLang="zh-CN" sz="3600" dirty="0"/>
              <a:t>g</a:t>
            </a:r>
            <a:r>
              <a:rPr lang="zh-CN" altLang="en-US" sz="3600" dirty="0"/>
              <a:t>的发音过程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辅音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87" y="3083443"/>
            <a:ext cx="7349593" cy="3249944"/>
          </a:xfrm>
        </p:spPr>
      </p:pic>
      <p:sp>
        <p:nvSpPr>
          <p:cNvPr id="4" name="椭圆 3"/>
          <p:cNvSpPr/>
          <p:nvPr/>
        </p:nvSpPr>
        <p:spPr>
          <a:xfrm>
            <a:off x="220788" y="822166"/>
            <a:ext cx="402336" cy="411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23014" y="1782081"/>
            <a:ext cx="3530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3600" dirty="0"/>
              <a:t>K</a:t>
            </a:r>
            <a:r>
              <a:rPr lang="zh-CN" altLang="en-US" sz="3600" dirty="0"/>
              <a:t>的发音过程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辅音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88" y="2644612"/>
            <a:ext cx="6275705" cy="3752739"/>
          </a:xfrm>
        </p:spPr>
      </p:pic>
      <p:sp>
        <p:nvSpPr>
          <p:cNvPr id="4" name="椭圆 3"/>
          <p:cNvSpPr/>
          <p:nvPr/>
        </p:nvSpPr>
        <p:spPr>
          <a:xfrm>
            <a:off x="220788" y="822166"/>
            <a:ext cx="402336" cy="411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10093" y="1690688"/>
            <a:ext cx="3700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3600" dirty="0"/>
              <a:t>h</a:t>
            </a:r>
            <a:r>
              <a:rPr lang="zh-CN" altLang="en-US" sz="3600" dirty="0"/>
              <a:t>的发音过程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辅音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2033"/>
            <a:ext cx="8295891" cy="3720842"/>
          </a:xfrm>
        </p:spPr>
      </p:pic>
      <p:sp>
        <p:nvSpPr>
          <p:cNvPr id="4" name="椭圆 3"/>
          <p:cNvSpPr/>
          <p:nvPr/>
        </p:nvSpPr>
        <p:spPr>
          <a:xfrm>
            <a:off x="220788" y="822166"/>
            <a:ext cx="402336" cy="411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8200" y="1819430"/>
            <a:ext cx="3381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en-US" altLang="zh-CN" sz="3600" dirty="0"/>
              <a:t>j</a:t>
            </a:r>
            <a:r>
              <a:rPr lang="zh-CN" altLang="en-US" sz="3600" dirty="0"/>
              <a:t>的发音过程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辅音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20788" y="822166"/>
            <a:ext cx="402336" cy="411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798032"/>
            <a:ext cx="33345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lvl="0" indent="-571500">
              <a:buFont typeface="Wingdings" panose="05000000000000000000" pitchFamily="2" charset="2"/>
              <a:buChar char="p"/>
            </a:pPr>
            <a:r>
              <a:rPr lang="en-US" altLang="zh-CN" sz="3600" dirty="0">
                <a:solidFill>
                  <a:prstClr val="black"/>
                </a:solidFill>
              </a:rPr>
              <a:t>q</a:t>
            </a:r>
            <a:r>
              <a:rPr lang="zh-CN" altLang="en-US" sz="3600" dirty="0">
                <a:solidFill>
                  <a:prstClr val="black"/>
                </a:solidFill>
              </a:rPr>
              <a:t>的发音过程</a:t>
            </a:r>
            <a:endParaRPr lang="zh-CN" altLang="en-US" sz="3600" dirty="0">
              <a:solidFill>
                <a:prstClr val="black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03" y="2849858"/>
            <a:ext cx="7210425" cy="400814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辅音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20788" y="822166"/>
            <a:ext cx="402336" cy="411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23124" y="1798031"/>
            <a:ext cx="32736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lvl="0" indent="-571500">
              <a:buFont typeface="Wingdings" panose="05000000000000000000" pitchFamily="2" charset="2"/>
              <a:buChar char="p"/>
            </a:pPr>
            <a:r>
              <a:rPr lang="en-US" altLang="zh-CN" sz="3600" dirty="0">
                <a:solidFill>
                  <a:prstClr val="black"/>
                </a:solidFill>
              </a:rPr>
              <a:t>x</a:t>
            </a:r>
            <a:r>
              <a:rPr lang="zh-CN" altLang="en-US" sz="3600" dirty="0">
                <a:solidFill>
                  <a:prstClr val="black"/>
                </a:solidFill>
              </a:rPr>
              <a:t>的发音过程</a:t>
            </a:r>
            <a:endParaRPr lang="zh-CN" altLang="en-US" sz="3600" dirty="0">
              <a:solidFill>
                <a:prstClr val="black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88" y="2742932"/>
            <a:ext cx="7390397" cy="38492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辅音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94154" y="896112"/>
            <a:ext cx="402336" cy="411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12054" y="1690688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600"/>
              <a:t>定义：气流在发音部位受到阻碍，通过某种发音方式冲破阻碍而发出的音。</a:t>
            </a:r>
            <a:endParaRPr lang="en-US" altLang="zh-CN" sz="3600"/>
          </a:p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600"/>
              <a:t>发音过程：</a:t>
            </a:r>
            <a:endParaRPr lang="zh-CN" altLang="en-US" sz="3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679" y="3521075"/>
            <a:ext cx="9792586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辅音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20788" y="822166"/>
            <a:ext cx="402336" cy="411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766133"/>
            <a:ext cx="3534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lvl="0" indent="-571500">
              <a:buFont typeface="Wingdings" panose="05000000000000000000" pitchFamily="2" charset="2"/>
              <a:buChar char="p"/>
            </a:pPr>
            <a:r>
              <a:rPr lang="en-US" altLang="zh-CN" sz="3600" dirty="0" err="1">
                <a:solidFill>
                  <a:prstClr val="black"/>
                </a:solidFill>
              </a:rPr>
              <a:t>zh</a:t>
            </a:r>
            <a:r>
              <a:rPr lang="zh-CN" altLang="en-US" sz="3600" dirty="0">
                <a:solidFill>
                  <a:prstClr val="black"/>
                </a:solidFill>
              </a:rPr>
              <a:t>的发音过程</a:t>
            </a:r>
            <a:endParaRPr lang="zh-CN" altLang="en-US" sz="3600" dirty="0">
              <a:solidFill>
                <a:prstClr val="black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5" y="2849526"/>
            <a:ext cx="7791450" cy="382052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辅音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20788" y="822166"/>
            <a:ext cx="402336" cy="411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690688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lvl="0" indent="-571500">
              <a:buFont typeface="Wingdings" panose="05000000000000000000" pitchFamily="2" charset="2"/>
              <a:buChar char="p"/>
            </a:pPr>
            <a:r>
              <a:rPr lang="en-US" altLang="zh-CN" sz="3600" dirty="0">
                <a:solidFill>
                  <a:prstClr val="black"/>
                </a:solidFill>
              </a:rPr>
              <a:t>ch</a:t>
            </a:r>
            <a:r>
              <a:rPr lang="zh-CN" altLang="en-US" sz="3600" dirty="0">
                <a:solidFill>
                  <a:prstClr val="black"/>
                </a:solidFill>
              </a:rPr>
              <a:t>的发音过程</a:t>
            </a:r>
            <a:endParaRPr lang="zh-CN" altLang="en-US" sz="3600" dirty="0">
              <a:solidFill>
                <a:prstClr val="black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56" y="2721935"/>
            <a:ext cx="7867650" cy="390225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辅音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20788" y="822166"/>
            <a:ext cx="402336" cy="411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8200" y="1819296"/>
            <a:ext cx="35108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lvl="0" indent="-571500">
              <a:buFont typeface="Wingdings" panose="05000000000000000000" pitchFamily="2" charset="2"/>
              <a:buChar char="p"/>
            </a:pPr>
            <a:r>
              <a:rPr lang="en-US" altLang="zh-CN" sz="3600" dirty="0">
                <a:solidFill>
                  <a:prstClr val="black"/>
                </a:solidFill>
              </a:rPr>
              <a:t>sh</a:t>
            </a:r>
            <a:r>
              <a:rPr lang="zh-CN" altLang="en-US" sz="3600" dirty="0">
                <a:solidFill>
                  <a:prstClr val="black"/>
                </a:solidFill>
              </a:rPr>
              <a:t>的发音过程</a:t>
            </a:r>
            <a:endParaRPr lang="zh-CN" altLang="en-US" sz="3600" dirty="0">
              <a:solidFill>
                <a:prstClr val="black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3080"/>
            <a:ext cx="8212550" cy="42849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辅音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20788" y="822166"/>
            <a:ext cx="402336" cy="411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808663"/>
            <a:ext cx="32271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lvl="0" indent="-571500">
              <a:buFont typeface="Wingdings" panose="05000000000000000000" pitchFamily="2" charset="2"/>
              <a:buChar char="p"/>
            </a:pPr>
            <a:r>
              <a:rPr lang="en-US" altLang="zh-CN" sz="3600" dirty="0">
                <a:solidFill>
                  <a:prstClr val="black"/>
                </a:solidFill>
              </a:rPr>
              <a:t>r</a:t>
            </a:r>
            <a:r>
              <a:rPr lang="zh-CN" altLang="en-US" sz="3600" dirty="0">
                <a:solidFill>
                  <a:prstClr val="black"/>
                </a:solidFill>
              </a:rPr>
              <a:t>的发音过程</a:t>
            </a:r>
            <a:endParaRPr lang="zh-CN" altLang="en-US" sz="3600" dirty="0">
              <a:solidFill>
                <a:prstClr val="black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0697"/>
            <a:ext cx="8534400" cy="385531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辅音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20788" y="822166"/>
            <a:ext cx="402336" cy="411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23124" y="1690688"/>
            <a:ext cx="32816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lvl="0" indent="-571500">
              <a:buFont typeface="Wingdings" panose="05000000000000000000" pitchFamily="2" charset="2"/>
              <a:buChar char="p"/>
            </a:pPr>
            <a:r>
              <a:rPr lang="en-US" altLang="zh-CN" sz="3600" dirty="0">
                <a:solidFill>
                  <a:prstClr val="black"/>
                </a:solidFill>
              </a:rPr>
              <a:t>z</a:t>
            </a:r>
            <a:r>
              <a:rPr lang="zh-CN" altLang="en-US" sz="3600" dirty="0">
                <a:solidFill>
                  <a:prstClr val="black"/>
                </a:solidFill>
              </a:rPr>
              <a:t>的发音过程</a:t>
            </a:r>
            <a:endParaRPr lang="zh-CN" altLang="en-US" sz="3600" dirty="0">
              <a:solidFill>
                <a:prstClr val="black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59" y="2528873"/>
            <a:ext cx="7410450" cy="398421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辅音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20788" y="822166"/>
            <a:ext cx="402336" cy="411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690688"/>
            <a:ext cx="32784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lvl="0" indent="-571500">
              <a:buFont typeface="Wingdings" panose="05000000000000000000" pitchFamily="2" charset="2"/>
              <a:buChar char="p"/>
            </a:pPr>
            <a:r>
              <a:rPr lang="en-US" altLang="zh-CN" sz="3600" dirty="0">
                <a:solidFill>
                  <a:prstClr val="black"/>
                </a:solidFill>
              </a:rPr>
              <a:t>c</a:t>
            </a:r>
            <a:r>
              <a:rPr lang="zh-CN" altLang="en-US" sz="3600" dirty="0">
                <a:solidFill>
                  <a:prstClr val="black"/>
                </a:solidFill>
              </a:rPr>
              <a:t>的发音过程</a:t>
            </a:r>
            <a:endParaRPr lang="zh-CN" altLang="en-US" sz="3600" dirty="0">
              <a:solidFill>
                <a:prstClr val="black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6" y="2647507"/>
            <a:ext cx="7839075" cy="363141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辅音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15864" y="1690688"/>
            <a:ext cx="32576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lvl="0" indent="-571500">
              <a:buFont typeface="Wingdings" panose="05000000000000000000" pitchFamily="2" charset="2"/>
              <a:buChar char="p"/>
            </a:pPr>
            <a:r>
              <a:rPr lang="en-US" altLang="zh-CN" sz="3600" dirty="0">
                <a:solidFill>
                  <a:prstClr val="black"/>
                </a:solidFill>
              </a:rPr>
              <a:t>s</a:t>
            </a:r>
            <a:r>
              <a:rPr lang="zh-CN" altLang="en-US" sz="3600" dirty="0">
                <a:solidFill>
                  <a:prstClr val="black"/>
                </a:solidFill>
              </a:rPr>
              <a:t>的发音过程</a:t>
            </a:r>
            <a:endParaRPr lang="zh-CN" altLang="en-US" sz="3600" dirty="0">
              <a:solidFill>
                <a:prstClr val="black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20788" y="822166"/>
            <a:ext cx="402336" cy="411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42" y="2868723"/>
            <a:ext cx="7448550" cy="362415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3600" dirty="0"/>
              <a:t>定义：声母是从整个音节中的位置来分析语音的方法，它是音节开头的部分，如</a:t>
            </a:r>
            <a:r>
              <a:rPr lang="en-US" altLang="zh-CN" sz="3600" dirty="0">
                <a:solidFill>
                  <a:schemeClr val="accent2"/>
                </a:solidFill>
              </a:rPr>
              <a:t>sh</a:t>
            </a:r>
            <a:r>
              <a:rPr lang="en-US" altLang="zh-CN" sz="3600" dirty="0"/>
              <a:t>eng</a:t>
            </a:r>
            <a:r>
              <a:rPr lang="zh-CN" altLang="en-US" sz="3600" dirty="0"/>
              <a:t>（</a:t>
            </a:r>
            <a:r>
              <a:rPr lang="en-US" altLang="zh-CN" sz="3600" dirty="0" err="1"/>
              <a:t>sh</a:t>
            </a:r>
            <a:r>
              <a:rPr lang="zh-CN" altLang="en-US" sz="3600" dirty="0"/>
              <a:t>）</a:t>
            </a:r>
            <a:endParaRPr lang="en-US" altLang="zh-CN" sz="3600" dirty="0"/>
          </a:p>
          <a:p>
            <a:pPr marL="0" indent="0">
              <a:buNone/>
            </a:pPr>
            <a:endParaRPr lang="en-US" altLang="zh-CN" sz="36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600" dirty="0"/>
              <a:t>组成部分：辅音声母、零声母。</a:t>
            </a:r>
            <a:endParaRPr lang="en-US" altLang="zh-CN" sz="36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43808" y="822166"/>
            <a:ext cx="402336" cy="411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38" y="4384159"/>
            <a:ext cx="9945430" cy="200025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5582093" y="5693847"/>
            <a:ext cx="1626782" cy="7549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9170"/>
          </a:xfrm>
        </p:spPr>
        <p:txBody>
          <a:bodyPr/>
          <a:lstStyle/>
          <a:p>
            <a:r>
              <a:rPr lang="zh-CN" altLang="en-US"/>
              <a:t>发音过程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3769" y="2231402"/>
            <a:ext cx="4822354" cy="42614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33" y="2476024"/>
            <a:ext cx="5852667" cy="3772227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V="1">
            <a:off x="4118610" y="1964690"/>
            <a:ext cx="30480" cy="950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832225" y="1662430"/>
            <a:ext cx="648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鼻腔</a:t>
            </a:r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3364230" y="2130425"/>
            <a:ext cx="30480" cy="1463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987040" y="1798320"/>
            <a:ext cx="754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硬腭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205095" y="3609340"/>
            <a:ext cx="377190" cy="437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612765" y="3367405"/>
            <a:ext cx="542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软腭</a:t>
            </a:r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220335" y="4785995"/>
            <a:ext cx="452755" cy="45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718175" y="4710430"/>
            <a:ext cx="6184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悬雍垂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5386070" y="5525770"/>
            <a:ext cx="452755" cy="935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673090" y="6551295"/>
            <a:ext cx="664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咽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039360" y="6250940"/>
            <a:ext cx="0" cy="180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707255" y="6522085"/>
            <a:ext cx="784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声门</a:t>
            </a:r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394710" y="5088890"/>
            <a:ext cx="0" cy="1010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047365" y="6099810"/>
            <a:ext cx="875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口腔</a:t>
            </a:r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859790" y="4877435"/>
            <a:ext cx="286385" cy="166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12445" y="4979670"/>
            <a:ext cx="2057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嘴唇</a:t>
            </a:r>
            <a:endParaRPr lang="zh-CN" altLang="en-US"/>
          </a:p>
        </p:txBody>
      </p:sp>
      <p:cxnSp>
        <p:nvCxnSpPr>
          <p:cNvPr id="25" name="直接箭头连接符 24"/>
          <p:cNvCxnSpPr>
            <a:endCxn id="26" idx="3"/>
          </p:cNvCxnSpPr>
          <p:nvPr/>
        </p:nvCxnSpPr>
        <p:spPr>
          <a:xfrm flipH="1">
            <a:off x="889635" y="4500245"/>
            <a:ext cx="287020" cy="156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67360" y="4334510"/>
            <a:ext cx="422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牙齿</a:t>
            </a:r>
            <a:endParaRPr lang="zh-CN" altLang="en-US"/>
          </a:p>
        </p:txBody>
      </p:sp>
      <p:cxnSp>
        <p:nvCxnSpPr>
          <p:cNvPr id="27" name="直接箭头连接符 26"/>
          <p:cNvCxnSpPr>
            <a:endCxn id="28" idx="0"/>
          </p:cNvCxnSpPr>
          <p:nvPr/>
        </p:nvCxnSpPr>
        <p:spPr>
          <a:xfrm>
            <a:off x="1878330" y="5330190"/>
            <a:ext cx="105410" cy="452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795145" y="5782945"/>
            <a:ext cx="3771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舌头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辅音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9915"/>
            <a:ext cx="8507820" cy="4157331"/>
          </a:xfr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65" y="814527"/>
            <a:ext cx="414564" cy="42675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8200" y="1690688"/>
            <a:ext cx="3588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3600" dirty="0"/>
              <a:t>发音位置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辅音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45" y="2518530"/>
            <a:ext cx="8132895" cy="3722782"/>
          </a:xfrm>
        </p:spPr>
      </p:pic>
      <p:sp>
        <p:nvSpPr>
          <p:cNvPr id="4" name="椭圆 3"/>
          <p:cNvSpPr/>
          <p:nvPr/>
        </p:nvSpPr>
        <p:spPr>
          <a:xfrm>
            <a:off x="274053" y="822166"/>
            <a:ext cx="402336" cy="411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8200" y="1690688"/>
            <a:ext cx="416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3600" dirty="0"/>
              <a:t>发音方法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206740" cy="1325880"/>
          </a:xfrm>
        </p:spPr>
        <p:txBody>
          <a:bodyPr/>
          <a:lstStyle/>
          <a:p>
            <a:r>
              <a:rPr lang="zh-CN" altLang="en-US" dirty="0"/>
              <a:t>辅音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50570"/>
            <a:ext cx="10515600" cy="4092295"/>
          </a:xfrm>
        </p:spPr>
      </p:pic>
      <p:sp>
        <p:nvSpPr>
          <p:cNvPr id="4" name="椭圆 3"/>
          <p:cNvSpPr/>
          <p:nvPr/>
        </p:nvSpPr>
        <p:spPr>
          <a:xfrm>
            <a:off x="238543" y="1027906"/>
            <a:ext cx="402336" cy="411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8200" y="1690688"/>
            <a:ext cx="387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3600" dirty="0"/>
              <a:t>发音方法</a:t>
            </a:r>
            <a:endParaRPr lang="zh-CN" altLang="en-US" sz="3600" dirty="0"/>
          </a:p>
        </p:txBody>
      </p:sp>
      <p:pic>
        <p:nvPicPr>
          <p:cNvPr id="5" name="3261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5071745"/>
            <a:ext cx="915035" cy="1087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494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辅音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89" y="3608990"/>
            <a:ext cx="3586911" cy="2558828"/>
          </a:xfrm>
        </p:spPr>
      </p:pic>
      <p:sp>
        <p:nvSpPr>
          <p:cNvPr id="4" name="椭圆 3"/>
          <p:cNvSpPr/>
          <p:nvPr/>
        </p:nvSpPr>
        <p:spPr>
          <a:xfrm>
            <a:off x="353953" y="822166"/>
            <a:ext cx="402336" cy="411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38200" y="1690688"/>
            <a:ext cx="4433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en-US" altLang="zh-CN" sz="3600" dirty="0"/>
              <a:t>b</a:t>
            </a:r>
            <a:r>
              <a:rPr lang="zh-CN" altLang="en-US" sz="3600" dirty="0"/>
              <a:t>的发音过程</a:t>
            </a:r>
            <a:endParaRPr lang="en-US" altLang="zh-CN" sz="3600" dirty="0"/>
          </a:p>
          <a:p>
            <a:endParaRPr lang="en-US" altLang="zh-CN" sz="3600" dirty="0"/>
          </a:p>
          <a:p>
            <a:endParaRPr lang="zh-CN" altLang="en-US" sz="36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132" y="2413590"/>
            <a:ext cx="7402579" cy="43380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辅音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22" y="2403069"/>
            <a:ext cx="8282763" cy="4351338"/>
          </a:xfrm>
        </p:spPr>
      </p:pic>
      <p:sp>
        <p:nvSpPr>
          <p:cNvPr id="4" name="椭圆 3"/>
          <p:cNvSpPr/>
          <p:nvPr/>
        </p:nvSpPr>
        <p:spPr>
          <a:xfrm>
            <a:off x="300686" y="822166"/>
            <a:ext cx="402336" cy="411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20726" y="1690688"/>
            <a:ext cx="352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en-US" altLang="zh-CN" sz="3600" dirty="0"/>
              <a:t>p</a:t>
            </a:r>
            <a:r>
              <a:rPr lang="zh-CN" altLang="en-US" sz="3600" dirty="0"/>
              <a:t>的发音过程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辅音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03033" y="896112"/>
            <a:ext cx="402336" cy="411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44279" y="1637636"/>
            <a:ext cx="3487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en-US" altLang="zh-CN" sz="3600" dirty="0"/>
              <a:t>m</a:t>
            </a:r>
            <a:r>
              <a:rPr lang="zh-CN" altLang="en-US" sz="3600" dirty="0"/>
              <a:t>的发音过程</a:t>
            </a:r>
            <a:endParaRPr lang="zh-CN" altLang="en-US" sz="3600" dirty="0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496" y="2519916"/>
            <a:ext cx="7032917" cy="379220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WPS 演示</Application>
  <PresentationFormat>宽屏</PresentationFormat>
  <Paragraphs>132</Paragraphs>
  <Slides>27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宋体</vt:lpstr>
      <vt:lpstr>Wingdings</vt:lpstr>
      <vt:lpstr>字魂59号-创粗黑</vt:lpstr>
      <vt:lpstr>黑体</vt:lpstr>
      <vt:lpstr>等线</vt:lpstr>
      <vt:lpstr>微软雅黑</vt:lpstr>
      <vt:lpstr>Arial Unicode MS</vt:lpstr>
      <vt:lpstr>等线 Light</vt:lpstr>
      <vt:lpstr>Office 主题​​</vt:lpstr>
      <vt:lpstr>PowerPoint 演示文稿</vt:lpstr>
      <vt:lpstr>辅音</vt:lpstr>
      <vt:lpstr>PowerPoint 演示文稿</vt:lpstr>
      <vt:lpstr>辅音</vt:lpstr>
      <vt:lpstr>辅音</vt:lpstr>
      <vt:lpstr>辅音</vt:lpstr>
      <vt:lpstr>辅音</vt:lpstr>
      <vt:lpstr>辅音</vt:lpstr>
      <vt:lpstr>辅音</vt:lpstr>
      <vt:lpstr>辅音</vt:lpstr>
      <vt:lpstr>辅音</vt:lpstr>
      <vt:lpstr>辅音</vt:lpstr>
      <vt:lpstr>辅音</vt:lpstr>
      <vt:lpstr>辅音</vt:lpstr>
      <vt:lpstr>辅音</vt:lpstr>
      <vt:lpstr>辅音</vt:lpstr>
      <vt:lpstr>辅音</vt:lpstr>
      <vt:lpstr>辅音</vt:lpstr>
      <vt:lpstr>辅音</vt:lpstr>
      <vt:lpstr>辅音</vt:lpstr>
      <vt:lpstr>辅音</vt:lpstr>
      <vt:lpstr>辅音</vt:lpstr>
      <vt:lpstr>辅音</vt:lpstr>
      <vt:lpstr>辅音</vt:lpstr>
      <vt:lpstr>辅音</vt:lpstr>
      <vt:lpstr>辅音</vt:lpstr>
      <vt:lpstr>声母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1146858518@qq.com</dc:creator>
  <cp:lastModifiedBy>流浪的小孩</cp:lastModifiedBy>
  <cp:revision>28</cp:revision>
  <dcterms:created xsi:type="dcterms:W3CDTF">2020-07-13T02:32:00Z</dcterms:created>
  <dcterms:modified xsi:type="dcterms:W3CDTF">2020-07-18T12:21:37Z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