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86" r:id="rId6"/>
    <p:sldId id="287" r:id="rId7"/>
    <p:sldId id="288" r:id="rId8"/>
    <p:sldId id="289" r:id="rId9"/>
    <p:sldId id="291" r:id="rId10"/>
    <p:sldId id="292" r:id="rId11"/>
    <p:sldId id="268" r:id="rId12"/>
    <p:sldId id="293" r:id="rId13"/>
    <p:sldId id="269" r:id="rId14"/>
    <p:sldId id="294" r:id="rId15"/>
    <p:sldId id="295" r:id="rId16"/>
    <p:sldId id="296" r:id="rId17"/>
    <p:sldId id="283" r:id="rId18"/>
    <p:sldId id="28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F622AD-2B7E-4D75-82FE-F1BA9BE8967D}">
  <a:tblStyle styleId="{9FF622AD-2B7E-4D75-82FE-F1BA9BE896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80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46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41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412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998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38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339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361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820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95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8" name="Google Shape;258;p23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3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4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5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6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3" r:id="rId7"/>
    <p:sldLayoutId id="2147483664" r:id="rId8"/>
    <p:sldLayoutId id="2147483665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Multimodal Aspect-Based Sentiment Classification with Knowledge-Injected Transformer</a:t>
            </a:r>
            <a:endParaRPr lang="en-US" sz="2800" b="1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36414050 QUAN X</a:t>
            </a:r>
            <a:r>
              <a:rPr lang="en-US" altLang="zh-CN" dirty="0"/>
              <a:t>inyun </a:t>
            </a:r>
            <a:r>
              <a:rPr lang="ja-JP" altLang="en-US" dirty="0"/>
              <a:t>ゼンシンウン</a:t>
            </a: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9200" y="3454645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9200" y="1436454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1592100" y="186552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7312500" y="186552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</a:t>
            </a:r>
          </a:p>
        </p:txBody>
      </p:sp>
      <p:sp>
        <p:nvSpPr>
          <p:cNvPr id="330" name="Google Shape;330;p32"/>
          <p:cNvSpPr txBox="1">
            <a:spLocks noGrp="1"/>
          </p:cNvSpPr>
          <p:nvPr>
            <p:ph type="subTitle" idx="1"/>
          </p:nvPr>
        </p:nvSpPr>
        <p:spPr>
          <a:xfrm>
            <a:off x="1959350" y="2951953"/>
            <a:ext cx="52254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Explanation of the proposed method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07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流程图: 可选过程 467">
            <a:extLst>
              <a:ext uri="{FF2B5EF4-FFF2-40B4-BE49-F238E27FC236}">
                <a16:creationId xmlns:a16="http://schemas.microsoft.com/office/drawing/2014/main" id="{1184B782-1B8B-C509-E4F0-A20FB390F207}"/>
              </a:ext>
            </a:extLst>
          </p:cNvPr>
          <p:cNvSpPr/>
          <p:nvPr/>
        </p:nvSpPr>
        <p:spPr>
          <a:xfrm>
            <a:off x="3884722" y="1837937"/>
            <a:ext cx="1090810" cy="170001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Quicksand"/>
              </a:rPr>
              <a:t>Transformer</a:t>
            </a:r>
            <a:endParaRPr lang="zh-CN" altLang="en-US" sz="1200" b="1" dirty="0">
              <a:solidFill>
                <a:schemeClr val="tx1"/>
              </a:solidFill>
              <a:latin typeface="Quicksand"/>
            </a:endParaRPr>
          </a:p>
        </p:txBody>
      </p:sp>
      <p:sp>
        <p:nvSpPr>
          <p:cNvPr id="447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Explanation</a:t>
            </a:r>
            <a:endParaRPr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" name="Google Shape;347;p33">
            <a:extLst>
              <a:ext uri="{FF2B5EF4-FFF2-40B4-BE49-F238E27FC236}">
                <a16:creationId xmlns:a16="http://schemas.microsoft.com/office/drawing/2014/main" id="{722E5557-B02B-37C8-2F3E-E6B2DF7DC2B3}"/>
              </a:ext>
            </a:extLst>
          </p:cNvPr>
          <p:cNvSpPr txBox="1">
            <a:spLocks/>
          </p:cNvSpPr>
          <p:nvPr/>
        </p:nvSpPr>
        <p:spPr>
          <a:xfrm>
            <a:off x="504744" y="1226378"/>
            <a:ext cx="1924462" cy="678576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100" dirty="0"/>
              <a:t>@ Apple @ is now almost twice as valuable as the next biggest company on Earth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8808887-FFE2-D90B-704E-C924F3278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89" y="3478970"/>
            <a:ext cx="1619662" cy="978916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EFA0DC0-AE70-0FAE-2614-B69C0B497B2A}"/>
              </a:ext>
            </a:extLst>
          </p:cNvPr>
          <p:cNvSpPr/>
          <p:nvPr/>
        </p:nvSpPr>
        <p:spPr>
          <a:xfrm>
            <a:off x="2869731" y="1426189"/>
            <a:ext cx="1129048" cy="261610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dk2"/>
                </a:solidFill>
                <a:latin typeface="Quicksand"/>
                <a:sym typeface="Quicksand"/>
              </a:rPr>
              <a:t>Textual features</a:t>
            </a:r>
            <a:endParaRPr lang="zh-CN" altLang="en-US" sz="1000" b="1" dirty="0">
              <a:solidFill>
                <a:schemeClr val="dk2"/>
              </a:solidFill>
              <a:latin typeface="Quicksand"/>
              <a:sym typeface="Quicksand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18B4E4C-9A2F-9B25-44EA-1039A01F516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2429206" y="1556994"/>
            <a:ext cx="440525" cy="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EA455AC-E6DC-D8DF-333C-3E72DD776C19}"/>
              </a:ext>
            </a:extLst>
          </p:cNvPr>
          <p:cNvSpPr/>
          <p:nvPr/>
        </p:nvSpPr>
        <p:spPr>
          <a:xfrm>
            <a:off x="2869731" y="3829949"/>
            <a:ext cx="1129048" cy="261610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dk2"/>
                </a:solidFill>
                <a:latin typeface="Quicksand"/>
                <a:sym typeface="Quicksand"/>
              </a:rPr>
              <a:t>Visual features</a:t>
            </a:r>
            <a:endParaRPr lang="zh-CN" altLang="en-US" sz="1000" b="1" dirty="0">
              <a:solidFill>
                <a:schemeClr val="dk2"/>
              </a:solidFill>
              <a:latin typeface="Quicksand"/>
              <a:sym typeface="Quicksand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3A9A871-1304-C2FB-8EDD-AA3BD7D84A36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2274051" y="3960754"/>
            <a:ext cx="595680" cy="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160B2C7-299E-39CA-3C61-16CCED22A2B9}"/>
              </a:ext>
            </a:extLst>
          </p:cNvPr>
          <p:cNvSpPr txBox="1"/>
          <p:nvPr/>
        </p:nvSpPr>
        <p:spPr>
          <a:xfrm>
            <a:off x="2392714" y="1265802"/>
            <a:ext cx="61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  <a:latin typeface="Quicksand"/>
                <a:sym typeface="Quicksand"/>
              </a:rPr>
              <a:t>BERT</a:t>
            </a:r>
            <a:endParaRPr lang="zh-CN" altLang="en-US" sz="1200" b="1" dirty="0">
              <a:solidFill>
                <a:schemeClr val="tx1"/>
              </a:solidFill>
              <a:latin typeface="Quicksand"/>
              <a:sym typeface="Quicksand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54D9A53-24CC-1792-B4D6-2A5991E35A01}"/>
              </a:ext>
            </a:extLst>
          </p:cNvPr>
          <p:cNvSpPr txBox="1"/>
          <p:nvPr/>
        </p:nvSpPr>
        <p:spPr>
          <a:xfrm>
            <a:off x="1927140" y="4098311"/>
            <a:ext cx="1121072" cy="60016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Quicksand"/>
                <a:sym typeface="Quicksand"/>
              </a:rPr>
              <a:t>Mask R-CNN model that applies RoIAlign</a:t>
            </a:r>
            <a:endParaRPr lang="zh-CN" altLang="en-US" sz="1100" b="1" dirty="0">
              <a:solidFill>
                <a:schemeClr val="tx1"/>
              </a:solidFill>
              <a:latin typeface="Quicksand"/>
              <a:sym typeface="Quicksand"/>
            </a:endParaRPr>
          </a:p>
        </p:txBody>
      </p:sp>
      <p:sp>
        <p:nvSpPr>
          <p:cNvPr id="38" name="对话气泡: 椭圆形 37">
            <a:extLst>
              <a:ext uri="{FF2B5EF4-FFF2-40B4-BE49-F238E27FC236}">
                <a16:creationId xmlns:a16="http://schemas.microsoft.com/office/drawing/2014/main" id="{31487E56-16F7-65C8-7310-86F1B606E250}"/>
              </a:ext>
            </a:extLst>
          </p:cNvPr>
          <p:cNvSpPr/>
          <p:nvPr/>
        </p:nvSpPr>
        <p:spPr>
          <a:xfrm>
            <a:off x="2455562" y="1755473"/>
            <a:ext cx="2064913" cy="670860"/>
          </a:xfrm>
          <a:prstGeom prst="wedgeEllipseCallout">
            <a:avLst>
              <a:gd name="adj1" fmla="val 47730"/>
              <a:gd name="adj2" fmla="val 56898"/>
            </a:avLst>
          </a:prstGeom>
          <a:solidFill>
            <a:schemeClr val="tx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Quicksand"/>
              </a:rPr>
              <a:t>adjust each word’s features by combining the correlation between </a:t>
            </a:r>
            <a:r>
              <a:rPr lang="en-US" altLang="zh-CN" sz="1000" b="1" dirty="0">
                <a:solidFill>
                  <a:schemeClr val="accent1"/>
                </a:solidFill>
                <a:latin typeface="Quicksand"/>
              </a:rPr>
              <a:t>words and words</a:t>
            </a:r>
            <a:endParaRPr lang="zh-CN" altLang="en-US" sz="1000" b="1" dirty="0">
              <a:solidFill>
                <a:schemeClr val="accent1"/>
              </a:solidFill>
              <a:latin typeface="Quicksand"/>
            </a:endParaRPr>
          </a:p>
        </p:txBody>
      </p:sp>
      <p:sp>
        <p:nvSpPr>
          <p:cNvPr id="39" name="对话气泡: 椭圆形 38">
            <a:extLst>
              <a:ext uri="{FF2B5EF4-FFF2-40B4-BE49-F238E27FC236}">
                <a16:creationId xmlns:a16="http://schemas.microsoft.com/office/drawing/2014/main" id="{390E9867-3A49-797F-43C7-83C869E5912D}"/>
              </a:ext>
            </a:extLst>
          </p:cNvPr>
          <p:cNvSpPr/>
          <p:nvPr/>
        </p:nvSpPr>
        <p:spPr>
          <a:xfrm>
            <a:off x="2423871" y="3070974"/>
            <a:ext cx="2064913" cy="620263"/>
          </a:xfrm>
          <a:prstGeom prst="wedgeEllipseCallout">
            <a:avLst>
              <a:gd name="adj1" fmla="val 46504"/>
              <a:gd name="adj2" fmla="val -67997"/>
            </a:avLst>
          </a:prstGeom>
          <a:solidFill>
            <a:schemeClr val="tx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Quicksand"/>
              </a:rPr>
              <a:t>adjust each word’s features by combining the correlation between </a:t>
            </a:r>
            <a:r>
              <a:rPr lang="en-US" altLang="zh-CN" sz="1000" b="1" dirty="0">
                <a:solidFill>
                  <a:schemeClr val="accent1"/>
                </a:solidFill>
                <a:latin typeface="Quicksand"/>
              </a:rPr>
              <a:t>words and objects</a:t>
            </a:r>
            <a:endParaRPr lang="zh-CN" altLang="en-US" sz="1000" b="1" dirty="0">
              <a:solidFill>
                <a:schemeClr val="accent1"/>
              </a:solidFill>
              <a:latin typeface="Quicksand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7C872D0-3D13-1846-2071-4272EDE37A60}"/>
              </a:ext>
            </a:extLst>
          </p:cNvPr>
          <p:cNvSpPr txBox="1"/>
          <p:nvPr/>
        </p:nvSpPr>
        <p:spPr>
          <a:xfrm>
            <a:off x="1733740" y="2603873"/>
            <a:ext cx="2210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dk2"/>
                </a:solidFill>
                <a:latin typeface="Quicksand"/>
                <a:sym typeface="Quicksand"/>
              </a:rPr>
              <a:t>Two things done by Transformer</a:t>
            </a:r>
            <a:endParaRPr lang="zh-CN" altLang="en-US" sz="1100" b="1" dirty="0">
              <a:solidFill>
                <a:schemeClr val="dk2"/>
              </a:solidFill>
              <a:latin typeface="Quicksand"/>
              <a:sym typeface="Quicksand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CCB03D6-8354-41E9-DABC-B4F1B2D37587}"/>
              </a:ext>
            </a:extLst>
          </p:cNvPr>
          <p:cNvSpPr/>
          <p:nvPr/>
        </p:nvSpPr>
        <p:spPr>
          <a:xfrm>
            <a:off x="5367824" y="421227"/>
            <a:ext cx="1493564" cy="637818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>
                <a:solidFill>
                  <a:schemeClr val="dk2"/>
                </a:solidFill>
                <a:latin typeface="Quicksand"/>
                <a:sym typeface="Quicksand"/>
              </a:rPr>
              <a:t>Injected knowledge:</a:t>
            </a:r>
          </a:p>
          <a:p>
            <a:r>
              <a:rPr lang="en-US" altLang="zh-CN" sz="1050" b="1" dirty="0">
                <a:solidFill>
                  <a:schemeClr val="tx1"/>
                </a:solidFill>
                <a:latin typeface="Quicksand"/>
                <a:sym typeface="Quicksand"/>
              </a:rPr>
              <a:t>syntactic dependency information (Stanza)</a:t>
            </a:r>
          </a:p>
        </p:txBody>
      </p:sp>
      <p:cxnSp>
        <p:nvCxnSpPr>
          <p:cNvPr id="463" name="连接符: 肘形 462">
            <a:extLst>
              <a:ext uri="{FF2B5EF4-FFF2-40B4-BE49-F238E27FC236}">
                <a16:creationId xmlns:a16="http://schemas.microsoft.com/office/drawing/2014/main" id="{9D5E0DBE-092C-69A4-6E22-F3EDCD0D8B44}"/>
              </a:ext>
            </a:extLst>
          </p:cNvPr>
          <p:cNvCxnSpPr>
            <a:cxnSpLocks/>
            <a:stCxn id="18" idx="3"/>
            <a:endCxn id="468" idx="0"/>
          </p:cNvCxnSpPr>
          <p:nvPr/>
        </p:nvCxnSpPr>
        <p:spPr>
          <a:xfrm>
            <a:off x="3998779" y="1556994"/>
            <a:ext cx="431348" cy="2809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连接符: 肘形 465">
            <a:extLst>
              <a:ext uri="{FF2B5EF4-FFF2-40B4-BE49-F238E27FC236}">
                <a16:creationId xmlns:a16="http://schemas.microsoft.com/office/drawing/2014/main" id="{AE43988E-975E-86EE-5C66-1EBC8D320A78}"/>
              </a:ext>
            </a:extLst>
          </p:cNvPr>
          <p:cNvCxnSpPr>
            <a:cxnSpLocks/>
            <a:stCxn id="28" idx="3"/>
            <a:endCxn id="468" idx="2"/>
          </p:cNvCxnSpPr>
          <p:nvPr/>
        </p:nvCxnSpPr>
        <p:spPr>
          <a:xfrm flipV="1">
            <a:off x="3998779" y="3537948"/>
            <a:ext cx="431348" cy="4228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A3D0F6B-6F2C-A529-BF1C-9A8F9AA9DE45}"/>
              </a:ext>
            </a:extLst>
          </p:cNvPr>
          <p:cNvSpPr/>
          <p:nvPr/>
        </p:nvSpPr>
        <p:spPr>
          <a:xfrm>
            <a:off x="7032857" y="412466"/>
            <a:ext cx="1493564" cy="637818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>
                <a:solidFill>
                  <a:schemeClr val="dk2"/>
                </a:solidFill>
                <a:latin typeface="Quicksand"/>
                <a:sym typeface="Quicksand"/>
              </a:rPr>
              <a:t>Injected knowledge:</a:t>
            </a:r>
          </a:p>
          <a:p>
            <a:r>
              <a:rPr lang="en-US" altLang="zh-CN" sz="1050" b="1" dirty="0">
                <a:solidFill>
                  <a:schemeClr val="tx1"/>
                </a:solidFill>
                <a:latin typeface="Quicksand"/>
                <a:sym typeface="Quicksand"/>
              </a:rPr>
              <a:t>correlation between object and word (CLIP)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B5ABB3B-74BE-8F3A-1EBC-50323829647F}"/>
              </a:ext>
            </a:extLst>
          </p:cNvPr>
          <p:cNvSpPr/>
          <p:nvPr/>
        </p:nvSpPr>
        <p:spPr>
          <a:xfrm>
            <a:off x="4863705" y="2072575"/>
            <a:ext cx="1455529" cy="538044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  <a:latin typeface="Quicksand"/>
                <a:sym typeface="Quicksand"/>
              </a:rPr>
              <a:t>Rejected Textual features contain influence from context</a:t>
            </a:r>
            <a:endParaRPr lang="zh-CN" altLang="en-US" sz="1000" b="1" dirty="0">
              <a:solidFill>
                <a:schemeClr val="accent1"/>
              </a:solidFill>
              <a:latin typeface="Quicksand"/>
              <a:sym typeface="Quicksand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A13193E-7DA9-99F7-9D13-F205A36682AE}"/>
              </a:ext>
            </a:extLst>
          </p:cNvPr>
          <p:cNvSpPr/>
          <p:nvPr/>
        </p:nvSpPr>
        <p:spPr>
          <a:xfrm>
            <a:off x="4888060" y="2895052"/>
            <a:ext cx="1424403" cy="538044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  <a:latin typeface="Quicksand"/>
                <a:sym typeface="Quicksand"/>
              </a:rPr>
              <a:t>Rejected Textual features contain influence from objects</a:t>
            </a:r>
            <a:endParaRPr lang="zh-CN" altLang="en-US" sz="1000" b="1" dirty="0">
              <a:solidFill>
                <a:schemeClr val="accent1"/>
              </a:solidFill>
              <a:latin typeface="Quicksand"/>
              <a:sym typeface="Quicksand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9684A9-17F6-9F10-3858-4D50D84F7E8C}"/>
              </a:ext>
            </a:extLst>
          </p:cNvPr>
          <p:cNvCxnSpPr>
            <a:cxnSpLocks/>
            <a:stCxn id="38" idx="5"/>
            <a:endCxn id="30" idx="1"/>
          </p:cNvCxnSpPr>
          <p:nvPr/>
        </p:nvCxnSpPr>
        <p:spPr>
          <a:xfrm>
            <a:off x="4218075" y="2328088"/>
            <a:ext cx="645630" cy="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5568D87-D1B5-607F-AF52-1F5C35F98BA3}"/>
              </a:ext>
            </a:extLst>
          </p:cNvPr>
          <p:cNvSpPr/>
          <p:nvPr/>
        </p:nvSpPr>
        <p:spPr>
          <a:xfrm>
            <a:off x="767223" y="3376586"/>
            <a:ext cx="623696" cy="2047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objects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02A7C8B-8476-8062-1265-AA988AC800CC}"/>
              </a:ext>
            </a:extLst>
          </p:cNvPr>
          <p:cNvCxnSpPr>
            <a:cxnSpLocks/>
            <a:stCxn id="39" idx="7"/>
            <a:endCxn id="34" idx="1"/>
          </p:cNvCxnSpPr>
          <p:nvPr/>
        </p:nvCxnSpPr>
        <p:spPr>
          <a:xfrm>
            <a:off x="4186384" y="3161809"/>
            <a:ext cx="701676" cy="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文本框 466">
            <a:extLst>
              <a:ext uri="{FF2B5EF4-FFF2-40B4-BE49-F238E27FC236}">
                <a16:creationId xmlns:a16="http://schemas.microsoft.com/office/drawing/2014/main" id="{DE54C52A-7503-AC27-C1D2-18395F30C627}"/>
              </a:ext>
            </a:extLst>
          </p:cNvPr>
          <p:cNvSpPr txBox="1"/>
          <p:nvPr/>
        </p:nvSpPr>
        <p:spPr>
          <a:xfrm>
            <a:off x="7459813" y="1072941"/>
            <a:ext cx="140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Quicksand"/>
                <a:sym typeface="Quicksand"/>
              </a:rPr>
              <a:t>Delete influence from irrelative objects</a:t>
            </a:r>
            <a:endParaRPr lang="zh-CN" altLang="en-US" sz="1000" b="1" dirty="0">
              <a:solidFill>
                <a:schemeClr val="tx1"/>
              </a:solidFill>
              <a:latin typeface="Quicksand"/>
              <a:sym typeface="Quicksand"/>
            </a:endParaRPr>
          </a:p>
        </p:txBody>
      </p:sp>
      <p:sp>
        <p:nvSpPr>
          <p:cNvPr id="495" name="文本框 494">
            <a:extLst>
              <a:ext uri="{FF2B5EF4-FFF2-40B4-BE49-F238E27FC236}">
                <a16:creationId xmlns:a16="http://schemas.microsoft.com/office/drawing/2014/main" id="{46D835CC-7991-91D4-01ED-D4AD096D1C6B}"/>
              </a:ext>
            </a:extLst>
          </p:cNvPr>
          <p:cNvSpPr txBox="1"/>
          <p:nvPr/>
        </p:nvSpPr>
        <p:spPr>
          <a:xfrm>
            <a:off x="5053562" y="1080727"/>
            <a:ext cx="140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Quicksand"/>
                <a:sym typeface="Quicksand"/>
              </a:rPr>
              <a:t>Delete influence from irrelative context</a:t>
            </a:r>
            <a:endParaRPr lang="zh-CN" altLang="en-US" sz="1000" b="1" dirty="0">
              <a:solidFill>
                <a:schemeClr val="tx1"/>
              </a:solidFill>
              <a:latin typeface="Quicksand"/>
              <a:sym typeface="Quicksand"/>
            </a:endParaRPr>
          </a:p>
        </p:txBody>
      </p:sp>
      <p:cxnSp>
        <p:nvCxnSpPr>
          <p:cNvPr id="505" name="连接符: 肘形 504">
            <a:extLst>
              <a:ext uri="{FF2B5EF4-FFF2-40B4-BE49-F238E27FC236}">
                <a16:creationId xmlns:a16="http://schemas.microsoft.com/office/drawing/2014/main" id="{BA435102-C185-4159-4CB4-6535FCBF7756}"/>
              </a:ext>
            </a:extLst>
          </p:cNvPr>
          <p:cNvCxnSpPr>
            <a:cxnSpLocks/>
            <a:stCxn id="30" idx="3"/>
            <a:endCxn id="34" idx="3"/>
          </p:cNvCxnSpPr>
          <p:nvPr/>
        </p:nvCxnSpPr>
        <p:spPr>
          <a:xfrm flipH="1">
            <a:off x="6312463" y="2341597"/>
            <a:ext cx="6771" cy="822477"/>
          </a:xfrm>
          <a:prstGeom prst="bentConnector3">
            <a:avLst>
              <a:gd name="adj1" fmla="val -33761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矩形: 圆角 507">
            <a:extLst>
              <a:ext uri="{FF2B5EF4-FFF2-40B4-BE49-F238E27FC236}">
                <a16:creationId xmlns:a16="http://schemas.microsoft.com/office/drawing/2014/main" id="{3D67E5E7-B24B-FA6F-4CD6-04BE59750AE4}"/>
              </a:ext>
            </a:extLst>
          </p:cNvPr>
          <p:cNvSpPr/>
          <p:nvPr/>
        </p:nvSpPr>
        <p:spPr>
          <a:xfrm>
            <a:off x="6296283" y="1348848"/>
            <a:ext cx="1258111" cy="28094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/>
                </a:solidFill>
                <a:latin typeface="Quicksand"/>
                <a:sym typeface="Quicksand"/>
              </a:rPr>
              <a:t>Reflecting Multi-hop Relations</a:t>
            </a:r>
          </a:p>
        </p:txBody>
      </p:sp>
      <p:cxnSp>
        <p:nvCxnSpPr>
          <p:cNvPr id="384" name="连接符: 肘形 383">
            <a:extLst>
              <a:ext uri="{FF2B5EF4-FFF2-40B4-BE49-F238E27FC236}">
                <a16:creationId xmlns:a16="http://schemas.microsoft.com/office/drawing/2014/main" id="{BD2D6B59-26CD-C500-0222-CF0CA8A439D9}"/>
              </a:ext>
            </a:extLst>
          </p:cNvPr>
          <p:cNvCxnSpPr>
            <a:cxnSpLocks/>
            <a:stCxn id="42" idx="1"/>
            <a:endCxn id="508" idx="1"/>
          </p:cNvCxnSpPr>
          <p:nvPr/>
        </p:nvCxnSpPr>
        <p:spPr>
          <a:xfrm rot="10800000" flipH="1" flipV="1">
            <a:off x="5367823" y="740135"/>
            <a:ext cx="928459" cy="749183"/>
          </a:xfrm>
          <a:prstGeom prst="bentConnector3">
            <a:avLst>
              <a:gd name="adj1" fmla="val -24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连接符: 肘形 389">
            <a:extLst>
              <a:ext uri="{FF2B5EF4-FFF2-40B4-BE49-F238E27FC236}">
                <a16:creationId xmlns:a16="http://schemas.microsoft.com/office/drawing/2014/main" id="{1FFD14FF-4483-655B-4F7F-E32628CAD182}"/>
              </a:ext>
            </a:extLst>
          </p:cNvPr>
          <p:cNvCxnSpPr>
            <a:cxnSpLocks/>
            <a:stCxn id="2" idx="3"/>
            <a:endCxn id="508" idx="3"/>
          </p:cNvCxnSpPr>
          <p:nvPr/>
        </p:nvCxnSpPr>
        <p:spPr>
          <a:xfrm flipH="1">
            <a:off x="7554394" y="731375"/>
            <a:ext cx="972027" cy="757944"/>
          </a:xfrm>
          <a:prstGeom prst="bentConnector3">
            <a:avLst>
              <a:gd name="adj1" fmla="val -23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矩形: 圆角 392">
            <a:extLst>
              <a:ext uri="{FF2B5EF4-FFF2-40B4-BE49-F238E27FC236}">
                <a16:creationId xmlns:a16="http://schemas.microsoft.com/office/drawing/2014/main" id="{FDB88EB6-5E3A-028B-C141-7F90C3A980F5}"/>
              </a:ext>
            </a:extLst>
          </p:cNvPr>
          <p:cNvSpPr/>
          <p:nvPr/>
        </p:nvSpPr>
        <p:spPr>
          <a:xfrm>
            <a:off x="6582231" y="1808456"/>
            <a:ext cx="686213" cy="178112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/>
                </a:solidFill>
                <a:latin typeface="Quicksand"/>
                <a:sym typeface="Quicksand"/>
              </a:rPr>
              <a:t>Matrix P</a:t>
            </a:r>
          </a:p>
        </p:txBody>
      </p: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F942ADC4-C4C3-4EF6-720D-52214DCA25D2}"/>
              </a:ext>
            </a:extLst>
          </p:cNvPr>
          <p:cNvCxnSpPr>
            <a:stCxn id="508" idx="2"/>
            <a:endCxn id="393" idx="0"/>
          </p:cNvCxnSpPr>
          <p:nvPr/>
        </p:nvCxnSpPr>
        <p:spPr>
          <a:xfrm flipH="1">
            <a:off x="6925338" y="1629790"/>
            <a:ext cx="1" cy="17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矩形: 圆角 396">
            <a:extLst>
              <a:ext uri="{FF2B5EF4-FFF2-40B4-BE49-F238E27FC236}">
                <a16:creationId xmlns:a16="http://schemas.microsoft.com/office/drawing/2014/main" id="{3930C14A-356E-0AA9-E6CE-9422AEF1E420}"/>
              </a:ext>
            </a:extLst>
          </p:cNvPr>
          <p:cNvSpPr/>
          <p:nvPr/>
        </p:nvSpPr>
        <p:spPr>
          <a:xfrm>
            <a:off x="7410260" y="2504660"/>
            <a:ext cx="1129048" cy="400110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dk2"/>
                </a:solidFill>
                <a:latin typeface="Quicksand"/>
                <a:sym typeface="Quicksand"/>
              </a:rPr>
              <a:t>Features of @Apple@</a:t>
            </a:r>
            <a:endParaRPr lang="zh-CN" altLang="en-US" sz="1000" b="1" dirty="0">
              <a:solidFill>
                <a:schemeClr val="dk2"/>
              </a:solidFill>
              <a:latin typeface="Quicksand"/>
              <a:sym typeface="Quicksand"/>
            </a:endParaRPr>
          </a:p>
        </p:txBody>
      </p:sp>
      <p:cxnSp>
        <p:nvCxnSpPr>
          <p:cNvPr id="403" name="连接符: 肘形 402">
            <a:extLst>
              <a:ext uri="{FF2B5EF4-FFF2-40B4-BE49-F238E27FC236}">
                <a16:creationId xmlns:a16="http://schemas.microsoft.com/office/drawing/2014/main" id="{72CA29F5-CBDE-1777-A482-142D1B55D6A9}"/>
              </a:ext>
            </a:extLst>
          </p:cNvPr>
          <p:cNvCxnSpPr>
            <a:cxnSpLocks/>
            <a:stCxn id="393" idx="2"/>
            <a:endCxn id="397" idx="0"/>
          </p:cNvCxnSpPr>
          <p:nvPr/>
        </p:nvCxnSpPr>
        <p:spPr>
          <a:xfrm rot="16200000" flipH="1">
            <a:off x="7191015" y="1720891"/>
            <a:ext cx="518092" cy="1049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D9C68A10-BC3B-77B7-E4C7-C05805151865}"/>
              </a:ext>
            </a:extLst>
          </p:cNvPr>
          <p:cNvCxnSpPr>
            <a:cxnSpLocks/>
            <a:endCxn id="397" idx="1"/>
          </p:cNvCxnSpPr>
          <p:nvPr/>
        </p:nvCxnSpPr>
        <p:spPr>
          <a:xfrm>
            <a:off x="6533882" y="2704715"/>
            <a:ext cx="876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0" name="矩形: 圆角 429">
                <a:extLst>
                  <a:ext uri="{FF2B5EF4-FFF2-40B4-BE49-F238E27FC236}">
                    <a16:creationId xmlns:a16="http://schemas.microsoft.com/office/drawing/2014/main" id="{6002D713-F2F5-412A-38EF-5256FA10215E}"/>
                  </a:ext>
                </a:extLst>
              </p:cNvPr>
              <p:cNvSpPr/>
              <p:nvPr/>
            </p:nvSpPr>
            <p:spPr>
              <a:xfrm>
                <a:off x="7834955" y="3581354"/>
                <a:ext cx="279657" cy="261610"/>
              </a:xfrm>
              <a:prstGeom prst="round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200" b="1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sym typeface="Quicksand"/>
                            </a:rPr>
                          </m:ctrlPr>
                        </m:accPr>
                        <m:e>
                          <m:r>
                            <a:rPr lang="en-US" altLang="zh-CN" sz="1200" b="1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sym typeface="Quicksand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200" b="1" dirty="0">
                  <a:solidFill>
                    <a:schemeClr val="dk2"/>
                  </a:solidFill>
                  <a:latin typeface="Quicksand"/>
                  <a:sym typeface="Quicksand"/>
                </a:endParaRPr>
              </a:p>
            </p:txBody>
          </p:sp>
        </mc:Choice>
        <mc:Fallback>
          <p:sp>
            <p:nvSpPr>
              <p:cNvPr id="430" name="矩形: 圆角 429">
                <a:extLst>
                  <a:ext uri="{FF2B5EF4-FFF2-40B4-BE49-F238E27FC236}">
                    <a16:creationId xmlns:a16="http://schemas.microsoft.com/office/drawing/2014/main" id="{6002D713-F2F5-412A-38EF-5256FA1021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955" y="3581354"/>
                <a:ext cx="279657" cy="26161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2" name="直接箭头连接符 431">
            <a:extLst>
              <a:ext uri="{FF2B5EF4-FFF2-40B4-BE49-F238E27FC236}">
                <a16:creationId xmlns:a16="http://schemas.microsoft.com/office/drawing/2014/main" id="{8329D381-F32D-6F38-1B68-D44BF24E830E}"/>
              </a:ext>
            </a:extLst>
          </p:cNvPr>
          <p:cNvCxnSpPr>
            <a:stCxn id="397" idx="2"/>
            <a:endCxn id="430" idx="0"/>
          </p:cNvCxnSpPr>
          <p:nvPr/>
        </p:nvCxnSpPr>
        <p:spPr>
          <a:xfrm>
            <a:off x="7974784" y="2904770"/>
            <a:ext cx="0" cy="67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92F17404-5C3D-BA2E-74C6-CE4B204AA454}"/>
              </a:ext>
            </a:extLst>
          </p:cNvPr>
          <p:cNvSpPr txBox="1"/>
          <p:nvPr/>
        </p:nvSpPr>
        <p:spPr>
          <a:xfrm>
            <a:off x="6861388" y="3037182"/>
            <a:ext cx="1405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Quicksand"/>
                <a:sym typeface="Quicksand"/>
              </a:rPr>
              <a:t>Linear &amp; </a:t>
            </a:r>
            <a:r>
              <a:rPr lang="en-US" altLang="zh-CN" sz="1000" b="1" dirty="0" err="1">
                <a:solidFill>
                  <a:schemeClr val="tx1"/>
                </a:solidFill>
                <a:latin typeface="Quicksand"/>
                <a:sym typeface="Quicksand"/>
              </a:rPr>
              <a:t>Softmax</a:t>
            </a:r>
            <a:endParaRPr lang="zh-CN" altLang="en-US" sz="1000" b="1" dirty="0">
              <a:solidFill>
                <a:schemeClr val="tx1"/>
              </a:solidFill>
              <a:latin typeface="Quicksand"/>
              <a:sym typeface="Quicksand"/>
            </a:endParaRPr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C2AEAE35-0F9B-CF73-DF2F-B936F00C4828}"/>
              </a:ext>
            </a:extLst>
          </p:cNvPr>
          <p:cNvSpPr txBox="1"/>
          <p:nvPr/>
        </p:nvSpPr>
        <p:spPr>
          <a:xfrm>
            <a:off x="7451361" y="3579585"/>
            <a:ext cx="420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Quicksand"/>
                <a:sym typeface="Quicksand"/>
              </a:rPr>
              <a:t> [0,1]</a:t>
            </a:r>
            <a:endParaRPr lang="zh-CN" altLang="en-US" sz="1000" b="1" dirty="0">
              <a:solidFill>
                <a:schemeClr val="tx1"/>
              </a:solidFill>
              <a:latin typeface="Quicksand"/>
              <a:sym typeface="Quicksand"/>
            </a:endParaRPr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A0230149-0155-A6A5-6CB5-BCDD2516564B}"/>
              </a:ext>
            </a:extLst>
          </p:cNvPr>
          <p:cNvSpPr txBox="1"/>
          <p:nvPr/>
        </p:nvSpPr>
        <p:spPr>
          <a:xfrm>
            <a:off x="7032857" y="3873613"/>
            <a:ext cx="1829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Quicksand"/>
                <a:sym typeface="Quicksand"/>
              </a:rPr>
              <a:t>Positive/Neutrality/Negative</a:t>
            </a:r>
            <a:endParaRPr lang="zh-CN" altLang="en-US" sz="1000" b="1" dirty="0">
              <a:solidFill>
                <a:schemeClr val="tx1"/>
              </a:solidFill>
              <a:latin typeface="Quicksand"/>
              <a:sym typeface="Quicksand"/>
            </a:endParaRPr>
          </a:p>
        </p:txBody>
      </p:sp>
      <p:sp>
        <p:nvSpPr>
          <p:cNvPr id="438" name="左大括号 437">
            <a:extLst>
              <a:ext uri="{FF2B5EF4-FFF2-40B4-BE49-F238E27FC236}">
                <a16:creationId xmlns:a16="http://schemas.microsoft.com/office/drawing/2014/main" id="{5FD090B1-238F-5D2E-DA00-148A726E828D}"/>
              </a:ext>
            </a:extLst>
          </p:cNvPr>
          <p:cNvSpPr/>
          <p:nvPr/>
        </p:nvSpPr>
        <p:spPr>
          <a:xfrm>
            <a:off x="4924023" y="412466"/>
            <a:ext cx="221197" cy="1555257"/>
          </a:xfrm>
          <a:prstGeom prst="leftBrace">
            <a:avLst>
              <a:gd name="adj1" fmla="val 138004"/>
              <a:gd name="adj2" fmla="val 31001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5BDCFA97-F802-ACB7-879A-B9E83A2D66BC}"/>
              </a:ext>
            </a:extLst>
          </p:cNvPr>
          <p:cNvSpPr txBox="1"/>
          <p:nvPr/>
        </p:nvSpPr>
        <p:spPr>
          <a:xfrm>
            <a:off x="3641154" y="740134"/>
            <a:ext cx="1282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highlight>
                  <a:srgbClr val="FFFF00"/>
                </a:highlight>
                <a:latin typeface="Quicksand"/>
                <a:sym typeface="Quicksand"/>
              </a:rPr>
              <a:t>Knowledge-Injected</a:t>
            </a:r>
            <a:endParaRPr lang="zh-CN" altLang="en-US" sz="1000" b="1" dirty="0">
              <a:solidFill>
                <a:schemeClr val="tx1"/>
              </a:solidFill>
              <a:highlight>
                <a:srgbClr val="FFFF00"/>
              </a:highlight>
              <a:latin typeface="Quicksand"/>
              <a:sym typeface="Quicksand"/>
            </a:endParaRPr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93F6D05E-B58F-AAB8-D54F-A1AC93197A62}"/>
              </a:ext>
            </a:extLst>
          </p:cNvPr>
          <p:cNvSpPr txBox="1"/>
          <p:nvPr/>
        </p:nvSpPr>
        <p:spPr>
          <a:xfrm>
            <a:off x="3154791" y="4280829"/>
            <a:ext cx="1682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highlight>
                  <a:srgbClr val="FFFF00"/>
                </a:highlight>
                <a:latin typeface="Quicksand"/>
                <a:sym typeface="Quicksand"/>
              </a:rPr>
              <a:t>Fine-grained visual features</a:t>
            </a:r>
          </a:p>
        </p:txBody>
      </p:sp>
      <p:sp>
        <p:nvSpPr>
          <p:cNvPr id="443" name="左大括号 442">
            <a:extLst>
              <a:ext uri="{FF2B5EF4-FFF2-40B4-BE49-F238E27FC236}">
                <a16:creationId xmlns:a16="http://schemas.microsoft.com/office/drawing/2014/main" id="{D6774754-BE84-4F47-621D-A1FE50D9DE25}"/>
              </a:ext>
            </a:extLst>
          </p:cNvPr>
          <p:cNvSpPr/>
          <p:nvPr/>
        </p:nvSpPr>
        <p:spPr>
          <a:xfrm rot="10800000">
            <a:off x="3021725" y="4119834"/>
            <a:ext cx="135339" cy="601465"/>
          </a:xfrm>
          <a:prstGeom prst="leftBrace">
            <a:avLst>
              <a:gd name="adj1" fmla="val 138004"/>
              <a:gd name="adj2" fmla="val 49558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Evaluation and Result</a:t>
            </a:r>
          </a:p>
        </p:txBody>
      </p:sp>
      <p:sp>
        <p:nvSpPr>
          <p:cNvPr id="330" name="Google Shape;330;p32"/>
          <p:cNvSpPr txBox="1">
            <a:spLocks noGrp="1"/>
          </p:cNvSpPr>
          <p:nvPr>
            <p:ph type="subTitle" idx="1"/>
          </p:nvPr>
        </p:nvSpPr>
        <p:spPr>
          <a:xfrm>
            <a:off x="1959350" y="2951953"/>
            <a:ext cx="52254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CN" dirty="0"/>
              <a:t>Evaluation of the proposed method and </a:t>
            </a:r>
            <a:r>
              <a:rPr lang="en-US" altLang="zh-CN" sz="1400" dirty="0"/>
              <a:t>Result of the evaluation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38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469" name="Google Shape;469;p4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C0DACE-B06B-071D-A44F-004D17CC1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1424412"/>
            <a:ext cx="762952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r>
              <a:rPr lang="en-US" altLang="zh-CN" dirty="0" err="1"/>
              <a:t>esult</a:t>
            </a:r>
            <a:endParaRPr dirty="0"/>
          </a:p>
        </p:txBody>
      </p:sp>
      <p:sp>
        <p:nvSpPr>
          <p:cNvPr id="469" name="Google Shape;469;p4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70E3EA-6BB1-994D-1A4C-5A13014AC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6" y="1017725"/>
            <a:ext cx="2702647" cy="3708719"/>
          </a:xfrm>
          <a:prstGeom prst="rect">
            <a:avLst/>
          </a:prstGeom>
        </p:spPr>
      </p:pic>
      <p:sp>
        <p:nvSpPr>
          <p:cNvPr id="4" name="Google Shape;344;p33">
            <a:extLst>
              <a:ext uri="{FF2B5EF4-FFF2-40B4-BE49-F238E27FC236}">
                <a16:creationId xmlns:a16="http://schemas.microsoft.com/office/drawing/2014/main" id="{EB3FB54A-C0AF-B41A-DFAF-654B2CA6C0BE}"/>
              </a:ext>
            </a:extLst>
          </p:cNvPr>
          <p:cNvSpPr txBox="1">
            <a:spLocks/>
          </p:cNvSpPr>
          <p:nvPr/>
        </p:nvSpPr>
        <p:spPr>
          <a:xfrm>
            <a:off x="3752045" y="1129049"/>
            <a:ext cx="4671955" cy="33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1"/>
                </a:solidFill>
                <a:latin typeface="Quicksand"/>
              </a:rPr>
              <a:t>P</a:t>
            </a:r>
            <a:r>
              <a:rPr lang="en-US" altLang="zh-CN" sz="1800" b="1" dirty="0">
                <a:solidFill>
                  <a:schemeClr val="accent1"/>
                </a:solidFill>
                <a:latin typeface="Quicksand"/>
              </a:rPr>
              <a:t>ast best model on Twitter2015: AME-GCN </a:t>
            </a:r>
            <a:endParaRPr lang="en-US" sz="1800" b="1" dirty="0">
              <a:solidFill>
                <a:schemeClr val="accent1"/>
              </a:solidFill>
              <a:latin typeface="Quicksand"/>
            </a:endParaRPr>
          </a:p>
          <a:p>
            <a:pPr marL="0" indent="0" algn="l"/>
            <a:r>
              <a:rPr lang="en-US" sz="1600" b="1" dirty="0">
                <a:solidFill>
                  <a:schemeClr val="tx1"/>
                </a:solidFill>
                <a:latin typeface="Quicksand"/>
              </a:rPr>
              <a:t>KNIT: ACC(accuracy): </a:t>
            </a:r>
            <a:r>
              <a:rPr lang="zh-CN" altLang="en-US" sz="1600" b="1" dirty="0">
                <a:solidFill>
                  <a:schemeClr val="tx1"/>
                </a:solidFill>
                <a:latin typeface="Quicksand"/>
              </a:rPr>
              <a:t>↑</a:t>
            </a:r>
            <a:r>
              <a:rPr lang="en-US" altLang="zh-CN" sz="1600" b="1" dirty="0">
                <a:solidFill>
                  <a:schemeClr val="tx1"/>
                </a:solidFill>
                <a:latin typeface="Quicksand"/>
              </a:rPr>
              <a:t>1.8% 	F1:</a:t>
            </a:r>
            <a:r>
              <a:rPr lang="zh-CN" altLang="en-US" sz="1600" b="1" dirty="0">
                <a:solidFill>
                  <a:schemeClr val="tx1"/>
                </a:solidFill>
                <a:latin typeface="Quicksand"/>
              </a:rPr>
              <a:t> ↑</a:t>
            </a:r>
            <a:r>
              <a:rPr lang="en-US" altLang="zh-CN" sz="1600" b="1" dirty="0">
                <a:solidFill>
                  <a:schemeClr val="tx1"/>
                </a:solidFill>
                <a:latin typeface="Quicksand"/>
              </a:rPr>
              <a:t>3.1%</a:t>
            </a:r>
          </a:p>
          <a:p>
            <a:pPr marL="0" indent="0" algn="l"/>
            <a:endParaRPr lang="en-US" altLang="zh-CN" sz="1600" b="1" dirty="0">
              <a:solidFill>
                <a:schemeClr val="tx1"/>
              </a:solidFill>
              <a:latin typeface="Quicksand"/>
            </a:endParaRPr>
          </a:p>
          <a:p>
            <a:pPr marL="0" indent="0" algn="l"/>
            <a:r>
              <a:rPr lang="en-US" altLang="zh-CN" sz="1800" b="1" dirty="0">
                <a:solidFill>
                  <a:schemeClr val="accent1"/>
                </a:solidFill>
                <a:latin typeface="Quicksand"/>
              </a:rPr>
              <a:t>Past best model on Twitter2017:KEF-TomBERT</a:t>
            </a:r>
          </a:p>
          <a:p>
            <a:pPr marL="0" indent="0" algn="l"/>
            <a:r>
              <a:rPr lang="en-US" altLang="zh-CN" sz="1600" b="1" dirty="0">
                <a:solidFill>
                  <a:schemeClr val="tx1"/>
                </a:solidFill>
                <a:latin typeface="Quicksand"/>
              </a:rPr>
              <a:t>KNIT: ACC(accuracy): </a:t>
            </a:r>
            <a:r>
              <a:rPr lang="zh-CN" altLang="en-US" sz="1600" b="1" dirty="0">
                <a:solidFill>
                  <a:schemeClr val="tx1"/>
                </a:solidFill>
                <a:latin typeface="Quicksand"/>
              </a:rPr>
              <a:t>↑</a:t>
            </a:r>
            <a:r>
              <a:rPr lang="en-US" altLang="zh-CN" sz="1600" b="1" dirty="0">
                <a:solidFill>
                  <a:schemeClr val="tx1"/>
                </a:solidFill>
                <a:latin typeface="Quicksand"/>
              </a:rPr>
              <a:t>1.2%	F1:</a:t>
            </a:r>
            <a:r>
              <a:rPr lang="zh-CN" altLang="en-US" sz="1600" b="1" dirty="0">
                <a:solidFill>
                  <a:schemeClr val="tx1"/>
                </a:solidFill>
                <a:latin typeface="Quicksand"/>
              </a:rPr>
              <a:t>↑</a:t>
            </a:r>
            <a:r>
              <a:rPr lang="en-US" altLang="zh-CN" sz="1600" b="1" dirty="0">
                <a:solidFill>
                  <a:schemeClr val="tx1"/>
                </a:solidFill>
                <a:latin typeface="Quicksand"/>
              </a:rPr>
              <a:t>1.8%</a:t>
            </a:r>
          </a:p>
          <a:p>
            <a:pPr marL="0" indent="0" algn="l"/>
            <a:endParaRPr lang="en-US" altLang="zh-CN" sz="1600" b="1" dirty="0">
              <a:solidFill>
                <a:schemeClr val="tx1"/>
              </a:solidFill>
              <a:latin typeface="Quicksand"/>
            </a:endParaRPr>
          </a:p>
          <a:p>
            <a:pPr marL="0" indent="0" algn="l"/>
            <a:endParaRPr lang="en-US" altLang="zh-CN" sz="1600" b="1" dirty="0">
              <a:solidFill>
                <a:schemeClr val="tx1"/>
              </a:solidFill>
              <a:latin typeface="Quicksand"/>
            </a:endParaRPr>
          </a:p>
          <a:p>
            <a:pPr marL="0" indent="0" algn="l"/>
            <a:endParaRPr lang="en-US" altLang="zh-CN" sz="1600" b="1" dirty="0">
              <a:solidFill>
                <a:schemeClr val="tx1"/>
              </a:solidFill>
              <a:latin typeface="Quicksand"/>
            </a:endParaRPr>
          </a:p>
          <a:p>
            <a:pPr marL="0" indent="0" algn="l"/>
            <a:endParaRPr lang="en-US" altLang="zh-CN" sz="1600" b="1" dirty="0">
              <a:solidFill>
                <a:schemeClr val="tx1"/>
              </a:solidFill>
              <a:latin typeface="Quicksand"/>
            </a:endParaRPr>
          </a:p>
          <a:p>
            <a:pPr marL="0" indent="0" algn="l"/>
            <a:endParaRPr lang="en-US" altLang="zh-CN" sz="1600" b="1" dirty="0">
              <a:solidFill>
                <a:schemeClr val="tx1"/>
              </a:solidFill>
              <a:latin typeface="Quicksand"/>
            </a:endParaRPr>
          </a:p>
          <a:p>
            <a:pPr marL="0" indent="0" algn="l"/>
            <a:r>
              <a:rPr lang="en-US" altLang="zh-CN" sz="1000" dirty="0"/>
              <a:t>ACC = (TP + TN) / (TP + TN + FP + FN)</a:t>
            </a:r>
          </a:p>
          <a:p>
            <a:pPr marL="0" indent="0" algn="l"/>
            <a:r>
              <a:rPr lang="en-US" altLang="zh-CN" sz="1100" dirty="0"/>
              <a:t>F1 = 2 * (Precision * Recall) / (Precision + Recall)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0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Observation</a:t>
            </a:r>
          </a:p>
        </p:txBody>
      </p:sp>
      <p:sp>
        <p:nvSpPr>
          <p:cNvPr id="330" name="Google Shape;330;p32"/>
          <p:cNvSpPr txBox="1">
            <a:spLocks noGrp="1"/>
          </p:cNvSpPr>
          <p:nvPr>
            <p:ph type="subTitle" idx="1"/>
          </p:nvPr>
        </p:nvSpPr>
        <p:spPr>
          <a:xfrm>
            <a:off x="1959350" y="2951953"/>
            <a:ext cx="52254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Observations and future challenges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05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Observation</a:t>
            </a: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25" y="1469272"/>
            <a:ext cx="7704000" cy="75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icksand"/>
              </a:rPr>
              <a:t>Considering more types of external knowledge, such as common-sense knowledge or knowledge from other fields, may further improve the performance of the model.</a:t>
            </a:r>
            <a:endParaRPr dirty="0">
              <a:latin typeface="Quicksand"/>
            </a:endParaRPr>
          </a:p>
        </p:txBody>
      </p:sp>
      <p:sp>
        <p:nvSpPr>
          <p:cNvPr id="343" name="Google Shape;343;p33"/>
          <p:cNvSpPr txBox="1">
            <a:spLocks noGrp="1"/>
          </p:cNvSpPr>
          <p:nvPr>
            <p:ph type="subTitle" idx="2"/>
          </p:nvPr>
        </p:nvSpPr>
        <p:spPr>
          <a:xfrm>
            <a:off x="720000" y="2639416"/>
            <a:ext cx="7704000" cy="629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icksand"/>
              </a:rPr>
              <a:t>Further explore more complex interactions between text and images to better understand and utilize these relationships.</a:t>
            </a:r>
            <a:endParaRPr dirty="0">
              <a:latin typeface="Quicksand"/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720025" y="109960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Further utilization of external knowledge</a:t>
            </a:r>
            <a:endParaRPr dirty="0"/>
          </a:p>
        </p:txBody>
      </p:sp>
      <p:sp>
        <p:nvSpPr>
          <p:cNvPr id="346" name="Google Shape;346;p33"/>
          <p:cNvSpPr txBox="1">
            <a:spLocks noGrp="1"/>
          </p:cNvSpPr>
          <p:nvPr>
            <p:ph type="subTitle" idx="5"/>
          </p:nvPr>
        </p:nvSpPr>
        <p:spPr>
          <a:xfrm>
            <a:off x="720000" y="2307284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In-depth study of cross-modal relations</a:t>
            </a:r>
            <a:endParaRPr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Google Shape;343;p33">
            <a:extLst>
              <a:ext uri="{FF2B5EF4-FFF2-40B4-BE49-F238E27FC236}">
                <a16:creationId xmlns:a16="http://schemas.microsoft.com/office/drawing/2014/main" id="{810D65CE-D809-6E7C-073E-D19090E54900}"/>
              </a:ext>
            </a:extLst>
          </p:cNvPr>
          <p:cNvSpPr txBox="1">
            <a:spLocks/>
          </p:cNvSpPr>
          <p:nvPr/>
        </p:nvSpPr>
        <p:spPr>
          <a:xfrm>
            <a:off x="720000" y="3840399"/>
            <a:ext cx="7704000" cy="62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>
                <a:latin typeface="Quicksand"/>
              </a:rPr>
              <a:t>Research more advanced or complex model structures to address the challenges in multimodal sentiment analysis.</a:t>
            </a:r>
          </a:p>
        </p:txBody>
      </p:sp>
      <p:sp>
        <p:nvSpPr>
          <p:cNvPr id="3" name="Google Shape;346;p33">
            <a:extLst>
              <a:ext uri="{FF2B5EF4-FFF2-40B4-BE49-F238E27FC236}">
                <a16:creationId xmlns:a16="http://schemas.microsoft.com/office/drawing/2014/main" id="{D81E9097-2E9C-A300-2B93-76A68822C577}"/>
              </a:ext>
            </a:extLst>
          </p:cNvPr>
          <p:cNvSpPr txBox="1">
            <a:spLocks/>
          </p:cNvSpPr>
          <p:nvPr/>
        </p:nvSpPr>
        <p:spPr>
          <a:xfrm>
            <a:off x="720000" y="3508267"/>
            <a:ext cx="7704000" cy="39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More complex 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231086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6"/>
          <p:cNvSpPr txBox="1">
            <a:spLocks noGrp="1"/>
          </p:cNvSpPr>
          <p:nvPr>
            <p:ph type="title"/>
          </p:nvPr>
        </p:nvSpPr>
        <p:spPr>
          <a:xfrm>
            <a:off x="2347950" y="157461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800" name="Google Shape;800;p56"/>
          <p:cNvSpPr txBox="1">
            <a:spLocks noGrp="1"/>
          </p:cNvSpPr>
          <p:nvPr>
            <p:ph type="subTitle" idx="1"/>
          </p:nvPr>
        </p:nvSpPr>
        <p:spPr>
          <a:xfrm>
            <a:off x="2347912" y="2752438"/>
            <a:ext cx="4448100" cy="44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Do you have any questions?</a:t>
            </a:r>
            <a:endParaRPr sz="18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02" name="Google Shape;802;p56"/>
          <p:cNvCxnSpPr/>
          <p:nvPr/>
        </p:nvCxnSpPr>
        <p:spPr>
          <a:xfrm>
            <a:off x="2202012" y="2752438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03" name="Google Shape;803;p56"/>
          <p:cNvSpPr/>
          <p:nvPr/>
        </p:nvSpPr>
        <p:spPr>
          <a:xfrm>
            <a:off x="1650412" y="2109476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6"/>
          <p:cNvSpPr/>
          <p:nvPr/>
        </p:nvSpPr>
        <p:spPr>
          <a:xfrm>
            <a:off x="7254112" y="2109476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207" name="Google Shape;120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07" name="Google Shape;307;p31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Noun explanation of the title</a:t>
            </a:r>
            <a:endParaRPr dirty="0"/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2"/>
          </p:nvPr>
        </p:nvSpPr>
        <p:spPr>
          <a:xfrm>
            <a:off x="713224" y="3870728"/>
            <a:ext cx="3201953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Evaluation of the proposed method and </a:t>
            </a:r>
            <a:r>
              <a:rPr lang="en-US" altLang="zh-CN" sz="1400" dirty="0"/>
              <a:t>Result of the evaluation</a:t>
            </a:r>
          </a:p>
        </p:txBody>
      </p:sp>
      <p:sp>
        <p:nvSpPr>
          <p:cNvPr id="309" name="Google Shape;309;p31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Improvements from existing methods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713225" y="114128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7"/>
          </p:nvPr>
        </p:nvSpPr>
        <p:spPr>
          <a:xfrm>
            <a:off x="713225" y="2994063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9"/>
          </p:nvPr>
        </p:nvSpPr>
        <p:spPr>
          <a:xfrm>
            <a:off x="4168820" y="38707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Observations and future challenges</a:t>
            </a:r>
            <a:endParaRPr dirty="0"/>
          </a:p>
        </p:txBody>
      </p:sp>
      <p:sp>
        <p:nvSpPr>
          <p:cNvPr id="315" name="Google Shape;315;p31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 of the proposed method</a:t>
            </a:r>
            <a:endParaRPr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title" idx="14"/>
          </p:nvPr>
        </p:nvSpPr>
        <p:spPr>
          <a:xfrm>
            <a:off x="4168820" y="2994063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7"/>
          </p:nvPr>
        </p:nvSpPr>
        <p:spPr>
          <a:xfrm>
            <a:off x="713224" y="3447136"/>
            <a:ext cx="3201954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&amp; Conclusion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Innovation</a:t>
            </a:r>
            <a:endParaRPr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20"/>
          </p:nvPr>
        </p:nvSpPr>
        <p:spPr>
          <a:xfrm>
            <a:off x="4168820" y="3447125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Observation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Explanation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330" name="Google Shape;330;p32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Noun explanation of the title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Noun Explanation</a:t>
            </a: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25" y="1469272"/>
            <a:ext cx="7704000" cy="2149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Sentiment Analysis: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</a:t>
            </a:r>
            <a:r>
              <a:rPr lang="zh-CN" altLang="en-US" dirty="0"/>
              <a:t>‘</a:t>
            </a:r>
            <a:r>
              <a:rPr lang="en-US" altLang="zh-CN" dirty="0"/>
              <a:t>s</a:t>
            </a:r>
            <a:r>
              <a:rPr lang="en" dirty="0"/>
              <a:t> attitude reflected by the sentence.	</a:t>
            </a:r>
            <a:r>
              <a:rPr lang="zh-CN" altLang="en-US" dirty="0"/>
              <a:t>（</a:t>
            </a:r>
            <a:r>
              <a:rPr lang="en" dirty="0"/>
              <a:t>Positive</a:t>
            </a:r>
            <a:r>
              <a:rPr lang="en-US" altLang="zh-CN" dirty="0"/>
              <a:t>—Neutrality—Negative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Aspect-Based Sentiment Analysis:</a:t>
            </a:r>
          </a:p>
          <a:p>
            <a:pPr marL="0" indent="0"/>
            <a:r>
              <a:rPr lang="en-US" altLang="zh-CN" dirty="0"/>
              <a:t>Attitude toward ones of entities in the sentence.	</a:t>
            </a:r>
            <a:r>
              <a:rPr lang="zh-CN" altLang="en-US" dirty="0"/>
              <a:t>（</a:t>
            </a:r>
            <a:r>
              <a:rPr lang="en" altLang="zh-CN" dirty="0"/>
              <a:t>Positive</a:t>
            </a:r>
            <a:r>
              <a:rPr lang="en-US" altLang="zh-CN" dirty="0"/>
              <a:t>—Neutrality—Negative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“The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decor</a:t>
            </a:r>
            <a:r>
              <a:rPr lang="en-US" altLang="zh-CN" dirty="0"/>
              <a:t> is not special at all but their amazing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food</a:t>
            </a:r>
            <a:r>
              <a:rPr lang="en-US" altLang="zh-CN" dirty="0"/>
              <a:t> makes up for it”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Aim: </a:t>
            </a:r>
            <a:r>
              <a:rPr lang="en-US" altLang="zh-CN" dirty="0"/>
              <a:t>Convenient for owner to pay special attention to or improve a certain aspect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33"/>
          <p:cNvSpPr txBox="1">
            <a:spLocks noGrp="1"/>
          </p:cNvSpPr>
          <p:nvPr>
            <p:ph type="subTitle" idx="2"/>
          </p:nvPr>
        </p:nvSpPr>
        <p:spPr>
          <a:xfrm>
            <a:off x="720000" y="3964397"/>
            <a:ext cx="7704000" cy="629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Multi-model: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only analyze by text but also picture,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45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720025" y="109960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Aspect-Based Sentiment Analysis?</a:t>
            </a:r>
            <a:endParaRPr dirty="0"/>
          </a:p>
        </p:txBody>
      </p:sp>
      <p:sp>
        <p:nvSpPr>
          <p:cNvPr id="346" name="Google Shape;346;p33"/>
          <p:cNvSpPr txBox="1">
            <a:spLocks noGrp="1"/>
          </p:cNvSpPr>
          <p:nvPr>
            <p:ph type="subTitle" idx="5"/>
          </p:nvPr>
        </p:nvSpPr>
        <p:spPr>
          <a:xfrm>
            <a:off x="720000" y="3618736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Multi-model Aspect-Based Sentiment Classification?</a:t>
            </a:r>
            <a:endParaRPr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4DC4D71-48CC-E0A0-638D-373F2EC8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76" y="657346"/>
            <a:ext cx="4554079" cy="2851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Noun Explanation</a:t>
            </a:r>
            <a:endParaRPr dirty="0"/>
          </a:p>
        </p:txBody>
      </p:sp>
      <p:sp>
        <p:nvSpPr>
          <p:cNvPr id="344" name="Google Shape;344;p33"/>
          <p:cNvSpPr txBox="1">
            <a:spLocks noGrp="1"/>
          </p:cNvSpPr>
          <p:nvPr>
            <p:ph type="subTitle" idx="3"/>
          </p:nvPr>
        </p:nvSpPr>
        <p:spPr>
          <a:xfrm>
            <a:off x="720000" y="1560996"/>
            <a:ext cx="7704000" cy="1426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information not only from the context, but also from outside.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e.g. Knowledge Graph or Prepared Model or Outside Resources.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Much like RAG acts on LLM: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my self-information form</a:t>
            </a:r>
            <a:r>
              <a:rPr lang="en-US" b="1" dirty="0"/>
              <a:t> </a:t>
            </a:r>
            <a:r>
              <a:rPr lang="en-US" dirty="0"/>
              <a:t>and ask LLM questions about me.</a:t>
            </a:r>
            <a:endParaRPr dirty="0"/>
          </a:p>
        </p:txBody>
      </p:sp>
      <p:sp>
        <p:nvSpPr>
          <p:cNvPr id="347" name="Google Shape;347;p33"/>
          <p:cNvSpPr txBox="1">
            <a:spLocks noGrp="1"/>
          </p:cNvSpPr>
          <p:nvPr>
            <p:ph type="subTitle" idx="6"/>
          </p:nvPr>
        </p:nvSpPr>
        <p:spPr>
          <a:xfrm>
            <a:off x="720000" y="1167397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Knowledge-injected Transformer</a:t>
            </a:r>
            <a:r>
              <a:rPr lang="en" dirty="0"/>
              <a:t>?</a:t>
            </a:r>
            <a:endParaRPr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873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Innovation</a:t>
            </a:r>
          </a:p>
        </p:txBody>
      </p:sp>
      <p:sp>
        <p:nvSpPr>
          <p:cNvPr id="330" name="Google Shape;330;p32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Improvements from existing methods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96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Existing method </a:t>
            </a:r>
          </a:p>
        </p:txBody>
      </p:sp>
      <p:sp>
        <p:nvSpPr>
          <p:cNvPr id="344" name="Google Shape;344;p33"/>
          <p:cNvSpPr txBox="1">
            <a:spLocks noGrp="1"/>
          </p:cNvSpPr>
          <p:nvPr>
            <p:ph type="subTitle" idx="3"/>
          </p:nvPr>
        </p:nvSpPr>
        <p:spPr>
          <a:xfrm>
            <a:off x="2604752" y="2082082"/>
            <a:ext cx="804000" cy="427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endParaRPr dirty="0"/>
          </a:p>
        </p:txBody>
      </p:sp>
      <p:sp>
        <p:nvSpPr>
          <p:cNvPr id="347" name="Google Shape;347;p33"/>
          <p:cNvSpPr txBox="1">
            <a:spLocks noGrp="1"/>
          </p:cNvSpPr>
          <p:nvPr>
            <p:ph type="subTitle" idx="6"/>
          </p:nvPr>
        </p:nvSpPr>
        <p:spPr>
          <a:xfrm>
            <a:off x="4947843" y="1444628"/>
            <a:ext cx="187949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Whole Picture</a:t>
            </a:r>
            <a:endParaRPr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347;p33">
            <a:extLst>
              <a:ext uri="{FF2B5EF4-FFF2-40B4-BE49-F238E27FC236}">
                <a16:creationId xmlns:a16="http://schemas.microsoft.com/office/drawing/2014/main" id="{F805AEDA-74DA-2EDF-7FDA-C4FEF821D9EC}"/>
              </a:ext>
            </a:extLst>
          </p:cNvPr>
          <p:cNvSpPr txBox="1">
            <a:spLocks/>
          </p:cNvSpPr>
          <p:nvPr/>
        </p:nvSpPr>
        <p:spPr>
          <a:xfrm>
            <a:off x="1996225" y="1444628"/>
            <a:ext cx="2021054" cy="39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dirty="0"/>
              <a:t>Whole sentence</a:t>
            </a:r>
          </a:p>
        </p:txBody>
      </p:sp>
      <p:sp>
        <p:nvSpPr>
          <p:cNvPr id="5" name="Google Shape;344;p33">
            <a:extLst>
              <a:ext uri="{FF2B5EF4-FFF2-40B4-BE49-F238E27FC236}">
                <a16:creationId xmlns:a16="http://schemas.microsoft.com/office/drawing/2014/main" id="{FE8DF5F2-B6B0-D149-0CDB-534FEA7CD0C3}"/>
              </a:ext>
            </a:extLst>
          </p:cNvPr>
          <p:cNvSpPr txBox="1">
            <a:spLocks/>
          </p:cNvSpPr>
          <p:nvPr/>
        </p:nvSpPr>
        <p:spPr>
          <a:xfrm>
            <a:off x="5485592" y="2099135"/>
            <a:ext cx="80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dirty="0"/>
              <a:t>features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E446382-EB5B-FFCB-71E2-96464B41D791}"/>
              </a:ext>
            </a:extLst>
          </p:cNvPr>
          <p:cNvCxnSpPr>
            <a:cxnSpLocks/>
            <a:stCxn id="3" idx="2"/>
            <a:endCxn id="344" idx="0"/>
          </p:cNvCxnSpPr>
          <p:nvPr/>
        </p:nvCxnSpPr>
        <p:spPr>
          <a:xfrm>
            <a:off x="3006752" y="1838228"/>
            <a:ext cx="0" cy="243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FA59AEA-6C6F-974E-0DC8-84AA802C079B}"/>
              </a:ext>
            </a:extLst>
          </p:cNvPr>
          <p:cNvCxnSpPr>
            <a:cxnSpLocks/>
            <a:stCxn id="347" idx="2"/>
            <a:endCxn id="5" idx="0"/>
          </p:cNvCxnSpPr>
          <p:nvPr/>
        </p:nvCxnSpPr>
        <p:spPr>
          <a:xfrm>
            <a:off x="5887592" y="1838228"/>
            <a:ext cx="0" cy="260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FD049CA9-4C48-D695-DF49-0B7E61BBF10E}"/>
              </a:ext>
            </a:extLst>
          </p:cNvPr>
          <p:cNvCxnSpPr>
            <a:cxnSpLocks/>
            <a:stCxn id="344" idx="2"/>
            <a:endCxn id="5" idx="2"/>
          </p:cNvCxnSpPr>
          <p:nvPr/>
        </p:nvCxnSpPr>
        <p:spPr>
          <a:xfrm rot="5400000" flipH="1" flipV="1">
            <a:off x="4438645" y="1060842"/>
            <a:ext cx="17054" cy="2880840"/>
          </a:xfrm>
          <a:prstGeom prst="bentConnector3">
            <a:avLst>
              <a:gd name="adj1" fmla="val -166769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75598D1-FFAE-9E36-1A93-A6E25C24F27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464737" y="2807592"/>
            <a:ext cx="0" cy="600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347;p33">
            <a:extLst>
              <a:ext uri="{FF2B5EF4-FFF2-40B4-BE49-F238E27FC236}">
                <a16:creationId xmlns:a16="http://schemas.microsoft.com/office/drawing/2014/main" id="{06E42A2C-2FF4-8851-A362-6058BBDC7729}"/>
              </a:ext>
            </a:extLst>
          </p:cNvPr>
          <p:cNvSpPr txBox="1">
            <a:spLocks/>
          </p:cNvSpPr>
          <p:nvPr/>
        </p:nvSpPr>
        <p:spPr>
          <a:xfrm>
            <a:off x="3206961" y="3408247"/>
            <a:ext cx="2515552" cy="39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dirty="0"/>
              <a:t>Sentiment polarity </a:t>
            </a:r>
          </a:p>
        </p:txBody>
      </p:sp>
      <p:sp>
        <p:nvSpPr>
          <p:cNvPr id="47" name="Google Shape;344;p33">
            <a:extLst>
              <a:ext uri="{FF2B5EF4-FFF2-40B4-BE49-F238E27FC236}">
                <a16:creationId xmlns:a16="http://schemas.microsoft.com/office/drawing/2014/main" id="{E94B3F5D-6235-AEA5-178F-D80B9556F474}"/>
              </a:ext>
            </a:extLst>
          </p:cNvPr>
          <p:cNvSpPr txBox="1">
            <a:spLocks/>
          </p:cNvSpPr>
          <p:nvPr/>
        </p:nvSpPr>
        <p:spPr>
          <a:xfrm>
            <a:off x="3972324" y="3754895"/>
            <a:ext cx="2570143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endParaRPr lang="en-US" dirty="0"/>
          </a:p>
        </p:txBody>
      </p:sp>
      <p:sp>
        <p:nvSpPr>
          <p:cNvPr id="48" name="Google Shape;344;p33">
            <a:extLst>
              <a:ext uri="{FF2B5EF4-FFF2-40B4-BE49-F238E27FC236}">
                <a16:creationId xmlns:a16="http://schemas.microsoft.com/office/drawing/2014/main" id="{7A36E280-3ED6-8114-8962-39C0D2A098E5}"/>
              </a:ext>
            </a:extLst>
          </p:cNvPr>
          <p:cNvSpPr txBox="1">
            <a:spLocks/>
          </p:cNvSpPr>
          <p:nvPr/>
        </p:nvSpPr>
        <p:spPr>
          <a:xfrm>
            <a:off x="3269424" y="3754895"/>
            <a:ext cx="23554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dirty="0"/>
              <a:t>Positive/N</a:t>
            </a:r>
            <a:r>
              <a:rPr lang="en-US" altLang="zh-CN" dirty="0"/>
              <a:t>eutrality/Negative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7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 of existing method</a:t>
            </a:r>
            <a:endParaRPr dirty="0"/>
          </a:p>
        </p:txBody>
      </p:sp>
      <p:sp>
        <p:nvSpPr>
          <p:cNvPr id="344" name="Google Shape;344;p33"/>
          <p:cNvSpPr txBox="1">
            <a:spLocks noGrp="1"/>
          </p:cNvSpPr>
          <p:nvPr>
            <p:ph type="subTitle" idx="3"/>
          </p:nvPr>
        </p:nvSpPr>
        <p:spPr>
          <a:xfrm>
            <a:off x="720000" y="1565289"/>
            <a:ext cx="7704000" cy="109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</a:rPr>
              <a:t>Insufficient data causes the model to learn incorrect correlations.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Training set is not enough,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Causing the Transformer model to overfit to the training set and learn the wrong correlations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7" name="Google Shape;347;p33"/>
          <p:cNvSpPr txBox="1">
            <a:spLocks noGrp="1"/>
          </p:cNvSpPr>
          <p:nvPr>
            <p:ph type="subTitle" idx="6"/>
          </p:nvPr>
        </p:nvSpPr>
        <p:spPr>
          <a:xfrm>
            <a:off x="720000" y="1171690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Disadvantage 1:</a:t>
            </a:r>
            <a:endParaRPr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347;p33">
            <a:extLst>
              <a:ext uri="{FF2B5EF4-FFF2-40B4-BE49-F238E27FC236}">
                <a16:creationId xmlns:a16="http://schemas.microsoft.com/office/drawing/2014/main" id="{8E81649E-4D70-B24C-DC1A-36F25DB04C25}"/>
              </a:ext>
            </a:extLst>
          </p:cNvPr>
          <p:cNvSpPr txBox="1">
            <a:spLocks/>
          </p:cNvSpPr>
          <p:nvPr/>
        </p:nvSpPr>
        <p:spPr>
          <a:xfrm>
            <a:off x="720000" y="2808131"/>
            <a:ext cx="7704000" cy="39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Disadvantage 2:</a:t>
            </a:r>
          </a:p>
        </p:txBody>
      </p:sp>
      <p:sp>
        <p:nvSpPr>
          <p:cNvPr id="3" name="Google Shape;344;p33">
            <a:extLst>
              <a:ext uri="{FF2B5EF4-FFF2-40B4-BE49-F238E27FC236}">
                <a16:creationId xmlns:a16="http://schemas.microsoft.com/office/drawing/2014/main" id="{F66C6527-7AFF-03C1-CE2F-CA1491F0FCC7}"/>
              </a:ext>
            </a:extLst>
          </p:cNvPr>
          <p:cNvSpPr txBox="1">
            <a:spLocks/>
          </p:cNvSpPr>
          <p:nvPr/>
        </p:nvSpPr>
        <p:spPr>
          <a:xfrm>
            <a:off x="720000" y="3201731"/>
            <a:ext cx="7704000" cy="109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accent1"/>
                </a:solidFill>
              </a:rPr>
              <a:t>Ignoring the valuable fine-grained information.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Generate features with the whole picture </a:t>
            </a:r>
            <a:r>
              <a:rPr lang="zh-CN" altLang="en-US" dirty="0">
                <a:solidFill>
                  <a:schemeClr val="tx1"/>
                </a:solidFill>
              </a:rPr>
              <a:t>→ </a:t>
            </a:r>
            <a:r>
              <a:rPr lang="en-US" altLang="zh-CN" dirty="0">
                <a:solidFill>
                  <a:schemeClr val="tx1"/>
                </a:solidFill>
              </a:rPr>
              <a:t>coarse-grained visual features</a:t>
            </a:r>
            <a:endParaRPr lang="en-US"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Generate features with meaning objects in the picture </a:t>
            </a:r>
            <a:r>
              <a:rPr lang="zh-CN" altLang="en-US" dirty="0">
                <a:solidFill>
                  <a:schemeClr val="tx1"/>
                </a:solidFill>
              </a:rPr>
              <a:t>→</a:t>
            </a:r>
            <a:r>
              <a:rPr lang="en-US" altLang="zh-CN" dirty="0">
                <a:solidFill>
                  <a:schemeClr val="tx1"/>
                </a:solidFill>
              </a:rPr>
              <a:t>fine-grained visual features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6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/>
              <a:t>Innovation</a:t>
            </a:r>
            <a:endParaRPr dirty="0"/>
          </a:p>
        </p:txBody>
      </p:sp>
      <p:sp>
        <p:nvSpPr>
          <p:cNvPr id="344" name="Google Shape;344;p33"/>
          <p:cNvSpPr txBox="1">
            <a:spLocks noGrp="1"/>
          </p:cNvSpPr>
          <p:nvPr>
            <p:ph type="subTitle" idx="3"/>
          </p:nvPr>
        </p:nvSpPr>
        <p:spPr>
          <a:xfrm>
            <a:off x="720000" y="1565289"/>
            <a:ext cx="7704000" cy="109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</a:rPr>
              <a:t>KNIT (Knowledge-Injected Transformer)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Let the transformer model not only establish correlations based on the given training set,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but also directly use external data to confirm correlations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7" name="Google Shape;347;p33"/>
          <p:cNvSpPr txBox="1">
            <a:spLocks noGrp="1"/>
          </p:cNvSpPr>
          <p:nvPr>
            <p:ph type="subTitle" idx="6"/>
          </p:nvPr>
        </p:nvSpPr>
        <p:spPr>
          <a:xfrm>
            <a:off x="720000" y="1171690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Improvement 1:</a:t>
            </a:r>
            <a:endParaRPr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Google Shape;347;p33">
            <a:extLst>
              <a:ext uri="{FF2B5EF4-FFF2-40B4-BE49-F238E27FC236}">
                <a16:creationId xmlns:a16="http://schemas.microsoft.com/office/drawing/2014/main" id="{8E81649E-4D70-B24C-DC1A-36F25DB04C25}"/>
              </a:ext>
            </a:extLst>
          </p:cNvPr>
          <p:cNvSpPr txBox="1">
            <a:spLocks/>
          </p:cNvSpPr>
          <p:nvPr/>
        </p:nvSpPr>
        <p:spPr>
          <a:xfrm>
            <a:off x="720000" y="2808131"/>
            <a:ext cx="7704000" cy="39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Improvement 2:</a:t>
            </a:r>
          </a:p>
        </p:txBody>
      </p:sp>
      <p:sp>
        <p:nvSpPr>
          <p:cNvPr id="3" name="Google Shape;344;p33">
            <a:extLst>
              <a:ext uri="{FF2B5EF4-FFF2-40B4-BE49-F238E27FC236}">
                <a16:creationId xmlns:a16="http://schemas.microsoft.com/office/drawing/2014/main" id="{F66C6527-7AFF-03C1-CE2F-CA1491F0FCC7}"/>
              </a:ext>
            </a:extLst>
          </p:cNvPr>
          <p:cNvSpPr txBox="1">
            <a:spLocks/>
          </p:cNvSpPr>
          <p:nvPr/>
        </p:nvSpPr>
        <p:spPr>
          <a:xfrm>
            <a:off x="720000" y="3201731"/>
            <a:ext cx="7704000" cy="109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accent1"/>
                </a:solidFill>
              </a:rPr>
              <a:t>Fine-grained visual features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First identify the meaningful objects in the image 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convert them into features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5178C9-0E5C-FF8D-37C4-ADD5CA9F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253" y="3276807"/>
            <a:ext cx="2261843" cy="139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091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683</Words>
  <Application>Microsoft Office PowerPoint</Application>
  <PresentationFormat>全屏显示(16:9)</PresentationFormat>
  <Paragraphs>146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Mulish</vt:lpstr>
      <vt:lpstr>Quicksand</vt:lpstr>
      <vt:lpstr>Arial</vt:lpstr>
      <vt:lpstr>Bebas Neue</vt:lpstr>
      <vt:lpstr>Cambria Math</vt:lpstr>
      <vt:lpstr>Nunito Light</vt:lpstr>
      <vt:lpstr>Elegant Bachelor Thesis by Slidesgo</vt:lpstr>
      <vt:lpstr>Multimodal Aspect-Based Sentiment Classification with Knowledge-Injected Transformer</vt:lpstr>
      <vt:lpstr>Table Of Contents</vt:lpstr>
      <vt:lpstr>Title</vt:lpstr>
      <vt:lpstr>Noun Explanation</vt:lpstr>
      <vt:lpstr>Noun Explanation</vt:lpstr>
      <vt:lpstr>Innovation</vt:lpstr>
      <vt:lpstr>Existing method </vt:lpstr>
      <vt:lpstr>Disadvantage of existing method</vt:lpstr>
      <vt:lpstr>Innovation</vt:lpstr>
      <vt:lpstr>Explanation</vt:lpstr>
      <vt:lpstr>Explanation</vt:lpstr>
      <vt:lpstr>Evaluation and Result</vt:lpstr>
      <vt:lpstr>Evaluation</vt:lpstr>
      <vt:lpstr>Result</vt:lpstr>
      <vt:lpstr>Observation</vt:lpstr>
      <vt:lpstr>Observation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Aspect-Based Sentiment Classification with Knowledge-Injected Transformer</dc:title>
  <cp:lastModifiedBy>ＱＵＡＮ　Ｘｉｎｙｕｎ</cp:lastModifiedBy>
  <cp:revision>47</cp:revision>
  <dcterms:modified xsi:type="dcterms:W3CDTF">2024-05-07T07:39:15Z</dcterms:modified>
</cp:coreProperties>
</file>