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u Wu" initials="XW" lastIdx="1" clrIdx="0">
    <p:extLst>
      <p:ext uri="{19B8F6BF-5375-455C-9EA6-DF929625EA0E}">
        <p15:presenceInfo xmlns:p15="http://schemas.microsoft.com/office/powerpoint/2012/main" userId="39372c2fe98cdd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5226" autoAdjust="0"/>
  </p:normalViewPr>
  <p:slideViewPr>
    <p:cSldViewPr snapToGrid="0">
      <p:cViewPr varScale="1">
        <p:scale>
          <a:sx n="82" d="100"/>
          <a:sy n="82" d="100"/>
        </p:scale>
        <p:origin x="701" y="58"/>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8E2E8-F4C9-4888-8B91-B9CDFC035968}" type="datetimeFigureOut">
              <a:rPr lang="en-US" smtClean="0"/>
              <a:t>9/24/2022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367D0-AB25-46AE-9AFA-D3E4BE8C0EB4}" type="slidenum">
              <a:rPr lang="en-US" smtClean="0"/>
              <a:t>‹#›</a:t>
            </a:fld>
            <a:endParaRPr lang="en-US"/>
          </a:p>
        </p:txBody>
      </p:sp>
    </p:spTree>
    <p:extLst>
      <p:ext uri="{BB962C8B-B14F-4D97-AF65-F5344CB8AC3E}">
        <p14:creationId xmlns:p14="http://schemas.microsoft.com/office/powerpoint/2010/main" val="68197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撰写</a:t>
            </a:r>
            <a:r>
              <a:rPr lang="en-US" altLang="zh-CN" dirty="0"/>
              <a:t>Introduction within 1 minute</a:t>
            </a:r>
          </a:p>
          <a:p>
            <a:endParaRPr lang="en-US" dirty="0"/>
          </a:p>
          <a:p>
            <a:r>
              <a:rPr lang="en-US" altLang="zh-CN" dirty="0"/>
              <a:t>This is my first work after coming to MIT. I focus on the large blackout in real life, which generally stems from the failure of very few components, for example power generators or transmission lines, and then cascade to large areas. We are interested in whether we can predict the failure cascade process once a power failure occurs, and if it can be done very rapidly, we may prevent from large blackout at the beginning. Specifically, we apply an influence model to capture the failure cascade process, and propose a 3-step learning framework to learn this model, and test its performance on large-scale power system with multiple accuracy and efficiency metrics. The advantage of this learning framework is that the whole process is parallelizable, and the parameters can be interpreted with physical meaning, for example they can also be used to identify the critical components whose failure will cause severe blackout. Moreover, this framework can be extended to predict cascading effect in communication networks as well, which may benefit control and protection under network overload.</a:t>
            </a:r>
            <a:endParaRPr lang="en-US" dirty="0"/>
          </a:p>
        </p:txBody>
      </p:sp>
      <p:sp>
        <p:nvSpPr>
          <p:cNvPr id="4" name="Slide Number Placeholder 3"/>
          <p:cNvSpPr>
            <a:spLocks noGrp="1"/>
          </p:cNvSpPr>
          <p:nvPr>
            <p:ph type="sldNum" sz="quarter" idx="5"/>
          </p:nvPr>
        </p:nvSpPr>
        <p:spPr/>
        <p:txBody>
          <a:bodyPr/>
          <a:lstStyle/>
          <a:p>
            <a:fld id="{3CF367D0-AB25-46AE-9AFA-D3E4BE8C0EB4}" type="slidenum">
              <a:rPr lang="en-US" smtClean="0"/>
              <a:t>1</a:t>
            </a:fld>
            <a:endParaRPr lang="en-US"/>
          </a:p>
        </p:txBody>
      </p:sp>
    </p:spTree>
    <p:extLst>
      <p:ext uri="{BB962C8B-B14F-4D97-AF65-F5344CB8AC3E}">
        <p14:creationId xmlns:p14="http://schemas.microsoft.com/office/powerpoint/2010/main" val="106103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撰写</a:t>
            </a:r>
            <a:r>
              <a:rPr lang="en-US" altLang="zh-CN" dirty="0"/>
              <a:t>Introduction within 1 minute</a:t>
            </a:r>
          </a:p>
          <a:p>
            <a:endParaRPr lang="en-US" dirty="0"/>
          </a:p>
          <a:p>
            <a:r>
              <a:rPr lang="en-US" dirty="0"/>
              <a:t>This series of works started after I obtained my master degree. The motivation of these works is that there is a lacking of study under network service performance enhancement in overload condition, which may be more frequent under future IoT. Specifically, we figure out that modeling the dynamics in a queue-flow manner by ordinary differential equation can help us analyze the performance under overload, and generalize different network settings, which is hard for the classical discrete queueing model.  Based on this, we propose network policies to optimize latency, fairness, and throughput based on optimization theory and dynamical system analysis. We have found </a:t>
            </a:r>
            <a:r>
              <a:rPr lang="en-US" dirty="0" err="1"/>
              <a:t>sth</a:t>
            </a:r>
            <a:r>
              <a:rPr lang="en-US" dirty="0"/>
              <a:t> interesting and meaningful: for example setting maximum transmission rates among all links does not necessary minimize latency, and we provide a way to configure them to reduce latency and save energy for transmission. We also have some clear analytical result on improving fairness and throughput. In fact, now I am interested in studying the risk of resource pooling failures on these network performance, so the above result may be used in such practical problem in cloud computing, or resource allocation.</a:t>
            </a:r>
          </a:p>
        </p:txBody>
      </p:sp>
      <p:sp>
        <p:nvSpPr>
          <p:cNvPr id="4" name="Slide Number Placeholder 3"/>
          <p:cNvSpPr>
            <a:spLocks noGrp="1"/>
          </p:cNvSpPr>
          <p:nvPr>
            <p:ph type="sldNum" sz="quarter" idx="5"/>
          </p:nvPr>
        </p:nvSpPr>
        <p:spPr/>
        <p:txBody>
          <a:bodyPr/>
          <a:lstStyle/>
          <a:p>
            <a:fld id="{3CF367D0-AB25-46AE-9AFA-D3E4BE8C0EB4}" type="slidenum">
              <a:rPr lang="en-US" smtClean="0"/>
              <a:t>2</a:t>
            </a:fld>
            <a:endParaRPr lang="en-US"/>
          </a:p>
        </p:txBody>
      </p:sp>
    </p:spTree>
    <p:extLst>
      <p:ext uri="{BB962C8B-B14F-4D97-AF65-F5344CB8AC3E}">
        <p14:creationId xmlns:p14="http://schemas.microsoft.com/office/powerpoint/2010/main" val="288688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8B3E-A83D-4395-8132-B952C7DEB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AE39D4-1222-46FB-A065-2F993BD88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59766-029D-4746-B1CC-9F3AA43928FF}"/>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5BCF9844-AA16-47A7-9745-C5CE3BDA1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F9DDC-C244-4083-92BB-B361E6CBBE3A}"/>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381173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47E1-1D6E-49A9-8167-9DDC0EE4C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06DCE-0061-43BE-A05D-94B4D1BC3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4DADB-8863-48B6-9B02-164402878BE7}"/>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72AF0C44-4620-40C2-99F2-4EAE3BEB1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6E329-D7A2-4F4E-AA9D-630EE5DF8602}"/>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10391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6327FC-0101-4F32-9DAE-7C9170825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7B7843-CD85-4A55-8440-D892543C4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8EB94-A497-4FD0-9015-B6775C17EA32}"/>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3D73F8E1-0F6C-477C-B246-A4C40D3BA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06CB0-2801-4B69-A5A5-A24672893BA0}"/>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325710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D443-2AFD-4E72-A5FF-DAAA8044B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5F060-016D-413C-985A-7EB2167C0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A273A-29CA-4AFC-9FEF-FF4395EB24E2}"/>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4A4751A3-C13C-45FE-B2FB-6AAB93624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AD03-90CF-412B-B540-D944ECD21AE4}"/>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253434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8C80-6031-4EF6-B3F6-7BF805D4D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FAA3-36E1-414D-8E6D-C384C4D1A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0160A-D774-4115-B6A8-C95FB53E46B1}"/>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5ED9260F-153D-47DC-9CF8-04778A21D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B56FA-D732-495F-A3F0-99A13805B217}"/>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401419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D6D0-C418-4694-8C0E-131347EDC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BDB3A-AD99-4846-9B79-F1E613B5B0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C036F-FC12-4CEE-91D3-46D13B4E0C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696F6-ECF5-41DE-ACE8-97F99428BBE5}"/>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6" name="Footer Placeholder 5">
            <a:extLst>
              <a:ext uri="{FF2B5EF4-FFF2-40B4-BE49-F238E27FC236}">
                <a16:creationId xmlns:a16="http://schemas.microsoft.com/office/drawing/2014/main" id="{41D53A97-AD38-4745-988E-5D662F422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D5CD4-AF50-413F-A70E-C4DCB6698EC3}"/>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22806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D6CD-B14B-41E1-8126-130DD5F297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C08F9-8C2B-46C4-A190-0D8CBF9B6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846A2-DF9D-44BB-A4C2-CEA3FC1F2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E51167-59BD-4E57-A594-D336622C1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5EE1E-692D-4102-9BD2-14EAE902E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F60FB-B4F2-4DC4-9C32-650DEAE2BC66}"/>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8" name="Footer Placeholder 7">
            <a:extLst>
              <a:ext uri="{FF2B5EF4-FFF2-40B4-BE49-F238E27FC236}">
                <a16:creationId xmlns:a16="http://schemas.microsoft.com/office/drawing/2014/main" id="{766B38CA-4F9E-4356-90D6-EADE0C37DD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7E077-D9A1-4E9D-89A9-6CF020354880}"/>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215260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D90D-C76D-407A-B9C3-18869F7CBE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99C03-CE82-4640-B442-663C25786255}"/>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4" name="Footer Placeholder 3">
            <a:extLst>
              <a:ext uri="{FF2B5EF4-FFF2-40B4-BE49-F238E27FC236}">
                <a16:creationId xmlns:a16="http://schemas.microsoft.com/office/drawing/2014/main" id="{7C0DE9BA-50A1-496A-AC79-60E00B34C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49FEF-EA9C-4329-B41B-B3323230B508}"/>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34849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127A7-6BAD-4A36-88A2-4A7A52B86B61}"/>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3" name="Footer Placeholder 2">
            <a:extLst>
              <a:ext uri="{FF2B5EF4-FFF2-40B4-BE49-F238E27FC236}">
                <a16:creationId xmlns:a16="http://schemas.microsoft.com/office/drawing/2014/main" id="{CADE095A-C5D3-4C5A-9438-5D257F455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F8F57B-7CA6-4594-8486-521EF8D14751}"/>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17323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861B-FB84-4689-8FB5-73DC227FB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3C7C29-F1B3-4268-B25F-9D21DFE5F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79DED6-E9F3-438E-99F1-96FFAE618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957A5-14FE-445B-B737-756503B3DB7F}"/>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6" name="Footer Placeholder 5">
            <a:extLst>
              <a:ext uri="{FF2B5EF4-FFF2-40B4-BE49-F238E27FC236}">
                <a16:creationId xmlns:a16="http://schemas.microsoft.com/office/drawing/2014/main" id="{127ACB39-EA11-47D8-BD59-8CEF3E489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CB6A3-61DE-400B-91CD-87BA4171A0D1}"/>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364118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5B7F-0224-4D4B-923F-422AEF162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C0811-1B5E-4B03-B9E6-2C331757B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64D57E-E770-42C8-8905-81ECC7F96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9468D-2C93-45BD-87F7-D3D8780FADF9}"/>
              </a:ext>
            </a:extLst>
          </p:cNvPr>
          <p:cNvSpPr>
            <a:spLocks noGrp="1"/>
          </p:cNvSpPr>
          <p:nvPr>
            <p:ph type="dt" sz="half" idx="10"/>
          </p:nvPr>
        </p:nvSpPr>
        <p:spPr/>
        <p:txBody>
          <a:bodyPr/>
          <a:lstStyle/>
          <a:p>
            <a:fld id="{82F29F15-8AFA-4FAB-B70A-49BC7AC3C676}" type="datetimeFigureOut">
              <a:rPr lang="en-US" smtClean="0"/>
              <a:t>9/24/2022</a:t>
            </a:fld>
            <a:endParaRPr lang="en-US"/>
          </a:p>
        </p:txBody>
      </p:sp>
      <p:sp>
        <p:nvSpPr>
          <p:cNvPr id="6" name="Footer Placeholder 5">
            <a:extLst>
              <a:ext uri="{FF2B5EF4-FFF2-40B4-BE49-F238E27FC236}">
                <a16:creationId xmlns:a16="http://schemas.microsoft.com/office/drawing/2014/main" id="{971F3CEF-26EB-4BB2-9021-C3C09C6D6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C3100-BE49-408F-BEBC-B3BF8643A3D5}"/>
              </a:ext>
            </a:extLst>
          </p:cNvPr>
          <p:cNvSpPr>
            <a:spLocks noGrp="1"/>
          </p:cNvSpPr>
          <p:nvPr>
            <p:ph type="sldNum" sz="quarter" idx="12"/>
          </p:nvPr>
        </p:nvSpPr>
        <p:spPr/>
        <p:txBody>
          <a:bodyPr/>
          <a:lstStyle/>
          <a:p>
            <a:fld id="{51F61C75-9480-4B8E-A682-0EDC06B5383C}" type="slidenum">
              <a:rPr lang="en-US" smtClean="0"/>
              <a:t>‹#›</a:t>
            </a:fld>
            <a:endParaRPr lang="en-US"/>
          </a:p>
        </p:txBody>
      </p:sp>
    </p:spTree>
    <p:extLst>
      <p:ext uri="{BB962C8B-B14F-4D97-AF65-F5344CB8AC3E}">
        <p14:creationId xmlns:p14="http://schemas.microsoft.com/office/powerpoint/2010/main" val="157803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B4D7E-1F6B-4237-A366-E1646BDA6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CB9A4-2AEC-4140-BA32-CB71991A8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D518-B537-4584-AACD-3B0055AEB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9F15-8AFA-4FAB-B70A-49BC7AC3C676}" type="datetimeFigureOut">
              <a:rPr lang="en-US" smtClean="0"/>
              <a:t>9/24/2022</a:t>
            </a:fld>
            <a:endParaRPr lang="en-US"/>
          </a:p>
        </p:txBody>
      </p:sp>
      <p:sp>
        <p:nvSpPr>
          <p:cNvPr id="5" name="Footer Placeholder 4">
            <a:extLst>
              <a:ext uri="{FF2B5EF4-FFF2-40B4-BE49-F238E27FC236}">
                <a16:creationId xmlns:a16="http://schemas.microsoft.com/office/drawing/2014/main" id="{28EA3A33-CE3F-40D5-BA61-B761319B5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EDFBC-2F6B-430B-A863-0F12277ED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61C75-9480-4B8E-A682-0EDC06B5383C}" type="slidenum">
              <a:rPr lang="en-US" smtClean="0"/>
              <a:t>‹#›</a:t>
            </a:fld>
            <a:endParaRPr lang="en-US"/>
          </a:p>
        </p:txBody>
      </p:sp>
    </p:spTree>
    <p:extLst>
      <p:ext uri="{BB962C8B-B14F-4D97-AF65-F5344CB8AC3E}">
        <p14:creationId xmlns:p14="http://schemas.microsoft.com/office/powerpoint/2010/main" val="120773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gif"/><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Rounded Corners 237">
            <a:extLst>
              <a:ext uri="{FF2B5EF4-FFF2-40B4-BE49-F238E27FC236}">
                <a16:creationId xmlns:a16="http://schemas.microsoft.com/office/drawing/2014/main" id="{0CEFE6C5-2267-47FB-973C-4CD53403CCFA}"/>
              </a:ext>
            </a:extLst>
          </p:cNvPr>
          <p:cNvSpPr/>
          <p:nvPr/>
        </p:nvSpPr>
        <p:spPr>
          <a:xfrm>
            <a:off x="7014336" y="3484234"/>
            <a:ext cx="4991956" cy="3203820"/>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Rounded Corners 235">
            <a:extLst>
              <a:ext uri="{FF2B5EF4-FFF2-40B4-BE49-F238E27FC236}">
                <a16:creationId xmlns:a16="http://schemas.microsoft.com/office/drawing/2014/main" id="{06F28633-4070-4FE8-A268-7FFACC85D369}"/>
              </a:ext>
            </a:extLst>
          </p:cNvPr>
          <p:cNvSpPr/>
          <p:nvPr/>
        </p:nvSpPr>
        <p:spPr>
          <a:xfrm>
            <a:off x="3982062" y="3484233"/>
            <a:ext cx="2915133" cy="3171443"/>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Rounded Corners 199">
            <a:extLst>
              <a:ext uri="{FF2B5EF4-FFF2-40B4-BE49-F238E27FC236}">
                <a16:creationId xmlns:a16="http://schemas.microsoft.com/office/drawing/2014/main" id="{39DEABB0-28A1-4E14-A5C2-7CA067180E4F}"/>
              </a:ext>
            </a:extLst>
          </p:cNvPr>
          <p:cNvSpPr/>
          <p:nvPr/>
        </p:nvSpPr>
        <p:spPr>
          <a:xfrm>
            <a:off x="3973534" y="637420"/>
            <a:ext cx="7960903" cy="2781606"/>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Rounded Corners 1036">
            <a:extLst>
              <a:ext uri="{FF2B5EF4-FFF2-40B4-BE49-F238E27FC236}">
                <a16:creationId xmlns:a16="http://schemas.microsoft.com/office/drawing/2014/main" id="{721F33B1-A7C5-42BF-9B14-8F87ECEFFE9E}"/>
              </a:ext>
            </a:extLst>
          </p:cNvPr>
          <p:cNvSpPr/>
          <p:nvPr/>
        </p:nvSpPr>
        <p:spPr>
          <a:xfrm>
            <a:off x="368407" y="651936"/>
            <a:ext cx="3502131" cy="3561997"/>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918C2B6-10D0-40C9-957C-347EDA17DD32}"/>
              </a:ext>
            </a:extLst>
          </p:cNvPr>
          <p:cNvSpPr/>
          <p:nvPr/>
        </p:nvSpPr>
        <p:spPr>
          <a:xfrm>
            <a:off x="366321" y="45909"/>
            <a:ext cx="11568116" cy="48903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Research 1: Failure Cascade Prediction in Power Grids</a:t>
            </a:r>
          </a:p>
        </p:txBody>
      </p:sp>
      <p:pic>
        <p:nvPicPr>
          <p:cNvPr id="1026" name="Picture 2" descr="What would happen in an apocalyptic blackout? - BBC Future">
            <a:extLst>
              <a:ext uri="{FF2B5EF4-FFF2-40B4-BE49-F238E27FC236}">
                <a16:creationId xmlns:a16="http://schemas.microsoft.com/office/drawing/2014/main" id="{063EB54A-5294-4C47-ADE4-49CBCCC93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47" y="1485806"/>
            <a:ext cx="2120851" cy="1192979"/>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5" descr="PowerFailureCascadeExample">
            <a:extLst>
              <a:ext uri="{FF2B5EF4-FFF2-40B4-BE49-F238E27FC236}">
                <a16:creationId xmlns:a16="http://schemas.microsoft.com/office/drawing/2014/main" id="{2F97F87D-2BD0-4F50-B32C-02CC27BE8755}"/>
              </a:ext>
            </a:extLst>
          </p:cNvPr>
          <p:cNvPicPr>
            <a:picLocks noChangeAspect="1"/>
          </p:cNvPicPr>
          <p:nvPr/>
        </p:nvPicPr>
        <p:blipFill>
          <a:blip r:embed="rId4"/>
          <a:stretch>
            <a:fillRect/>
          </a:stretch>
        </p:blipFill>
        <p:spPr>
          <a:xfrm>
            <a:off x="847837" y="2777728"/>
            <a:ext cx="2428394" cy="949846"/>
          </a:xfrm>
          <a:prstGeom prst="rect">
            <a:avLst/>
          </a:prstGeom>
        </p:spPr>
      </p:pic>
      <p:sp>
        <p:nvSpPr>
          <p:cNvPr id="2" name="TextBox 1">
            <a:extLst>
              <a:ext uri="{FF2B5EF4-FFF2-40B4-BE49-F238E27FC236}">
                <a16:creationId xmlns:a16="http://schemas.microsoft.com/office/drawing/2014/main" id="{9E3D1246-70B3-45C5-A249-586EE15664BE}"/>
              </a:ext>
            </a:extLst>
          </p:cNvPr>
          <p:cNvSpPr txBox="1"/>
          <p:nvPr/>
        </p:nvSpPr>
        <p:spPr>
          <a:xfrm>
            <a:off x="471403" y="1114544"/>
            <a:ext cx="3524891" cy="338554"/>
          </a:xfrm>
          <a:prstGeom prst="rect">
            <a:avLst/>
          </a:prstGeom>
          <a:noFill/>
        </p:spPr>
        <p:txBody>
          <a:bodyPr wrap="square" rtlCol="0">
            <a:spAutoFit/>
          </a:bodyPr>
          <a:lstStyle/>
          <a:p>
            <a:r>
              <a:rPr lang="en-US" sz="1600" b="1" dirty="0"/>
              <a:t>Large Blackout </a:t>
            </a:r>
            <a:r>
              <a:rPr lang="en-US" sz="1600" dirty="0"/>
              <a:t>due to</a:t>
            </a:r>
            <a:r>
              <a:rPr lang="zh-CN" altLang="en-US" sz="1600" dirty="0"/>
              <a:t> </a:t>
            </a:r>
            <a:r>
              <a:rPr lang="en-US" altLang="zh-CN" sz="1600" b="1" dirty="0"/>
              <a:t>Failure</a:t>
            </a:r>
            <a:r>
              <a:rPr lang="zh-CN" altLang="en-US" sz="1600" b="1" dirty="0"/>
              <a:t> </a:t>
            </a:r>
            <a:r>
              <a:rPr lang="en-US" altLang="zh-CN" sz="1600" b="1" dirty="0"/>
              <a:t>Cascade</a:t>
            </a:r>
            <a:r>
              <a:rPr lang="zh-CN" altLang="en-US" sz="1600" b="1" dirty="0"/>
              <a:t> </a:t>
            </a:r>
            <a:endParaRPr lang="en-US" sz="1600" b="1" dirty="0"/>
          </a:p>
        </p:txBody>
      </p:sp>
      <p:sp>
        <p:nvSpPr>
          <p:cNvPr id="3" name="TextBox 2">
            <a:extLst>
              <a:ext uri="{FF2B5EF4-FFF2-40B4-BE49-F238E27FC236}">
                <a16:creationId xmlns:a16="http://schemas.microsoft.com/office/drawing/2014/main" id="{04EC13F4-FE5C-4F10-B136-0F76D603559D}"/>
              </a:ext>
            </a:extLst>
          </p:cNvPr>
          <p:cNvSpPr txBox="1"/>
          <p:nvPr/>
        </p:nvSpPr>
        <p:spPr>
          <a:xfrm>
            <a:off x="352639" y="3763926"/>
            <a:ext cx="3524891" cy="369332"/>
          </a:xfrm>
          <a:prstGeom prst="rect">
            <a:avLst/>
          </a:prstGeom>
          <a:noFill/>
        </p:spPr>
        <p:txBody>
          <a:bodyPr wrap="square" rtlCol="0">
            <a:spAutoFit/>
          </a:bodyPr>
          <a:lstStyle/>
          <a:p>
            <a:pPr algn="ctr"/>
            <a:r>
              <a:rPr lang="en-US" b="1" dirty="0"/>
              <a:t>Q: </a:t>
            </a:r>
            <a:r>
              <a:rPr lang="en-US" dirty="0"/>
              <a:t>Can we </a:t>
            </a:r>
            <a:r>
              <a:rPr lang="en-US" b="1" dirty="0"/>
              <a:t>predict</a:t>
            </a:r>
            <a:r>
              <a:rPr lang="en-US" dirty="0"/>
              <a:t> it in early stage?</a:t>
            </a:r>
          </a:p>
        </p:txBody>
      </p:sp>
      <p:grpSp>
        <p:nvGrpSpPr>
          <p:cNvPr id="6" name="Group 5">
            <a:extLst>
              <a:ext uri="{FF2B5EF4-FFF2-40B4-BE49-F238E27FC236}">
                <a16:creationId xmlns:a16="http://schemas.microsoft.com/office/drawing/2014/main" id="{453CDA06-C3E2-44E2-8662-A005C8377F35}"/>
              </a:ext>
            </a:extLst>
          </p:cNvPr>
          <p:cNvGrpSpPr/>
          <p:nvPr/>
        </p:nvGrpSpPr>
        <p:grpSpPr>
          <a:xfrm>
            <a:off x="4257960" y="1065117"/>
            <a:ext cx="2037485" cy="876708"/>
            <a:chOff x="4223182" y="1347070"/>
            <a:chExt cx="3488657" cy="1501132"/>
          </a:xfrm>
        </p:grpSpPr>
        <p:grpSp>
          <p:nvGrpSpPr>
            <p:cNvPr id="17" name="Group 16">
              <a:extLst>
                <a:ext uri="{FF2B5EF4-FFF2-40B4-BE49-F238E27FC236}">
                  <a16:creationId xmlns:a16="http://schemas.microsoft.com/office/drawing/2014/main" id="{448F58C1-BF60-42AD-9A99-A116ED5DD510}"/>
                </a:ext>
              </a:extLst>
            </p:cNvPr>
            <p:cNvGrpSpPr>
              <a:grpSpLocks/>
            </p:cNvGrpSpPr>
            <p:nvPr/>
          </p:nvGrpSpPr>
          <p:grpSpPr bwMode="auto">
            <a:xfrm>
              <a:off x="4223182" y="1347070"/>
              <a:ext cx="3488657" cy="1501132"/>
              <a:chOff x="1447882" y="1578919"/>
              <a:chExt cx="2705029" cy="1164299"/>
            </a:xfrm>
          </p:grpSpPr>
          <p:grpSp>
            <p:nvGrpSpPr>
              <p:cNvPr id="21" name="Group 20">
                <a:extLst>
                  <a:ext uri="{FF2B5EF4-FFF2-40B4-BE49-F238E27FC236}">
                    <a16:creationId xmlns:a16="http://schemas.microsoft.com/office/drawing/2014/main" id="{B5BD6EDE-BEE2-41E0-986A-BE40C5008CC2}"/>
                  </a:ext>
                </a:extLst>
              </p:cNvPr>
              <p:cNvGrpSpPr>
                <a:grpSpLocks/>
              </p:cNvGrpSpPr>
              <p:nvPr/>
            </p:nvGrpSpPr>
            <p:grpSpPr bwMode="auto">
              <a:xfrm>
                <a:off x="1447882" y="1828842"/>
                <a:ext cx="2705029" cy="914376"/>
                <a:chOff x="1447882" y="1828842"/>
                <a:chExt cx="2705029" cy="914376"/>
              </a:xfrm>
            </p:grpSpPr>
            <p:sp>
              <p:nvSpPr>
                <p:cNvPr id="26" name="Oval 25">
                  <a:extLst>
                    <a:ext uri="{FF2B5EF4-FFF2-40B4-BE49-F238E27FC236}">
                      <a16:creationId xmlns:a16="http://schemas.microsoft.com/office/drawing/2014/main" id="{C0B04423-006B-4369-9A50-A2719DAC142F}"/>
                    </a:ext>
                  </a:extLst>
                </p:cNvPr>
                <p:cNvSpPr>
                  <a:spLocks noChangeArrowheads="1"/>
                </p:cNvSpPr>
                <p:nvPr/>
              </p:nvSpPr>
              <p:spPr bwMode="auto">
                <a:xfrm>
                  <a:off x="2743248"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7" name="Oval 26">
                  <a:extLst>
                    <a:ext uri="{FF2B5EF4-FFF2-40B4-BE49-F238E27FC236}">
                      <a16:creationId xmlns:a16="http://schemas.microsoft.com/office/drawing/2014/main" id="{2ECB43D0-D650-4F33-B971-4128A7E1F927}"/>
                    </a:ext>
                  </a:extLst>
                </p:cNvPr>
                <p:cNvSpPr>
                  <a:spLocks noChangeArrowheads="1"/>
                </p:cNvSpPr>
                <p:nvPr/>
              </p:nvSpPr>
              <p:spPr bwMode="auto">
                <a:xfrm>
                  <a:off x="3352832"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8" name="Oval 27">
                  <a:extLst>
                    <a:ext uri="{FF2B5EF4-FFF2-40B4-BE49-F238E27FC236}">
                      <a16:creationId xmlns:a16="http://schemas.microsoft.com/office/drawing/2014/main" id="{E65406B3-340E-4561-B31D-20E8CAF33CD8}"/>
                    </a:ext>
                  </a:extLst>
                </p:cNvPr>
                <p:cNvSpPr>
                  <a:spLocks noChangeArrowheads="1"/>
                </p:cNvSpPr>
                <p:nvPr/>
              </p:nvSpPr>
              <p:spPr bwMode="auto">
                <a:xfrm>
                  <a:off x="2133664"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9" name="Oval 28">
                  <a:extLst>
                    <a:ext uri="{FF2B5EF4-FFF2-40B4-BE49-F238E27FC236}">
                      <a16:creationId xmlns:a16="http://schemas.microsoft.com/office/drawing/2014/main" id="{6263189D-4C14-4D4B-A2E1-FE5100BEAA02}"/>
                    </a:ext>
                  </a:extLst>
                </p:cNvPr>
                <p:cNvSpPr>
                  <a:spLocks noChangeArrowheads="1"/>
                </p:cNvSpPr>
                <p:nvPr/>
              </p:nvSpPr>
              <p:spPr bwMode="auto">
                <a:xfrm>
                  <a:off x="3924317"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cxnSp>
              <p:nvCxnSpPr>
                <p:cNvPr id="30" name="Straight Connector 29">
                  <a:extLst>
                    <a:ext uri="{FF2B5EF4-FFF2-40B4-BE49-F238E27FC236}">
                      <a16:creationId xmlns:a16="http://schemas.microsoft.com/office/drawing/2014/main" id="{966C014D-A23D-46D0-9DB2-6F081F4743D3}"/>
                    </a:ext>
                  </a:extLst>
                </p:cNvPr>
                <p:cNvCxnSpPr>
                  <a:cxnSpLocks noChangeShapeType="1"/>
                  <a:stCxn id="39" idx="6"/>
                  <a:endCxn id="26" idx="2"/>
                </p:cNvCxnSpPr>
                <p:nvPr/>
              </p:nvCxnSpPr>
              <p:spPr bwMode="auto">
                <a:xfrm>
                  <a:off x="1676476" y="1943139"/>
                  <a:ext cx="1066772"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BA2CCC7A-B770-4859-AFC5-D488559E9CB5}"/>
                    </a:ext>
                  </a:extLst>
                </p:cNvPr>
                <p:cNvCxnSpPr>
                  <a:cxnSpLocks noChangeShapeType="1"/>
                  <a:stCxn id="26" idx="6"/>
                </p:cNvCxnSpPr>
                <p:nvPr/>
              </p:nvCxnSpPr>
              <p:spPr bwMode="auto">
                <a:xfrm>
                  <a:off x="2971842" y="1943139"/>
                  <a:ext cx="95247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2" name="Straight Connector 31">
                  <a:extLst>
                    <a:ext uri="{FF2B5EF4-FFF2-40B4-BE49-F238E27FC236}">
                      <a16:creationId xmlns:a16="http://schemas.microsoft.com/office/drawing/2014/main" id="{DA170F6D-95F9-49AD-A1CD-E044B2482FC8}"/>
                    </a:ext>
                  </a:extLst>
                </p:cNvPr>
                <p:cNvCxnSpPr>
                  <a:cxnSpLocks noChangeShapeType="1"/>
                  <a:stCxn id="39" idx="5"/>
                </p:cNvCxnSpPr>
                <p:nvPr/>
              </p:nvCxnSpPr>
              <p:spPr bwMode="auto">
                <a:xfrm>
                  <a:off x="1642999" y="2023959"/>
                  <a:ext cx="524142"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BC17D4AF-043B-408F-8795-483CFA056792}"/>
                    </a:ext>
                  </a:extLst>
                </p:cNvPr>
                <p:cNvCxnSpPr>
                  <a:cxnSpLocks noChangeShapeType="1"/>
                </p:cNvCxnSpPr>
                <p:nvPr/>
              </p:nvCxnSpPr>
              <p:spPr bwMode="auto">
                <a:xfrm>
                  <a:off x="2362258" y="2628921"/>
                  <a:ext cx="990574"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4" name="Straight Connector 33">
                  <a:extLst>
                    <a:ext uri="{FF2B5EF4-FFF2-40B4-BE49-F238E27FC236}">
                      <a16:creationId xmlns:a16="http://schemas.microsoft.com/office/drawing/2014/main" id="{29676251-6489-4F48-86FB-26127A7340F8}"/>
                    </a:ext>
                  </a:extLst>
                </p:cNvPr>
                <p:cNvCxnSpPr>
                  <a:cxnSpLocks noChangeShapeType="1"/>
                </p:cNvCxnSpPr>
                <p:nvPr/>
              </p:nvCxnSpPr>
              <p:spPr bwMode="auto">
                <a:xfrm flipV="1">
                  <a:off x="3547949" y="2023959"/>
                  <a:ext cx="409845"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5" name="Straight Connector 34">
                  <a:extLst>
                    <a:ext uri="{FF2B5EF4-FFF2-40B4-BE49-F238E27FC236}">
                      <a16:creationId xmlns:a16="http://schemas.microsoft.com/office/drawing/2014/main" id="{410A1109-BD2B-4861-8A0F-9A0D8B47AD83}"/>
                    </a:ext>
                  </a:extLst>
                </p:cNvPr>
                <p:cNvCxnSpPr>
                  <a:cxnSpLocks noChangeShapeType="1"/>
                  <a:stCxn id="26" idx="5"/>
                </p:cNvCxnSpPr>
                <p:nvPr/>
              </p:nvCxnSpPr>
              <p:spPr bwMode="auto">
                <a:xfrm>
                  <a:off x="2938365"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6" name="Straight Connector 35">
                  <a:extLst>
                    <a:ext uri="{FF2B5EF4-FFF2-40B4-BE49-F238E27FC236}">
                      <a16:creationId xmlns:a16="http://schemas.microsoft.com/office/drawing/2014/main" id="{3D825DC7-487C-4D25-A176-A517BC9C377C}"/>
                    </a:ext>
                  </a:extLst>
                </p:cNvPr>
                <p:cNvCxnSpPr>
                  <a:cxnSpLocks noChangeShapeType="1"/>
                  <a:stCxn id="26" idx="3"/>
                </p:cNvCxnSpPr>
                <p:nvPr/>
              </p:nvCxnSpPr>
              <p:spPr bwMode="auto">
                <a:xfrm flipH="1">
                  <a:off x="2328781"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7" name="Straight Connector 36">
                  <a:extLst>
                    <a:ext uri="{FF2B5EF4-FFF2-40B4-BE49-F238E27FC236}">
                      <a16:creationId xmlns:a16="http://schemas.microsoft.com/office/drawing/2014/main" id="{F67CC0B9-120C-4448-94A8-45458E83DD12}"/>
                    </a:ext>
                  </a:extLst>
                </p:cNvPr>
                <p:cNvCxnSpPr>
                  <a:cxnSpLocks noChangeShapeType="1"/>
                </p:cNvCxnSpPr>
                <p:nvPr/>
              </p:nvCxnSpPr>
              <p:spPr bwMode="auto">
                <a:xfrm>
                  <a:off x="3581426" y="2628921"/>
                  <a:ext cx="57148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38" name="Straight Connector 37">
                  <a:extLst>
                    <a:ext uri="{FF2B5EF4-FFF2-40B4-BE49-F238E27FC236}">
                      <a16:creationId xmlns:a16="http://schemas.microsoft.com/office/drawing/2014/main" id="{7ADDE895-53D2-4CF6-82B3-DD511724A699}"/>
                    </a:ext>
                  </a:extLst>
                </p:cNvPr>
                <p:cNvCxnSpPr>
                  <a:cxnSpLocks noChangeShapeType="1"/>
                </p:cNvCxnSpPr>
                <p:nvPr/>
              </p:nvCxnSpPr>
              <p:spPr bwMode="auto">
                <a:xfrm flipH="1">
                  <a:off x="1562179" y="2628921"/>
                  <a:ext cx="57148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sp>
              <p:nvSpPr>
                <p:cNvPr id="39" name="Oval 38">
                  <a:extLst>
                    <a:ext uri="{FF2B5EF4-FFF2-40B4-BE49-F238E27FC236}">
                      <a16:creationId xmlns:a16="http://schemas.microsoft.com/office/drawing/2014/main" id="{F3802958-3D2B-4860-884C-2899903332AD}"/>
                    </a:ext>
                  </a:extLst>
                </p:cNvPr>
                <p:cNvSpPr>
                  <a:spLocks noChangeArrowheads="1"/>
                </p:cNvSpPr>
                <p:nvPr/>
              </p:nvSpPr>
              <p:spPr bwMode="auto">
                <a:xfrm>
                  <a:off x="1447882"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rgbClr val="0070C0"/>
                    </a:solidFill>
                  </a:endParaRPr>
                </a:p>
              </p:txBody>
            </p:sp>
          </p:grpSp>
          <p:sp>
            <p:nvSpPr>
              <p:cNvPr id="22" name="TextBox 44">
                <a:extLst>
                  <a:ext uri="{FF2B5EF4-FFF2-40B4-BE49-F238E27FC236}">
                    <a16:creationId xmlns:a16="http://schemas.microsoft.com/office/drawing/2014/main" id="{0F97ABA8-A47D-4159-A778-3096C024D476}"/>
                  </a:ext>
                </a:extLst>
              </p:cNvPr>
              <p:cNvSpPr txBox="1">
                <a:spLocks noChangeArrowheads="1"/>
              </p:cNvSpPr>
              <p:nvPr/>
            </p:nvSpPr>
            <p:spPr bwMode="auto">
              <a:xfrm>
                <a:off x="2085758" y="158423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1</a:t>
                </a:r>
              </a:p>
            </p:txBody>
          </p:sp>
          <p:sp>
            <p:nvSpPr>
              <p:cNvPr id="23" name="TextBox 47">
                <a:extLst>
                  <a:ext uri="{FF2B5EF4-FFF2-40B4-BE49-F238E27FC236}">
                    <a16:creationId xmlns:a16="http://schemas.microsoft.com/office/drawing/2014/main" id="{938C5A19-E6D3-41CB-A61C-1F7495083A5A}"/>
                  </a:ext>
                </a:extLst>
              </p:cNvPr>
              <p:cNvSpPr txBox="1">
                <a:spLocks noChangeArrowheads="1"/>
              </p:cNvSpPr>
              <p:nvPr/>
            </p:nvSpPr>
            <p:spPr bwMode="auto">
              <a:xfrm>
                <a:off x="3388547" y="1578919"/>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a:t>2</a:t>
                </a:r>
              </a:p>
            </p:txBody>
          </p:sp>
          <p:sp>
            <p:nvSpPr>
              <p:cNvPr id="24" name="TextBox 48">
                <a:extLst>
                  <a:ext uri="{FF2B5EF4-FFF2-40B4-BE49-F238E27FC236}">
                    <a16:creationId xmlns:a16="http://schemas.microsoft.com/office/drawing/2014/main" id="{9FB8683F-88B7-4A35-AEA5-C20E911FC26B}"/>
                  </a:ext>
                </a:extLst>
              </p:cNvPr>
              <p:cNvSpPr txBox="1">
                <a:spLocks noChangeArrowheads="1"/>
              </p:cNvSpPr>
              <p:nvPr/>
            </p:nvSpPr>
            <p:spPr bwMode="auto">
              <a:xfrm>
                <a:off x="2349962" y="2103684"/>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3</a:t>
                </a:r>
              </a:p>
            </p:txBody>
          </p:sp>
          <p:sp>
            <p:nvSpPr>
              <p:cNvPr id="25" name="TextBox 49">
                <a:extLst>
                  <a:ext uri="{FF2B5EF4-FFF2-40B4-BE49-F238E27FC236}">
                    <a16:creationId xmlns:a16="http://schemas.microsoft.com/office/drawing/2014/main" id="{2D83D9DD-9F32-4D1D-A151-CDE8429418C1}"/>
                  </a:ext>
                </a:extLst>
              </p:cNvPr>
              <p:cNvSpPr txBox="1">
                <a:spLocks noChangeArrowheads="1"/>
              </p:cNvSpPr>
              <p:nvPr/>
            </p:nvSpPr>
            <p:spPr bwMode="auto">
              <a:xfrm>
                <a:off x="3128880" y="204947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4</a:t>
                </a:r>
              </a:p>
            </p:txBody>
          </p:sp>
        </p:grpSp>
        <p:grpSp>
          <p:nvGrpSpPr>
            <p:cNvPr id="18" name="Group 17">
              <a:extLst>
                <a:ext uri="{FF2B5EF4-FFF2-40B4-BE49-F238E27FC236}">
                  <a16:creationId xmlns:a16="http://schemas.microsoft.com/office/drawing/2014/main" id="{1CD5C2D5-5AD9-4B1B-8D5F-035224F781B8}"/>
                </a:ext>
              </a:extLst>
            </p:cNvPr>
            <p:cNvGrpSpPr/>
            <p:nvPr/>
          </p:nvGrpSpPr>
          <p:grpSpPr>
            <a:xfrm>
              <a:off x="5174799" y="1688659"/>
              <a:ext cx="279908" cy="309069"/>
              <a:chOff x="5466511" y="3195121"/>
              <a:chExt cx="279908" cy="309069"/>
            </a:xfrm>
          </p:grpSpPr>
          <p:cxnSp>
            <p:nvCxnSpPr>
              <p:cNvPr id="19" name="Straight Connector 18">
                <a:extLst>
                  <a:ext uri="{FF2B5EF4-FFF2-40B4-BE49-F238E27FC236}">
                    <a16:creationId xmlns:a16="http://schemas.microsoft.com/office/drawing/2014/main" id="{949D8797-62F0-466A-A703-F9C84B47C812}"/>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2527D8-625E-47E7-B9F2-A5F72315A018}"/>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0" name="Down Arrow 46">
            <a:extLst>
              <a:ext uri="{FF2B5EF4-FFF2-40B4-BE49-F238E27FC236}">
                <a16:creationId xmlns:a16="http://schemas.microsoft.com/office/drawing/2014/main" id="{372AD1C7-6C07-4F83-9949-10F1D7B887F2}"/>
              </a:ext>
            </a:extLst>
          </p:cNvPr>
          <p:cNvSpPr>
            <a:spLocks noChangeArrowheads="1"/>
          </p:cNvSpPr>
          <p:nvPr/>
        </p:nvSpPr>
        <p:spPr bwMode="auto">
          <a:xfrm rot="16200000">
            <a:off x="6477448" y="1409099"/>
            <a:ext cx="211512" cy="357504"/>
          </a:xfrm>
          <a:prstGeom prst="downArrow">
            <a:avLst>
              <a:gd name="adj1" fmla="val 50000"/>
              <a:gd name="adj2" fmla="val 50000"/>
            </a:avLst>
          </a:prstGeom>
          <a:solidFill>
            <a:schemeClr val="accent1"/>
          </a:solidFill>
          <a:ln w="9525">
            <a:solidFill>
              <a:schemeClr val="tx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grpSp>
        <p:nvGrpSpPr>
          <p:cNvPr id="70" name="Group 69">
            <a:extLst>
              <a:ext uri="{FF2B5EF4-FFF2-40B4-BE49-F238E27FC236}">
                <a16:creationId xmlns:a16="http://schemas.microsoft.com/office/drawing/2014/main" id="{A2EB73C2-80BD-4075-9FB1-C2E9633B7BD7}"/>
              </a:ext>
            </a:extLst>
          </p:cNvPr>
          <p:cNvGrpSpPr>
            <a:grpSpLocks/>
          </p:cNvGrpSpPr>
          <p:nvPr/>
        </p:nvGrpSpPr>
        <p:grpSpPr bwMode="auto">
          <a:xfrm>
            <a:off x="6833717" y="1060960"/>
            <a:ext cx="2037485" cy="876708"/>
            <a:chOff x="1447882" y="1578919"/>
            <a:chExt cx="2705029" cy="1164299"/>
          </a:xfrm>
        </p:grpSpPr>
        <p:grpSp>
          <p:nvGrpSpPr>
            <p:cNvPr id="74" name="Group 73">
              <a:extLst>
                <a:ext uri="{FF2B5EF4-FFF2-40B4-BE49-F238E27FC236}">
                  <a16:creationId xmlns:a16="http://schemas.microsoft.com/office/drawing/2014/main" id="{60DB008A-CD43-4255-8FB3-525200A4B948}"/>
                </a:ext>
              </a:extLst>
            </p:cNvPr>
            <p:cNvGrpSpPr>
              <a:grpSpLocks/>
            </p:cNvGrpSpPr>
            <p:nvPr/>
          </p:nvGrpSpPr>
          <p:grpSpPr bwMode="auto">
            <a:xfrm>
              <a:off x="1447882" y="1828842"/>
              <a:ext cx="2705029" cy="914376"/>
              <a:chOff x="1447882" y="1828842"/>
              <a:chExt cx="2705029" cy="914376"/>
            </a:xfrm>
          </p:grpSpPr>
          <p:sp>
            <p:nvSpPr>
              <p:cNvPr id="79" name="Oval 78">
                <a:extLst>
                  <a:ext uri="{FF2B5EF4-FFF2-40B4-BE49-F238E27FC236}">
                    <a16:creationId xmlns:a16="http://schemas.microsoft.com/office/drawing/2014/main" id="{92958F10-94F7-41FC-9CFF-08263D2ABDBE}"/>
                  </a:ext>
                </a:extLst>
              </p:cNvPr>
              <p:cNvSpPr>
                <a:spLocks noChangeArrowheads="1"/>
              </p:cNvSpPr>
              <p:nvPr/>
            </p:nvSpPr>
            <p:spPr bwMode="auto">
              <a:xfrm>
                <a:off x="2743248"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80" name="Oval 79">
                <a:extLst>
                  <a:ext uri="{FF2B5EF4-FFF2-40B4-BE49-F238E27FC236}">
                    <a16:creationId xmlns:a16="http://schemas.microsoft.com/office/drawing/2014/main" id="{E86C05B8-7054-44B9-A209-B87B693F781B}"/>
                  </a:ext>
                </a:extLst>
              </p:cNvPr>
              <p:cNvSpPr>
                <a:spLocks noChangeArrowheads="1"/>
              </p:cNvSpPr>
              <p:nvPr/>
            </p:nvSpPr>
            <p:spPr bwMode="auto">
              <a:xfrm>
                <a:off x="3352832"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81" name="Oval 80">
                <a:extLst>
                  <a:ext uri="{FF2B5EF4-FFF2-40B4-BE49-F238E27FC236}">
                    <a16:creationId xmlns:a16="http://schemas.microsoft.com/office/drawing/2014/main" id="{C3A28563-E131-4BE1-9AC7-60518029EF6C}"/>
                  </a:ext>
                </a:extLst>
              </p:cNvPr>
              <p:cNvSpPr>
                <a:spLocks noChangeArrowheads="1"/>
              </p:cNvSpPr>
              <p:nvPr/>
            </p:nvSpPr>
            <p:spPr bwMode="auto">
              <a:xfrm>
                <a:off x="2133664"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82" name="Oval 81">
                <a:extLst>
                  <a:ext uri="{FF2B5EF4-FFF2-40B4-BE49-F238E27FC236}">
                    <a16:creationId xmlns:a16="http://schemas.microsoft.com/office/drawing/2014/main" id="{2FE713C8-F570-43F2-8FA7-442A691496E0}"/>
                  </a:ext>
                </a:extLst>
              </p:cNvPr>
              <p:cNvSpPr>
                <a:spLocks noChangeArrowheads="1"/>
              </p:cNvSpPr>
              <p:nvPr/>
            </p:nvSpPr>
            <p:spPr bwMode="auto">
              <a:xfrm>
                <a:off x="3924317"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cxnSp>
            <p:nvCxnSpPr>
              <p:cNvPr id="83" name="Straight Connector 82">
                <a:extLst>
                  <a:ext uri="{FF2B5EF4-FFF2-40B4-BE49-F238E27FC236}">
                    <a16:creationId xmlns:a16="http://schemas.microsoft.com/office/drawing/2014/main" id="{B57B3DD7-2386-43A0-9E08-CE29D7EC9FD0}"/>
                  </a:ext>
                </a:extLst>
              </p:cNvPr>
              <p:cNvCxnSpPr>
                <a:cxnSpLocks noChangeShapeType="1"/>
                <a:stCxn id="92" idx="6"/>
                <a:endCxn id="79" idx="2"/>
              </p:cNvCxnSpPr>
              <p:nvPr/>
            </p:nvCxnSpPr>
            <p:spPr bwMode="auto">
              <a:xfrm>
                <a:off x="1676476" y="1943139"/>
                <a:ext cx="1066772"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4" name="Straight Connector 83">
                <a:extLst>
                  <a:ext uri="{FF2B5EF4-FFF2-40B4-BE49-F238E27FC236}">
                    <a16:creationId xmlns:a16="http://schemas.microsoft.com/office/drawing/2014/main" id="{F4C1579D-B15D-46A7-A0EB-CFD17C548ACD}"/>
                  </a:ext>
                </a:extLst>
              </p:cNvPr>
              <p:cNvCxnSpPr>
                <a:cxnSpLocks noChangeShapeType="1"/>
                <a:stCxn id="79" idx="6"/>
              </p:cNvCxnSpPr>
              <p:nvPr/>
            </p:nvCxnSpPr>
            <p:spPr bwMode="auto">
              <a:xfrm>
                <a:off x="2971842" y="1943139"/>
                <a:ext cx="95247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5" name="Straight Connector 84">
                <a:extLst>
                  <a:ext uri="{FF2B5EF4-FFF2-40B4-BE49-F238E27FC236}">
                    <a16:creationId xmlns:a16="http://schemas.microsoft.com/office/drawing/2014/main" id="{499C0F1E-7D76-4ED2-85E9-85E0461A351D}"/>
                  </a:ext>
                </a:extLst>
              </p:cNvPr>
              <p:cNvCxnSpPr>
                <a:cxnSpLocks noChangeShapeType="1"/>
                <a:stCxn id="92" idx="5"/>
              </p:cNvCxnSpPr>
              <p:nvPr/>
            </p:nvCxnSpPr>
            <p:spPr bwMode="auto">
              <a:xfrm>
                <a:off x="1642999" y="2023959"/>
                <a:ext cx="524142"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085071A9-B07C-4E58-BC8D-4D1EA85E017A}"/>
                  </a:ext>
                </a:extLst>
              </p:cNvPr>
              <p:cNvCxnSpPr>
                <a:cxnSpLocks noChangeShapeType="1"/>
              </p:cNvCxnSpPr>
              <p:nvPr/>
            </p:nvCxnSpPr>
            <p:spPr bwMode="auto">
              <a:xfrm>
                <a:off x="2362258" y="2628921"/>
                <a:ext cx="990574"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7" name="Straight Connector 86">
                <a:extLst>
                  <a:ext uri="{FF2B5EF4-FFF2-40B4-BE49-F238E27FC236}">
                    <a16:creationId xmlns:a16="http://schemas.microsoft.com/office/drawing/2014/main" id="{DBFE01F2-C2D7-46E0-A0B2-92950798F9B6}"/>
                  </a:ext>
                </a:extLst>
              </p:cNvPr>
              <p:cNvCxnSpPr>
                <a:cxnSpLocks noChangeShapeType="1"/>
              </p:cNvCxnSpPr>
              <p:nvPr/>
            </p:nvCxnSpPr>
            <p:spPr bwMode="auto">
              <a:xfrm flipV="1">
                <a:off x="3547949" y="2023959"/>
                <a:ext cx="409845"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8" name="Straight Connector 87">
                <a:extLst>
                  <a:ext uri="{FF2B5EF4-FFF2-40B4-BE49-F238E27FC236}">
                    <a16:creationId xmlns:a16="http://schemas.microsoft.com/office/drawing/2014/main" id="{4E0493D8-E0E2-4180-AECB-B60700411C93}"/>
                  </a:ext>
                </a:extLst>
              </p:cNvPr>
              <p:cNvCxnSpPr>
                <a:cxnSpLocks noChangeShapeType="1"/>
                <a:stCxn id="79" idx="5"/>
              </p:cNvCxnSpPr>
              <p:nvPr/>
            </p:nvCxnSpPr>
            <p:spPr bwMode="auto">
              <a:xfrm>
                <a:off x="2938365"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5F032272-6B6A-4EAB-874A-6C3DD6CF0662}"/>
                  </a:ext>
                </a:extLst>
              </p:cNvPr>
              <p:cNvCxnSpPr>
                <a:cxnSpLocks noChangeShapeType="1"/>
                <a:stCxn id="79" idx="3"/>
              </p:cNvCxnSpPr>
              <p:nvPr/>
            </p:nvCxnSpPr>
            <p:spPr bwMode="auto">
              <a:xfrm flipH="1">
                <a:off x="2328781"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90" name="Straight Connector 89">
                <a:extLst>
                  <a:ext uri="{FF2B5EF4-FFF2-40B4-BE49-F238E27FC236}">
                    <a16:creationId xmlns:a16="http://schemas.microsoft.com/office/drawing/2014/main" id="{8094B99F-007F-4471-8E88-778EC677D634}"/>
                  </a:ext>
                </a:extLst>
              </p:cNvPr>
              <p:cNvCxnSpPr>
                <a:cxnSpLocks noChangeShapeType="1"/>
              </p:cNvCxnSpPr>
              <p:nvPr/>
            </p:nvCxnSpPr>
            <p:spPr bwMode="auto">
              <a:xfrm>
                <a:off x="3581426" y="2628921"/>
                <a:ext cx="57148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91" name="Straight Connector 90">
                <a:extLst>
                  <a:ext uri="{FF2B5EF4-FFF2-40B4-BE49-F238E27FC236}">
                    <a16:creationId xmlns:a16="http://schemas.microsoft.com/office/drawing/2014/main" id="{38127F4D-1BE1-4752-BE09-7686E1CB2117}"/>
                  </a:ext>
                </a:extLst>
              </p:cNvPr>
              <p:cNvCxnSpPr>
                <a:cxnSpLocks noChangeShapeType="1"/>
              </p:cNvCxnSpPr>
              <p:nvPr/>
            </p:nvCxnSpPr>
            <p:spPr bwMode="auto">
              <a:xfrm flipH="1">
                <a:off x="1562179" y="2628921"/>
                <a:ext cx="57148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sp>
            <p:nvSpPr>
              <p:cNvPr id="92" name="Oval 91">
                <a:extLst>
                  <a:ext uri="{FF2B5EF4-FFF2-40B4-BE49-F238E27FC236}">
                    <a16:creationId xmlns:a16="http://schemas.microsoft.com/office/drawing/2014/main" id="{99D2DF81-34B7-4968-9915-5A0233C2F72A}"/>
                  </a:ext>
                </a:extLst>
              </p:cNvPr>
              <p:cNvSpPr>
                <a:spLocks noChangeArrowheads="1"/>
              </p:cNvSpPr>
              <p:nvPr/>
            </p:nvSpPr>
            <p:spPr bwMode="auto">
              <a:xfrm>
                <a:off x="1447882"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rgbClr val="0070C0"/>
                  </a:solidFill>
                </a:endParaRPr>
              </a:p>
            </p:txBody>
          </p:sp>
        </p:grpSp>
        <p:sp>
          <p:nvSpPr>
            <p:cNvPr id="75" name="TextBox 44">
              <a:extLst>
                <a:ext uri="{FF2B5EF4-FFF2-40B4-BE49-F238E27FC236}">
                  <a16:creationId xmlns:a16="http://schemas.microsoft.com/office/drawing/2014/main" id="{71268DF3-2BB7-4695-BB99-CC74BFACF30C}"/>
                </a:ext>
              </a:extLst>
            </p:cNvPr>
            <p:cNvSpPr txBox="1">
              <a:spLocks noChangeArrowheads="1"/>
            </p:cNvSpPr>
            <p:nvPr/>
          </p:nvSpPr>
          <p:spPr bwMode="auto">
            <a:xfrm>
              <a:off x="2085758" y="158423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1</a:t>
              </a:r>
            </a:p>
          </p:txBody>
        </p:sp>
        <p:sp>
          <p:nvSpPr>
            <p:cNvPr id="76" name="TextBox 47">
              <a:extLst>
                <a:ext uri="{FF2B5EF4-FFF2-40B4-BE49-F238E27FC236}">
                  <a16:creationId xmlns:a16="http://schemas.microsoft.com/office/drawing/2014/main" id="{D99FAAAD-8A8C-4E3F-8720-4DEB9593C021}"/>
                </a:ext>
              </a:extLst>
            </p:cNvPr>
            <p:cNvSpPr txBox="1">
              <a:spLocks noChangeArrowheads="1"/>
            </p:cNvSpPr>
            <p:nvPr/>
          </p:nvSpPr>
          <p:spPr bwMode="auto">
            <a:xfrm>
              <a:off x="3388547" y="1578919"/>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a:t>2</a:t>
              </a:r>
            </a:p>
          </p:txBody>
        </p:sp>
        <p:sp>
          <p:nvSpPr>
            <p:cNvPr id="77" name="TextBox 48">
              <a:extLst>
                <a:ext uri="{FF2B5EF4-FFF2-40B4-BE49-F238E27FC236}">
                  <a16:creationId xmlns:a16="http://schemas.microsoft.com/office/drawing/2014/main" id="{5ADB4E74-5932-4906-93F3-B0FDD3D93A59}"/>
                </a:ext>
              </a:extLst>
            </p:cNvPr>
            <p:cNvSpPr txBox="1">
              <a:spLocks noChangeArrowheads="1"/>
            </p:cNvSpPr>
            <p:nvPr/>
          </p:nvSpPr>
          <p:spPr bwMode="auto">
            <a:xfrm>
              <a:off x="2349962" y="2103684"/>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3</a:t>
              </a:r>
            </a:p>
          </p:txBody>
        </p:sp>
        <p:sp>
          <p:nvSpPr>
            <p:cNvPr id="78" name="TextBox 49">
              <a:extLst>
                <a:ext uri="{FF2B5EF4-FFF2-40B4-BE49-F238E27FC236}">
                  <a16:creationId xmlns:a16="http://schemas.microsoft.com/office/drawing/2014/main" id="{65E4F516-F451-4242-915B-178363E0B38C}"/>
                </a:ext>
              </a:extLst>
            </p:cNvPr>
            <p:cNvSpPr txBox="1">
              <a:spLocks noChangeArrowheads="1"/>
            </p:cNvSpPr>
            <p:nvPr/>
          </p:nvSpPr>
          <p:spPr bwMode="auto">
            <a:xfrm>
              <a:off x="3128880" y="204947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a:t>4</a:t>
              </a:r>
            </a:p>
          </p:txBody>
        </p:sp>
      </p:grpSp>
      <p:grpSp>
        <p:nvGrpSpPr>
          <p:cNvPr id="71" name="Group 70">
            <a:extLst>
              <a:ext uri="{FF2B5EF4-FFF2-40B4-BE49-F238E27FC236}">
                <a16:creationId xmlns:a16="http://schemas.microsoft.com/office/drawing/2014/main" id="{3606C4AD-2084-40E5-9247-8D4DF4B5BD7A}"/>
              </a:ext>
            </a:extLst>
          </p:cNvPr>
          <p:cNvGrpSpPr/>
          <p:nvPr/>
        </p:nvGrpSpPr>
        <p:grpSpPr>
          <a:xfrm>
            <a:off x="7354222" y="1257119"/>
            <a:ext cx="163475" cy="180506"/>
            <a:chOff x="5466511" y="3195121"/>
            <a:chExt cx="279908" cy="309069"/>
          </a:xfrm>
        </p:grpSpPr>
        <p:cxnSp>
          <p:nvCxnSpPr>
            <p:cNvPr id="72" name="Straight Connector 71">
              <a:extLst>
                <a:ext uri="{FF2B5EF4-FFF2-40B4-BE49-F238E27FC236}">
                  <a16:creationId xmlns:a16="http://schemas.microsoft.com/office/drawing/2014/main" id="{33A5FC40-9A81-4629-A92E-F1EFFE8516F0}"/>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AC07DB3-27F2-4886-A81A-C645F2D27956}"/>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2" name="Down Arrow 46">
            <a:extLst>
              <a:ext uri="{FF2B5EF4-FFF2-40B4-BE49-F238E27FC236}">
                <a16:creationId xmlns:a16="http://schemas.microsoft.com/office/drawing/2014/main" id="{AC342B4D-1057-4022-951C-D44233BE5632}"/>
              </a:ext>
            </a:extLst>
          </p:cNvPr>
          <p:cNvSpPr>
            <a:spLocks noChangeArrowheads="1"/>
          </p:cNvSpPr>
          <p:nvPr/>
        </p:nvSpPr>
        <p:spPr bwMode="auto">
          <a:xfrm rot="16200000">
            <a:off x="9086400" y="1412473"/>
            <a:ext cx="211512" cy="357504"/>
          </a:xfrm>
          <a:prstGeom prst="downArrow">
            <a:avLst>
              <a:gd name="adj1" fmla="val 50000"/>
              <a:gd name="adj2" fmla="val 50000"/>
            </a:avLst>
          </a:prstGeom>
          <a:solidFill>
            <a:schemeClr val="accent1"/>
          </a:solidFill>
          <a:ln w="9525">
            <a:solidFill>
              <a:schemeClr val="tx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92E15385-B5C8-4CDC-8DFA-6EFC96E020A4}"/>
                  </a:ext>
                </a:extLst>
              </p:cNvPr>
              <p:cNvSpPr txBox="1"/>
              <p:nvPr/>
            </p:nvSpPr>
            <p:spPr>
              <a:xfrm>
                <a:off x="4635043" y="2049325"/>
                <a:ext cx="5743472" cy="410625"/>
              </a:xfrm>
              <a:prstGeom prst="rect">
                <a:avLst/>
              </a:prstGeom>
              <a:noFill/>
            </p:spPr>
            <p:txBody>
              <a:bodyPr wrap="square" lIns="0" tIns="0" rIns="0" bIns="0" rtlCol="0">
                <a:spAutoFit/>
              </a:bodyPr>
              <a:lstStyle/>
              <a:p>
                <a:r>
                  <a:rPr lang="en-US" altLang="zh-CN" sz="1600" b="1" dirty="0"/>
                  <a:t>Pair-wise influence</a:t>
                </a:r>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14</m:t>
                        </m:r>
                      </m:sub>
                    </m:sSub>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m>
                          <m:mPr>
                            <m:mcs>
                              <m:mc>
                                <m:mcPr>
                                  <m:count m:val="2"/>
                                  <m:mcJc m:val="center"/>
                                </m:mcPr>
                              </m:mc>
                            </m:mcs>
                            <m:ctrlPr>
                              <a:rPr lang="en-US" altLang="zh-CN" sz="160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.9</m:t>
                              </m:r>
                            </m:e>
                            <m:e>
                              <m:r>
                                <a:rPr lang="en-US" altLang="zh-CN" sz="1600" b="0" i="1" smtClean="0">
                                  <a:latin typeface="Cambria Math" panose="02040503050406030204" pitchFamily="18" charset="0"/>
                                </a:rPr>
                                <m:t>0.1</m:t>
                              </m:r>
                            </m:e>
                          </m:mr>
                          <m:mr>
                            <m:e>
                              <m:r>
                                <a:rPr lang="en-US" altLang="zh-CN" sz="1600" b="0" i="1" smtClean="0">
                                  <a:latin typeface="Cambria Math" panose="02040503050406030204" pitchFamily="18" charset="0"/>
                                </a:rPr>
                                <m:t>0.2</m:t>
                              </m:r>
                            </m:e>
                            <m:e>
                              <m:r>
                                <a:rPr lang="en-US" altLang="zh-CN" sz="1600" b="0" i="1" smtClean="0">
                                  <a:solidFill>
                                    <a:srgbClr val="0070C0"/>
                                  </a:solidFill>
                                  <a:latin typeface="Cambria Math" panose="02040503050406030204" pitchFamily="18" charset="0"/>
                                </a:rPr>
                                <m:t>0.8</m:t>
                              </m:r>
                            </m:e>
                          </m:mr>
                        </m:m>
                      </m:e>
                    </m:d>
                  </m:oMath>
                </a14:m>
                <a:endParaRPr lang="zh-CN" altLang="en-US" sz="1600" dirty="0"/>
              </a:p>
            </p:txBody>
          </p:sp>
        </mc:Choice>
        <mc:Fallback xmlns="">
          <p:sp>
            <p:nvSpPr>
              <p:cNvPr id="149" name="TextBox 148">
                <a:extLst>
                  <a:ext uri="{FF2B5EF4-FFF2-40B4-BE49-F238E27FC236}">
                    <a16:creationId xmlns:a16="http://schemas.microsoft.com/office/drawing/2014/main" id="{92E15385-B5C8-4CDC-8DFA-6EFC96E020A4}"/>
                  </a:ext>
                </a:extLst>
              </p:cNvPr>
              <p:cNvSpPr txBox="1">
                <a:spLocks noRot="1" noChangeAspect="1" noMove="1" noResize="1" noEditPoints="1" noAdjustHandles="1" noChangeArrowheads="1" noChangeShapeType="1" noTextEdit="1"/>
              </p:cNvSpPr>
              <p:nvPr/>
            </p:nvSpPr>
            <p:spPr>
              <a:xfrm>
                <a:off x="4635043" y="2049325"/>
                <a:ext cx="5743472" cy="410625"/>
              </a:xfrm>
              <a:prstGeom prst="rect">
                <a:avLst/>
              </a:prstGeom>
              <a:blipFill>
                <a:blip r:embed="rId5"/>
                <a:stretch>
                  <a:fillRect l="-2121" t="-1471"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70EE403D-9922-4A43-9D46-618D2FEB4513}"/>
                  </a:ext>
                </a:extLst>
              </p:cNvPr>
              <p:cNvSpPr txBox="1"/>
              <p:nvPr/>
            </p:nvSpPr>
            <p:spPr>
              <a:xfrm>
                <a:off x="8215195" y="2131533"/>
                <a:ext cx="3134947" cy="246221"/>
              </a:xfrm>
              <a:prstGeom prst="rect">
                <a:avLst/>
              </a:prstGeom>
              <a:noFill/>
            </p:spPr>
            <p:txBody>
              <a:bodyPr wrap="square" lIns="0" tIns="0" rIns="0" bIns="0" rtlCol="0">
                <a:spAutoFit/>
              </a:bodyPr>
              <a:lstStyle/>
              <a:p>
                <a:r>
                  <a:rPr lang="en-US" altLang="zh-CN" sz="1600" b="1" dirty="0"/>
                  <a:t>Influence Weight</a:t>
                </a:r>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en-US" altLang="zh-CN" sz="1600" b="0" i="1" smtClean="0">
                            <a:latin typeface="Cambria Math" panose="02040503050406030204" pitchFamily="18" charset="0"/>
                          </a:rPr>
                          <m:t>12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en-US" altLang="zh-CN" sz="1600" b="0" i="1" smtClean="0">
                            <a:latin typeface="Cambria Math" panose="02040503050406030204" pitchFamily="18" charset="0"/>
                          </a:rPr>
                          <m:t>42</m:t>
                        </m:r>
                      </m:sub>
                    </m:sSub>
                  </m:oMath>
                </a14:m>
                <a:endParaRPr lang="zh-CN" altLang="en-US" sz="1600" dirty="0"/>
              </a:p>
            </p:txBody>
          </p:sp>
        </mc:Choice>
        <mc:Fallback xmlns="">
          <p:sp>
            <p:nvSpPr>
              <p:cNvPr id="150" name="TextBox 149">
                <a:extLst>
                  <a:ext uri="{FF2B5EF4-FFF2-40B4-BE49-F238E27FC236}">
                    <a16:creationId xmlns:a16="http://schemas.microsoft.com/office/drawing/2014/main" id="{70EE403D-9922-4A43-9D46-618D2FEB4513}"/>
                  </a:ext>
                </a:extLst>
              </p:cNvPr>
              <p:cNvSpPr txBox="1">
                <a:spLocks noRot="1" noChangeAspect="1" noMove="1" noResize="1" noEditPoints="1" noAdjustHandles="1" noChangeArrowheads="1" noChangeShapeType="1" noTextEdit="1"/>
              </p:cNvSpPr>
              <p:nvPr/>
            </p:nvSpPr>
            <p:spPr>
              <a:xfrm>
                <a:off x="8215195" y="2131533"/>
                <a:ext cx="3134947" cy="246221"/>
              </a:xfrm>
              <a:prstGeom prst="rect">
                <a:avLst/>
              </a:prstGeom>
              <a:blipFill>
                <a:blip r:embed="rId6"/>
                <a:stretch>
                  <a:fillRect l="-4086"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对象 20">
                <a:hlinkClick r:id="" action="ppaction://ole?verb=1"/>
                <a:extLst>
                  <a:ext uri="{FF2B5EF4-FFF2-40B4-BE49-F238E27FC236}">
                    <a16:creationId xmlns:a16="http://schemas.microsoft.com/office/drawing/2014/main" id="{58CDA610-D4B5-4170-9BAC-27C4665BE462}"/>
                  </a:ext>
                </a:extLst>
              </p:cNvPr>
              <p:cNvSpPr txBox="1"/>
              <p:nvPr/>
            </p:nvSpPr>
            <p:spPr bwMode="auto">
              <a:xfrm>
                <a:off x="7358225" y="2468124"/>
                <a:ext cx="4416389" cy="50112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000000"/>
                              </a:solidFill>
                              <a:latin typeface="Cambria Math" panose="02040503050406030204" pitchFamily="18" charset="0"/>
                            </a:rPr>
                          </m:ctrlPr>
                        </m:sSubPr>
                        <m:e>
                          <m:acc>
                            <m:accPr>
                              <m:chr m:val="̃"/>
                              <m:ctrlPr>
                                <a:rPr lang="zh-CN" altLang="en-US" sz="1400" i="1">
                                  <a:solidFill>
                                    <a:srgbClr val="000000"/>
                                  </a:solidFill>
                                  <a:latin typeface="Cambria Math" panose="02040503050406030204" pitchFamily="18" charset="0"/>
                                </a:rPr>
                              </m:ctrlPr>
                            </m:accPr>
                            <m:e>
                              <m:r>
                                <a:rPr lang="zh-CN" altLang="en-US" sz="1400" i="1">
                                  <a:solidFill>
                                    <a:srgbClr val="000000"/>
                                  </a:solidFill>
                                  <a:latin typeface="Cambria Math" panose="02040503050406030204" pitchFamily="18" charset="0"/>
                                </a:rPr>
                                <m:t>𝑠</m:t>
                              </m:r>
                            </m:e>
                          </m:acc>
                        </m:e>
                        <m:sub>
                          <m:r>
                            <a:rPr lang="en-US" altLang="zh-CN" sz="1400" b="0" i="1" smtClean="0">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r>
                        <a:rPr lang="zh-CN" altLang="en-US" sz="1400" i="1">
                          <a:solidFill>
                            <a:srgbClr val="000000"/>
                          </a:solidFill>
                          <a:latin typeface="Cambria Math" panose="02040503050406030204" pitchFamily="18" charset="0"/>
                        </a:rPr>
                        <m:t>𝑡</m:t>
                      </m:r>
                      <m:r>
                        <a:rPr lang="zh-CN" altLang="en-US" sz="1400" i="1">
                          <a:solidFill>
                            <a:srgbClr val="000000"/>
                          </a:solidFill>
                          <a:latin typeface="Cambria Math" panose="02040503050406030204" pitchFamily="18" charset="0"/>
                        </a:rPr>
                        <m:t>+1]=</m:t>
                      </m:r>
                      <m:nary>
                        <m:naryPr>
                          <m:chr m:val="∑"/>
                          <m:limLoc m:val="subSup"/>
                          <m:ctrlPr>
                            <a:rPr lang="zh-CN" altLang="en-US" sz="1400" i="1" smtClean="0">
                              <a:solidFill>
                                <a:srgbClr val="000000"/>
                              </a:solidFill>
                              <a:latin typeface="Cambria Math" panose="02040503050406030204" pitchFamily="18" charset="0"/>
                            </a:rPr>
                          </m:ctrlPr>
                        </m:naryPr>
                        <m:sub>
                          <m:r>
                            <m:rPr>
                              <m:brk m:alnAt="25"/>
                            </m:rPr>
                            <a:rPr lang="en-US" altLang="zh-CN" sz="1400" b="0" i="1" smtClean="0">
                              <a:solidFill>
                                <a:srgbClr val="000000"/>
                              </a:solidFill>
                              <a:latin typeface="Cambria Math" panose="02040503050406030204" pitchFamily="18" charset="0"/>
                            </a:rPr>
                            <m:t>𝑖</m:t>
                          </m:r>
                          <m:r>
                            <a:rPr lang="en-US" altLang="zh-CN" sz="1400" b="0" i="1" smtClean="0">
                              <a:solidFill>
                                <a:srgbClr val="000000"/>
                              </a:solidFill>
                              <a:latin typeface="Cambria Math" panose="02040503050406030204" pitchFamily="18" charset="0"/>
                            </a:rPr>
                            <m:t>=1</m:t>
                          </m:r>
                        </m:sub>
                        <m:sup>
                          <m:r>
                            <a:rPr lang="en-US" altLang="zh-CN" sz="1400" b="0" i="1" smtClean="0">
                              <a:solidFill>
                                <a:srgbClr val="000000"/>
                              </a:solidFill>
                              <a:latin typeface="Cambria Math" panose="02040503050406030204" pitchFamily="18" charset="0"/>
                            </a:rPr>
                            <m:t>𝑁</m:t>
                          </m:r>
                        </m:sup>
                        <m:e>
                          <m:sSub>
                            <m:sSubPr>
                              <m:ctrlPr>
                                <a:rPr lang="zh-CN" altLang="en-US" sz="1400" i="1" smtClean="0">
                                  <a:solidFill>
                                    <a:srgbClr val="000000"/>
                                  </a:solidFill>
                                  <a:latin typeface="Cambria Math" panose="02040503050406030204" pitchFamily="18" charset="0"/>
                                </a:rPr>
                              </m:ctrlPr>
                            </m:sSubPr>
                            <m:e>
                              <m:r>
                                <a:rPr lang="en-US" altLang="zh-CN" sz="1400" b="1" i="1" smtClean="0">
                                  <a:solidFill>
                                    <a:srgbClr val="FF0000"/>
                                  </a:solidFill>
                                  <a:latin typeface="Cambria Math" panose="02040503050406030204" pitchFamily="18" charset="0"/>
                                </a:rPr>
                                <m:t>𝑫</m:t>
                              </m:r>
                            </m:e>
                            <m:sub>
                              <m:r>
                                <a:rPr lang="en-US" altLang="zh-CN" sz="1400" b="0" i="1" smtClean="0">
                                  <a:solidFill>
                                    <a:srgbClr val="000000"/>
                                  </a:solidFill>
                                  <a:latin typeface="Cambria Math" panose="02040503050406030204" pitchFamily="18" charset="0"/>
                                </a:rPr>
                                <m:t>𝑖𝑗</m:t>
                              </m:r>
                            </m:sub>
                          </m:sSub>
                          <m:r>
                            <a:rPr lang="zh-CN" altLang="en-US" sz="1400" i="1">
                              <a:solidFill>
                                <a:srgbClr val="000000"/>
                              </a:solidFill>
                              <a:latin typeface="Cambria Math" panose="02040503050406030204" pitchFamily="18" charset="0"/>
                            </a:rPr>
                            <m:t>(</m:t>
                          </m:r>
                          <m:sSubSup>
                            <m:sSubSupPr>
                              <m:ctrlPr>
                                <a:rPr lang="zh-CN" altLang="en-US" sz="1400" i="1">
                                  <a:solidFill>
                                    <a:srgbClr val="000000"/>
                                  </a:solidFill>
                                  <a:latin typeface="Cambria Math" panose="02040503050406030204" pitchFamily="18" charset="0"/>
                                </a:rPr>
                              </m:ctrlPr>
                            </m:sSubSupPr>
                            <m:e>
                              <m:r>
                                <a:rPr lang="zh-CN" altLang="en-US" sz="1400" i="1" smtClean="0">
                                  <a:solidFill>
                                    <a:srgbClr val="FF0000"/>
                                  </a:solidFill>
                                  <a:latin typeface="Cambria Math" panose="02040503050406030204" pitchFamily="18" charset="0"/>
                                </a:rPr>
                                <m:t>𝐀</m:t>
                              </m:r>
                            </m:e>
                            <m:sub>
                              <m:r>
                                <a:rPr lang="en-US" altLang="zh-CN" sz="1400" b="0" i="1" smtClean="0">
                                  <a:solidFill>
                                    <a:srgbClr val="000000"/>
                                  </a:solidFill>
                                  <a:latin typeface="Cambria Math" panose="02040503050406030204" pitchFamily="18" charset="0"/>
                                </a:rPr>
                                <m:t>𝑖𝑗</m:t>
                              </m:r>
                            </m:sub>
                            <m:sup>
                              <m:d>
                                <m:dPr>
                                  <m:ctrlPr>
                                    <a:rPr lang="en-US" altLang="zh-CN" sz="1400" b="0" i="1" smtClean="0">
                                      <a:solidFill>
                                        <a:srgbClr val="000000"/>
                                      </a:solidFill>
                                      <a:latin typeface="Cambria Math" panose="02040503050406030204" pitchFamily="18" charset="0"/>
                                    </a:rPr>
                                  </m:ctrlPr>
                                </m:dPr>
                                <m:e>
                                  <m:r>
                                    <a:rPr lang="zh-CN" altLang="en-US" sz="1400" i="1">
                                      <a:solidFill>
                                        <a:srgbClr val="000000"/>
                                      </a:solidFill>
                                      <a:latin typeface="Cambria Math" panose="02040503050406030204" pitchFamily="18" charset="0"/>
                                    </a:rPr>
                                    <m:t>11</m:t>
                                  </m:r>
                                </m:e>
                              </m:d>
                            </m:sup>
                          </m:sSubSup>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𝑠</m:t>
                              </m:r>
                            </m:e>
                            <m:sub>
                              <m:r>
                                <a:rPr lang="en-US" altLang="zh-CN" sz="1400" b="0" i="1" smtClean="0">
                                  <a:solidFill>
                                    <a:srgbClr val="000000"/>
                                  </a:solidFill>
                                  <a:latin typeface="Cambria Math" panose="02040503050406030204" pitchFamily="18" charset="0"/>
                                </a:rPr>
                                <m:t>𝑖</m:t>
                              </m:r>
                            </m:sub>
                          </m:sSub>
                          <m:d>
                            <m:dPr>
                              <m:begChr m:val="["/>
                              <m:endChr m:val="]"/>
                              <m:ctrlPr>
                                <a:rPr lang="zh-CN" altLang="en-US" sz="1400" b="0" i="1">
                                  <a:solidFill>
                                    <a:srgbClr val="000000"/>
                                  </a:solidFill>
                                  <a:latin typeface="Cambria Math" panose="02040503050406030204" pitchFamily="18" charset="0"/>
                                </a:rPr>
                              </m:ctrlPr>
                            </m:dPr>
                            <m:e>
                              <m:r>
                                <a:rPr lang="zh-CN" altLang="en-US" sz="1400" i="1">
                                  <a:solidFill>
                                    <a:srgbClr val="000000"/>
                                  </a:solidFill>
                                  <a:latin typeface="Cambria Math" panose="02040503050406030204" pitchFamily="18" charset="0"/>
                                </a:rPr>
                                <m:t>𝑡</m:t>
                              </m:r>
                            </m:e>
                          </m:d>
                          <m:r>
                            <a:rPr lang="zh-CN" altLang="en-US" sz="1400" i="1">
                              <a:solidFill>
                                <a:srgbClr val="000000"/>
                              </a:solidFill>
                              <a:latin typeface="Cambria Math" panose="02040503050406030204" pitchFamily="18" charset="0"/>
                            </a:rPr>
                            <m:t>+</m:t>
                          </m:r>
                          <m:sSubSup>
                            <m:sSubSupPr>
                              <m:ctrlPr>
                                <a:rPr lang="zh-CN" altLang="en-US" sz="1400" i="1">
                                  <a:solidFill>
                                    <a:srgbClr val="000000"/>
                                  </a:solidFill>
                                  <a:latin typeface="Cambria Math" panose="02040503050406030204" pitchFamily="18" charset="0"/>
                                </a:rPr>
                              </m:ctrlPr>
                            </m:sSubSupPr>
                            <m:e>
                              <m:r>
                                <a:rPr lang="zh-CN" altLang="en-US" sz="1400" i="1">
                                  <a:solidFill>
                                    <a:srgbClr val="000000"/>
                                  </a:solidFill>
                                  <a:latin typeface="Cambria Math" panose="02040503050406030204" pitchFamily="18" charset="0"/>
                                </a:rPr>
                                <m:t>𝐀</m:t>
                              </m:r>
                            </m:e>
                            <m:sub>
                              <m:r>
                                <a:rPr lang="en-US" altLang="zh-CN" sz="1400" b="0" i="1" smtClean="0">
                                  <a:solidFill>
                                    <a:srgbClr val="000000"/>
                                  </a:solidFill>
                                  <a:latin typeface="Cambria Math" panose="02040503050406030204" pitchFamily="18" charset="0"/>
                                </a:rPr>
                                <m:t>𝑖𝑗</m:t>
                              </m:r>
                            </m:sub>
                            <m:sup>
                              <m:d>
                                <m:dPr>
                                  <m:ctrlPr>
                                    <a:rPr lang="en-US" altLang="zh-CN" sz="1400" b="0" i="1" smtClean="0">
                                      <a:solidFill>
                                        <a:srgbClr val="000000"/>
                                      </a:solidFill>
                                      <a:latin typeface="Cambria Math" panose="02040503050406030204" pitchFamily="18" charset="0"/>
                                    </a:rPr>
                                  </m:ctrlPr>
                                </m:dPr>
                                <m:e>
                                  <m:r>
                                    <a:rPr lang="en-US" altLang="zh-CN" sz="1400" b="0" i="1" smtClean="0">
                                      <a:solidFill>
                                        <a:srgbClr val="000000"/>
                                      </a:solidFill>
                                      <a:latin typeface="Cambria Math" panose="02040503050406030204" pitchFamily="18" charset="0"/>
                                    </a:rPr>
                                    <m:t>2</m:t>
                                  </m:r>
                                  <m:r>
                                    <a:rPr lang="zh-CN" altLang="en-US" sz="1400" i="1">
                                      <a:solidFill>
                                        <a:srgbClr val="000000"/>
                                      </a:solidFill>
                                      <a:latin typeface="Cambria Math" panose="02040503050406030204" pitchFamily="18" charset="0"/>
                                    </a:rPr>
                                    <m:t>1</m:t>
                                  </m:r>
                                </m:e>
                              </m:d>
                            </m:sup>
                          </m:sSubSup>
                          <m:d>
                            <m:dPr>
                              <m:ctrlPr>
                                <a:rPr lang="zh-CN" altLang="en-US" sz="1400" b="0" i="1">
                                  <a:solidFill>
                                    <a:srgbClr val="000000"/>
                                  </a:solidFill>
                                  <a:latin typeface="Cambria Math" panose="02040503050406030204" pitchFamily="18" charset="0"/>
                                </a:rPr>
                              </m:ctrlPr>
                            </m:dPr>
                            <m:e>
                              <m:r>
                                <a:rPr lang="zh-CN" altLang="en-US" sz="1400" i="1">
                                  <a:solidFill>
                                    <a:srgbClr val="000000"/>
                                  </a:solidFill>
                                  <a:latin typeface="Cambria Math" panose="02040503050406030204" pitchFamily="18" charset="0"/>
                                </a:rPr>
                                <m:t>1−</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𝑠</m:t>
                                  </m:r>
                                </m:e>
                                <m:sub>
                                  <m:r>
                                    <a:rPr lang="en-US" altLang="zh-CN" sz="1400" b="0" i="1" smtClean="0">
                                      <a:solidFill>
                                        <a:srgbClr val="000000"/>
                                      </a:solidFill>
                                      <a:latin typeface="Cambria Math" panose="02040503050406030204" pitchFamily="18" charset="0"/>
                                    </a:rPr>
                                    <m:t>𝑖</m:t>
                                  </m:r>
                                </m:sub>
                              </m:sSub>
                              <m:d>
                                <m:dPr>
                                  <m:begChr m:val="["/>
                                  <m:endChr m:val="]"/>
                                  <m:ctrlPr>
                                    <a:rPr lang="zh-CN" altLang="en-US" sz="1400" b="0" i="1">
                                      <a:solidFill>
                                        <a:srgbClr val="000000"/>
                                      </a:solidFill>
                                      <a:latin typeface="Cambria Math" panose="02040503050406030204" pitchFamily="18" charset="0"/>
                                    </a:rPr>
                                  </m:ctrlPr>
                                </m:dPr>
                                <m:e>
                                  <m:r>
                                    <a:rPr lang="zh-CN" altLang="en-US" sz="1400" i="1">
                                      <a:solidFill>
                                        <a:srgbClr val="000000"/>
                                      </a:solidFill>
                                      <a:latin typeface="Cambria Math" panose="02040503050406030204" pitchFamily="18" charset="0"/>
                                    </a:rPr>
                                    <m:t>𝑡</m:t>
                                  </m:r>
                                </m:e>
                              </m:d>
                            </m:e>
                          </m:d>
                        </m:e>
                      </m:nary>
                      <m:r>
                        <a:rPr lang="en-US" altLang="zh-CN" sz="1400" b="0" i="1" smtClean="0">
                          <a:solidFill>
                            <a:srgbClr val="000000"/>
                          </a:solidFill>
                          <a:latin typeface="Cambria Math" panose="02040503050406030204" pitchFamily="18" charset="0"/>
                        </a:rPr>
                        <m:t>)</m:t>
                      </m:r>
                    </m:oMath>
                  </m:oMathPara>
                </a14:m>
                <a:endParaRPr lang="zh-CN" altLang="en-US" sz="1400" dirty="0"/>
              </a:p>
            </p:txBody>
          </p:sp>
        </mc:Choice>
        <mc:Fallback xmlns="">
          <p:sp>
            <p:nvSpPr>
              <p:cNvPr id="151" name="对象 20">
                <a:hlinkClick r:id="" action="ppaction://ole?verb=1"/>
                <a:extLst>
                  <a:ext uri="{FF2B5EF4-FFF2-40B4-BE49-F238E27FC236}">
                    <a16:creationId xmlns:a16="http://schemas.microsoft.com/office/drawing/2014/main" id="{58CDA610-D4B5-4170-9BAC-27C4665BE462}"/>
                  </a:ext>
                </a:extLst>
              </p:cNvPr>
              <p:cNvSpPr txBox="1">
                <a:spLocks noRot="1" noChangeAspect="1" noMove="1" noResize="1" noEditPoints="1" noAdjustHandles="1" noChangeArrowheads="1" noChangeShapeType="1" noTextEdit="1"/>
              </p:cNvSpPr>
              <p:nvPr/>
            </p:nvSpPr>
            <p:spPr bwMode="auto">
              <a:xfrm>
                <a:off x="7358225" y="2468124"/>
                <a:ext cx="4416389" cy="501120"/>
              </a:xfrm>
              <a:prstGeom prst="rect">
                <a:avLst/>
              </a:prstGeom>
              <a:blipFill>
                <a:blip r:embed="rId7"/>
                <a:stretch>
                  <a:fillRect t="-143902" b="-226829"/>
                </a:stretch>
              </a:blipFill>
              <a:ln>
                <a:noFill/>
              </a:ln>
            </p:spPr>
            <p:txBody>
              <a:bodyPr/>
              <a:lstStyle/>
              <a:p>
                <a:r>
                  <a:rPr lang="en-US">
                    <a:noFill/>
                  </a:rPr>
                  <a:t> </a:t>
                </a:r>
              </a:p>
            </p:txBody>
          </p:sp>
        </mc:Fallback>
      </mc:AlternateContent>
      <p:sp>
        <p:nvSpPr>
          <p:cNvPr id="153" name="TextBox 152">
            <a:extLst>
              <a:ext uri="{FF2B5EF4-FFF2-40B4-BE49-F238E27FC236}">
                <a16:creationId xmlns:a16="http://schemas.microsoft.com/office/drawing/2014/main" id="{C7F54D0E-89F8-47E9-8A76-188925ADCB9C}"/>
              </a:ext>
            </a:extLst>
          </p:cNvPr>
          <p:cNvSpPr txBox="1"/>
          <p:nvPr/>
        </p:nvSpPr>
        <p:spPr>
          <a:xfrm>
            <a:off x="4186328" y="2592682"/>
            <a:ext cx="3063701" cy="307777"/>
          </a:xfrm>
          <a:prstGeom prst="rect">
            <a:avLst/>
          </a:prstGeom>
          <a:noFill/>
        </p:spPr>
        <p:txBody>
          <a:bodyPr wrap="square" lIns="0" tIns="0" rIns="0" bIns="0" rtlCol="0">
            <a:spAutoFit/>
          </a:bodyPr>
          <a:lstStyle/>
          <a:p>
            <a:r>
              <a:rPr lang="en-US" altLang="zh-CN" sz="2000" b="1" dirty="0"/>
              <a:t>Modeling failure cascade:</a:t>
            </a:r>
            <a:endParaRPr lang="zh-CN" altLang="en-US" sz="2000" dirty="0"/>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B5051548-F98D-47AA-B048-0A755131E38C}"/>
                  </a:ext>
                </a:extLst>
              </p:cNvPr>
              <p:cNvSpPr txBox="1"/>
              <p:nvPr/>
            </p:nvSpPr>
            <p:spPr>
              <a:xfrm>
                <a:off x="4317810" y="3029741"/>
                <a:ext cx="5743472" cy="276999"/>
              </a:xfrm>
              <a:prstGeom prst="rect">
                <a:avLst/>
              </a:prstGeom>
              <a:noFill/>
            </p:spPr>
            <p:txBody>
              <a:bodyPr wrap="square" lIns="0" tIns="0" rIns="0" bIns="0" rtlCol="0">
                <a:spAutoFit/>
              </a:bodyPr>
              <a:lstStyle/>
              <a:p>
                <a:r>
                  <a:rPr lang="en-US" altLang="zh-CN" b="1" dirty="0"/>
                  <a:t>[ Parameters: </a:t>
                </a:r>
                <a14:m>
                  <m:oMath xmlns:m="http://schemas.openxmlformats.org/officeDocument/2006/math">
                    <m:r>
                      <a:rPr lang="en-US" altLang="zh-CN" b="1" i="0" smtClean="0">
                        <a:solidFill>
                          <a:schemeClr val="tx1"/>
                        </a:solidFill>
                        <a:latin typeface="Cambria Math" panose="02040503050406030204" pitchFamily="18" charset="0"/>
                      </a:rPr>
                      <m:t>{</m:t>
                    </m:r>
                    <m:r>
                      <a:rPr lang="en-US" altLang="zh-CN" b="1" i="1" smtClean="0">
                        <a:solidFill>
                          <a:srgbClr val="FF0000"/>
                        </a:solidFill>
                        <a:latin typeface="Cambria Math" panose="02040503050406030204" pitchFamily="18" charset="0"/>
                      </a:rPr>
                      <m:t>𝑨</m:t>
                    </m:r>
                    <m:r>
                      <a:rPr lang="en-US" altLang="zh-CN" b="1" i="1" smtClean="0">
                        <a:solidFill>
                          <a:srgbClr val="FF0000"/>
                        </a:solidFill>
                        <a:latin typeface="Cambria Math" panose="02040503050406030204" pitchFamily="18" charset="0"/>
                      </a:rPr>
                      <m:t>, </m:t>
                    </m:r>
                    <m:r>
                      <a:rPr lang="en-US" altLang="zh-CN" b="1" i="1" smtClean="0">
                        <a:solidFill>
                          <a:srgbClr val="FF0000"/>
                        </a:solidFill>
                        <a:latin typeface="Cambria Math" panose="02040503050406030204" pitchFamily="18" charset="0"/>
                      </a:rPr>
                      <m:t>𝑫</m:t>
                    </m:r>
                    <m:r>
                      <a:rPr lang="en-US" altLang="zh-CN" b="1" i="1" smtClean="0">
                        <a:solidFill>
                          <a:srgbClr val="FF0000"/>
                        </a:solidFill>
                        <a:latin typeface="Cambria Math" panose="02040503050406030204" pitchFamily="18" charset="0"/>
                      </a:rPr>
                      <m:t>, </m:t>
                    </m:r>
                    <m:acc>
                      <m:accPr>
                        <m:chr m:val="⃗"/>
                        <m:ctrlPr>
                          <a:rPr lang="en-US" altLang="zh-CN" b="1" i="1" smtClean="0">
                            <a:solidFill>
                              <a:srgbClr val="FF0000"/>
                            </a:solidFill>
                            <a:latin typeface="Cambria Math" panose="02040503050406030204" pitchFamily="18" charset="0"/>
                          </a:rPr>
                        </m:ctrlPr>
                      </m:accPr>
                      <m:e>
                        <m:r>
                          <a:rPr lang="zh-CN" altLang="en-US" b="1" i="1" smtClean="0">
                            <a:solidFill>
                              <a:srgbClr val="FF0000"/>
                            </a:solidFill>
                            <a:latin typeface="Cambria Math" panose="02040503050406030204" pitchFamily="18" charset="0"/>
                          </a:rPr>
                          <m:t>𝜺</m:t>
                        </m:r>
                      </m:e>
                    </m:acc>
                    <m:r>
                      <a:rPr lang="en-US" altLang="zh-CN" b="1" i="1" smtClean="0">
                        <a:solidFill>
                          <a:schemeClr val="tx1"/>
                        </a:solidFill>
                        <a:latin typeface="Cambria Math" panose="02040503050406030204" pitchFamily="18" charset="0"/>
                      </a:rPr>
                      <m:t>}</m:t>
                    </m:r>
                  </m:oMath>
                </a14:m>
                <a:r>
                  <a:rPr lang="en-US" altLang="zh-CN" b="1" dirty="0"/>
                  <a:t> ] </a:t>
                </a:r>
                <a:endParaRPr lang="zh-CN" altLang="en-US" dirty="0"/>
              </a:p>
            </p:txBody>
          </p:sp>
        </mc:Choice>
        <mc:Fallback xmlns="">
          <p:sp>
            <p:nvSpPr>
              <p:cNvPr id="154" name="TextBox 153">
                <a:extLst>
                  <a:ext uri="{FF2B5EF4-FFF2-40B4-BE49-F238E27FC236}">
                    <a16:creationId xmlns:a16="http://schemas.microsoft.com/office/drawing/2014/main" id="{B5051548-F98D-47AA-B048-0A755131E38C}"/>
                  </a:ext>
                </a:extLst>
              </p:cNvPr>
              <p:cNvSpPr txBox="1">
                <a:spLocks noRot="1" noChangeAspect="1" noMove="1" noResize="1" noEditPoints="1" noAdjustHandles="1" noChangeArrowheads="1" noChangeShapeType="1" noTextEdit="1"/>
              </p:cNvSpPr>
              <p:nvPr/>
            </p:nvSpPr>
            <p:spPr>
              <a:xfrm>
                <a:off x="4317810" y="3029741"/>
                <a:ext cx="5743472" cy="276999"/>
              </a:xfrm>
              <a:prstGeom prst="rect">
                <a:avLst/>
              </a:prstGeom>
              <a:blipFill>
                <a:blip r:embed="rId8"/>
                <a:stretch>
                  <a:fillRect l="-2442" t="-28889" b="-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对象 9">
                <a:hlinkClick r:id="" action="ppaction://ole?verb=1"/>
                <a:extLst>
                  <a:ext uri="{FF2B5EF4-FFF2-40B4-BE49-F238E27FC236}">
                    <a16:creationId xmlns:a16="http://schemas.microsoft.com/office/drawing/2014/main" id="{95A92FF5-DB8E-4403-90B1-C97BFDB2F16A}"/>
                  </a:ext>
                </a:extLst>
              </p:cNvPr>
              <p:cNvSpPr txBox="1"/>
              <p:nvPr/>
            </p:nvSpPr>
            <p:spPr bwMode="auto">
              <a:xfrm>
                <a:off x="7268194" y="2980333"/>
                <a:ext cx="4237637" cy="320861"/>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𝑠</m:t>
                              </m:r>
                            </m:e>
                          </m:acc>
                        </m:e>
                        <m:sub>
                          <m:r>
                            <a:rPr lang="en-US" altLang="zh-CN" sz="1600" b="0" i="1" smtClean="0">
                              <a:solidFill>
                                <a:srgbClr val="000000"/>
                              </a:solidFill>
                              <a:latin typeface="Cambria Math" panose="02040503050406030204" pitchFamily="18" charset="0"/>
                            </a:rPr>
                            <m:t>𝑗</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+1]=1{</m:t>
                      </m:r>
                      <m:sSub>
                        <m:sSubPr>
                          <m:ctrlPr>
                            <a:rPr lang="zh-CN" altLang="en-US" sz="1600" i="1" smtClean="0">
                              <a:solidFill>
                                <a:srgbClr val="000000"/>
                              </a:solidFill>
                              <a:latin typeface="Cambria Math" panose="02040503050406030204" pitchFamily="18" charset="0"/>
                            </a:rPr>
                          </m:ctrlPr>
                        </m:sSubPr>
                        <m:e>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𝑠</m:t>
                              </m:r>
                            </m:e>
                          </m:acc>
                        </m:e>
                        <m:sub>
                          <m:r>
                            <a:rPr lang="en-US" altLang="zh-CN" sz="1600" b="0" i="1" smtClean="0">
                              <a:solidFill>
                                <a:srgbClr val="000000"/>
                              </a:solidFill>
                              <a:latin typeface="Cambria Math" panose="02040503050406030204" pitchFamily="18" charset="0"/>
                            </a:rPr>
                            <m:t>𝑗</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+1]≥</m:t>
                      </m:r>
                      <m:sSub>
                        <m:sSubPr>
                          <m:ctrlPr>
                            <a:rPr lang="zh-CN" altLang="en-US" sz="1600" i="1">
                              <a:solidFill>
                                <a:srgbClr val="000000"/>
                              </a:solidFill>
                              <a:latin typeface="Cambria Math" panose="02040503050406030204" pitchFamily="18" charset="0"/>
                            </a:rPr>
                          </m:ctrlPr>
                        </m:sSubPr>
                        <m:e>
                          <m:r>
                            <a:rPr lang="zh-CN" altLang="en-US" sz="1600" i="1" smtClean="0">
                              <a:solidFill>
                                <a:srgbClr val="FF0000"/>
                              </a:solidFill>
                              <a:latin typeface="Cambria Math" panose="02040503050406030204" pitchFamily="18" charset="0"/>
                            </a:rPr>
                            <m:t>𝜀</m:t>
                          </m:r>
                        </m:e>
                        <m:sub>
                          <m:r>
                            <a:rPr lang="en-US" altLang="zh-CN" sz="1600" b="0" i="1" smtClean="0">
                              <a:solidFill>
                                <a:srgbClr val="000000"/>
                              </a:solidFill>
                              <a:latin typeface="Cambria Math" panose="02040503050406030204" pitchFamily="18" charset="0"/>
                            </a:rPr>
                            <m:t>𝑗</m:t>
                          </m:r>
                        </m:sub>
                      </m:sSub>
                      <m:r>
                        <a:rPr lang="en-US" altLang="zh-CN" sz="1600" b="0" i="1" smtClean="0">
                          <a:solidFill>
                            <a:srgbClr val="000000"/>
                          </a:solidFill>
                          <a:latin typeface="Cambria Math" panose="02040503050406030204" pitchFamily="18" charset="0"/>
                        </a:rPr>
                        <m:t>}</m:t>
                      </m:r>
                    </m:oMath>
                  </m:oMathPara>
                </a14:m>
                <a:endParaRPr lang="zh-CN" altLang="en-US" sz="1600" dirty="0"/>
              </a:p>
            </p:txBody>
          </p:sp>
        </mc:Choice>
        <mc:Fallback xmlns="">
          <p:sp>
            <p:nvSpPr>
              <p:cNvPr id="159" name="对象 9">
                <a:hlinkClick r:id="" action="ppaction://ole?verb=1"/>
                <a:extLst>
                  <a:ext uri="{FF2B5EF4-FFF2-40B4-BE49-F238E27FC236}">
                    <a16:creationId xmlns:a16="http://schemas.microsoft.com/office/drawing/2014/main" id="{95A92FF5-DB8E-4403-90B1-C97BFDB2F16A}"/>
                  </a:ext>
                </a:extLst>
              </p:cNvPr>
              <p:cNvSpPr txBox="1">
                <a:spLocks noRot="1" noChangeAspect="1" noMove="1" noResize="1" noEditPoints="1" noAdjustHandles="1" noChangeArrowheads="1" noChangeShapeType="1" noTextEdit="1"/>
              </p:cNvSpPr>
              <p:nvPr/>
            </p:nvSpPr>
            <p:spPr bwMode="auto">
              <a:xfrm>
                <a:off x="7268194" y="2980333"/>
                <a:ext cx="4237637" cy="320861"/>
              </a:xfrm>
              <a:prstGeom prst="rect">
                <a:avLst/>
              </a:prstGeom>
              <a:blipFill>
                <a:blip r:embed="rId9"/>
                <a:stretch>
                  <a:fillRect b="-18868"/>
                </a:stretch>
              </a:blipFill>
              <a:ln>
                <a:noFill/>
              </a:ln>
            </p:spPr>
            <p:txBody>
              <a:bodyPr/>
              <a:lstStyle/>
              <a:p>
                <a:r>
                  <a:rPr lang="en-US">
                    <a:noFill/>
                  </a:rPr>
                  <a:t> </a:t>
                </a:r>
              </a:p>
            </p:txBody>
          </p:sp>
        </mc:Fallback>
      </mc:AlternateContent>
      <p:sp>
        <p:nvSpPr>
          <p:cNvPr id="162" name="左弧形箭头 11">
            <a:extLst>
              <a:ext uri="{FF2B5EF4-FFF2-40B4-BE49-F238E27FC236}">
                <a16:creationId xmlns:a16="http://schemas.microsoft.com/office/drawing/2014/main" id="{5F16FD0A-43B3-4AE3-949E-3CE6BA35EBA0}"/>
              </a:ext>
            </a:extLst>
          </p:cNvPr>
          <p:cNvSpPr>
            <a:spLocks noChangeArrowheads="1"/>
          </p:cNvSpPr>
          <p:nvPr/>
        </p:nvSpPr>
        <p:spPr bwMode="auto">
          <a:xfrm>
            <a:off x="7284844" y="2769113"/>
            <a:ext cx="257319" cy="481652"/>
          </a:xfrm>
          <a:prstGeom prst="curvedRightArrow">
            <a:avLst>
              <a:gd name="adj1" fmla="val 24966"/>
              <a:gd name="adj2" fmla="val 49919"/>
              <a:gd name="adj3" fmla="val 25000"/>
            </a:avLst>
          </a:prstGeom>
          <a:solidFill>
            <a:schemeClr val="accent1"/>
          </a:solidFill>
          <a:ln w="9525">
            <a:solidFill>
              <a:schemeClr val="tx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sp>
        <p:nvSpPr>
          <p:cNvPr id="163" name="左弧形箭头 11">
            <a:extLst>
              <a:ext uri="{FF2B5EF4-FFF2-40B4-BE49-F238E27FC236}">
                <a16:creationId xmlns:a16="http://schemas.microsoft.com/office/drawing/2014/main" id="{38A52BC7-3204-4D57-AAA9-073C237D3DAF}"/>
              </a:ext>
            </a:extLst>
          </p:cNvPr>
          <p:cNvSpPr>
            <a:spLocks noChangeArrowheads="1"/>
          </p:cNvSpPr>
          <p:nvPr/>
        </p:nvSpPr>
        <p:spPr bwMode="auto">
          <a:xfrm rot="10800000">
            <a:off x="11540067" y="2746671"/>
            <a:ext cx="257319" cy="481652"/>
          </a:xfrm>
          <a:prstGeom prst="curvedRightArrow">
            <a:avLst>
              <a:gd name="adj1" fmla="val 24966"/>
              <a:gd name="adj2" fmla="val 49919"/>
              <a:gd name="adj3" fmla="val 25000"/>
            </a:avLst>
          </a:prstGeom>
          <a:solidFill>
            <a:schemeClr val="accent1"/>
          </a:solidFill>
          <a:ln w="9525">
            <a:solidFill>
              <a:schemeClr val="tx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mc:AlternateContent xmlns:mc="http://schemas.openxmlformats.org/markup-compatibility/2006" xmlns:a14="http://schemas.microsoft.com/office/drawing/2010/main">
        <mc:Choice Requires="a14">
          <p:sp>
            <p:nvSpPr>
              <p:cNvPr id="166" name="Rectangle: Rounded Corners 165">
                <a:extLst>
                  <a:ext uri="{FF2B5EF4-FFF2-40B4-BE49-F238E27FC236}">
                    <a16:creationId xmlns:a16="http://schemas.microsoft.com/office/drawing/2014/main" id="{83FAB2B8-3DD9-4FAC-B1E4-1A743FCC6C08}"/>
                  </a:ext>
                </a:extLst>
              </p:cNvPr>
              <p:cNvSpPr/>
              <p:nvPr/>
            </p:nvSpPr>
            <p:spPr>
              <a:xfrm>
                <a:off x="4252741" y="4712787"/>
                <a:ext cx="2457450"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000" b="1" i="1">
                        <a:latin typeface="Cambria Math" panose="02040503050406030204" pitchFamily="18" charset="0"/>
                      </a:rPr>
                      <m:t>𝑫</m:t>
                    </m:r>
                  </m:oMath>
                </a14:m>
                <a:r>
                  <a:rPr lang="en-US" altLang="zh-CN" sz="2000" dirty="0">
                    <a:solidFill>
                      <a:schemeClr val="bg1"/>
                    </a:solidFill>
                  </a:rPr>
                  <a:t>: Min. MSE </a:t>
                </a:r>
                <a14:m>
                  <m:oMath xmlns:m="http://schemas.openxmlformats.org/officeDocument/2006/math">
                    <m:sSup>
                      <m:sSupPr>
                        <m:ctrlPr>
                          <a:rPr lang="en-US" altLang="zh-CN" sz="1100" i="1" smtClean="0">
                            <a:solidFill>
                              <a:schemeClr val="bg1"/>
                            </a:solidFill>
                            <a:latin typeface="Cambria Math" panose="02040503050406030204" pitchFamily="18" charset="0"/>
                          </a:rPr>
                        </m:ctrlPr>
                      </m:sSupPr>
                      <m:e>
                        <m:d>
                          <m:dPr>
                            <m:begChr m:val="‖"/>
                            <m:endChr m:val="‖"/>
                            <m:ctrlPr>
                              <a:rPr lang="en-US" altLang="zh-CN" sz="1100" i="1">
                                <a:solidFill>
                                  <a:schemeClr val="bg1"/>
                                </a:solidFill>
                                <a:latin typeface="Cambria Math" panose="02040503050406030204" pitchFamily="18" charset="0"/>
                              </a:rPr>
                            </m:ctrlPr>
                          </m:dPr>
                          <m:e>
                            <m:r>
                              <a:rPr lang="en-US" altLang="zh-CN" sz="1100" b="1" i="1">
                                <a:solidFill>
                                  <a:schemeClr val="bg1"/>
                                </a:solidFill>
                                <a:latin typeface="Cambria Math" panose="02040503050406030204" pitchFamily="18" charset="0"/>
                              </a:rPr>
                              <m:t>𝒔</m:t>
                            </m:r>
                            <m:d>
                              <m:dPr>
                                <m:begChr m:val="["/>
                                <m:endChr m:val="]"/>
                                <m:ctrlPr>
                                  <a:rPr lang="en-US" altLang="zh-CN" sz="1100" i="1">
                                    <a:solidFill>
                                      <a:schemeClr val="bg1"/>
                                    </a:solidFill>
                                    <a:latin typeface="Cambria Math" panose="02040503050406030204" pitchFamily="18" charset="0"/>
                                  </a:rPr>
                                </m:ctrlPr>
                              </m:dPr>
                              <m:e>
                                <m:r>
                                  <a:rPr lang="en-US" altLang="zh-CN" sz="1100" i="1">
                                    <a:solidFill>
                                      <a:schemeClr val="bg1"/>
                                    </a:solidFill>
                                    <a:latin typeface="Cambria Math" panose="02040503050406030204" pitchFamily="18" charset="0"/>
                                  </a:rPr>
                                  <m:t>𝑡</m:t>
                                </m:r>
                              </m:e>
                            </m:d>
                            <m:r>
                              <a:rPr lang="en-US" altLang="zh-CN" sz="1100" i="1">
                                <a:solidFill>
                                  <a:schemeClr val="bg1"/>
                                </a:solidFill>
                                <a:latin typeface="Cambria Math" panose="02040503050406030204" pitchFamily="18" charset="0"/>
                              </a:rPr>
                              <m:t>−</m:t>
                            </m:r>
                            <m:acc>
                              <m:accPr>
                                <m:chr m:val="̃"/>
                                <m:ctrlPr>
                                  <a:rPr lang="en-US" altLang="zh-CN" sz="1100" i="1">
                                    <a:solidFill>
                                      <a:schemeClr val="bg1"/>
                                    </a:solidFill>
                                    <a:latin typeface="Cambria Math" panose="02040503050406030204" pitchFamily="18" charset="0"/>
                                  </a:rPr>
                                </m:ctrlPr>
                              </m:accPr>
                              <m:e>
                                <m:r>
                                  <a:rPr lang="en-US" altLang="zh-CN" sz="1100" b="1" i="1">
                                    <a:solidFill>
                                      <a:schemeClr val="bg1"/>
                                    </a:solidFill>
                                    <a:latin typeface="Cambria Math" panose="02040503050406030204" pitchFamily="18" charset="0"/>
                                  </a:rPr>
                                  <m:t>𝒔</m:t>
                                </m:r>
                              </m:e>
                            </m:acc>
                            <m:d>
                              <m:dPr>
                                <m:begChr m:val="["/>
                                <m:endChr m:val="]"/>
                                <m:ctrlPr>
                                  <a:rPr lang="en-US" altLang="zh-CN" sz="1100" i="1">
                                    <a:solidFill>
                                      <a:schemeClr val="bg1"/>
                                    </a:solidFill>
                                    <a:latin typeface="Cambria Math" panose="02040503050406030204" pitchFamily="18" charset="0"/>
                                  </a:rPr>
                                </m:ctrlPr>
                              </m:dPr>
                              <m:e>
                                <m:r>
                                  <a:rPr lang="en-US" altLang="zh-CN" sz="1100" i="1">
                                    <a:solidFill>
                                      <a:schemeClr val="bg1"/>
                                    </a:solidFill>
                                    <a:latin typeface="Cambria Math" panose="02040503050406030204" pitchFamily="18" charset="0"/>
                                  </a:rPr>
                                  <m:t>𝑡</m:t>
                                </m:r>
                              </m:e>
                            </m:d>
                          </m:e>
                        </m:d>
                      </m:e>
                      <m:sup>
                        <m:r>
                          <a:rPr lang="en-US" altLang="zh-CN" sz="1100" b="0" i="1" smtClean="0">
                            <a:solidFill>
                              <a:schemeClr val="bg1"/>
                            </a:solidFill>
                            <a:latin typeface="Cambria Math" panose="02040503050406030204" pitchFamily="18" charset="0"/>
                          </a:rPr>
                          <m:t>2</m:t>
                        </m:r>
                      </m:sup>
                    </m:sSup>
                  </m:oMath>
                </a14:m>
                <a:endParaRPr lang="zh-CN" altLang="en-US" sz="1100" dirty="0">
                  <a:solidFill>
                    <a:schemeClr val="bg1"/>
                  </a:solidFill>
                </a:endParaRPr>
              </a:p>
            </p:txBody>
          </p:sp>
        </mc:Choice>
        <mc:Fallback xmlns="">
          <p:sp>
            <p:nvSpPr>
              <p:cNvPr id="166" name="Rectangle: Rounded Corners 165">
                <a:extLst>
                  <a:ext uri="{FF2B5EF4-FFF2-40B4-BE49-F238E27FC236}">
                    <a16:creationId xmlns:a16="http://schemas.microsoft.com/office/drawing/2014/main" id="{83FAB2B8-3DD9-4FAC-B1E4-1A743FCC6C08}"/>
                  </a:ext>
                </a:extLst>
              </p:cNvPr>
              <p:cNvSpPr>
                <a:spLocks noRot="1" noChangeAspect="1" noMove="1" noResize="1" noEditPoints="1" noAdjustHandles="1" noChangeArrowheads="1" noChangeShapeType="1" noTextEdit="1"/>
              </p:cNvSpPr>
              <p:nvPr/>
            </p:nvSpPr>
            <p:spPr>
              <a:xfrm>
                <a:off x="4252741" y="4712787"/>
                <a:ext cx="2457450" cy="338554"/>
              </a:xfrm>
              <a:prstGeom prst="roundRect">
                <a:avLst/>
              </a:prstGeom>
              <a:blipFill>
                <a:blip r:embed="rId10"/>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Rounded Corners 166">
                <a:extLst>
                  <a:ext uri="{FF2B5EF4-FFF2-40B4-BE49-F238E27FC236}">
                    <a16:creationId xmlns:a16="http://schemas.microsoft.com/office/drawing/2014/main" id="{8AD9A281-7B9C-4E2F-A280-FC042323F20F}"/>
                  </a:ext>
                </a:extLst>
              </p:cNvPr>
              <p:cNvSpPr/>
              <p:nvPr/>
            </p:nvSpPr>
            <p:spPr>
              <a:xfrm>
                <a:off x="4253685" y="4111610"/>
                <a:ext cx="2457450" cy="351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000" b="1" i="1" smtClean="0">
                        <a:solidFill>
                          <a:schemeClr val="bg1"/>
                        </a:solidFill>
                        <a:latin typeface="Cambria Math" panose="02040503050406030204" pitchFamily="18" charset="0"/>
                      </a:rPr>
                      <m:t>𝑨</m:t>
                    </m:r>
                  </m:oMath>
                </a14:m>
                <a:r>
                  <a:rPr lang="en-US" altLang="zh-CN" sz="2000" dirty="0">
                    <a:solidFill>
                      <a:schemeClr val="bg1"/>
                    </a:solidFill>
                  </a:rPr>
                  <a:t>: Monte-Carlo</a:t>
                </a:r>
                <a:endParaRPr lang="zh-CN" altLang="en-US" sz="2000" dirty="0">
                  <a:solidFill>
                    <a:schemeClr val="bg1"/>
                  </a:solidFill>
                </a:endParaRPr>
              </a:p>
            </p:txBody>
          </p:sp>
        </mc:Choice>
        <mc:Fallback xmlns="">
          <p:sp>
            <p:nvSpPr>
              <p:cNvPr id="167" name="Rectangle: Rounded Corners 166">
                <a:extLst>
                  <a:ext uri="{FF2B5EF4-FFF2-40B4-BE49-F238E27FC236}">
                    <a16:creationId xmlns:a16="http://schemas.microsoft.com/office/drawing/2014/main" id="{8AD9A281-7B9C-4E2F-A280-FC042323F20F}"/>
                  </a:ext>
                </a:extLst>
              </p:cNvPr>
              <p:cNvSpPr>
                <a:spLocks noRot="1" noChangeAspect="1" noMove="1" noResize="1" noEditPoints="1" noAdjustHandles="1" noChangeArrowheads="1" noChangeShapeType="1" noTextEdit="1"/>
              </p:cNvSpPr>
              <p:nvPr/>
            </p:nvSpPr>
            <p:spPr>
              <a:xfrm>
                <a:off x="4253685" y="4111610"/>
                <a:ext cx="2457450" cy="351427"/>
              </a:xfrm>
              <a:prstGeom prst="roundRect">
                <a:avLst/>
              </a:prstGeom>
              <a:blipFill>
                <a:blip r:embed="rId11"/>
                <a:stretch>
                  <a:fillRect t="-1333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Rectangle: Rounded Corners 167">
                <a:extLst>
                  <a:ext uri="{FF2B5EF4-FFF2-40B4-BE49-F238E27FC236}">
                    <a16:creationId xmlns:a16="http://schemas.microsoft.com/office/drawing/2014/main" id="{E09BA7AC-8588-4214-9AFD-FA9696CCCDDE}"/>
                  </a:ext>
                </a:extLst>
              </p:cNvPr>
              <p:cNvSpPr/>
              <p:nvPr/>
            </p:nvSpPr>
            <p:spPr>
              <a:xfrm>
                <a:off x="4221928" y="5283884"/>
                <a:ext cx="2457450" cy="351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altLang="zh-CN" sz="2400" b="1" i="1" smtClean="0">
                            <a:solidFill>
                              <a:schemeClr val="bg1"/>
                            </a:solidFill>
                            <a:latin typeface="Cambria Math" panose="02040503050406030204" pitchFamily="18" charset="0"/>
                          </a:rPr>
                        </m:ctrlPr>
                      </m:accPr>
                      <m:e>
                        <m:r>
                          <a:rPr lang="zh-CN" altLang="en-US" sz="2400" b="1" i="1" smtClean="0">
                            <a:solidFill>
                              <a:schemeClr val="bg1"/>
                            </a:solidFill>
                            <a:latin typeface="Cambria Math" panose="02040503050406030204" pitchFamily="18" charset="0"/>
                          </a:rPr>
                          <m:t>𝜺</m:t>
                        </m:r>
                      </m:e>
                    </m:acc>
                  </m:oMath>
                </a14:m>
                <a:r>
                  <a:rPr lang="en-US" altLang="zh-CN" sz="2400" dirty="0">
                    <a:solidFill>
                      <a:schemeClr val="bg1"/>
                    </a:solidFill>
                  </a:rPr>
                  <a:t>: </a:t>
                </a:r>
                <a:r>
                  <a:rPr lang="en-US" altLang="zh-CN" sz="2000" dirty="0">
                    <a:solidFill>
                      <a:schemeClr val="bg1"/>
                    </a:solidFill>
                  </a:rPr>
                  <a:t>Nearest Neighbor</a:t>
                </a:r>
                <a:r>
                  <a:rPr lang="en-US" altLang="zh-CN" sz="2400" dirty="0">
                    <a:solidFill>
                      <a:schemeClr val="bg1"/>
                    </a:solidFill>
                  </a:rPr>
                  <a:t>  </a:t>
                </a:r>
                <a:endParaRPr lang="zh-CN" altLang="en-US" sz="2400" dirty="0">
                  <a:solidFill>
                    <a:schemeClr val="bg1"/>
                  </a:solidFill>
                </a:endParaRPr>
              </a:p>
            </p:txBody>
          </p:sp>
        </mc:Choice>
        <mc:Fallback xmlns="">
          <p:sp>
            <p:nvSpPr>
              <p:cNvPr id="168" name="Rectangle: Rounded Corners 167">
                <a:extLst>
                  <a:ext uri="{FF2B5EF4-FFF2-40B4-BE49-F238E27FC236}">
                    <a16:creationId xmlns:a16="http://schemas.microsoft.com/office/drawing/2014/main" id="{E09BA7AC-8588-4214-9AFD-FA9696CCCDDE}"/>
                  </a:ext>
                </a:extLst>
              </p:cNvPr>
              <p:cNvSpPr>
                <a:spLocks noRot="1" noChangeAspect="1" noMove="1" noResize="1" noEditPoints="1" noAdjustHandles="1" noChangeArrowheads="1" noChangeShapeType="1" noTextEdit="1"/>
              </p:cNvSpPr>
              <p:nvPr/>
            </p:nvSpPr>
            <p:spPr>
              <a:xfrm>
                <a:off x="4221928" y="5283884"/>
                <a:ext cx="2457450" cy="351427"/>
              </a:xfrm>
              <a:prstGeom prst="roundRect">
                <a:avLst/>
              </a:prstGeom>
              <a:blipFill>
                <a:blip r:embed="rId12"/>
                <a:stretch>
                  <a:fillRect t="-27119" b="-52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7156930-0832-4763-B7FE-325A48132B50}"/>
                  </a:ext>
                </a:extLst>
              </p:cNvPr>
              <p:cNvSpPr txBox="1"/>
              <p:nvPr/>
            </p:nvSpPr>
            <p:spPr>
              <a:xfrm>
                <a:off x="4207497" y="5748483"/>
                <a:ext cx="2464261" cy="830997"/>
              </a:xfrm>
              <a:prstGeom prst="rect">
                <a:avLst/>
              </a:prstGeom>
              <a:noFill/>
            </p:spPr>
            <p:txBody>
              <a:bodyPr wrap="square" rtlCol="0">
                <a:spAutoFit/>
              </a:bodyPr>
              <a:lstStyle/>
              <a:p>
                <a:r>
                  <a:rPr lang="en-US" sz="1600" dirty="0"/>
                  <a:t>Advantage:</a:t>
                </a:r>
              </a:p>
              <a:p>
                <a:r>
                  <a:rPr lang="en-US" sz="1600" dirty="0"/>
                  <a:t>- Fully </a:t>
                </a:r>
                <a:r>
                  <a:rPr lang="en-US" sz="1600" dirty="0">
                    <a:solidFill>
                      <a:srgbClr val="FF0000"/>
                    </a:solidFill>
                  </a:rPr>
                  <a:t>parallelizable</a:t>
                </a:r>
              </a:p>
              <a:p>
                <a:r>
                  <a:rPr lang="en-US" sz="1600" dirty="0"/>
                  <a:t>- </a:t>
                </a:r>
                <a14:m>
                  <m:oMath xmlns:m="http://schemas.openxmlformats.org/officeDocument/2006/math">
                    <m:r>
                      <a:rPr lang="en-US" altLang="zh-CN" sz="1600" b="1" i="1" smtClean="0">
                        <a:solidFill>
                          <a:schemeClr val="tx1"/>
                        </a:solidFill>
                        <a:latin typeface="Cambria Math" panose="02040503050406030204" pitchFamily="18" charset="0"/>
                      </a:rPr>
                      <m:t>𝑨</m:t>
                    </m:r>
                  </m:oMath>
                </a14:m>
                <a:r>
                  <a:rPr lang="en-US" sz="1600" dirty="0"/>
                  <a:t> and </a:t>
                </a:r>
                <a14:m>
                  <m:oMath xmlns:m="http://schemas.openxmlformats.org/officeDocument/2006/math">
                    <m:r>
                      <a:rPr lang="en-US" altLang="zh-CN" sz="1600" b="1" i="1" smtClean="0">
                        <a:latin typeface="Cambria Math" panose="02040503050406030204" pitchFamily="18" charset="0"/>
                      </a:rPr>
                      <m:t>𝑫</m:t>
                    </m:r>
                  </m:oMath>
                </a14:m>
                <a:r>
                  <a:rPr lang="en-US" sz="1600" dirty="0"/>
                  <a:t> </a:t>
                </a:r>
                <a:r>
                  <a:rPr lang="en-US" sz="1600" dirty="0">
                    <a:solidFill>
                      <a:srgbClr val="FF0000"/>
                    </a:solidFill>
                  </a:rPr>
                  <a:t>interpretable</a:t>
                </a:r>
              </a:p>
            </p:txBody>
          </p:sp>
        </mc:Choice>
        <mc:Fallback xmlns="">
          <p:sp>
            <p:nvSpPr>
              <p:cNvPr id="67" name="TextBox 66">
                <a:extLst>
                  <a:ext uri="{FF2B5EF4-FFF2-40B4-BE49-F238E27FC236}">
                    <a16:creationId xmlns:a16="http://schemas.microsoft.com/office/drawing/2014/main" id="{57156930-0832-4763-B7FE-325A48132B50}"/>
                  </a:ext>
                </a:extLst>
              </p:cNvPr>
              <p:cNvSpPr txBox="1">
                <a:spLocks noRot="1" noChangeAspect="1" noMove="1" noResize="1" noEditPoints="1" noAdjustHandles="1" noChangeArrowheads="1" noChangeShapeType="1" noTextEdit="1"/>
              </p:cNvSpPr>
              <p:nvPr/>
            </p:nvSpPr>
            <p:spPr>
              <a:xfrm>
                <a:off x="4207497" y="5748483"/>
                <a:ext cx="2464261" cy="830997"/>
              </a:xfrm>
              <a:prstGeom prst="rect">
                <a:avLst/>
              </a:prstGeom>
              <a:blipFill>
                <a:blip r:embed="rId13"/>
                <a:stretch>
                  <a:fillRect l="-1238" t="-2206" b="-8824"/>
                </a:stretch>
              </a:blipFill>
            </p:spPr>
            <p:txBody>
              <a:bodyPr/>
              <a:lstStyle/>
              <a:p>
                <a:r>
                  <a:rPr lang="en-US">
                    <a:noFill/>
                  </a:rPr>
                  <a:t> </a:t>
                </a:r>
              </a:p>
            </p:txBody>
          </p:sp>
        </mc:Fallback>
      </mc:AlternateContent>
      <p:sp>
        <p:nvSpPr>
          <p:cNvPr id="172" name="TextBox 171">
            <a:extLst>
              <a:ext uri="{FF2B5EF4-FFF2-40B4-BE49-F238E27FC236}">
                <a16:creationId xmlns:a16="http://schemas.microsoft.com/office/drawing/2014/main" id="{42470D8D-FDA7-4C13-920D-CFCD321E564B}"/>
              </a:ext>
            </a:extLst>
          </p:cNvPr>
          <p:cNvSpPr txBox="1"/>
          <p:nvPr/>
        </p:nvSpPr>
        <p:spPr>
          <a:xfrm>
            <a:off x="403071" y="6672829"/>
            <a:ext cx="11784747" cy="215444"/>
          </a:xfrm>
          <a:prstGeom prst="rect">
            <a:avLst/>
          </a:prstGeom>
          <a:noFill/>
        </p:spPr>
        <p:txBody>
          <a:bodyPr wrap="square">
            <a:spAutoFit/>
          </a:bodyPr>
          <a:lstStyle/>
          <a:p>
            <a:r>
              <a:rPr lang="en-US" sz="800" b="0" i="0" dirty="0">
                <a:solidFill>
                  <a:srgbClr val="333333"/>
                </a:solidFill>
                <a:effectLst/>
                <a:latin typeface="Arial" panose="020B0604020202020204" pitchFamily="34" charset="0"/>
              </a:rPr>
              <a:t>X. Wu, D. Wu and E. Modiano, "Predicting Failure Cascades in Large Scale Power Systems via the Influence Model Framework," in </a:t>
            </a:r>
            <a:r>
              <a:rPr lang="en-US" sz="800" b="0" i="1" dirty="0">
                <a:solidFill>
                  <a:srgbClr val="333333"/>
                </a:solidFill>
                <a:effectLst/>
                <a:latin typeface="Arial" panose="020B0604020202020204" pitchFamily="34" charset="0"/>
              </a:rPr>
              <a:t>IEEE Transactions on Power Systems</a:t>
            </a:r>
            <a:r>
              <a:rPr lang="en-US" sz="800" b="0" i="0" dirty="0">
                <a:solidFill>
                  <a:srgbClr val="333333"/>
                </a:solidFill>
                <a:effectLst/>
                <a:latin typeface="Arial" panose="020B0604020202020204" pitchFamily="34" charset="0"/>
              </a:rPr>
              <a:t>, vol. 36, no. 5, pp. 4778-4790, Sept. 2021, </a:t>
            </a:r>
            <a:r>
              <a:rPr lang="en-US" sz="800" b="0" i="0" dirty="0" err="1">
                <a:solidFill>
                  <a:srgbClr val="333333"/>
                </a:solidFill>
                <a:effectLst/>
                <a:latin typeface="Arial" panose="020B0604020202020204" pitchFamily="34" charset="0"/>
              </a:rPr>
              <a:t>doi</a:t>
            </a:r>
            <a:r>
              <a:rPr lang="en-US" sz="800" b="0" i="0" dirty="0">
                <a:solidFill>
                  <a:srgbClr val="333333"/>
                </a:solidFill>
                <a:effectLst/>
                <a:latin typeface="Arial" panose="020B0604020202020204" pitchFamily="34" charset="0"/>
              </a:rPr>
              <a:t>: 10.1109/TPWRS.2021.3068409.</a:t>
            </a:r>
            <a:endParaRPr lang="en-US" sz="800" dirty="0"/>
          </a:p>
        </p:txBody>
      </p:sp>
      <p:grpSp>
        <p:nvGrpSpPr>
          <p:cNvPr id="1027" name="Group 1026">
            <a:extLst>
              <a:ext uri="{FF2B5EF4-FFF2-40B4-BE49-F238E27FC236}">
                <a16:creationId xmlns:a16="http://schemas.microsoft.com/office/drawing/2014/main" id="{BEC6141A-5029-4D89-A2E4-2ABF84400218}"/>
              </a:ext>
            </a:extLst>
          </p:cNvPr>
          <p:cNvGrpSpPr/>
          <p:nvPr/>
        </p:nvGrpSpPr>
        <p:grpSpPr>
          <a:xfrm>
            <a:off x="7127337" y="4088302"/>
            <a:ext cx="1867931" cy="999952"/>
            <a:chOff x="7561812" y="3537046"/>
            <a:chExt cx="2983708" cy="1597257"/>
          </a:xfrm>
        </p:grpSpPr>
        <p:pic>
          <p:nvPicPr>
            <p:cNvPr id="173" name="Picture 172">
              <a:extLst>
                <a:ext uri="{FF2B5EF4-FFF2-40B4-BE49-F238E27FC236}">
                  <a16:creationId xmlns:a16="http://schemas.microsoft.com/office/drawing/2014/main" id="{0FB5582A-5E0F-46AB-9119-F6E36653451D}"/>
                </a:ext>
              </a:extLst>
            </p:cNvPr>
            <p:cNvPicPr>
              <a:picLocks noChangeAspect="1"/>
            </p:cNvPicPr>
            <p:nvPr/>
          </p:nvPicPr>
          <p:blipFill>
            <a:blip r:embed="rId14"/>
            <a:stretch>
              <a:fillRect/>
            </a:stretch>
          </p:blipFill>
          <p:spPr>
            <a:xfrm>
              <a:off x="7561812" y="3537046"/>
              <a:ext cx="2983708" cy="1597257"/>
            </a:xfrm>
            <a:prstGeom prst="rect">
              <a:avLst/>
            </a:prstGeom>
          </p:spPr>
        </p:pic>
        <p:pic>
          <p:nvPicPr>
            <p:cNvPr id="174" name="Picture 173">
              <a:extLst>
                <a:ext uri="{FF2B5EF4-FFF2-40B4-BE49-F238E27FC236}">
                  <a16:creationId xmlns:a16="http://schemas.microsoft.com/office/drawing/2014/main" id="{E8B90186-2602-4C50-B7C9-68FCF25C7526}"/>
                </a:ext>
              </a:extLst>
            </p:cNvPr>
            <p:cNvPicPr>
              <a:picLocks noChangeAspect="1"/>
            </p:cNvPicPr>
            <p:nvPr/>
          </p:nvPicPr>
          <p:blipFill>
            <a:blip r:embed="rId15"/>
            <a:stretch>
              <a:fillRect/>
            </a:stretch>
          </p:blipFill>
          <p:spPr>
            <a:xfrm>
              <a:off x="9564163" y="4727731"/>
              <a:ext cx="870318" cy="357240"/>
            </a:xfrm>
            <a:prstGeom prst="rect">
              <a:avLst/>
            </a:prstGeom>
          </p:spPr>
        </p:pic>
      </p:grpSp>
      <p:graphicFrame>
        <p:nvGraphicFramePr>
          <p:cNvPr id="1030" name="Table 1030">
            <a:extLst>
              <a:ext uri="{FF2B5EF4-FFF2-40B4-BE49-F238E27FC236}">
                <a16:creationId xmlns:a16="http://schemas.microsoft.com/office/drawing/2014/main" id="{B32F23A2-0A37-4FA1-B6F3-15FEA779F309}"/>
              </a:ext>
            </a:extLst>
          </p:cNvPr>
          <p:cNvGraphicFramePr>
            <a:graphicFrameLocks noGrp="1"/>
          </p:cNvGraphicFramePr>
          <p:nvPr>
            <p:extLst>
              <p:ext uri="{D42A27DB-BD31-4B8C-83A1-F6EECF244321}">
                <p14:modId xmlns:p14="http://schemas.microsoft.com/office/powerpoint/2010/main" val="2185168998"/>
              </p:ext>
            </p:extLst>
          </p:nvPr>
        </p:nvGraphicFramePr>
        <p:xfrm>
          <a:off x="9150703" y="3594485"/>
          <a:ext cx="2564688" cy="1551940"/>
        </p:xfrm>
        <a:graphic>
          <a:graphicData uri="http://schemas.openxmlformats.org/drawingml/2006/table">
            <a:tbl>
              <a:tblPr firstRow="1" bandRow="1">
                <a:tableStyleId>{5C22544A-7EE6-4342-B048-85BDC9FD1C3A}</a:tableStyleId>
              </a:tblPr>
              <a:tblGrid>
                <a:gridCol w="1079630">
                  <a:extLst>
                    <a:ext uri="{9D8B030D-6E8A-4147-A177-3AD203B41FA5}">
                      <a16:colId xmlns:a16="http://schemas.microsoft.com/office/drawing/2014/main" val="3291424403"/>
                    </a:ext>
                  </a:extLst>
                </a:gridCol>
                <a:gridCol w="1485058">
                  <a:extLst>
                    <a:ext uri="{9D8B030D-6E8A-4147-A177-3AD203B41FA5}">
                      <a16:colId xmlns:a16="http://schemas.microsoft.com/office/drawing/2014/main" val="3716605367"/>
                    </a:ext>
                  </a:extLst>
                </a:gridCol>
              </a:tblGrid>
              <a:tr h="310388">
                <a:tc>
                  <a:txBody>
                    <a:bodyPr/>
                    <a:lstStyle/>
                    <a:p>
                      <a:r>
                        <a:rPr lang="en-US" sz="1400" dirty="0"/>
                        <a:t>Metric</a:t>
                      </a:r>
                    </a:p>
                  </a:txBody>
                  <a:tcPr marL="85183" marR="85183" marT="42592" marB="42592"/>
                </a:tc>
                <a:tc>
                  <a:txBody>
                    <a:bodyPr/>
                    <a:lstStyle/>
                    <a:p>
                      <a:r>
                        <a:rPr lang="en-US" sz="1400" dirty="0"/>
                        <a:t>Result</a:t>
                      </a:r>
                    </a:p>
                  </a:txBody>
                  <a:tcPr marL="85183" marR="85183" marT="42592" marB="42592"/>
                </a:tc>
                <a:extLst>
                  <a:ext uri="{0D108BD9-81ED-4DB2-BD59-A6C34878D82A}">
                    <a16:rowId xmlns:a16="http://schemas.microsoft.com/office/drawing/2014/main" val="333494822"/>
                  </a:ext>
                </a:extLst>
              </a:tr>
              <a:tr h="310388">
                <a:tc>
                  <a:txBody>
                    <a:bodyPr/>
                    <a:lstStyle/>
                    <a:p>
                      <a:r>
                        <a:rPr lang="en-US" sz="1400" dirty="0"/>
                        <a:t>Failure Size</a:t>
                      </a:r>
                    </a:p>
                  </a:txBody>
                  <a:tcPr marL="85183" marR="85183" marT="42592" marB="42592"/>
                </a:tc>
                <a:tc>
                  <a:txBody>
                    <a:bodyPr/>
                    <a:lstStyle/>
                    <a:p>
                      <a:r>
                        <a:rPr lang="en-US" sz="1400" dirty="0">
                          <a:solidFill>
                            <a:srgbClr val="FF0000"/>
                          </a:solidFill>
                        </a:rPr>
                        <a:t>&lt;3% </a:t>
                      </a:r>
                      <a:r>
                        <a:rPr lang="en-US" sz="1400" dirty="0">
                          <a:solidFill>
                            <a:schemeClr val="tx1"/>
                          </a:solidFill>
                        </a:rPr>
                        <a:t>e</a:t>
                      </a:r>
                      <a:r>
                        <a:rPr lang="en-US" altLang="zh-CN" sz="1400" dirty="0">
                          <a:solidFill>
                            <a:schemeClr val="tx1"/>
                          </a:solidFill>
                        </a:rPr>
                        <a:t>rror</a:t>
                      </a:r>
                      <a:endParaRPr lang="en-US" sz="1400" dirty="0">
                        <a:solidFill>
                          <a:schemeClr val="tx1"/>
                        </a:solidFill>
                      </a:endParaRPr>
                    </a:p>
                  </a:txBody>
                  <a:tcPr marL="85183" marR="85183" marT="42592" marB="42592"/>
                </a:tc>
                <a:extLst>
                  <a:ext uri="{0D108BD9-81ED-4DB2-BD59-A6C34878D82A}">
                    <a16:rowId xmlns:a16="http://schemas.microsoft.com/office/drawing/2014/main" val="3922193992"/>
                  </a:ext>
                </a:extLst>
              </a:tr>
              <a:tr h="310388">
                <a:tc>
                  <a:txBody>
                    <a:bodyPr/>
                    <a:lstStyle/>
                    <a:p>
                      <a:r>
                        <a:rPr lang="en-US" sz="1400" dirty="0"/>
                        <a:t>Final State</a:t>
                      </a:r>
                    </a:p>
                  </a:txBody>
                  <a:tcPr marL="85183" marR="85183" marT="42592" marB="42592"/>
                </a:tc>
                <a:tc>
                  <a:txBody>
                    <a:bodyPr/>
                    <a:lstStyle/>
                    <a:p>
                      <a:r>
                        <a:rPr lang="en-US" sz="1400" dirty="0">
                          <a:solidFill>
                            <a:srgbClr val="FF0000"/>
                          </a:solidFill>
                        </a:rPr>
                        <a:t>&lt;9% </a:t>
                      </a:r>
                      <a:r>
                        <a:rPr lang="en-US" sz="1400" dirty="0">
                          <a:solidFill>
                            <a:schemeClr val="tx1"/>
                          </a:solidFill>
                        </a:rPr>
                        <a:t>error</a:t>
                      </a:r>
                    </a:p>
                  </a:txBody>
                  <a:tcPr marL="85183" marR="85183" marT="42592" marB="42592"/>
                </a:tc>
                <a:extLst>
                  <a:ext uri="{0D108BD9-81ED-4DB2-BD59-A6C34878D82A}">
                    <a16:rowId xmlns:a16="http://schemas.microsoft.com/office/drawing/2014/main" val="1940100761"/>
                  </a:ext>
                </a:extLst>
              </a:tr>
              <a:tr h="310388">
                <a:tc>
                  <a:txBody>
                    <a:bodyPr/>
                    <a:lstStyle/>
                    <a:p>
                      <a:r>
                        <a:rPr lang="en-US" sz="1400" dirty="0"/>
                        <a:t>Failure Time</a:t>
                      </a:r>
                    </a:p>
                  </a:txBody>
                  <a:tcPr marL="85183" marR="85183" marT="42592" marB="42592"/>
                </a:tc>
                <a:tc>
                  <a:txBody>
                    <a:bodyPr/>
                    <a:lstStyle/>
                    <a:p>
                      <a:r>
                        <a:rPr lang="en-US" sz="1400" dirty="0">
                          <a:solidFill>
                            <a:srgbClr val="FF0000"/>
                          </a:solidFill>
                        </a:rPr>
                        <a:t>&lt;1.5</a:t>
                      </a:r>
                      <a:r>
                        <a:rPr lang="en-US" sz="1400" dirty="0"/>
                        <a:t> units</a:t>
                      </a:r>
                    </a:p>
                  </a:txBody>
                  <a:tcPr marL="85183" marR="85183" marT="42592" marB="42592"/>
                </a:tc>
                <a:extLst>
                  <a:ext uri="{0D108BD9-81ED-4DB2-BD59-A6C34878D82A}">
                    <a16:rowId xmlns:a16="http://schemas.microsoft.com/office/drawing/2014/main" val="2610748121"/>
                  </a:ext>
                </a:extLst>
              </a:tr>
              <a:tr h="310388">
                <a:tc>
                  <a:txBody>
                    <a:bodyPr/>
                    <a:lstStyle/>
                    <a:p>
                      <a:r>
                        <a:rPr lang="en-US" sz="1400" dirty="0"/>
                        <a:t>Time Cost</a:t>
                      </a:r>
                    </a:p>
                  </a:txBody>
                  <a:tcPr marL="85183" marR="85183" marT="42592" marB="42592"/>
                </a:tc>
                <a:tc>
                  <a:txBody>
                    <a:bodyPr/>
                    <a:lstStyle/>
                    <a:p>
                      <a:r>
                        <a:rPr lang="en-US" sz="1400" dirty="0">
                          <a:solidFill>
                            <a:srgbClr val="FF0000"/>
                          </a:solidFill>
                        </a:rPr>
                        <a:t>1/872</a:t>
                      </a:r>
                      <a:r>
                        <a:rPr lang="en-US" sz="1400" dirty="0"/>
                        <a:t> of flow cal.</a:t>
                      </a:r>
                    </a:p>
                  </a:txBody>
                  <a:tcPr marL="85183" marR="85183" marT="42592" marB="42592"/>
                </a:tc>
                <a:extLst>
                  <a:ext uri="{0D108BD9-81ED-4DB2-BD59-A6C34878D82A}">
                    <a16:rowId xmlns:a16="http://schemas.microsoft.com/office/drawing/2014/main" val="3977579169"/>
                  </a:ext>
                </a:extLst>
              </a:tr>
            </a:tbl>
          </a:graphicData>
        </a:graphic>
      </p:graphicFrame>
      <p:grpSp>
        <p:nvGrpSpPr>
          <p:cNvPr id="1035" name="Group 1034">
            <a:extLst>
              <a:ext uri="{FF2B5EF4-FFF2-40B4-BE49-F238E27FC236}">
                <a16:creationId xmlns:a16="http://schemas.microsoft.com/office/drawing/2014/main" id="{01C2E1E9-FFAC-4B0D-AAA5-66A5BB0AB27F}"/>
              </a:ext>
            </a:extLst>
          </p:cNvPr>
          <p:cNvGrpSpPr/>
          <p:nvPr/>
        </p:nvGrpSpPr>
        <p:grpSpPr>
          <a:xfrm>
            <a:off x="7152122" y="5161882"/>
            <a:ext cx="1773631" cy="1478321"/>
            <a:chOff x="7385984" y="4945750"/>
            <a:chExt cx="1827468" cy="1528677"/>
          </a:xfrm>
        </p:grpSpPr>
        <p:grpSp>
          <p:nvGrpSpPr>
            <p:cNvPr id="1025" name="Group 1024">
              <a:extLst>
                <a:ext uri="{FF2B5EF4-FFF2-40B4-BE49-F238E27FC236}">
                  <a16:creationId xmlns:a16="http://schemas.microsoft.com/office/drawing/2014/main" id="{D8B86B65-6284-493C-8215-BD5498C56B27}"/>
                </a:ext>
              </a:extLst>
            </p:cNvPr>
            <p:cNvGrpSpPr/>
            <p:nvPr/>
          </p:nvGrpSpPr>
          <p:grpSpPr>
            <a:xfrm>
              <a:off x="7385984" y="4945750"/>
              <a:ext cx="1827468" cy="1528677"/>
              <a:chOff x="6782299" y="3342375"/>
              <a:chExt cx="3643409" cy="2985245"/>
            </a:xfrm>
          </p:grpSpPr>
          <p:pic>
            <p:nvPicPr>
              <p:cNvPr id="188" name="Picture 187">
                <a:extLst>
                  <a:ext uri="{FF2B5EF4-FFF2-40B4-BE49-F238E27FC236}">
                    <a16:creationId xmlns:a16="http://schemas.microsoft.com/office/drawing/2014/main" id="{77D12C0C-0D72-466C-B788-2CE771C8365C}"/>
                  </a:ext>
                </a:extLst>
              </p:cNvPr>
              <p:cNvPicPr>
                <a:picLocks noChangeAspect="1"/>
              </p:cNvPicPr>
              <p:nvPr/>
            </p:nvPicPr>
            <p:blipFill>
              <a:blip r:embed="rId16"/>
              <a:stretch>
                <a:fillRect/>
              </a:stretch>
            </p:blipFill>
            <p:spPr>
              <a:xfrm>
                <a:off x="6782299" y="3342375"/>
                <a:ext cx="3643409" cy="2985245"/>
              </a:xfrm>
              <a:prstGeom prst="rect">
                <a:avLst/>
              </a:prstGeom>
            </p:spPr>
          </p:pic>
          <p:pic>
            <p:nvPicPr>
              <p:cNvPr id="189" name="Picture 188">
                <a:extLst>
                  <a:ext uri="{FF2B5EF4-FFF2-40B4-BE49-F238E27FC236}">
                    <a16:creationId xmlns:a16="http://schemas.microsoft.com/office/drawing/2014/main" id="{6F3C7C77-8494-41E2-A26D-C645F9B47A6B}"/>
                  </a:ext>
                </a:extLst>
              </p:cNvPr>
              <p:cNvPicPr>
                <a:picLocks noChangeAspect="1"/>
              </p:cNvPicPr>
              <p:nvPr/>
            </p:nvPicPr>
            <p:blipFill>
              <a:blip r:embed="rId17"/>
              <a:stretch>
                <a:fillRect/>
              </a:stretch>
            </p:blipFill>
            <p:spPr>
              <a:xfrm>
                <a:off x="8353259" y="3594481"/>
                <a:ext cx="1799445" cy="653276"/>
              </a:xfrm>
              <a:prstGeom prst="rect">
                <a:avLst/>
              </a:prstGeom>
            </p:spPr>
          </p:pic>
        </p:grpSp>
        <p:pic>
          <p:nvPicPr>
            <p:cNvPr id="1034" name="Picture 1033">
              <a:extLst>
                <a:ext uri="{FF2B5EF4-FFF2-40B4-BE49-F238E27FC236}">
                  <a16:creationId xmlns:a16="http://schemas.microsoft.com/office/drawing/2014/main" id="{9BE51E37-65E5-49FD-8BB2-EF808C667F25}"/>
                </a:ext>
              </a:extLst>
            </p:cNvPr>
            <p:cNvPicPr>
              <a:picLocks noChangeAspect="1"/>
            </p:cNvPicPr>
            <p:nvPr/>
          </p:nvPicPr>
          <p:blipFill>
            <a:blip r:embed="rId18"/>
            <a:stretch>
              <a:fillRect/>
            </a:stretch>
          </p:blipFill>
          <p:spPr>
            <a:xfrm>
              <a:off x="8180497" y="5315153"/>
              <a:ext cx="894631" cy="202013"/>
            </a:xfrm>
            <a:prstGeom prst="rect">
              <a:avLst/>
            </a:prstGeom>
          </p:spPr>
        </p:pic>
      </p:grpSp>
      <p:sp>
        <p:nvSpPr>
          <p:cNvPr id="197" name="Rectangle: Rounded Corners 196">
            <a:extLst>
              <a:ext uri="{FF2B5EF4-FFF2-40B4-BE49-F238E27FC236}">
                <a16:creationId xmlns:a16="http://schemas.microsoft.com/office/drawing/2014/main" id="{FFA1301A-C718-478E-A002-E55667290EF8}"/>
              </a:ext>
            </a:extLst>
          </p:cNvPr>
          <p:cNvSpPr/>
          <p:nvPr/>
        </p:nvSpPr>
        <p:spPr>
          <a:xfrm>
            <a:off x="9063539" y="5221351"/>
            <a:ext cx="2874391" cy="138331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50" b="1" dirty="0"/>
              <a:t>Connection to </a:t>
            </a:r>
            <a:r>
              <a:rPr lang="en-US" altLang="zh-CN" sz="1450" b="1" dirty="0"/>
              <a:t>Industry </a:t>
            </a:r>
            <a:r>
              <a:rPr lang="en-US" sz="1450" b="1" dirty="0"/>
              <a:t>Research:</a:t>
            </a:r>
          </a:p>
          <a:p>
            <a:pPr algn="just"/>
            <a:r>
              <a:rPr lang="en-US" sz="1320" dirty="0"/>
              <a:t>1) Prediction framework is promising to failure cascade in server communication networks.</a:t>
            </a:r>
          </a:p>
          <a:p>
            <a:pPr algn="just"/>
            <a:r>
              <a:rPr lang="en-US" sz="1320" dirty="0"/>
              <a:t>2) ML experience in time series prediction over large datasets</a:t>
            </a:r>
          </a:p>
        </p:txBody>
      </p:sp>
      <p:sp>
        <p:nvSpPr>
          <p:cNvPr id="1038" name="Rectangle 1037">
            <a:extLst>
              <a:ext uri="{FF2B5EF4-FFF2-40B4-BE49-F238E27FC236}">
                <a16:creationId xmlns:a16="http://schemas.microsoft.com/office/drawing/2014/main" id="{2C05CF39-C217-44D4-B710-DDFCB45B9BF5}"/>
              </a:ext>
            </a:extLst>
          </p:cNvPr>
          <p:cNvSpPr/>
          <p:nvPr/>
        </p:nvSpPr>
        <p:spPr>
          <a:xfrm>
            <a:off x="515995" y="734063"/>
            <a:ext cx="1284751" cy="3804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Motivation</a:t>
            </a:r>
          </a:p>
        </p:txBody>
      </p:sp>
      <p:grpSp>
        <p:nvGrpSpPr>
          <p:cNvPr id="204" name="Group 203">
            <a:extLst>
              <a:ext uri="{FF2B5EF4-FFF2-40B4-BE49-F238E27FC236}">
                <a16:creationId xmlns:a16="http://schemas.microsoft.com/office/drawing/2014/main" id="{A58E93AA-8A5A-4B19-A920-08A04B2532C1}"/>
              </a:ext>
            </a:extLst>
          </p:cNvPr>
          <p:cNvGrpSpPr>
            <a:grpSpLocks/>
          </p:cNvGrpSpPr>
          <p:nvPr/>
        </p:nvGrpSpPr>
        <p:grpSpPr bwMode="auto">
          <a:xfrm>
            <a:off x="9496853" y="1064961"/>
            <a:ext cx="2037485" cy="876708"/>
            <a:chOff x="1447882" y="1578919"/>
            <a:chExt cx="2705029" cy="1164299"/>
          </a:xfrm>
        </p:grpSpPr>
        <p:grpSp>
          <p:nvGrpSpPr>
            <p:cNvPr id="205" name="Group 204">
              <a:extLst>
                <a:ext uri="{FF2B5EF4-FFF2-40B4-BE49-F238E27FC236}">
                  <a16:creationId xmlns:a16="http://schemas.microsoft.com/office/drawing/2014/main" id="{CC102D2C-717E-47A6-8BDE-F0B6767D9AA9}"/>
                </a:ext>
              </a:extLst>
            </p:cNvPr>
            <p:cNvGrpSpPr>
              <a:grpSpLocks/>
            </p:cNvGrpSpPr>
            <p:nvPr/>
          </p:nvGrpSpPr>
          <p:grpSpPr bwMode="auto">
            <a:xfrm>
              <a:off x="1447882" y="1828842"/>
              <a:ext cx="2705029" cy="914376"/>
              <a:chOff x="1447882" y="1828842"/>
              <a:chExt cx="2705029" cy="914376"/>
            </a:xfrm>
          </p:grpSpPr>
          <p:sp>
            <p:nvSpPr>
              <p:cNvPr id="210" name="Oval 209">
                <a:extLst>
                  <a:ext uri="{FF2B5EF4-FFF2-40B4-BE49-F238E27FC236}">
                    <a16:creationId xmlns:a16="http://schemas.microsoft.com/office/drawing/2014/main" id="{14125C97-5FA2-4677-8B32-92202E517E83}"/>
                  </a:ext>
                </a:extLst>
              </p:cNvPr>
              <p:cNvSpPr>
                <a:spLocks noChangeArrowheads="1"/>
              </p:cNvSpPr>
              <p:nvPr/>
            </p:nvSpPr>
            <p:spPr bwMode="auto">
              <a:xfrm>
                <a:off x="2743248"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11" name="Oval 210">
                <a:extLst>
                  <a:ext uri="{FF2B5EF4-FFF2-40B4-BE49-F238E27FC236}">
                    <a16:creationId xmlns:a16="http://schemas.microsoft.com/office/drawing/2014/main" id="{BAAC788D-BAB2-4D23-9E5B-93AF1B417F2E}"/>
                  </a:ext>
                </a:extLst>
              </p:cNvPr>
              <p:cNvSpPr>
                <a:spLocks noChangeArrowheads="1"/>
              </p:cNvSpPr>
              <p:nvPr/>
            </p:nvSpPr>
            <p:spPr bwMode="auto">
              <a:xfrm>
                <a:off x="3352832"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12" name="Oval 211">
                <a:extLst>
                  <a:ext uri="{FF2B5EF4-FFF2-40B4-BE49-F238E27FC236}">
                    <a16:creationId xmlns:a16="http://schemas.microsoft.com/office/drawing/2014/main" id="{8A6E5356-5AD4-43C4-AF94-B46DF4B0FAD5}"/>
                  </a:ext>
                </a:extLst>
              </p:cNvPr>
              <p:cNvSpPr>
                <a:spLocks noChangeArrowheads="1"/>
              </p:cNvSpPr>
              <p:nvPr/>
            </p:nvSpPr>
            <p:spPr bwMode="auto">
              <a:xfrm>
                <a:off x="2133664" y="2514624"/>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13" name="Oval 212">
                <a:extLst>
                  <a:ext uri="{FF2B5EF4-FFF2-40B4-BE49-F238E27FC236}">
                    <a16:creationId xmlns:a16="http://schemas.microsoft.com/office/drawing/2014/main" id="{00DDB792-8599-4A9C-8370-CCF9375FD1FB}"/>
                  </a:ext>
                </a:extLst>
              </p:cNvPr>
              <p:cNvSpPr>
                <a:spLocks noChangeArrowheads="1"/>
              </p:cNvSpPr>
              <p:nvPr/>
            </p:nvSpPr>
            <p:spPr bwMode="auto">
              <a:xfrm>
                <a:off x="3924317"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cxnSp>
            <p:nvCxnSpPr>
              <p:cNvPr id="214" name="Straight Connector 213">
                <a:extLst>
                  <a:ext uri="{FF2B5EF4-FFF2-40B4-BE49-F238E27FC236}">
                    <a16:creationId xmlns:a16="http://schemas.microsoft.com/office/drawing/2014/main" id="{21F2478A-2BA8-4AFA-899A-6050812B7D46}"/>
                  </a:ext>
                </a:extLst>
              </p:cNvPr>
              <p:cNvCxnSpPr>
                <a:cxnSpLocks noChangeShapeType="1"/>
                <a:stCxn id="223" idx="6"/>
                <a:endCxn id="210" idx="2"/>
              </p:cNvCxnSpPr>
              <p:nvPr/>
            </p:nvCxnSpPr>
            <p:spPr bwMode="auto">
              <a:xfrm>
                <a:off x="1676476" y="1943139"/>
                <a:ext cx="1066772"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15" name="Straight Connector 214">
                <a:extLst>
                  <a:ext uri="{FF2B5EF4-FFF2-40B4-BE49-F238E27FC236}">
                    <a16:creationId xmlns:a16="http://schemas.microsoft.com/office/drawing/2014/main" id="{4E14BE8C-F63D-4361-80E1-9C6469AFB0EF}"/>
                  </a:ext>
                </a:extLst>
              </p:cNvPr>
              <p:cNvCxnSpPr>
                <a:cxnSpLocks noChangeShapeType="1"/>
                <a:stCxn id="210" idx="6"/>
              </p:cNvCxnSpPr>
              <p:nvPr/>
            </p:nvCxnSpPr>
            <p:spPr bwMode="auto">
              <a:xfrm>
                <a:off x="2971842" y="1943139"/>
                <a:ext cx="95247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16" name="Straight Connector 215">
                <a:extLst>
                  <a:ext uri="{FF2B5EF4-FFF2-40B4-BE49-F238E27FC236}">
                    <a16:creationId xmlns:a16="http://schemas.microsoft.com/office/drawing/2014/main" id="{E7162C75-20F0-441C-9F41-82CFFD973A1D}"/>
                  </a:ext>
                </a:extLst>
              </p:cNvPr>
              <p:cNvCxnSpPr>
                <a:cxnSpLocks noChangeShapeType="1"/>
                <a:stCxn id="223" idx="5"/>
              </p:cNvCxnSpPr>
              <p:nvPr/>
            </p:nvCxnSpPr>
            <p:spPr bwMode="auto">
              <a:xfrm>
                <a:off x="1642999" y="2023959"/>
                <a:ext cx="524142"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17" name="Straight Connector 216">
                <a:extLst>
                  <a:ext uri="{FF2B5EF4-FFF2-40B4-BE49-F238E27FC236}">
                    <a16:creationId xmlns:a16="http://schemas.microsoft.com/office/drawing/2014/main" id="{89EEDECC-D73D-47F1-9B87-B537FDF768ED}"/>
                  </a:ext>
                </a:extLst>
              </p:cNvPr>
              <p:cNvCxnSpPr>
                <a:cxnSpLocks noChangeShapeType="1"/>
              </p:cNvCxnSpPr>
              <p:nvPr/>
            </p:nvCxnSpPr>
            <p:spPr bwMode="auto">
              <a:xfrm>
                <a:off x="2362258" y="2628921"/>
                <a:ext cx="990574"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18" name="Straight Connector 217">
                <a:extLst>
                  <a:ext uri="{FF2B5EF4-FFF2-40B4-BE49-F238E27FC236}">
                    <a16:creationId xmlns:a16="http://schemas.microsoft.com/office/drawing/2014/main" id="{0223A2A5-6C5F-491A-9759-56C613BD8F19}"/>
                  </a:ext>
                </a:extLst>
              </p:cNvPr>
              <p:cNvCxnSpPr>
                <a:cxnSpLocks noChangeShapeType="1"/>
              </p:cNvCxnSpPr>
              <p:nvPr/>
            </p:nvCxnSpPr>
            <p:spPr bwMode="auto">
              <a:xfrm flipV="1">
                <a:off x="3547949" y="2023959"/>
                <a:ext cx="409845"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19" name="Straight Connector 218">
                <a:extLst>
                  <a:ext uri="{FF2B5EF4-FFF2-40B4-BE49-F238E27FC236}">
                    <a16:creationId xmlns:a16="http://schemas.microsoft.com/office/drawing/2014/main" id="{363927D2-9E9D-4C20-B1A9-C8F4D818C539}"/>
                  </a:ext>
                </a:extLst>
              </p:cNvPr>
              <p:cNvCxnSpPr>
                <a:cxnSpLocks noChangeShapeType="1"/>
                <a:stCxn id="210" idx="5"/>
              </p:cNvCxnSpPr>
              <p:nvPr/>
            </p:nvCxnSpPr>
            <p:spPr bwMode="auto">
              <a:xfrm>
                <a:off x="2938365"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20" name="Straight Connector 219">
                <a:extLst>
                  <a:ext uri="{FF2B5EF4-FFF2-40B4-BE49-F238E27FC236}">
                    <a16:creationId xmlns:a16="http://schemas.microsoft.com/office/drawing/2014/main" id="{87819542-4DF0-4FCC-B561-25A853B9C61C}"/>
                  </a:ext>
                </a:extLst>
              </p:cNvPr>
              <p:cNvCxnSpPr>
                <a:cxnSpLocks noChangeShapeType="1"/>
                <a:stCxn id="210" idx="3"/>
              </p:cNvCxnSpPr>
              <p:nvPr/>
            </p:nvCxnSpPr>
            <p:spPr bwMode="auto">
              <a:xfrm flipH="1">
                <a:off x="2328781" y="2023959"/>
                <a:ext cx="447944" cy="524142"/>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21" name="Straight Connector 220">
                <a:extLst>
                  <a:ext uri="{FF2B5EF4-FFF2-40B4-BE49-F238E27FC236}">
                    <a16:creationId xmlns:a16="http://schemas.microsoft.com/office/drawing/2014/main" id="{6440AE22-1B1D-4ABD-AE29-6D2C53730CCE}"/>
                  </a:ext>
                </a:extLst>
              </p:cNvPr>
              <p:cNvCxnSpPr>
                <a:cxnSpLocks noChangeShapeType="1"/>
              </p:cNvCxnSpPr>
              <p:nvPr/>
            </p:nvCxnSpPr>
            <p:spPr bwMode="auto">
              <a:xfrm>
                <a:off x="3581425" y="2628921"/>
                <a:ext cx="571486"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cxnSp>
            <p:nvCxnSpPr>
              <p:cNvPr id="222" name="Straight Connector 221">
                <a:extLst>
                  <a:ext uri="{FF2B5EF4-FFF2-40B4-BE49-F238E27FC236}">
                    <a16:creationId xmlns:a16="http://schemas.microsoft.com/office/drawing/2014/main" id="{55A51CAB-81E5-4757-B95F-D37FC0EE1EA4}"/>
                  </a:ext>
                </a:extLst>
              </p:cNvPr>
              <p:cNvCxnSpPr>
                <a:cxnSpLocks noChangeShapeType="1"/>
              </p:cNvCxnSpPr>
              <p:nvPr/>
            </p:nvCxnSpPr>
            <p:spPr bwMode="auto">
              <a:xfrm flipH="1">
                <a:off x="1562179" y="2628921"/>
                <a:ext cx="571485" cy="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cxnSp>
          <p:sp>
            <p:nvSpPr>
              <p:cNvPr id="223" name="Oval 222">
                <a:extLst>
                  <a:ext uri="{FF2B5EF4-FFF2-40B4-BE49-F238E27FC236}">
                    <a16:creationId xmlns:a16="http://schemas.microsoft.com/office/drawing/2014/main" id="{3F753C4B-1890-43C8-BAE8-A2E281922E57}"/>
                  </a:ext>
                </a:extLst>
              </p:cNvPr>
              <p:cNvSpPr>
                <a:spLocks noChangeArrowheads="1"/>
              </p:cNvSpPr>
              <p:nvPr/>
            </p:nvSpPr>
            <p:spPr bwMode="auto">
              <a:xfrm>
                <a:off x="1447882" y="1828842"/>
                <a:ext cx="228594" cy="228594"/>
              </a:xfrm>
              <a:prstGeom prst="ellipse">
                <a:avLst/>
              </a:prstGeom>
              <a:noFill/>
              <a:ln w="762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solidFill>
                    <a:srgbClr val="0070C0"/>
                  </a:solidFill>
                </a:endParaRPr>
              </a:p>
            </p:txBody>
          </p:sp>
        </p:grpSp>
        <p:sp>
          <p:nvSpPr>
            <p:cNvPr id="206" name="TextBox 44">
              <a:extLst>
                <a:ext uri="{FF2B5EF4-FFF2-40B4-BE49-F238E27FC236}">
                  <a16:creationId xmlns:a16="http://schemas.microsoft.com/office/drawing/2014/main" id="{04E94D7C-A1FA-4CD4-A56A-CC2DA83E2A23}"/>
                </a:ext>
              </a:extLst>
            </p:cNvPr>
            <p:cNvSpPr txBox="1">
              <a:spLocks noChangeArrowheads="1"/>
            </p:cNvSpPr>
            <p:nvPr/>
          </p:nvSpPr>
          <p:spPr bwMode="auto">
            <a:xfrm>
              <a:off x="2085758" y="158423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1</a:t>
              </a:r>
            </a:p>
          </p:txBody>
        </p:sp>
        <p:sp>
          <p:nvSpPr>
            <p:cNvPr id="207" name="TextBox 47">
              <a:extLst>
                <a:ext uri="{FF2B5EF4-FFF2-40B4-BE49-F238E27FC236}">
                  <a16:creationId xmlns:a16="http://schemas.microsoft.com/office/drawing/2014/main" id="{573DCEF7-A1E6-417B-ABF0-3ACC54B43EA7}"/>
                </a:ext>
              </a:extLst>
            </p:cNvPr>
            <p:cNvSpPr txBox="1">
              <a:spLocks noChangeArrowheads="1"/>
            </p:cNvSpPr>
            <p:nvPr/>
          </p:nvSpPr>
          <p:spPr bwMode="auto">
            <a:xfrm>
              <a:off x="3388547" y="1578919"/>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a:t>2</a:t>
              </a:r>
            </a:p>
          </p:txBody>
        </p:sp>
        <p:sp>
          <p:nvSpPr>
            <p:cNvPr id="208" name="TextBox 48">
              <a:extLst>
                <a:ext uri="{FF2B5EF4-FFF2-40B4-BE49-F238E27FC236}">
                  <a16:creationId xmlns:a16="http://schemas.microsoft.com/office/drawing/2014/main" id="{359DC66E-AD6B-4C94-8144-6C9AE17D94BF}"/>
                </a:ext>
              </a:extLst>
            </p:cNvPr>
            <p:cNvSpPr txBox="1">
              <a:spLocks noChangeArrowheads="1"/>
            </p:cNvSpPr>
            <p:nvPr/>
          </p:nvSpPr>
          <p:spPr bwMode="auto">
            <a:xfrm>
              <a:off x="2349962" y="2103684"/>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3</a:t>
              </a:r>
            </a:p>
          </p:txBody>
        </p:sp>
        <p:sp>
          <p:nvSpPr>
            <p:cNvPr id="209" name="TextBox 49">
              <a:extLst>
                <a:ext uri="{FF2B5EF4-FFF2-40B4-BE49-F238E27FC236}">
                  <a16:creationId xmlns:a16="http://schemas.microsoft.com/office/drawing/2014/main" id="{94EDF0CE-7EFB-4293-A548-018AC437B43C}"/>
                </a:ext>
              </a:extLst>
            </p:cNvPr>
            <p:cNvSpPr txBox="1">
              <a:spLocks noChangeArrowheads="1"/>
            </p:cNvSpPr>
            <p:nvPr/>
          </p:nvSpPr>
          <p:spPr bwMode="auto">
            <a:xfrm>
              <a:off x="3128880" y="2049473"/>
              <a:ext cx="300131" cy="36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4</a:t>
              </a:r>
            </a:p>
          </p:txBody>
        </p:sp>
      </p:grpSp>
      <p:sp>
        <p:nvSpPr>
          <p:cNvPr id="202" name="Rectangle 201">
            <a:extLst>
              <a:ext uri="{FF2B5EF4-FFF2-40B4-BE49-F238E27FC236}">
                <a16:creationId xmlns:a16="http://schemas.microsoft.com/office/drawing/2014/main" id="{79788AD4-0EEF-4D55-A5E2-A60E32F752D4}"/>
              </a:ext>
            </a:extLst>
          </p:cNvPr>
          <p:cNvSpPr/>
          <p:nvPr/>
        </p:nvSpPr>
        <p:spPr>
          <a:xfrm>
            <a:off x="4099910" y="668780"/>
            <a:ext cx="1738527" cy="3966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Influence Model</a:t>
            </a:r>
          </a:p>
        </p:txBody>
      </p:sp>
      <p:grpSp>
        <p:nvGrpSpPr>
          <p:cNvPr id="224" name="Group 223">
            <a:extLst>
              <a:ext uri="{FF2B5EF4-FFF2-40B4-BE49-F238E27FC236}">
                <a16:creationId xmlns:a16="http://schemas.microsoft.com/office/drawing/2014/main" id="{5147A7A2-34CD-48FC-928D-FEDE533A8019}"/>
              </a:ext>
            </a:extLst>
          </p:cNvPr>
          <p:cNvGrpSpPr/>
          <p:nvPr/>
        </p:nvGrpSpPr>
        <p:grpSpPr>
          <a:xfrm>
            <a:off x="9936014" y="1224480"/>
            <a:ext cx="163475" cy="180506"/>
            <a:chOff x="5466511" y="3195121"/>
            <a:chExt cx="279908" cy="309069"/>
          </a:xfrm>
        </p:grpSpPr>
        <p:cxnSp>
          <p:nvCxnSpPr>
            <p:cNvPr id="225" name="Straight Connector 224">
              <a:extLst>
                <a:ext uri="{FF2B5EF4-FFF2-40B4-BE49-F238E27FC236}">
                  <a16:creationId xmlns:a16="http://schemas.microsoft.com/office/drawing/2014/main" id="{11546C38-0E5B-4841-9A14-46AD34F95E61}"/>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2E16606-5AC6-4977-B45A-55BC01052140}"/>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74F569F9-697B-4384-BEC7-36A373C053FE}"/>
              </a:ext>
            </a:extLst>
          </p:cNvPr>
          <p:cNvGrpSpPr/>
          <p:nvPr/>
        </p:nvGrpSpPr>
        <p:grpSpPr>
          <a:xfrm>
            <a:off x="10689152" y="1500761"/>
            <a:ext cx="163475" cy="180506"/>
            <a:chOff x="5466511" y="3195121"/>
            <a:chExt cx="279908" cy="309069"/>
          </a:xfrm>
        </p:grpSpPr>
        <p:cxnSp>
          <p:nvCxnSpPr>
            <p:cNvPr id="228" name="Straight Connector 227">
              <a:extLst>
                <a:ext uri="{FF2B5EF4-FFF2-40B4-BE49-F238E27FC236}">
                  <a16:creationId xmlns:a16="http://schemas.microsoft.com/office/drawing/2014/main" id="{E22293DF-3127-43CA-811C-F62E4B026E1F}"/>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A2EA609-CCE1-4111-84EF-86BFC8F8E962}"/>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95865A4C-5A43-4389-8C42-8275EFCE1E7F}"/>
              </a:ext>
            </a:extLst>
          </p:cNvPr>
          <p:cNvGrpSpPr/>
          <p:nvPr/>
        </p:nvGrpSpPr>
        <p:grpSpPr>
          <a:xfrm>
            <a:off x="10899470" y="1236701"/>
            <a:ext cx="163475" cy="180506"/>
            <a:chOff x="5466511" y="3195121"/>
            <a:chExt cx="279908" cy="309069"/>
          </a:xfrm>
        </p:grpSpPr>
        <p:cxnSp>
          <p:nvCxnSpPr>
            <p:cNvPr id="231" name="Straight Connector 230">
              <a:extLst>
                <a:ext uri="{FF2B5EF4-FFF2-40B4-BE49-F238E27FC236}">
                  <a16:creationId xmlns:a16="http://schemas.microsoft.com/office/drawing/2014/main" id="{DAEABD67-0650-4DAF-84EB-190616F95939}"/>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F347FF3-7211-4966-A19B-3CFA3C2E15F1}"/>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738C7273-66B7-4989-8904-2095BBD2AF55}"/>
              </a:ext>
            </a:extLst>
          </p:cNvPr>
          <p:cNvGrpSpPr/>
          <p:nvPr/>
        </p:nvGrpSpPr>
        <p:grpSpPr>
          <a:xfrm>
            <a:off x="8070618" y="1528357"/>
            <a:ext cx="163475" cy="180506"/>
            <a:chOff x="5466511" y="3195121"/>
            <a:chExt cx="279908" cy="309069"/>
          </a:xfrm>
        </p:grpSpPr>
        <p:cxnSp>
          <p:nvCxnSpPr>
            <p:cNvPr id="234" name="Straight Connector 233">
              <a:extLst>
                <a:ext uri="{FF2B5EF4-FFF2-40B4-BE49-F238E27FC236}">
                  <a16:creationId xmlns:a16="http://schemas.microsoft.com/office/drawing/2014/main" id="{288ECEAB-E60F-4C8E-BE8A-A9B034E4D3F0}"/>
                </a:ext>
              </a:extLst>
            </p:cNvPr>
            <p:cNvCxnSpPr>
              <a:cxnSpLocks/>
            </p:cNvCxnSpPr>
            <p:nvPr/>
          </p:nvCxnSpPr>
          <p:spPr>
            <a:xfrm>
              <a:off x="5466511" y="3195121"/>
              <a:ext cx="279908" cy="3090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0E1C3B6-27F8-45D5-906A-1FD08F498D1F}"/>
                </a:ext>
              </a:extLst>
            </p:cNvPr>
            <p:cNvCxnSpPr>
              <a:cxnSpLocks/>
            </p:cNvCxnSpPr>
            <p:nvPr/>
          </p:nvCxnSpPr>
          <p:spPr>
            <a:xfrm flipH="1">
              <a:off x="5466511" y="3202642"/>
              <a:ext cx="279908" cy="3015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7" name="Rectangle 236">
            <a:extLst>
              <a:ext uri="{FF2B5EF4-FFF2-40B4-BE49-F238E27FC236}">
                <a16:creationId xmlns:a16="http://schemas.microsoft.com/office/drawing/2014/main" id="{32398A0E-ACB5-4828-BD31-95F472D9AB20}"/>
              </a:ext>
            </a:extLst>
          </p:cNvPr>
          <p:cNvSpPr/>
          <p:nvPr/>
        </p:nvSpPr>
        <p:spPr>
          <a:xfrm>
            <a:off x="4076185" y="3613990"/>
            <a:ext cx="2239422" cy="4289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Learning Framework</a:t>
            </a:r>
          </a:p>
        </p:txBody>
      </p:sp>
      <p:cxnSp>
        <p:nvCxnSpPr>
          <p:cNvPr id="1041" name="Straight Arrow Connector 1040">
            <a:extLst>
              <a:ext uri="{FF2B5EF4-FFF2-40B4-BE49-F238E27FC236}">
                <a16:creationId xmlns:a16="http://schemas.microsoft.com/office/drawing/2014/main" id="{F126BEBF-F65A-41AC-86CF-E8FDAED867B2}"/>
              </a:ext>
            </a:extLst>
          </p:cNvPr>
          <p:cNvCxnSpPr>
            <a:cxnSpLocks/>
          </p:cNvCxnSpPr>
          <p:nvPr/>
        </p:nvCxnSpPr>
        <p:spPr>
          <a:xfrm>
            <a:off x="5439627" y="4447608"/>
            <a:ext cx="0" cy="26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0C3C9E5B-A48C-485C-BEF7-CBCE10F26655}"/>
              </a:ext>
            </a:extLst>
          </p:cNvPr>
          <p:cNvCxnSpPr>
            <a:cxnSpLocks/>
          </p:cNvCxnSpPr>
          <p:nvPr/>
        </p:nvCxnSpPr>
        <p:spPr>
          <a:xfrm>
            <a:off x="5439627" y="5041546"/>
            <a:ext cx="0" cy="26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Rectangle 244">
            <a:extLst>
              <a:ext uri="{FF2B5EF4-FFF2-40B4-BE49-F238E27FC236}">
                <a16:creationId xmlns:a16="http://schemas.microsoft.com/office/drawing/2014/main" id="{1608A142-D6E5-40B2-AD31-E1DEF8E11376}"/>
              </a:ext>
            </a:extLst>
          </p:cNvPr>
          <p:cNvSpPr/>
          <p:nvPr/>
        </p:nvSpPr>
        <p:spPr>
          <a:xfrm>
            <a:off x="7127337" y="3604350"/>
            <a:ext cx="1394195" cy="4211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Experiments</a:t>
            </a:r>
          </a:p>
        </p:txBody>
      </p:sp>
      <p:sp>
        <p:nvSpPr>
          <p:cNvPr id="1043" name="TextBox 1042">
            <a:extLst>
              <a:ext uri="{FF2B5EF4-FFF2-40B4-BE49-F238E27FC236}">
                <a16:creationId xmlns:a16="http://schemas.microsoft.com/office/drawing/2014/main" id="{D88E05DA-C93D-4633-8206-1BD026F8FC48}"/>
              </a:ext>
            </a:extLst>
          </p:cNvPr>
          <p:cNvSpPr txBox="1"/>
          <p:nvPr/>
        </p:nvSpPr>
        <p:spPr>
          <a:xfrm>
            <a:off x="8166938" y="4877546"/>
            <a:ext cx="1170908" cy="246221"/>
          </a:xfrm>
          <a:prstGeom prst="rect">
            <a:avLst/>
          </a:prstGeom>
          <a:noFill/>
        </p:spPr>
        <p:txBody>
          <a:bodyPr wrap="square" rtlCol="0">
            <a:spAutoFit/>
          </a:bodyPr>
          <a:lstStyle/>
          <a:p>
            <a:r>
              <a:rPr lang="en-US" sz="1000" dirty="0"/>
              <a:t>IEEE1354-bus</a:t>
            </a:r>
          </a:p>
        </p:txBody>
      </p:sp>
      <p:sp>
        <p:nvSpPr>
          <p:cNvPr id="247" name="TextBox 246">
            <a:extLst>
              <a:ext uri="{FF2B5EF4-FFF2-40B4-BE49-F238E27FC236}">
                <a16:creationId xmlns:a16="http://schemas.microsoft.com/office/drawing/2014/main" id="{E3A6EE3C-C195-4B57-8646-9B2DA400B7B1}"/>
              </a:ext>
            </a:extLst>
          </p:cNvPr>
          <p:cNvSpPr txBox="1"/>
          <p:nvPr/>
        </p:nvSpPr>
        <p:spPr>
          <a:xfrm>
            <a:off x="7953985" y="5717568"/>
            <a:ext cx="1170908" cy="400110"/>
          </a:xfrm>
          <a:prstGeom prst="rect">
            <a:avLst/>
          </a:prstGeom>
          <a:noFill/>
        </p:spPr>
        <p:txBody>
          <a:bodyPr wrap="square" rtlCol="0">
            <a:spAutoFit/>
          </a:bodyPr>
          <a:lstStyle/>
          <a:p>
            <a:r>
              <a:rPr lang="en-US" sz="1000" dirty="0"/>
              <a:t>Top-10 Critical Components</a:t>
            </a:r>
          </a:p>
        </p:txBody>
      </p:sp>
      <p:sp>
        <p:nvSpPr>
          <p:cNvPr id="248" name="Rectangle: Rounded Corners 247">
            <a:extLst>
              <a:ext uri="{FF2B5EF4-FFF2-40B4-BE49-F238E27FC236}">
                <a16:creationId xmlns:a16="http://schemas.microsoft.com/office/drawing/2014/main" id="{0A80C7CE-06B7-4662-967B-B74DBED651B0}"/>
              </a:ext>
            </a:extLst>
          </p:cNvPr>
          <p:cNvSpPr/>
          <p:nvPr/>
        </p:nvSpPr>
        <p:spPr>
          <a:xfrm>
            <a:off x="375399" y="4294916"/>
            <a:ext cx="3502131" cy="2360760"/>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65C1ACB-E31B-4051-B886-E50D5B5BB01B}"/>
              </a:ext>
            </a:extLst>
          </p:cNvPr>
          <p:cNvSpPr/>
          <p:nvPr/>
        </p:nvSpPr>
        <p:spPr>
          <a:xfrm>
            <a:off x="494627" y="4398037"/>
            <a:ext cx="1517053" cy="3804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Contributions</a:t>
            </a:r>
          </a:p>
        </p:txBody>
      </p:sp>
      <p:sp>
        <p:nvSpPr>
          <p:cNvPr id="1044" name="TextBox 1043">
            <a:extLst>
              <a:ext uri="{FF2B5EF4-FFF2-40B4-BE49-F238E27FC236}">
                <a16:creationId xmlns:a16="http://schemas.microsoft.com/office/drawing/2014/main" id="{98718F8D-6173-4E0D-B51C-F98D7304F165}"/>
              </a:ext>
            </a:extLst>
          </p:cNvPr>
          <p:cNvSpPr txBox="1"/>
          <p:nvPr/>
        </p:nvSpPr>
        <p:spPr>
          <a:xfrm>
            <a:off x="440374" y="4804513"/>
            <a:ext cx="3349419" cy="1600438"/>
          </a:xfrm>
          <a:prstGeom prst="rect">
            <a:avLst/>
          </a:prstGeom>
          <a:noFill/>
        </p:spPr>
        <p:txBody>
          <a:bodyPr wrap="square" rtlCol="0">
            <a:spAutoFit/>
          </a:bodyPr>
          <a:lstStyle/>
          <a:p>
            <a:r>
              <a:rPr lang="en-US" sz="1400" dirty="0"/>
              <a:t>1) </a:t>
            </a:r>
            <a:r>
              <a:rPr lang="en-US" sz="1400" dirty="0">
                <a:solidFill>
                  <a:srgbClr val="FF0000"/>
                </a:solidFill>
              </a:rPr>
              <a:t>Influence model </a:t>
            </a:r>
            <a:r>
              <a:rPr lang="en-US" sz="1400" dirty="0"/>
              <a:t>to capture failure cascade</a:t>
            </a:r>
          </a:p>
          <a:p>
            <a:r>
              <a:rPr lang="en-US" sz="1400" dirty="0"/>
              <a:t>2) </a:t>
            </a:r>
            <a:r>
              <a:rPr lang="en-US" altLang="zh-CN" sz="1400" dirty="0"/>
              <a:t>3-step</a:t>
            </a:r>
            <a:r>
              <a:rPr lang="zh-CN" altLang="en-US" sz="1400" dirty="0"/>
              <a:t> </a:t>
            </a:r>
            <a:r>
              <a:rPr lang="en-US" altLang="zh-CN" sz="1400" dirty="0">
                <a:solidFill>
                  <a:srgbClr val="FF0000"/>
                </a:solidFill>
              </a:rPr>
              <a:t>learning framework </a:t>
            </a:r>
            <a:r>
              <a:rPr lang="en-US" altLang="zh-CN" sz="1400" dirty="0"/>
              <a:t>to learn the influence model</a:t>
            </a:r>
            <a:endParaRPr lang="en-US" sz="1400" dirty="0"/>
          </a:p>
          <a:p>
            <a:r>
              <a:rPr lang="en-US" sz="1400" dirty="0"/>
              <a:t>3) </a:t>
            </a:r>
            <a:r>
              <a:rPr lang="en-US" sz="1400" dirty="0">
                <a:solidFill>
                  <a:srgbClr val="FF0000"/>
                </a:solidFill>
              </a:rPr>
              <a:t>Evaluation on real systems </a:t>
            </a:r>
            <a:r>
              <a:rPr lang="en-US" sz="1400" dirty="0"/>
              <a:t>over: failure size, final state, failure time, time cost, etc.</a:t>
            </a:r>
          </a:p>
          <a:p>
            <a:r>
              <a:rPr lang="en-US" sz="1400" dirty="0"/>
              <a:t>4) </a:t>
            </a:r>
            <a:r>
              <a:rPr lang="en-US" sz="1400" dirty="0">
                <a:solidFill>
                  <a:srgbClr val="FF0000"/>
                </a:solidFill>
              </a:rPr>
              <a:t>Critical component identification</a:t>
            </a:r>
          </a:p>
        </p:txBody>
      </p:sp>
    </p:spTree>
    <p:extLst>
      <p:ext uri="{BB962C8B-B14F-4D97-AF65-F5344CB8AC3E}">
        <p14:creationId xmlns:p14="http://schemas.microsoft.com/office/powerpoint/2010/main" val="30172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5399BB02-895D-4912-B32F-858E78CD8F29}"/>
              </a:ext>
            </a:extLst>
          </p:cNvPr>
          <p:cNvSpPr/>
          <p:nvPr/>
        </p:nvSpPr>
        <p:spPr>
          <a:xfrm>
            <a:off x="8254739" y="2862282"/>
            <a:ext cx="3566858" cy="2527313"/>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a:extLst>
              <a:ext uri="{FF2B5EF4-FFF2-40B4-BE49-F238E27FC236}">
                <a16:creationId xmlns:a16="http://schemas.microsoft.com/office/drawing/2014/main" id="{E6B56F54-13C7-487F-AC5C-C3BB3DB0A03E}"/>
              </a:ext>
            </a:extLst>
          </p:cNvPr>
          <p:cNvSpPr/>
          <p:nvPr/>
        </p:nvSpPr>
        <p:spPr>
          <a:xfrm>
            <a:off x="3689169" y="5494266"/>
            <a:ext cx="4447160" cy="1298972"/>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id="{0DC352DF-4424-42B3-9B70-AD931FF668BA}"/>
              </a:ext>
            </a:extLst>
          </p:cNvPr>
          <p:cNvSpPr/>
          <p:nvPr/>
        </p:nvSpPr>
        <p:spPr>
          <a:xfrm>
            <a:off x="3698575" y="2862282"/>
            <a:ext cx="4447160" cy="2527313"/>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F6C66581-985D-417C-8845-8AFB903B72BD}"/>
              </a:ext>
            </a:extLst>
          </p:cNvPr>
          <p:cNvPicPr>
            <a:picLocks noChangeAspect="1"/>
          </p:cNvPicPr>
          <p:nvPr/>
        </p:nvPicPr>
        <p:blipFill>
          <a:blip r:embed="rId3"/>
          <a:stretch>
            <a:fillRect/>
          </a:stretch>
        </p:blipFill>
        <p:spPr>
          <a:xfrm>
            <a:off x="6033148" y="3497414"/>
            <a:ext cx="1735554" cy="1611586"/>
          </a:xfrm>
          <a:prstGeom prst="rect">
            <a:avLst/>
          </a:prstGeom>
        </p:spPr>
      </p:pic>
      <p:sp>
        <p:nvSpPr>
          <p:cNvPr id="87" name="Rectangle: Rounded Corners 86">
            <a:extLst>
              <a:ext uri="{FF2B5EF4-FFF2-40B4-BE49-F238E27FC236}">
                <a16:creationId xmlns:a16="http://schemas.microsoft.com/office/drawing/2014/main" id="{DCE7F791-B247-4B70-9A03-645373B606E1}"/>
              </a:ext>
            </a:extLst>
          </p:cNvPr>
          <p:cNvSpPr/>
          <p:nvPr/>
        </p:nvSpPr>
        <p:spPr>
          <a:xfrm>
            <a:off x="3705488" y="638212"/>
            <a:ext cx="8116109" cy="2175871"/>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7289C142-53E6-4E2E-8A9F-5EA69C6F4BA7}"/>
              </a:ext>
            </a:extLst>
          </p:cNvPr>
          <p:cNvSpPr/>
          <p:nvPr/>
        </p:nvSpPr>
        <p:spPr>
          <a:xfrm>
            <a:off x="463345" y="672475"/>
            <a:ext cx="3070463" cy="4096427"/>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F6BEDD3-1E18-4238-819A-EFD9196105DF}"/>
              </a:ext>
            </a:extLst>
          </p:cNvPr>
          <p:cNvPicPr>
            <a:picLocks noChangeAspect="1"/>
          </p:cNvPicPr>
          <p:nvPr/>
        </p:nvPicPr>
        <p:blipFill>
          <a:blip r:embed="rId3"/>
          <a:stretch>
            <a:fillRect/>
          </a:stretch>
        </p:blipFill>
        <p:spPr>
          <a:xfrm>
            <a:off x="3950066" y="3513935"/>
            <a:ext cx="1735554" cy="1611586"/>
          </a:xfrm>
          <a:prstGeom prst="rect">
            <a:avLst/>
          </a:prstGeom>
        </p:spPr>
      </p:pic>
      <p:sp>
        <p:nvSpPr>
          <p:cNvPr id="4" name="Rectangle: Rounded Corners 3">
            <a:extLst>
              <a:ext uri="{FF2B5EF4-FFF2-40B4-BE49-F238E27FC236}">
                <a16:creationId xmlns:a16="http://schemas.microsoft.com/office/drawing/2014/main" id="{4B699148-7F49-4B40-B92E-F653D2E36E49}"/>
              </a:ext>
            </a:extLst>
          </p:cNvPr>
          <p:cNvSpPr/>
          <p:nvPr/>
        </p:nvSpPr>
        <p:spPr>
          <a:xfrm>
            <a:off x="475621" y="62524"/>
            <a:ext cx="11345976" cy="4796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Research 2 (series): Performance Enhancement in Overloaded Networks</a:t>
            </a:r>
          </a:p>
        </p:txBody>
      </p:sp>
      <p:pic>
        <p:nvPicPr>
          <p:cNvPr id="2050" name="Picture 2" descr="Data Warehousing and Server Farms">
            <a:extLst>
              <a:ext uri="{FF2B5EF4-FFF2-40B4-BE49-F238E27FC236}">
                <a16:creationId xmlns:a16="http://schemas.microsoft.com/office/drawing/2014/main" id="{D80892F2-97DD-4AB5-97D2-9CADCF1DE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002" y="795229"/>
            <a:ext cx="1175085" cy="7839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07EB82-220A-4D33-985F-BDEEBC6201B2}"/>
              </a:ext>
            </a:extLst>
          </p:cNvPr>
          <p:cNvSpPr txBox="1"/>
          <p:nvPr/>
        </p:nvSpPr>
        <p:spPr>
          <a:xfrm>
            <a:off x="2235254" y="1585238"/>
            <a:ext cx="1324278" cy="307777"/>
          </a:xfrm>
          <a:prstGeom prst="rect">
            <a:avLst/>
          </a:prstGeom>
          <a:noFill/>
        </p:spPr>
        <p:txBody>
          <a:bodyPr wrap="square" rtlCol="0">
            <a:spAutoFit/>
          </a:bodyPr>
          <a:lstStyle/>
          <a:p>
            <a:r>
              <a:rPr lang="en-US" sz="1400" dirty="0"/>
              <a:t>Server Farm</a:t>
            </a:r>
          </a:p>
        </p:txBody>
      </p:sp>
      <p:pic>
        <p:nvPicPr>
          <p:cNvPr id="2054" name="Picture 6" descr="Typical intra data center network architecture. | Download Scientific  Diagram">
            <a:extLst>
              <a:ext uri="{FF2B5EF4-FFF2-40B4-BE49-F238E27FC236}">
                <a16:creationId xmlns:a16="http://schemas.microsoft.com/office/drawing/2014/main" id="{752E8CB3-08E7-407D-B3CB-2E6C473BA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4239" y="1897037"/>
            <a:ext cx="1175085" cy="94233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0E96159-9A3D-4D41-B5E6-B87F6AE8DD34}"/>
              </a:ext>
            </a:extLst>
          </p:cNvPr>
          <p:cNvSpPr txBox="1"/>
          <p:nvPr/>
        </p:nvSpPr>
        <p:spPr>
          <a:xfrm>
            <a:off x="2235254" y="2825317"/>
            <a:ext cx="1324278" cy="307777"/>
          </a:xfrm>
          <a:prstGeom prst="rect">
            <a:avLst/>
          </a:prstGeom>
          <a:noFill/>
        </p:spPr>
        <p:txBody>
          <a:bodyPr wrap="square" rtlCol="0">
            <a:spAutoFit/>
          </a:bodyPr>
          <a:lstStyle/>
          <a:p>
            <a:r>
              <a:rPr lang="en-US" sz="1400" dirty="0"/>
              <a:t>Datacenter</a:t>
            </a:r>
          </a:p>
        </p:txBody>
      </p:sp>
      <p:sp>
        <p:nvSpPr>
          <p:cNvPr id="17" name="TextBox 16">
            <a:extLst>
              <a:ext uri="{FF2B5EF4-FFF2-40B4-BE49-F238E27FC236}">
                <a16:creationId xmlns:a16="http://schemas.microsoft.com/office/drawing/2014/main" id="{8046ED04-6E78-4468-A485-9AC05DEAE39D}"/>
              </a:ext>
            </a:extLst>
          </p:cNvPr>
          <p:cNvSpPr txBox="1"/>
          <p:nvPr/>
        </p:nvSpPr>
        <p:spPr>
          <a:xfrm>
            <a:off x="512065" y="4245682"/>
            <a:ext cx="3180272" cy="523220"/>
          </a:xfrm>
          <a:prstGeom prst="rect">
            <a:avLst/>
          </a:prstGeom>
          <a:noFill/>
        </p:spPr>
        <p:txBody>
          <a:bodyPr wrap="square" rtlCol="0">
            <a:spAutoFit/>
          </a:bodyPr>
          <a:lstStyle/>
          <a:p>
            <a:r>
              <a:rPr lang="en-US" sz="1400" dirty="0">
                <a:solidFill>
                  <a:srgbClr val="FF0000"/>
                </a:solidFill>
              </a:rPr>
              <a:t>Communication infrastructure </a:t>
            </a:r>
            <a:r>
              <a:rPr lang="en-US" sz="1400" dirty="0"/>
              <a:t>in Smart Grid; Cloud; HPC; Edge computing, etc.</a:t>
            </a:r>
          </a:p>
        </p:txBody>
      </p:sp>
      <p:pic>
        <p:nvPicPr>
          <p:cNvPr id="2056" name="Picture 8" descr="Introduction to Wireless Communications - Cellular Communication principles  and protocols">
            <a:extLst>
              <a:ext uri="{FF2B5EF4-FFF2-40B4-BE49-F238E27FC236}">
                <a16:creationId xmlns:a16="http://schemas.microsoft.com/office/drawing/2014/main" id="{5A6A65C8-13E8-49E2-B3A2-3B09884679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642" y="3157189"/>
            <a:ext cx="1215874" cy="8484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C568B30-B7A6-43EC-B36B-8D9263BA2A37}"/>
              </a:ext>
            </a:extLst>
          </p:cNvPr>
          <p:cNvSpPr txBox="1"/>
          <p:nvPr/>
        </p:nvSpPr>
        <p:spPr>
          <a:xfrm>
            <a:off x="2147642" y="4008168"/>
            <a:ext cx="1324278" cy="307777"/>
          </a:xfrm>
          <a:prstGeom prst="rect">
            <a:avLst/>
          </a:prstGeom>
          <a:noFill/>
        </p:spPr>
        <p:txBody>
          <a:bodyPr wrap="square" rtlCol="0">
            <a:spAutoFit/>
          </a:bodyPr>
          <a:lstStyle/>
          <a:p>
            <a:r>
              <a:rPr lang="en-US" sz="1400" dirty="0"/>
              <a:t>Mobile System</a:t>
            </a:r>
          </a:p>
        </p:txBody>
      </p:sp>
      <p:grpSp>
        <p:nvGrpSpPr>
          <p:cNvPr id="20" name="Group 19">
            <a:extLst>
              <a:ext uri="{FF2B5EF4-FFF2-40B4-BE49-F238E27FC236}">
                <a16:creationId xmlns:a16="http://schemas.microsoft.com/office/drawing/2014/main" id="{E245E20A-1AC8-4EE6-85DB-B39E2AD6FFA4}"/>
              </a:ext>
            </a:extLst>
          </p:cNvPr>
          <p:cNvGrpSpPr/>
          <p:nvPr/>
        </p:nvGrpSpPr>
        <p:grpSpPr>
          <a:xfrm>
            <a:off x="4058502" y="1477690"/>
            <a:ext cx="3666458" cy="1209890"/>
            <a:chOff x="4377377" y="1087891"/>
            <a:chExt cx="3597664" cy="1200427"/>
          </a:xfrm>
        </p:grpSpPr>
        <p:pic>
          <p:nvPicPr>
            <p:cNvPr id="14" name="Picture 13">
              <a:extLst>
                <a:ext uri="{FF2B5EF4-FFF2-40B4-BE49-F238E27FC236}">
                  <a16:creationId xmlns:a16="http://schemas.microsoft.com/office/drawing/2014/main" id="{1B36A056-C95A-494C-9258-64C2096C6E68}"/>
                </a:ext>
              </a:extLst>
            </p:cNvPr>
            <p:cNvPicPr>
              <a:picLocks noChangeAspect="1"/>
            </p:cNvPicPr>
            <p:nvPr/>
          </p:nvPicPr>
          <p:blipFill>
            <a:blip r:embed="rId7"/>
            <a:stretch>
              <a:fillRect/>
            </a:stretch>
          </p:blipFill>
          <p:spPr>
            <a:xfrm>
              <a:off x="4377377" y="1150438"/>
              <a:ext cx="3597664" cy="1137880"/>
            </a:xfrm>
            <a:prstGeom prst="rect">
              <a:avLst/>
            </a:prstGeom>
          </p:spPr>
        </p:pic>
        <p:sp>
          <p:nvSpPr>
            <p:cNvPr id="15" name="TextBox 14">
              <a:extLst>
                <a:ext uri="{FF2B5EF4-FFF2-40B4-BE49-F238E27FC236}">
                  <a16:creationId xmlns:a16="http://schemas.microsoft.com/office/drawing/2014/main" id="{BF2BA6F0-88FD-4B1C-9B27-100F3132C52F}"/>
                </a:ext>
              </a:extLst>
            </p:cNvPr>
            <p:cNvSpPr txBox="1"/>
            <p:nvPr/>
          </p:nvSpPr>
          <p:spPr>
            <a:xfrm>
              <a:off x="5540271" y="1131226"/>
              <a:ext cx="353961" cy="369332"/>
            </a:xfrm>
            <a:prstGeom prst="rect">
              <a:avLst/>
            </a:prstGeom>
            <a:noFill/>
          </p:spPr>
          <p:txBody>
            <a:bodyPr wrap="square" rtlCol="0">
              <a:spAutoFit/>
            </a:bodyPr>
            <a:lstStyle/>
            <a:p>
              <a:r>
                <a:rPr lang="en-US" b="1" dirty="0">
                  <a:solidFill>
                    <a:srgbClr val="FF0000"/>
                  </a:solidFill>
                </a:rPr>
                <a:t>?</a:t>
              </a:r>
            </a:p>
          </p:txBody>
        </p:sp>
        <p:sp>
          <p:nvSpPr>
            <p:cNvPr id="26" name="TextBox 25">
              <a:extLst>
                <a:ext uri="{FF2B5EF4-FFF2-40B4-BE49-F238E27FC236}">
                  <a16:creationId xmlns:a16="http://schemas.microsoft.com/office/drawing/2014/main" id="{26BB2942-BA91-4881-A6DB-2544263FE0C6}"/>
                </a:ext>
              </a:extLst>
            </p:cNvPr>
            <p:cNvSpPr txBox="1"/>
            <p:nvPr/>
          </p:nvSpPr>
          <p:spPr>
            <a:xfrm>
              <a:off x="5515897" y="1862906"/>
              <a:ext cx="353961" cy="369332"/>
            </a:xfrm>
            <a:prstGeom prst="rect">
              <a:avLst/>
            </a:prstGeom>
            <a:noFill/>
          </p:spPr>
          <p:txBody>
            <a:bodyPr wrap="square" rtlCol="0">
              <a:spAutoFit/>
            </a:bodyPr>
            <a:lstStyle/>
            <a:p>
              <a:r>
                <a:rPr lang="en-US" b="1" dirty="0">
                  <a:solidFill>
                    <a:srgbClr val="FF0000"/>
                  </a:solidFill>
                </a:rPr>
                <a:t>?</a:t>
              </a:r>
            </a:p>
          </p:txBody>
        </p:sp>
        <p:sp>
          <p:nvSpPr>
            <p:cNvPr id="27" name="TextBox 26">
              <a:extLst>
                <a:ext uri="{FF2B5EF4-FFF2-40B4-BE49-F238E27FC236}">
                  <a16:creationId xmlns:a16="http://schemas.microsoft.com/office/drawing/2014/main" id="{56783D33-3D59-4ABE-A273-F3F6C214F0AC}"/>
                </a:ext>
              </a:extLst>
            </p:cNvPr>
            <p:cNvSpPr txBox="1"/>
            <p:nvPr/>
          </p:nvSpPr>
          <p:spPr>
            <a:xfrm>
              <a:off x="6580675" y="1087891"/>
              <a:ext cx="353961" cy="369332"/>
            </a:xfrm>
            <a:prstGeom prst="rect">
              <a:avLst/>
            </a:prstGeom>
            <a:noFill/>
          </p:spPr>
          <p:txBody>
            <a:bodyPr wrap="square" rtlCol="0">
              <a:spAutoFit/>
            </a:bodyPr>
            <a:lstStyle/>
            <a:p>
              <a:r>
                <a:rPr lang="en-US" b="1" dirty="0">
                  <a:solidFill>
                    <a:srgbClr val="FF0000"/>
                  </a:solidFill>
                </a:rPr>
                <a:t>?</a:t>
              </a:r>
            </a:p>
          </p:txBody>
        </p:sp>
      </p:grpSp>
      <p:sp>
        <p:nvSpPr>
          <p:cNvPr id="23" name="TextBox 22">
            <a:extLst>
              <a:ext uri="{FF2B5EF4-FFF2-40B4-BE49-F238E27FC236}">
                <a16:creationId xmlns:a16="http://schemas.microsoft.com/office/drawing/2014/main" id="{A08D8CF1-006D-4D19-834A-0920753A99EA}"/>
              </a:ext>
            </a:extLst>
          </p:cNvPr>
          <p:cNvSpPr txBox="1"/>
          <p:nvPr/>
        </p:nvSpPr>
        <p:spPr>
          <a:xfrm>
            <a:off x="3873117" y="999589"/>
            <a:ext cx="4115879" cy="523220"/>
          </a:xfrm>
          <a:prstGeom prst="rect">
            <a:avLst/>
          </a:prstGeom>
          <a:noFill/>
        </p:spPr>
        <p:txBody>
          <a:bodyPr wrap="square" rtlCol="0">
            <a:spAutoFit/>
          </a:bodyPr>
          <a:lstStyle/>
          <a:p>
            <a:r>
              <a:rPr lang="en-US" sz="1400" dirty="0"/>
              <a:t>Set service rates to </a:t>
            </a:r>
            <a:r>
              <a:rPr lang="en-US" sz="1400" dirty="0">
                <a:solidFill>
                  <a:srgbClr val="FF0000"/>
                </a:solidFill>
              </a:rPr>
              <a:t>minimize</a:t>
            </a:r>
            <a:r>
              <a:rPr lang="en-US" sz="1400" dirty="0"/>
              <a:t> </a:t>
            </a:r>
            <a:r>
              <a:rPr lang="en-US" sz="1400" dirty="0">
                <a:solidFill>
                  <a:srgbClr val="FF0000"/>
                </a:solidFill>
              </a:rPr>
              <a:t>queueing latency </a:t>
            </a:r>
            <a:r>
              <a:rPr lang="en-US" sz="1400" dirty="0"/>
              <a:t>when network is overloaded:</a:t>
            </a:r>
          </a:p>
        </p:txBody>
      </p:sp>
      <p:sp>
        <p:nvSpPr>
          <p:cNvPr id="30" name="TextBox 29">
            <a:extLst>
              <a:ext uri="{FF2B5EF4-FFF2-40B4-BE49-F238E27FC236}">
                <a16:creationId xmlns:a16="http://schemas.microsoft.com/office/drawing/2014/main" id="{B3A07A9D-A834-412D-B21B-0322F83A7C82}"/>
              </a:ext>
            </a:extLst>
          </p:cNvPr>
          <p:cNvSpPr txBox="1"/>
          <p:nvPr/>
        </p:nvSpPr>
        <p:spPr>
          <a:xfrm>
            <a:off x="8291690" y="846438"/>
            <a:ext cx="3529907" cy="1815882"/>
          </a:xfrm>
          <a:prstGeom prst="rect">
            <a:avLst/>
          </a:prstGeom>
          <a:noFill/>
        </p:spPr>
        <p:txBody>
          <a:bodyPr wrap="square" rtlCol="0">
            <a:spAutoFit/>
          </a:bodyPr>
          <a:lstStyle/>
          <a:p>
            <a:r>
              <a:rPr lang="en-US" sz="1600" dirty="0"/>
              <a:t>Prove &amp; evaluate that</a:t>
            </a:r>
          </a:p>
          <a:p>
            <a:pPr marL="285750" indent="-285750">
              <a:buFontTx/>
              <a:buChar char="-"/>
            </a:pPr>
            <a:r>
              <a:rPr lang="en-US" sz="1600" dirty="0"/>
              <a:t>Setting max rates on all links is generally </a:t>
            </a:r>
            <a:r>
              <a:rPr lang="en-US" sz="1600" b="1" dirty="0">
                <a:solidFill>
                  <a:srgbClr val="FF0000"/>
                </a:solidFill>
              </a:rPr>
              <a:t>NOT</a:t>
            </a:r>
            <a:r>
              <a:rPr lang="en-US" sz="1600" dirty="0"/>
              <a:t> optimal.</a:t>
            </a:r>
          </a:p>
          <a:p>
            <a:pPr marL="285750" indent="-285750">
              <a:buFontTx/>
              <a:buChar char="-"/>
            </a:pPr>
            <a:r>
              <a:rPr lang="en-US" sz="1600" dirty="0"/>
              <a:t>Properly setting smaller rates </a:t>
            </a:r>
            <a:r>
              <a:rPr lang="en-US" sz="1600" dirty="0">
                <a:solidFill>
                  <a:srgbClr val="FF0000"/>
                </a:solidFill>
              </a:rPr>
              <a:t>reduces latency </a:t>
            </a:r>
            <a:r>
              <a:rPr lang="en-US" sz="1600" dirty="0"/>
              <a:t>&amp; </a:t>
            </a:r>
            <a:r>
              <a:rPr lang="en-US" sz="1600" dirty="0">
                <a:solidFill>
                  <a:srgbClr val="FF0000"/>
                </a:solidFill>
              </a:rPr>
              <a:t>saves energy</a:t>
            </a:r>
            <a:r>
              <a:rPr lang="en-US" sz="1600" dirty="0"/>
              <a:t>.</a:t>
            </a:r>
          </a:p>
          <a:p>
            <a:pPr marL="285750" indent="-285750">
              <a:buFontTx/>
              <a:buChar char="-"/>
            </a:pPr>
            <a:r>
              <a:rPr lang="en-US" sz="1600" dirty="0">
                <a:solidFill>
                  <a:srgbClr val="FF0000"/>
                </a:solidFill>
              </a:rPr>
              <a:t>10% ↓</a:t>
            </a:r>
            <a:r>
              <a:rPr lang="en-US" sz="1600" dirty="0"/>
              <a:t> in avg. &amp; </a:t>
            </a:r>
            <a:r>
              <a:rPr lang="en-US" sz="1600" dirty="0">
                <a:solidFill>
                  <a:srgbClr val="FF0000"/>
                </a:solidFill>
              </a:rPr>
              <a:t>50% ↓ </a:t>
            </a:r>
            <a:r>
              <a:rPr lang="en-US" altLang="zh-CN" sz="1600" dirty="0"/>
              <a:t>in max latency.</a:t>
            </a:r>
            <a:endParaRPr lang="en-US" sz="1600" dirty="0"/>
          </a:p>
        </p:txBody>
      </p:sp>
      <p:sp>
        <p:nvSpPr>
          <p:cNvPr id="48" name="TextBox 47">
            <a:extLst>
              <a:ext uri="{FF2B5EF4-FFF2-40B4-BE49-F238E27FC236}">
                <a16:creationId xmlns:a16="http://schemas.microsoft.com/office/drawing/2014/main" id="{F3F0BDA3-C6F2-402A-BE17-F99A7A5AF8BB}"/>
              </a:ext>
            </a:extLst>
          </p:cNvPr>
          <p:cNvSpPr txBox="1"/>
          <p:nvPr/>
        </p:nvSpPr>
        <p:spPr>
          <a:xfrm>
            <a:off x="3873117" y="3221533"/>
            <a:ext cx="4667827" cy="307777"/>
          </a:xfrm>
          <a:prstGeom prst="rect">
            <a:avLst/>
          </a:prstGeom>
          <a:noFill/>
        </p:spPr>
        <p:txBody>
          <a:bodyPr wrap="square">
            <a:spAutoFit/>
          </a:bodyPr>
          <a:lstStyle/>
          <a:p>
            <a:r>
              <a:rPr lang="en-US" altLang="zh-CN" sz="1400" dirty="0">
                <a:solidFill>
                  <a:srgbClr val="FF0000"/>
                </a:solidFill>
              </a:rPr>
              <a:t>Balancing input loads </a:t>
            </a:r>
            <a:r>
              <a:rPr lang="en-US" altLang="zh-CN" sz="1400" dirty="0"/>
              <a:t>when egress buffer is bounded:</a:t>
            </a:r>
            <a:endParaRPr lang="en-US" sz="1400" dirty="0"/>
          </a:p>
        </p:txBody>
      </p:sp>
      <p:sp>
        <p:nvSpPr>
          <p:cNvPr id="50" name="TextBox 49">
            <a:extLst>
              <a:ext uri="{FF2B5EF4-FFF2-40B4-BE49-F238E27FC236}">
                <a16:creationId xmlns:a16="http://schemas.microsoft.com/office/drawing/2014/main" id="{4671D87B-161C-41BE-9DF1-877360C6DDE8}"/>
              </a:ext>
            </a:extLst>
          </p:cNvPr>
          <p:cNvSpPr txBox="1"/>
          <p:nvPr/>
        </p:nvSpPr>
        <p:spPr>
          <a:xfrm>
            <a:off x="4206391" y="5083653"/>
            <a:ext cx="1265481" cy="338554"/>
          </a:xfrm>
          <a:prstGeom prst="rect">
            <a:avLst/>
          </a:prstGeom>
          <a:noFill/>
        </p:spPr>
        <p:txBody>
          <a:bodyPr wrap="square">
            <a:spAutoFit/>
          </a:bodyPr>
          <a:lstStyle/>
          <a:p>
            <a:r>
              <a:rPr lang="en-US" sz="1600" b="1" dirty="0">
                <a:solidFill>
                  <a:srgbClr val="7030A0"/>
                </a:solidFill>
              </a:rPr>
              <a:t>Centralized</a:t>
            </a:r>
          </a:p>
        </p:txBody>
      </p:sp>
      <p:sp>
        <p:nvSpPr>
          <p:cNvPr id="38" name="Rectangle: Rounded Corners 37">
            <a:extLst>
              <a:ext uri="{FF2B5EF4-FFF2-40B4-BE49-F238E27FC236}">
                <a16:creationId xmlns:a16="http://schemas.microsoft.com/office/drawing/2014/main" id="{648832F5-3B29-4A7A-83C4-31D5576493EB}"/>
              </a:ext>
            </a:extLst>
          </p:cNvPr>
          <p:cNvSpPr/>
          <p:nvPr/>
        </p:nvSpPr>
        <p:spPr>
          <a:xfrm>
            <a:off x="4397932" y="3766987"/>
            <a:ext cx="362518" cy="11961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392C5FC-A6AC-45E7-AE80-D78705893494}"/>
              </a:ext>
            </a:extLst>
          </p:cNvPr>
          <p:cNvSpPr txBox="1"/>
          <p:nvPr/>
        </p:nvSpPr>
        <p:spPr>
          <a:xfrm>
            <a:off x="6198274" y="5076973"/>
            <a:ext cx="1265481" cy="338554"/>
          </a:xfrm>
          <a:prstGeom prst="rect">
            <a:avLst/>
          </a:prstGeom>
          <a:noFill/>
        </p:spPr>
        <p:txBody>
          <a:bodyPr wrap="square">
            <a:spAutoFit/>
          </a:bodyPr>
          <a:lstStyle/>
          <a:p>
            <a:r>
              <a:rPr lang="en-US" altLang="zh-CN" sz="1600" b="1" dirty="0">
                <a:solidFill>
                  <a:srgbClr val="7030A0"/>
                </a:solidFill>
              </a:rPr>
              <a:t>Distributed</a:t>
            </a:r>
            <a:endParaRPr lang="en-US" sz="1600" b="1" dirty="0">
              <a:solidFill>
                <a:srgbClr val="7030A0"/>
              </a:solidFill>
            </a:endParaRPr>
          </a:p>
        </p:txBody>
      </p:sp>
      <p:sp>
        <p:nvSpPr>
          <p:cNvPr id="55" name="Rectangle: Rounded Corners 54">
            <a:extLst>
              <a:ext uri="{FF2B5EF4-FFF2-40B4-BE49-F238E27FC236}">
                <a16:creationId xmlns:a16="http://schemas.microsoft.com/office/drawing/2014/main" id="{0A21E213-9964-4BE3-8E39-648ACB6017B7}"/>
              </a:ext>
            </a:extLst>
          </p:cNvPr>
          <p:cNvSpPr/>
          <p:nvPr/>
        </p:nvSpPr>
        <p:spPr>
          <a:xfrm>
            <a:off x="6463497" y="3791732"/>
            <a:ext cx="367509" cy="6520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D0ED150D-163D-4106-BD3C-2742CE949763}"/>
              </a:ext>
            </a:extLst>
          </p:cNvPr>
          <p:cNvSpPr/>
          <p:nvPr/>
        </p:nvSpPr>
        <p:spPr>
          <a:xfrm>
            <a:off x="6474949" y="4125938"/>
            <a:ext cx="319333" cy="469977"/>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9ECDF589-537C-4DB0-A250-59612CA1CDEB}"/>
              </a:ext>
            </a:extLst>
          </p:cNvPr>
          <p:cNvSpPr/>
          <p:nvPr/>
        </p:nvSpPr>
        <p:spPr>
          <a:xfrm>
            <a:off x="6476689" y="4542675"/>
            <a:ext cx="319333" cy="40601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323CA4C-4D4C-4320-AD22-58A63CDA8180}"/>
              </a:ext>
            </a:extLst>
          </p:cNvPr>
          <p:cNvSpPr txBox="1"/>
          <p:nvPr/>
        </p:nvSpPr>
        <p:spPr>
          <a:xfrm>
            <a:off x="3809475" y="5826936"/>
            <a:ext cx="4372473" cy="523220"/>
          </a:xfrm>
          <a:prstGeom prst="rect">
            <a:avLst/>
          </a:prstGeom>
          <a:noFill/>
        </p:spPr>
        <p:txBody>
          <a:bodyPr wrap="square">
            <a:spAutoFit/>
          </a:bodyPr>
          <a:lstStyle/>
          <a:p>
            <a:r>
              <a:rPr lang="en-US" altLang="zh-CN" sz="1400" dirty="0"/>
              <a:t>A queue-based policy design criterion to </a:t>
            </a:r>
            <a:r>
              <a:rPr lang="en-US" altLang="zh-CN" sz="1400" dirty="0">
                <a:solidFill>
                  <a:srgbClr val="FF0000"/>
                </a:solidFill>
              </a:rPr>
              <a:t>stabilize </a:t>
            </a:r>
            <a:r>
              <a:rPr lang="en-US" altLang="zh-CN" sz="1400" dirty="0"/>
              <a:t>the networks that </a:t>
            </a:r>
            <a:r>
              <a:rPr lang="en-US" altLang="zh-CN" sz="1400" dirty="0">
                <a:solidFill>
                  <a:srgbClr val="FF0000"/>
                </a:solidFill>
              </a:rPr>
              <a:t>generalizes</a:t>
            </a:r>
            <a:r>
              <a:rPr lang="en-US" altLang="zh-CN" sz="1400" dirty="0"/>
              <a:t> a set of policies:</a:t>
            </a:r>
            <a:endParaRPr lang="en-US" sz="1400" dirty="0"/>
          </a:p>
        </p:txBody>
      </p:sp>
      <p:sp>
        <p:nvSpPr>
          <p:cNvPr id="60" name="TextBox 59">
            <a:extLst>
              <a:ext uri="{FF2B5EF4-FFF2-40B4-BE49-F238E27FC236}">
                <a16:creationId xmlns:a16="http://schemas.microsoft.com/office/drawing/2014/main" id="{73E37782-6157-407B-8569-1AE59225D733}"/>
              </a:ext>
            </a:extLst>
          </p:cNvPr>
          <p:cNvSpPr txBox="1"/>
          <p:nvPr/>
        </p:nvSpPr>
        <p:spPr>
          <a:xfrm>
            <a:off x="6463497" y="1732569"/>
            <a:ext cx="367518" cy="379249"/>
          </a:xfrm>
          <a:prstGeom prst="rect">
            <a:avLst/>
          </a:prstGeom>
          <a:noFill/>
        </p:spPr>
        <p:txBody>
          <a:bodyPr wrap="square" rtlCol="0">
            <a:spAutoFit/>
          </a:bodyPr>
          <a:lstStyle/>
          <a:p>
            <a:r>
              <a:rPr lang="en-US" b="1" dirty="0">
                <a:solidFill>
                  <a:srgbClr val="FF0000"/>
                </a:solidFill>
              </a:rPr>
              <a:t>?</a:t>
            </a:r>
          </a:p>
        </p:txBody>
      </p:sp>
      <p:grpSp>
        <p:nvGrpSpPr>
          <p:cNvPr id="61" name="Group 60">
            <a:extLst>
              <a:ext uri="{FF2B5EF4-FFF2-40B4-BE49-F238E27FC236}">
                <a16:creationId xmlns:a16="http://schemas.microsoft.com/office/drawing/2014/main" id="{294375E5-A9BE-4AEA-8C55-EEEAF21E1743}"/>
              </a:ext>
            </a:extLst>
          </p:cNvPr>
          <p:cNvGrpSpPr/>
          <p:nvPr/>
        </p:nvGrpSpPr>
        <p:grpSpPr>
          <a:xfrm>
            <a:off x="4019323" y="6350611"/>
            <a:ext cx="1507342" cy="397211"/>
            <a:chOff x="1735230" y="2222353"/>
            <a:chExt cx="2155477" cy="568006"/>
          </a:xfrm>
        </p:grpSpPr>
        <p:pic>
          <p:nvPicPr>
            <p:cNvPr id="62" name="Picture 61">
              <a:extLst>
                <a:ext uri="{FF2B5EF4-FFF2-40B4-BE49-F238E27FC236}">
                  <a16:creationId xmlns:a16="http://schemas.microsoft.com/office/drawing/2014/main" id="{8E8101AB-4EB2-46A1-B324-0F3514B93FDF}"/>
                </a:ext>
              </a:extLst>
            </p:cNvPr>
            <p:cNvPicPr>
              <a:picLocks noChangeAspect="1"/>
            </p:cNvPicPr>
            <p:nvPr/>
          </p:nvPicPr>
          <p:blipFill>
            <a:blip r:embed="rId8"/>
            <a:stretch>
              <a:fillRect/>
            </a:stretch>
          </p:blipFill>
          <p:spPr>
            <a:xfrm>
              <a:off x="2265393" y="2222353"/>
              <a:ext cx="1095150" cy="227704"/>
            </a:xfrm>
            <a:prstGeom prst="rect">
              <a:avLst/>
            </a:prstGeom>
          </p:spPr>
        </p:pic>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F6ED8A8E-669C-4E92-92EF-2CD4778490DC}"/>
                    </a:ext>
                  </a:extLst>
                </p:cNvPr>
                <p:cNvSpPr/>
                <p:nvPr/>
              </p:nvSpPr>
              <p:spPr>
                <a:xfrm>
                  <a:off x="1735230" y="2248310"/>
                  <a:ext cx="486697" cy="4866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𝒔</m:t>
                        </m:r>
                      </m:oMath>
                    </m:oMathPara>
                  </a14:m>
                  <a:endParaRPr lang="en-US" b="1" dirty="0">
                    <a:solidFill>
                      <a:schemeClr val="tx1"/>
                    </a:solidFill>
                  </a:endParaRPr>
                </a:p>
              </p:txBody>
            </p:sp>
          </mc:Choice>
          <mc:Fallback xmlns="">
            <p:sp>
              <p:nvSpPr>
                <p:cNvPr id="63" name="Oval 62">
                  <a:extLst>
                    <a:ext uri="{FF2B5EF4-FFF2-40B4-BE49-F238E27FC236}">
                      <a16:creationId xmlns:a16="http://schemas.microsoft.com/office/drawing/2014/main" id="{F6ED8A8E-669C-4E92-92EF-2CD4778490DC}"/>
                    </a:ext>
                  </a:extLst>
                </p:cNvPr>
                <p:cNvSpPr>
                  <a:spLocks noRot="1" noChangeAspect="1" noMove="1" noResize="1" noEditPoints="1" noAdjustHandles="1" noChangeArrowheads="1" noChangeShapeType="1" noTextEdit="1"/>
                </p:cNvSpPr>
                <p:nvPr/>
              </p:nvSpPr>
              <p:spPr>
                <a:xfrm>
                  <a:off x="1735230" y="2248310"/>
                  <a:ext cx="486697" cy="486697"/>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BBF0775C-9389-42A9-A44F-BE36BC6E2D60}"/>
                    </a:ext>
                  </a:extLst>
                </p:cNvPr>
                <p:cNvSpPr/>
                <p:nvPr/>
              </p:nvSpPr>
              <p:spPr>
                <a:xfrm>
                  <a:off x="3404010" y="2248310"/>
                  <a:ext cx="486697" cy="4866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𝒅</m:t>
                        </m:r>
                      </m:oMath>
                    </m:oMathPara>
                  </a14:m>
                  <a:endParaRPr lang="en-US" b="1" dirty="0">
                    <a:solidFill>
                      <a:schemeClr val="tx1"/>
                    </a:solidFill>
                  </a:endParaRPr>
                </a:p>
              </p:txBody>
            </p:sp>
          </mc:Choice>
          <mc:Fallback xmlns="">
            <p:sp>
              <p:nvSpPr>
                <p:cNvPr id="64" name="Oval 63">
                  <a:extLst>
                    <a:ext uri="{FF2B5EF4-FFF2-40B4-BE49-F238E27FC236}">
                      <a16:creationId xmlns:a16="http://schemas.microsoft.com/office/drawing/2014/main" id="{BBF0775C-9389-42A9-A44F-BE36BC6E2D60}"/>
                    </a:ext>
                  </a:extLst>
                </p:cNvPr>
                <p:cNvSpPr>
                  <a:spLocks noRot="1" noChangeAspect="1" noMove="1" noResize="1" noEditPoints="1" noAdjustHandles="1" noChangeArrowheads="1" noChangeShapeType="1" noTextEdit="1"/>
                </p:cNvSpPr>
                <p:nvPr/>
              </p:nvSpPr>
              <p:spPr>
                <a:xfrm>
                  <a:off x="3404010" y="2248310"/>
                  <a:ext cx="486697" cy="486697"/>
                </a:xfrm>
                <a:prstGeom prst="ellipse">
                  <a:avLst/>
                </a:prstGeom>
                <a:blipFill>
                  <a:blip r:embed="rId10"/>
                  <a:stretch>
                    <a:fillRect/>
                  </a:stretch>
                </a:blipFill>
                <a:ln w="28575">
                  <a:solidFill>
                    <a:schemeClr val="tx1"/>
                  </a:solidFill>
                </a:ln>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DB693A5-CAA5-41BF-88E2-0C489F4BD64B}"/>
                </a:ext>
              </a:extLst>
            </p:cNvPr>
            <p:cNvCxnSpPr>
              <a:cxnSpLocks/>
            </p:cNvCxnSpPr>
            <p:nvPr/>
          </p:nvCxnSpPr>
          <p:spPr>
            <a:xfrm flipV="1">
              <a:off x="2265393" y="2491658"/>
              <a:ext cx="1095150" cy="770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B7CB6495-C6D3-4AD3-807A-8614F2F35E4B}"/>
                </a:ext>
              </a:extLst>
            </p:cNvPr>
            <p:cNvPicPr>
              <a:picLocks noChangeAspect="1"/>
            </p:cNvPicPr>
            <p:nvPr/>
          </p:nvPicPr>
          <p:blipFill>
            <a:blip r:embed="rId11"/>
            <a:stretch>
              <a:fillRect/>
            </a:stretch>
          </p:blipFill>
          <p:spPr>
            <a:xfrm>
              <a:off x="2265393" y="2582562"/>
              <a:ext cx="1095150" cy="207797"/>
            </a:xfrm>
            <a:prstGeom prst="rect">
              <a:avLst/>
            </a:prstGeom>
          </p:spPr>
        </p:pic>
      </p:grpSp>
      <p:pic>
        <p:nvPicPr>
          <p:cNvPr id="52" name="Picture 51">
            <a:extLst>
              <a:ext uri="{FF2B5EF4-FFF2-40B4-BE49-F238E27FC236}">
                <a16:creationId xmlns:a16="http://schemas.microsoft.com/office/drawing/2014/main" id="{8CD8033A-06B9-4C82-A0BA-BEBCC0010AEA}"/>
              </a:ext>
            </a:extLst>
          </p:cNvPr>
          <p:cNvPicPr>
            <a:picLocks noChangeAspect="1"/>
          </p:cNvPicPr>
          <p:nvPr/>
        </p:nvPicPr>
        <p:blipFill>
          <a:blip r:embed="rId12"/>
          <a:stretch>
            <a:fillRect/>
          </a:stretch>
        </p:blipFill>
        <p:spPr>
          <a:xfrm>
            <a:off x="5702596" y="6302041"/>
            <a:ext cx="2170325" cy="398550"/>
          </a:xfrm>
          <a:prstGeom prst="rect">
            <a:avLst/>
          </a:prstGeom>
        </p:spPr>
      </p:pic>
      <p:sp>
        <p:nvSpPr>
          <p:cNvPr id="71" name="TextBox 70">
            <a:extLst>
              <a:ext uri="{FF2B5EF4-FFF2-40B4-BE49-F238E27FC236}">
                <a16:creationId xmlns:a16="http://schemas.microsoft.com/office/drawing/2014/main" id="{5966F950-EC44-40A0-91DC-AB67FF8CB4D0}"/>
              </a:ext>
            </a:extLst>
          </p:cNvPr>
          <p:cNvSpPr txBox="1"/>
          <p:nvPr/>
        </p:nvSpPr>
        <p:spPr>
          <a:xfrm>
            <a:off x="370403" y="6627168"/>
            <a:ext cx="11784747" cy="230832"/>
          </a:xfrm>
          <a:prstGeom prst="rect">
            <a:avLst/>
          </a:prstGeom>
          <a:noFill/>
        </p:spPr>
        <p:txBody>
          <a:bodyPr wrap="square">
            <a:spAutoFit/>
          </a:bodyPr>
          <a:lstStyle/>
          <a:p>
            <a:r>
              <a:rPr lang="en-US" sz="900" b="0" i="0" dirty="0">
                <a:solidFill>
                  <a:srgbClr val="333333"/>
                </a:solidFill>
                <a:effectLst/>
                <a:latin typeface="Arial" panose="020B0604020202020204" pitchFamily="34" charset="0"/>
              </a:rPr>
              <a:t>Two papers are published, and one is submitted.</a:t>
            </a:r>
            <a:endParaRPr lang="en-US" sz="900" dirty="0"/>
          </a:p>
        </p:txBody>
      </p:sp>
      <p:sp>
        <p:nvSpPr>
          <p:cNvPr id="72" name="Rectangle: Rounded Corners 71">
            <a:extLst>
              <a:ext uri="{FF2B5EF4-FFF2-40B4-BE49-F238E27FC236}">
                <a16:creationId xmlns:a16="http://schemas.microsoft.com/office/drawing/2014/main" id="{B8EF73E8-45B0-4BDC-B2DB-D0E9FD2EA4ED}"/>
              </a:ext>
            </a:extLst>
          </p:cNvPr>
          <p:cNvSpPr/>
          <p:nvPr/>
        </p:nvSpPr>
        <p:spPr>
          <a:xfrm>
            <a:off x="8254739" y="5471207"/>
            <a:ext cx="3566858" cy="129897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t>Connection to Industry Research:</a:t>
            </a:r>
          </a:p>
          <a:p>
            <a:pPr algn="just"/>
            <a:r>
              <a:rPr lang="en-US" altLang="zh-CN" sz="1600" dirty="0"/>
              <a:t>- </a:t>
            </a:r>
            <a:r>
              <a:rPr lang="en-US" altLang="zh-CN" sz="1600" b="1" dirty="0"/>
              <a:t>Optimization</a:t>
            </a:r>
            <a:r>
              <a:rPr lang="en-US" altLang="zh-CN" sz="1600" dirty="0"/>
              <a:t> &amp; </a:t>
            </a:r>
            <a:r>
              <a:rPr lang="en-US" altLang="zh-CN" sz="1600" b="1" dirty="0"/>
              <a:t>algorithm design </a:t>
            </a:r>
            <a:r>
              <a:rPr lang="en-US" altLang="zh-CN" sz="1600" dirty="0"/>
              <a:t>on network infrastructure: load balancing in VMs, job scheduling for ML tasks, resource allocation in cloud platform, </a:t>
            </a:r>
            <a:r>
              <a:rPr lang="en-US" altLang="zh-CN" sz="800" dirty="0"/>
              <a:t>etc.</a:t>
            </a:r>
          </a:p>
        </p:txBody>
      </p:sp>
      <p:grpSp>
        <p:nvGrpSpPr>
          <p:cNvPr id="73" name="Group 72">
            <a:extLst>
              <a:ext uri="{FF2B5EF4-FFF2-40B4-BE49-F238E27FC236}">
                <a16:creationId xmlns:a16="http://schemas.microsoft.com/office/drawing/2014/main" id="{9A884865-0319-4B8C-8545-1FE2A1CE632C}"/>
              </a:ext>
            </a:extLst>
          </p:cNvPr>
          <p:cNvGrpSpPr/>
          <p:nvPr/>
        </p:nvGrpSpPr>
        <p:grpSpPr>
          <a:xfrm>
            <a:off x="8872137" y="4058840"/>
            <a:ext cx="2230434" cy="1227018"/>
            <a:chOff x="8581246" y="3837574"/>
            <a:chExt cx="2807828" cy="1544657"/>
          </a:xfrm>
        </p:grpSpPr>
        <p:pic>
          <p:nvPicPr>
            <p:cNvPr id="68" name="Picture 67">
              <a:extLst>
                <a:ext uri="{FF2B5EF4-FFF2-40B4-BE49-F238E27FC236}">
                  <a16:creationId xmlns:a16="http://schemas.microsoft.com/office/drawing/2014/main" id="{1D953FED-B7AF-4C79-A41F-4DBFB6FA573F}"/>
                </a:ext>
              </a:extLst>
            </p:cNvPr>
            <p:cNvPicPr>
              <a:picLocks noChangeAspect="1"/>
            </p:cNvPicPr>
            <p:nvPr/>
          </p:nvPicPr>
          <p:blipFill>
            <a:blip r:embed="rId13"/>
            <a:stretch>
              <a:fillRect/>
            </a:stretch>
          </p:blipFill>
          <p:spPr>
            <a:xfrm>
              <a:off x="8581246" y="3837574"/>
              <a:ext cx="2807828" cy="1544657"/>
            </a:xfrm>
            <a:prstGeom prst="rect">
              <a:avLst/>
            </a:prstGeom>
          </p:spPr>
        </p:pic>
        <p:pic>
          <p:nvPicPr>
            <p:cNvPr id="70" name="Picture 69">
              <a:extLst>
                <a:ext uri="{FF2B5EF4-FFF2-40B4-BE49-F238E27FC236}">
                  <a16:creationId xmlns:a16="http://schemas.microsoft.com/office/drawing/2014/main" id="{B8D4C43A-C3FF-4993-8809-F272AF10205A}"/>
                </a:ext>
              </a:extLst>
            </p:cNvPr>
            <p:cNvPicPr>
              <a:picLocks noChangeAspect="1"/>
            </p:cNvPicPr>
            <p:nvPr/>
          </p:nvPicPr>
          <p:blipFill>
            <a:blip r:embed="rId14"/>
            <a:stretch>
              <a:fillRect/>
            </a:stretch>
          </p:blipFill>
          <p:spPr>
            <a:xfrm>
              <a:off x="10395151" y="3910840"/>
              <a:ext cx="244079" cy="547329"/>
            </a:xfrm>
            <a:prstGeom prst="rect">
              <a:avLst/>
            </a:prstGeom>
          </p:spPr>
        </p:pic>
      </p:grpSp>
      <p:sp>
        <p:nvSpPr>
          <p:cNvPr id="80" name="TextBox 79">
            <a:extLst>
              <a:ext uri="{FF2B5EF4-FFF2-40B4-BE49-F238E27FC236}">
                <a16:creationId xmlns:a16="http://schemas.microsoft.com/office/drawing/2014/main" id="{ED545C8A-3E87-4025-A6CB-28F49939B257}"/>
              </a:ext>
            </a:extLst>
          </p:cNvPr>
          <p:cNvSpPr txBox="1"/>
          <p:nvPr/>
        </p:nvSpPr>
        <p:spPr>
          <a:xfrm>
            <a:off x="579395" y="1250184"/>
            <a:ext cx="1487558" cy="954107"/>
          </a:xfrm>
          <a:prstGeom prst="rect">
            <a:avLst/>
          </a:prstGeom>
          <a:noFill/>
        </p:spPr>
        <p:txBody>
          <a:bodyPr wrap="square">
            <a:spAutoFit/>
          </a:bodyPr>
          <a:lstStyle/>
          <a:p>
            <a:r>
              <a:rPr lang="en-US" sz="1400" dirty="0"/>
              <a:t>- Extensive analysis over underloaded systems</a:t>
            </a:r>
          </a:p>
        </p:txBody>
      </p:sp>
      <p:sp>
        <p:nvSpPr>
          <p:cNvPr id="82" name="TextBox 81">
            <a:extLst>
              <a:ext uri="{FF2B5EF4-FFF2-40B4-BE49-F238E27FC236}">
                <a16:creationId xmlns:a16="http://schemas.microsoft.com/office/drawing/2014/main" id="{147359F0-C979-4996-A48E-E81062C3EADE}"/>
              </a:ext>
            </a:extLst>
          </p:cNvPr>
          <p:cNvSpPr txBox="1"/>
          <p:nvPr/>
        </p:nvSpPr>
        <p:spPr>
          <a:xfrm>
            <a:off x="573440" y="2359121"/>
            <a:ext cx="1302444" cy="1815882"/>
          </a:xfrm>
          <a:prstGeom prst="rect">
            <a:avLst/>
          </a:prstGeom>
          <a:noFill/>
        </p:spPr>
        <p:txBody>
          <a:bodyPr wrap="square">
            <a:spAutoFit/>
          </a:bodyPr>
          <a:lstStyle/>
          <a:p>
            <a:r>
              <a:rPr lang="en-US" sz="1400" dirty="0"/>
              <a:t>- However, overloaded situation </a:t>
            </a:r>
            <a:r>
              <a:rPr lang="en-US" altLang="zh-CN" sz="1400" dirty="0"/>
              <a:t>becomes</a:t>
            </a:r>
            <a:r>
              <a:rPr lang="en-US" sz="1400" dirty="0"/>
              <a:t> more frequent in IoT but under unsystematic</a:t>
            </a:r>
            <a:r>
              <a:rPr lang="en-US" sz="1400" b="1" dirty="0"/>
              <a:t> </a:t>
            </a:r>
            <a:r>
              <a:rPr lang="en-US" sz="1400" dirty="0"/>
              <a:t>study &amp; results</a:t>
            </a:r>
          </a:p>
        </p:txBody>
      </p:sp>
      <p:sp>
        <p:nvSpPr>
          <p:cNvPr id="83" name="Rectangle 82">
            <a:extLst>
              <a:ext uri="{FF2B5EF4-FFF2-40B4-BE49-F238E27FC236}">
                <a16:creationId xmlns:a16="http://schemas.microsoft.com/office/drawing/2014/main" id="{3450C7F0-55D2-44F6-88B6-68B29186A45A}"/>
              </a:ext>
            </a:extLst>
          </p:cNvPr>
          <p:cNvSpPr/>
          <p:nvPr/>
        </p:nvSpPr>
        <p:spPr>
          <a:xfrm>
            <a:off x="622584" y="788611"/>
            <a:ext cx="1284751" cy="3804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Motivation</a:t>
            </a:r>
          </a:p>
        </p:txBody>
      </p:sp>
      <p:sp>
        <p:nvSpPr>
          <p:cNvPr id="84" name="Rectangle: Rounded Corners 83">
            <a:extLst>
              <a:ext uri="{FF2B5EF4-FFF2-40B4-BE49-F238E27FC236}">
                <a16:creationId xmlns:a16="http://schemas.microsoft.com/office/drawing/2014/main" id="{A652ADF2-3000-4A15-A373-9A0557E2D5E7}"/>
              </a:ext>
            </a:extLst>
          </p:cNvPr>
          <p:cNvSpPr/>
          <p:nvPr/>
        </p:nvSpPr>
        <p:spPr>
          <a:xfrm>
            <a:off x="463345" y="4825239"/>
            <a:ext cx="3070463" cy="1805233"/>
          </a:xfrm>
          <a:prstGeom prst="roundRect">
            <a:avLst>
              <a:gd name="adj" fmla="val 54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E28402-77B5-472E-A5F9-7D5DCEED4439}"/>
              </a:ext>
            </a:extLst>
          </p:cNvPr>
          <p:cNvSpPr/>
          <p:nvPr/>
        </p:nvSpPr>
        <p:spPr>
          <a:xfrm>
            <a:off x="610928" y="4895619"/>
            <a:ext cx="1517053" cy="3804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Contributions</a:t>
            </a:r>
          </a:p>
        </p:txBody>
      </p:sp>
      <p:sp>
        <p:nvSpPr>
          <p:cNvPr id="86" name="TextBox 85">
            <a:extLst>
              <a:ext uri="{FF2B5EF4-FFF2-40B4-BE49-F238E27FC236}">
                <a16:creationId xmlns:a16="http://schemas.microsoft.com/office/drawing/2014/main" id="{ECF1D2DE-F6B4-4967-89CD-BAB596FA0A20}"/>
              </a:ext>
            </a:extLst>
          </p:cNvPr>
          <p:cNvSpPr txBox="1"/>
          <p:nvPr/>
        </p:nvSpPr>
        <p:spPr>
          <a:xfrm>
            <a:off x="475621" y="5260125"/>
            <a:ext cx="3125565" cy="1354217"/>
          </a:xfrm>
          <a:prstGeom prst="rect">
            <a:avLst/>
          </a:prstGeom>
          <a:noFill/>
        </p:spPr>
        <p:txBody>
          <a:bodyPr wrap="square" rtlCol="0">
            <a:spAutoFit/>
          </a:bodyPr>
          <a:lstStyle/>
          <a:p>
            <a:pPr algn="just"/>
            <a:r>
              <a:rPr lang="en-US" sz="1400" dirty="0"/>
              <a:t>1) Model queue dynamics by flow, which </a:t>
            </a:r>
            <a:r>
              <a:rPr lang="en-US" sz="1400" dirty="0">
                <a:solidFill>
                  <a:srgbClr val="FF0000"/>
                </a:solidFill>
              </a:rPr>
              <a:t>generalizes</a:t>
            </a:r>
            <a:r>
              <a:rPr lang="en-US" sz="1400" dirty="0"/>
              <a:t> different network settings. </a:t>
            </a:r>
          </a:p>
          <a:p>
            <a:pPr algn="just"/>
            <a:r>
              <a:rPr lang="en-US" sz="1200" dirty="0"/>
              <a:t>  - overload/underload, shared/split buffer, etc.</a:t>
            </a:r>
          </a:p>
          <a:p>
            <a:pPr algn="just"/>
            <a:r>
              <a:rPr lang="en-US" sz="1400" dirty="0"/>
              <a:t>2) Propose network policies that optimize QoS metrics: </a:t>
            </a:r>
            <a:r>
              <a:rPr lang="en-US" sz="1400" dirty="0">
                <a:solidFill>
                  <a:srgbClr val="FF0000"/>
                </a:solidFill>
              </a:rPr>
              <a:t>latency, fairness, throughput</a:t>
            </a:r>
            <a:r>
              <a:rPr lang="en-US" sz="1400" dirty="0"/>
              <a:t>, under network overload.</a:t>
            </a:r>
          </a:p>
        </p:txBody>
      </p:sp>
      <p:sp>
        <p:nvSpPr>
          <p:cNvPr id="88" name="Rectangle 87">
            <a:extLst>
              <a:ext uri="{FF2B5EF4-FFF2-40B4-BE49-F238E27FC236}">
                <a16:creationId xmlns:a16="http://schemas.microsoft.com/office/drawing/2014/main" id="{F80052F3-4230-4201-819E-8F38E58996BF}"/>
              </a:ext>
            </a:extLst>
          </p:cNvPr>
          <p:cNvSpPr/>
          <p:nvPr/>
        </p:nvSpPr>
        <p:spPr>
          <a:xfrm>
            <a:off x="3809475" y="758124"/>
            <a:ext cx="1029657" cy="2718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 Latency</a:t>
            </a:r>
          </a:p>
        </p:txBody>
      </p:sp>
      <p:sp>
        <p:nvSpPr>
          <p:cNvPr id="90" name="Rectangle 89">
            <a:extLst>
              <a:ext uri="{FF2B5EF4-FFF2-40B4-BE49-F238E27FC236}">
                <a16:creationId xmlns:a16="http://schemas.microsoft.com/office/drawing/2014/main" id="{229A2F8F-B69D-47C5-B1EB-DF960E08CB02}"/>
              </a:ext>
            </a:extLst>
          </p:cNvPr>
          <p:cNvSpPr/>
          <p:nvPr/>
        </p:nvSpPr>
        <p:spPr>
          <a:xfrm>
            <a:off x="3809475" y="2937263"/>
            <a:ext cx="1029657" cy="2718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 Fairness</a:t>
            </a:r>
          </a:p>
        </p:txBody>
      </p:sp>
      <p:sp>
        <p:nvSpPr>
          <p:cNvPr id="92" name="Rectangle 91">
            <a:extLst>
              <a:ext uri="{FF2B5EF4-FFF2-40B4-BE49-F238E27FC236}">
                <a16:creationId xmlns:a16="http://schemas.microsoft.com/office/drawing/2014/main" id="{0B33EC28-7D89-429A-8BF2-6D51FB4B7136}"/>
              </a:ext>
            </a:extLst>
          </p:cNvPr>
          <p:cNvSpPr/>
          <p:nvPr/>
        </p:nvSpPr>
        <p:spPr>
          <a:xfrm>
            <a:off x="3809476" y="5542681"/>
            <a:ext cx="1125940" cy="31573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 Stability</a:t>
            </a:r>
          </a:p>
        </p:txBody>
      </p:sp>
      <p:sp>
        <p:nvSpPr>
          <p:cNvPr id="94" name="Rectangle 93">
            <a:extLst>
              <a:ext uri="{FF2B5EF4-FFF2-40B4-BE49-F238E27FC236}">
                <a16:creationId xmlns:a16="http://schemas.microsoft.com/office/drawing/2014/main" id="{16EB683A-6805-421F-8461-994F995A3EC8}"/>
              </a:ext>
            </a:extLst>
          </p:cNvPr>
          <p:cNvSpPr/>
          <p:nvPr/>
        </p:nvSpPr>
        <p:spPr>
          <a:xfrm>
            <a:off x="8367781" y="2931405"/>
            <a:ext cx="1023134" cy="3804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Ongoing</a:t>
            </a:r>
          </a:p>
        </p:txBody>
      </p:sp>
      <p:sp>
        <p:nvSpPr>
          <p:cNvPr id="96" name="TextBox 95">
            <a:extLst>
              <a:ext uri="{FF2B5EF4-FFF2-40B4-BE49-F238E27FC236}">
                <a16:creationId xmlns:a16="http://schemas.microsoft.com/office/drawing/2014/main" id="{454EAB1A-5555-466E-A53C-E682D8F61CA7}"/>
              </a:ext>
            </a:extLst>
          </p:cNvPr>
          <p:cNvSpPr txBox="1"/>
          <p:nvPr/>
        </p:nvSpPr>
        <p:spPr>
          <a:xfrm>
            <a:off x="8417817" y="3300654"/>
            <a:ext cx="3302000" cy="738664"/>
          </a:xfrm>
          <a:prstGeom prst="rect">
            <a:avLst/>
          </a:prstGeom>
          <a:noFill/>
        </p:spPr>
        <p:txBody>
          <a:bodyPr wrap="square">
            <a:spAutoFit/>
          </a:bodyPr>
          <a:lstStyle/>
          <a:p>
            <a:r>
              <a:rPr lang="en-US" sz="1400" dirty="0"/>
              <a:t>- Study the risk of </a:t>
            </a:r>
            <a:r>
              <a:rPr lang="en-US" sz="1400" dirty="0">
                <a:solidFill>
                  <a:srgbClr val="FF0000"/>
                </a:solidFill>
              </a:rPr>
              <a:t>resource pooling failures </a:t>
            </a:r>
            <a:r>
              <a:rPr lang="en-US" sz="1400" dirty="0"/>
              <a:t>on network performance, where the </a:t>
            </a:r>
            <a:r>
              <a:rPr lang="en-US" altLang="zh-CN" sz="1400" dirty="0"/>
              <a:t>above</a:t>
            </a:r>
            <a:r>
              <a:rPr lang="en-US" sz="1400" dirty="0"/>
              <a:t> results may be applied.</a:t>
            </a:r>
          </a:p>
        </p:txBody>
      </p:sp>
      <p:sp>
        <p:nvSpPr>
          <p:cNvPr id="77" name="TextBox 76">
            <a:extLst>
              <a:ext uri="{FF2B5EF4-FFF2-40B4-BE49-F238E27FC236}">
                <a16:creationId xmlns:a16="http://schemas.microsoft.com/office/drawing/2014/main" id="{FE55FB50-4BAC-4D3F-AFC9-36B009C4A293}"/>
              </a:ext>
            </a:extLst>
          </p:cNvPr>
          <p:cNvSpPr txBox="1"/>
          <p:nvPr/>
        </p:nvSpPr>
        <p:spPr>
          <a:xfrm>
            <a:off x="8250926" y="4542675"/>
            <a:ext cx="718193" cy="707886"/>
          </a:xfrm>
          <a:prstGeom prst="rect">
            <a:avLst/>
          </a:prstGeom>
          <a:noFill/>
        </p:spPr>
        <p:txBody>
          <a:bodyPr wrap="square" rtlCol="0">
            <a:spAutoFit/>
          </a:bodyPr>
          <a:lstStyle/>
          <a:p>
            <a:pPr algn="ctr"/>
            <a:r>
              <a:rPr lang="en-US" altLang="zh-CN" sz="1000" dirty="0"/>
              <a:t>Buffer sharing;</a:t>
            </a:r>
          </a:p>
          <a:p>
            <a:pPr algn="ctr"/>
            <a:r>
              <a:rPr lang="en-US" sz="1000" dirty="0"/>
              <a:t>Power supply</a:t>
            </a:r>
          </a:p>
        </p:txBody>
      </p:sp>
      <p:sp>
        <p:nvSpPr>
          <p:cNvPr id="98" name="TextBox 97">
            <a:extLst>
              <a:ext uri="{FF2B5EF4-FFF2-40B4-BE49-F238E27FC236}">
                <a16:creationId xmlns:a16="http://schemas.microsoft.com/office/drawing/2014/main" id="{826B8C10-397E-4B87-96CC-CC82E6B5528B}"/>
              </a:ext>
            </a:extLst>
          </p:cNvPr>
          <p:cNvSpPr txBox="1"/>
          <p:nvPr/>
        </p:nvSpPr>
        <p:spPr>
          <a:xfrm>
            <a:off x="11045703" y="4435397"/>
            <a:ext cx="718193" cy="861774"/>
          </a:xfrm>
          <a:prstGeom prst="rect">
            <a:avLst/>
          </a:prstGeom>
          <a:noFill/>
        </p:spPr>
        <p:txBody>
          <a:bodyPr wrap="square" rtlCol="0">
            <a:spAutoFit/>
          </a:bodyPr>
          <a:lstStyle/>
          <a:p>
            <a:pPr algn="ctr"/>
            <a:r>
              <a:rPr lang="en-US" altLang="zh-CN" sz="1000" dirty="0"/>
              <a:t>Cloud server cluster; Power sharing</a:t>
            </a:r>
            <a:endParaRPr lang="en-US" sz="1000" dirty="0"/>
          </a:p>
        </p:txBody>
      </p:sp>
    </p:spTree>
    <p:extLst>
      <p:ext uri="{BB962C8B-B14F-4D97-AF65-F5344CB8AC3E}">
        <p14:creationId xmlns:p14="http://schemas.microsoft.com/office/powerpoint/2010/main" val="553970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967</Words>
  <Application>Microsoft Office PowerPoint</Application>
  <PresentationFormat>Widescreen</PresentationFormat>
  <Paragraphs>98</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Xinyu Wu</dc:creator>
  <cp:lastModifiedBy>Xinyu Wu</cp:lastModifiedBy>
  <cp:revision>246</cp:revision>
  <dcterms:created xsi:type="dcterms:W3CDTF">2021-12-09T16:54:49Z</dcterms:created>
  <dcterms:modified xsi:type="dcterms:W3CDTF">2022-09-24T19:47:02Z</dcterms:modified>
</cp:coreProperties>
</file>