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Book Antiqua" panose="02040602050305030304" pitchFamily="18" charset="0"/>
      <p:regular r:id="rId29"/>
      <p:bold r:id="rId30"/>
      <p:italic r:id="rId31"/>
      <p:boldItalic r:id="rId32"/>
    </p:embeddedFont>
    <p:embeddedFont>
      <p:font typeface="Helvetica Neue" panose="02000503000000020004"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dek0Hu5y+a1rhqpHja0Hx5ndG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D8A601-261A-4420-A6C5-7ACBA587CD67}">
  <a:tblStyle styleId="{91D8A601-261A-4420-A6C5-7ACBA587CD67}" styleName="Table_0">
    <a:wholeTbl>
      <a:tcTxStyle b="off" i="off">
        <a:font>
          <a:latin typeface="Book Antiqua"/>
          <a:ea typeface="Book Antiqua"/>
          <a:cs typeface="Book Antiqu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7E7"/>
          </a:solidFill>
        </a:fill>
      </a:tcStyle>
    </a:wholeTbl>
    <a:band1H>
      <a:tcTxStyle b="off" i="off"/>
      <a:tcStyle>
        <a:tcBdr/>
        <a:fill>
          <a:solidFill>
            <a:srgbClr val="D9CCCB"/>
          </a:solidFill>
        </a:fill>
      </a:tcStyle>
    </a:band1H>
    <a:band2H>
      <a:tcTxStyle b="off" i="off"/>
      <a:tcStyle>
        <a:tcBdr/>
      </a:tcStyle>
    </a:band2H>
    <a:band1V>
      <a:tcTxStyle b="off" i="off"/>
      <a:tcStyle>
        <a:tcBdr/>
        <a:fill>
          <a:solidFill>
            <a:srgbClr val="D9CCCB"/>
          </a:solidFill>
        </a:fill>
      </a:tcStyle>
    </a:band1V>
    <a:band2V>
      <a:tcTxStyle b="off" i="off"/>
      <a:tcStyle>
        <a:tcBdr/>
      </a:tcStyle>
    </a:band2V>
    <a:lastCol>
      <a:tcTxStyle b="on" i="off">
        <a:font>
          <a:latin typeface="Book Antiqua"/>
          <a:ea typeface="Book Antiqua"/>
          <a:cs typeface="Book Antiqua"/>
        </a:font>
        <a:schemeClr val="lt1"/>
      </a:tcTxStyle>
      <a:tcStyle>
        <a:tcBdr/>
        <a:fill>
          <a:solidFill>
            <a:schemeClr val="accent1"/>
          </a:solidFill>
        </a:fill>
      </a:tcStyle>
    </a:lastCol>
    <a:firstCol>
      <a:tcTxStyle b="on" i="off">
        <a:font>
          <a:latin typeface="Book Antiqua"/>
          <a:ea typeface="Book Antiqua"/>
          <a:cs typeface="Book Antiqua"/>
        </a:font>
        <a:schemeClr val="lt1"/>
      </a:tcTxStyle>
      <a:tcStyle>
        <a:tcBdr/>
        <a:fill>
          <a:solidFill>
            <a:schemeClr val="accent1"/>
          </a:solidFill>
        </a:fill>
      </a:tcStyle>
    </a:firstCol>
    <a:lastRow>
      <a:tcTxStyle b="on" i="off">
        <a:font>
          <a:latin typeface="Book Antiqua"/>
          <a:ea typeface="Book Antiqua"/>
          <a:cs typeface="Book Antiqu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Book Antiqua"/>
          <a:ea typeface="Book Antiqua"/>
          <a:cs typeface="Book Antiqu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06" d="100"/>
          <a:sy n="106" d="100"/>
        </p:scale>
        <p:origin x="180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75c5b2f09f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g75c5b2f09f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5c5b2f09f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5c5b2f0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5c5b2f09f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5c5b2f09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5c5b2f09f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75c5b2f09f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5c5b2f0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g75c5b2f09f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c5b2f09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g75c5b2f09f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5c5b2f09f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Such as heart attack and stroke</a:t>
            </a:r>
            <a:endParaRPr/>
          </a:p>
        </p:txBody>
      </p:sp>
      <p:sp>
        <p:nvSpPr>
          <p:cNvPr id="56" name="Google Shape;56;g75c5b2f09f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c5b2f09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75c5b2f09f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c5b2f09f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Our dataset is download from Kaggle</a:t>
            </a:r>
            <a:endParaRPr/>
          </a:p>
          <a:p>
            <a:pPr marL="0" lvl="0" indent="0" algn="l" rtl="0">
              <a:lnSpc>
                <a:spcPct val="100000"/>
              </a:lnSpc>
              <a:spcBef>
                <a:spcPts val="0"/>
              </a:spcBef>
              <a:spcAft>
                <a:spcPts val="0"/>
              </a:spcAft>
              <a:buSzPts val="1100"/>
              <a:buNone/>
            </a:pPr>
            <a:endParaRPr/>
          </a:p>
        </p:txBody>
      </p:sp>
      <p:sp>
        <p:nvSpPr>
          <p:cNvPr id="63" name="Google Shape;63;g75c5b2f09f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5c5b2f09f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For data processing, </a:t>
            </a:r>
            <a:endParaRPr/>
          </a:p>
          <a:p>
            <a:pPr marL="0" lvl="0" indent="0" algn="l" rtl="0">
              <a:lnSpc>
                <a:spcPct val="100000"/>
              </a:lnSpc>
              <a:spcBef>
                <a:spcPts val="0"/>
              </a:spcBef>
              <a:spcAft>
                <a:spcPts val="0"/>
              </a:spcAft>
              <a:buSzPts val="1100"/>
              <a:buNone/>
            </a:pPr>
            <a:r>
              <a:rPr lang="en-US"/>
              <a:t>Since age is days, we change it to years, </a:t>
            </a:r>
            <a:endParaRPr/>
          </a:p>
          <a:p>
            <a:pPr marL="0" lvl="0" indent="0" algn="l" rtl="0">
              <a:lnSpc>
                <a:spcPct val="100000"/>
              </a:lnSpc>
              <a:spcBef>
                <a:spcPts val="0"/>
              </a:spcBef>
              <a:spcAft>
                <a:spcPts val="0"/>
              </a:spcAft>
              <a:buSzPts val="1100"/>
              <a:buNone/>
            </a:pPr>
            <a:r>
              <a:rPr lang="en-US"/>
              <a:t>Drop age below 35 because there are only few observation for age&lt;35</a:t>
            </a:r>
            <a:endParaRPr/>
          </a:p>
          <a:p>
            <a:pPr marL="0" lvl="0" indent="0" algn="l" rtl="0">
              <a:lnSpc>
                <a:spcPct val="100000"/>
              </a:lnSpc>
              <a:spcBef>
                <a:spcPts val="0"/>
              </a:spcBef>
              <a:spcAft>
                <a:spcPts val="0"/>
              </a:spcAft>
              <a:buSzPts val="1100"/>
              <a:buNone/>
            </a:pPr>
            <a:r>
              <a:rPr lang="en-US"/>
              <a:t>Drop negative value for blood pressure </a:t>
            </a:r>
            <a:endParaRPr/>
          </a:p>
          <a:p>
            <a:pPr marL="0" lvl="0" indent="0" algn="l" rtl="0">
              <a:lnSpc>
                <a:spcPct val="100000"/>
              </a:lnSpc>
              <a:spcBef>
                <a:spcPts val="0"/>
              </a:spcBef>
              <a:spcAft>
                <a:spcPts val="0"/>
              </a:spcAft>
              <a:buSzPts val="1100"/>
              <a:buNone/>
            </a:pPr>
            <a:r>
              <a:rPr lang="en-US"/>
              <a:t>These are the histogram plot of each variables after processing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70" name="Google Shape;70;g75c5b2f09f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5c5b2f09f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So we further calculating the BMI value and waist value for predicting CVD.</a:t>
            </a: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r>
              <a:rPr lang="en-US"/>
              <a:t>The plot on the left showed that as the BMI level increase, the risk of CVD is also increased.</a:t>
            </a:r>
            <a:endParaRPr/>
          </a:p>
          <a:p>
            <a:pPr marL="0" marR="0" lvl="0" indent="0" algn="l" rtl="0">
              <a:lnSpc>
                <a:spcPct val="100000"/>
              </a:lnSpc>
              <a:spcBef>
                <a:spcPts val="0"/>
              </a:spcBef>
              <a:spcAft>
                <a:spcPts val="0"/>
              </a:spcAft>
              <a:buClr>
                <a:srgbClr val="000000"/>
              </a:buClr>
              <a:buSzPts val="1100"/>
              <a:buFont typeface="Arial"/>
              <a:buNone/>
            </a:pPr>
            <a:r>
              <a:rPr lang="en-US"/>
              <a:t>Since </a:t>
            </a:r>
            <a:r>
              <a:rPr lang="en-US" sz="1100" b="0" i="0" u="none" strike="noStrike" cap="none">
                <a:solidFill>
                  <a:srgbClr val="000000"/>
                </a:solidFill>
                <a:latin typeface="Arial"/>
                <a:ea typeface="Arial"/>
                <a:cs typeface="Arial"/>
                <a:sym typeface="Arial"/>
              </a:rPr>
              <a:t>studies have shown that a waist circumference over 95cm in men and  88cm in women is associated with elevated cardiovascular risk. </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So we set these parameter as a cutoff for analysis. </a:t>
            </a:r>
            <a:r>
              <a:rPr lang="en-US"/>
              <a:t>The plot on the right showed that the people over cutoff parameter has higher risk of CVD in both gender. </a:t>
            </a: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endParaRPr/>
          </a:p>
          <a:p>
            <a:pPr marL="0" lvl="0" indent="0" algn="l" rtl="0">
              <a:lnSpc>
                <a:spcPct val="100000"/>
              </a:lnSpc>
              <a:spcBef>
                <a:spcPts val="0"/>
              </a:spcBef>
              <a:spcAft>
                <a:spcPts val="0"/>
              </a:spcAft>
              <a:buSzPts val="1100"/>
              <a:buNone/>
            </a:pPr>
            <a:endParaRPr/>
          </a:p>
        </p:txBody>
      </p:sp>
      <p:sp>
        <p:nvSpPr>
          <p:cNvPr id="81" name="Google Shape;81;g75c5b2f09f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c5b2f09f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g75c5b2f09f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Option 1" type="title">
  <p:cSld name="TITLE">
    <p:spTree>
      <p:nvGrpSpPr>
        <p:cNvPr id="1" name="Shape 13"/>
        <p:cNvGrpSpPr/>
        <p:nvPr/>
      </p:nvGrpSpPr>
      <p:grpSpPr>
        <a:xfrm>
          <a:off x="0" y="0"/>
          <a:ext cx="0" cy="0"/>
          <a:chOff x="0" y="0"/>
          <a:chExt cx="0" cy="0"/>
        </a:xfrm>
      </p:grpSpPr>
      <p:pic>
        <p:nvPicPr>
          <p:cNvPr id="14" name="Google Shape;14;p18" descr="PPT-General7.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Google Shape;15;p18"/>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6" name="Google Shape;16;p18"/>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accent1"/>
              </a:buClr>
              <a:buSzPts val="2400"/>
              <a:buFont typeface="Noto Sans Symbols"/>
              <a:buNone/>
              <a:defRPr sz="2400" b="0" i="0" u="none" strike="noStrike" cap="none">
                <a:solidFill>
                  <a:srgbClr val="ECE9C6"/>
                </a:solidFill>
                <a:latin typeface="Arial"/>
                <a:ea typeface="Arial"/>
                <a:cs typeface="Arial"/>
                <a:sym typeface="Arial"/>
              </a:defRPr>
            </a:lvl1pPr>
            <a:lvl2pPr marR="0" lvl="1" algn="ctr" rtl="0">
              <a:lnSpc>
                <a:spcPct val="100000"/>
              </a:lnSpc>
              <a:spcBef>
                <a:spcPts val="440"/>
              </a:spcBef>
              <a:spcAft>
                <a:spcPts val="0"/>
              </a:spcAft>
              <a:buClr>
                <a:schemeClr val="accent1"/>
              </a:buClr>
              <a:buSzPts val="2200"/>
              <a:buFont typeface="Noto Sans Symbols"/>
              <a:buNone/>
              <a:defRPr sz="2200" b="0" i="0" u="none" strike="noStrike" cap="none">
                <a:solidFill>
                  <a:srgbClr val="888888"/>
                </a:solidFill>
                <a:latin typeface="Book Antiqua"/>
                <a:ea typeface="Book Antiqua"/>
                <a:cs typeface="Book Antiqua"/>
                <a:sym typeface="Book Antiqua"/>
              </a:defRPr>
            </a:lvl2pPr>
            <a:lvl3pPr marR="0" lvl="2" algn="ctr" rtl="0">
              <a:lnSpc>
                <a:spcPct val="100000"/>
              </a:lnSpc>
              <a:spcBef>
                <a:spcPts val="400"/>
              </a:spcBef>
              <a:spcAft>
                <a:spcPts val="0"/>
              </a:spcAft>
              <a:buClr>
                <a:schemeClr val="accent1"/>
              </a:buClr>
              <a:buSzPts val="2000"/>
              <a:buFont typeface="Noto Sans Symbols"/>
              <a:buNone/>
              <a:defRPr sz="2000" b="0" i="0" u="none" strike="noStrike" cap="none">
                <a:solidFill>
                  <a:srgbClr val="888888"/>
                </a:solidFill>
                <a:latin typeface="Book Antiqua"/>
                <a:ea typeface="Book Antiqua"/>
                <a:cs typeface="Book Antiqua"/>
                <a:sym typeface="Book Antiqua"/>
              </a:defRPr>
            </a:lvl3pPr>
            <a:lvl4pPr marR="0" lvl="3"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4pPr>
            <a:lvl5pPr marR="0" lvl="4" algn="ctr"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5pPr>
            <a:lvl6pPr marR="0" lvl="5"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R="0" lvl="6"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R="0" lvl="7"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R="0" lvl="8"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6"/>
        <p:cNvGrpSpPr/>
        <p:nvPr/>
      </p:nvGrpSpPr>
      <p:grpSpPr>
        <a:xfrm>
          <a:off x="0" y="0"/>
          <a:ext cx="0" cy="0"/>
          <a:chOff x="0" y="0"/>
          <a:chExt cx="0" cy="0"/>
        </a:xfrm>
      </p:grpSpPr>
      <p:pic>
        <p:nvPicPr>
          <p:cNvPr id="47" name="Google Shape;47;p27" descr="PPT-General.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19" name="Google Shape;19;p19"/>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20"/>
          <p:cNvSpPr txBox="1"/>
          <p:nvPr/>
        </p:nvSpPr>
        <p:spPr>
          <a:xfrm>
            <a:off x="4147073" y="2887579"/>
            <a:ext cx="857768"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DBA253"/>
              </a:solidFill>
              <a:latin typeface="Noto Sans Symbols"/>
              <a:ea typeface="Noto Sans Symbols"/>
              <a:cs typeface="Noto Sans Symbols"/>
              <a:sym typeface="Noto Sans Symbols"/>
            </a:endParaRPr>
          </a:p>
        </p:txBody>
      </p:sp>
      <p:sp>
        <p:nvSpPr>
          <p:cNvPr id="22" name="Google Shape;22;p20"/>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3" name="Google Shape;23;p20"/>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type="twoObj">
  <p:cSld name="TWO_OBJECTS">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6" name="Google Shape;26;p21"/>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27" name="Google Shape;27;p21"/>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type="twoTxTwoObj">
  <p:cSld name="TWO_OBJECTS_WITH_TEX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0" name="Google Shape;30;p22"/>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1" name="Google Shape;31;p22"/>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
        <p:nvSpPr>
          <p:cNvPr id="32" name="Google Shape;32;p22"/>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3" name="Google Shape;33;p22"/>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23"/>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7pPr>
            <a:lvl8pPr marL="3657600" marR="0" lvl="7"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9pPr>
          </a:lstStyle>
          <a:p>
            <a:endParaRPr/>
          </a:p>
        </p:txBody>
      </p:sp>
      <p:sp>
        <p:nvSpPr>
          <p:cNvPr id="36" name="Google Shape;36;p23"/>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7"/>
        <p:cNvGrpSpPr/>
        <p:nvPr/>
      </p:nvGrpSpPr>
      <p:grpSpPr>
        <a:xfrm>
          <a:off x="0" y="0"/>
          <a:ext cx="0" cy="0"/>
          <a:chOff x="0" y="0"/>
          <a:chExt cx="0" cy="0"/>
        </a:xfrm>
      </p:grpSpPr>
      <p:sp>
        <p:nvSpPr>
          <p:cNvPr id="38" name="Google Shape;38;p24"/>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txBody>
          <a:bodyPr spcFirstLastPara="1" wrap="square" lIns="91425" tIns="45700" rIns="91425" bIns="45700" anchor="t" anchorCtr="0">
            <a:normAutofit/>
          </a:bodyPr>
          <a:lstStyle>
            <a:lvl1pPr marR="0" lvl="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1pPr>
            <a:lvl2pPr marR="0" lvl="1" algn="l" rtl="0">
              <a:lnSpc>
                <a:spcPct val="100000"/>
              </a:lnSpc>
              <a:spcBef>
                <a:spcPts val="560"/>
              </a:spcBef>
              <a:spcAft>
                <a:spcPts val="0"/>
              </a:spcAft>
              <a:buClr>
                <a:schemeClr val="accent1"/>
              </a:buClr>
              <a:buSzPts val="2800"/>
              <a:buFont typeface="Noto Sans Symbols"/>
              <a:buNone/>
              <a:defRPr sz="2800" b="0" i="0" u="none" strike="noStrike" cap="none">
                <a:solidFill>
                  <a:srgbClr val="262626"/>
                </a:solidFill>
                <a:latin typeface="Book Antiqua"/>
                <a:ea typeface="Book Antiqua"/>
                <a:cs typeface="Book Antiqua"/>
                <a:sym typeface="Book Antiqua"/>
              </a:defRPr>
            </a:lvl2pPr>
            <a:lvl3pPr marR="0" lvl="2" algn="l" rtl="0">
              <a:lnSpc>
                <a:spcPct val="100000"/>
              </a:lnSpc>
              <a:spcBef>
                <a:spcPts val="480"/>
              </a:spcBef>
              <a:spcAft>
                <a:spcPts val="0"/>
              </a:spcAft>
              <a:buClr>
                <a:schemeClr val="accent1"/>
              </a:buClr>
              <a:buSzPts val="2400"/>
              <a:buFont typeface="Noto Sans Symbols"/>
              <a:buNone/>
              <a:defRPr sz="2400" b="0" i="0" u="none" strike="noStrike" cap="none">
                <a:solidFill>
                  <a:srgbClr val="262626"/>
                </a:solidFill>
                <a:latin typeface="Book Antiqua"/>
                <a:ea typeface="Book Antiqua"/>
                <a:cs typeface="Book Antiqua"/>
                <a:sym typeface="Book Antiqua"/>
              </a:defRPr>
            </a:lvl3pPr>
            <a:lvl4pPr marR="0" lvl="3"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4pPr>
            <a:lvl5pPr marR="0" lvl="4"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5pPr>
            <a:lvl6pPr marR="0" lvl="5"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9pPr>
          </a:lstStyle>
          <a:p>
            <a:endParaRPr/>
          </a:p>
        </p:txBody>
      </p:sp>
      <p:sp>
        <p:nvSpPr>
          <p:cNvPr id="39" name="Google Shape;39;p24"/>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320"/>
              </a:spcBef>
              <a:spcAft>
                <a:spcPts val="0"/>
              </a:spcAft>
              <a:buClr>
                <a:schemeClr val="accent1"/>
              </a:buClr>
              <a:buSzPts val="1600"/>
              <a:buFont typeface="Noto Sans Symbols"/>
              <a:buNone/>
              <a:defRPr sz="1600" b="0" i="0" u="none" strike="noStrike" cap="none">
                <a:solidFill>
                  <a:srgbClr val="595959"/>
                </a:solidFill>
                <a:latin typeface="Arial"/>
                <a:ea typeface="Arial"/>
                <a:cs typeface="Arial"/>
                <a:sym typeface="Arial"/>
              </a:defRPr>
            </a:lvl1pPr>
            <a:lvl2pPr marL="914400" marR="0" lvl="1" indent="-228600" algn="l" rtl="0">
              <a:lnSpc>
                <a:spcPct val="100000"/>
              </a:lnSpc>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40"/>
        <p:cNvGrpSpPr/>
        <p:nvPr/>
      </p:nvGrpSpPr>
      <p:grpSpPr>
        <a:xfrm>
          <a:off x="0" y="0"/>
          <a:ext cx="0" cy="0"/>
          <a:chOff x="0" y="0"/>
          <a:chExt cx="0" cy="0"/>
        </a:xfrm>
      </p:grpSpPr>
      <p:pic>
        <p:nvPicPr>
          <p:cNvPr id="41" name="Google Shape;41;p25" descr="PPT-General9.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42"/>
        <p:cNvGrpSpPr/>
        <p:nvPr/>
      </p:nvGrpSpPr>
      <p:grpSpPr>
        <a:xfrm>
          <a:off x="0" y="0"/>
          <a:ext cx="0" cy="0"/>
          <a:chOff x="0" y="0"/>
          <a:chExt cx="0" cy="0"/>
        </a:xfrm>
      </p:grpSpPr>
      <p:pic>
        <p:nvPicPr>
          <p:cNvPr id="43" name="Google Shape;43;p26" descr="plainlue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26"/>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45" name="Google Shape;45;p26"/>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400"/>
              </a:spcBef>
              <a:spcAft>
                <a:spcPts val="0"/>
              </a:spcAft>
              <a:buClr>
                <a:schemeClr val="accent1"/>
              </a:buClr>
              <a:buSzPts val="2000"/>
              <a:buFont typeface="Noto Sans Symbols"/>
              <a:buNone/>
              <a:defRPr sz="2000" b="0" i="0" u="none" strike="noStrike" cap="none">
                <a:solidFill>
                  <a:srgbClr val="FFFFFF"/>
                </a:solidFill>
                <a:latin typeface="Arial"/>
                <a:ea typeface="Arial"/>
                <a:cs typeface="Arial"/>
                <a:sym typeface="Arial"/>
              </a:defRPr>
            </a:lvl1pPr>
            <a:lvl2pPr marL="914400" marR="0" lvl="1"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7" descr="PPT-General11.jpg"/>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7" name="Google Shape;7;p17"/>
          <p:cNvSpPr txBox="1">
            <a:spLocks noGrp="1"/>
          </p:cNvSpPr>
          <p:nvPr>
            <p:ph type="dt" idx="10"/>
          </p:nvPr>
        </p:nvSpPr>
        <p:spPr>
          <a:xfrm>
            <a:off x="360378" y="6161442"/>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8" name="Google Shape;8;p17"/>
          <p:cNvSpPr txBox="1">
            <a:spLocks noGrp="1"/>
          </p:cNvSpPr>
          <p:nvPr>
            <p:ph type="ftr" idx="11"/>
          </p:nvPr>
        </p:nvSpPr>
        <p:spPr>
          <a:xfrm>
            <a:off x="3124200" y="616144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9" name="Google Shape;9;p17"/>
          <p:cNvSpPr txBox="1">
            <a:spLocks noGrp="1"/>
          </p:cNvSpPr>
          <p:nvPr>
            <p:ph type="sldNum" idx="12"/>
          </p:nvPr>
        </p:nvSpPr>
        <p:spPr>
          <a:xfrm>
            <a:off x="6639264" y="6161442"/>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17"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Google Shape;11;p17"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2" name="Google Shape;12;p17" descr="PPT-General6.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ulianova/cardiovascular-disease-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75c5b2f09f_0_35"/>
          <p:cNvSpPr txBox="1">
            <a:spLocks noGrp="1"/>
          </p:cNvSpPr>
          <p:nvPr>
            <p:ph type="ctrTitle"/>
          </p:nvPr>
        </p:nvSpPr>
        <p:spPr>
          <a:xfrm>
            <a:off x="3105628" y="465270"/>
            <a:ext cx="5444400" cy="2441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FFFF"/>
              </a:buClr>
              <a:buSzPts val="3600"/>
              <a:buFont typeface="Helvetica Neue"/>
              <a:buNone/>
            </a:pPr>
            <a:br>
              <a:rPr lang="en-US" sz="3600">
                <a:latin typeface="Helvetica Neue"/>
                <a:ea typeface="Helvetica Neue"/>
                <a:cs typeface="Helvetica Neue"/>
                <a:sym typeface="Helvetica Neue"/>
              </a:rPr>
            </a:br>
            <a:r>
              <a:rPr lang="en-US" sz="3600">
                <a:latin typeface="Helvetica Neue"/>
                <a:ea typeface="Helvetica Neue"/>
                <a:cs typeface="Helvetica Neue"/>
                <a:sym typeface="Helvetica Neue"/>
              </a:rPr>
              <a:t>Predicting Cardiovascular disease  </a:t>
            </a:r>
            <a:endParaRPr/>
          </a:p>
        </p:txBody>
      </p:sp>
      <p:sp>
        <p:nvSpPr>
          <p:cNvPr id="53" name="Google Shape;53;g75c5b2f09f_0_35"/>
          <p:cNvSpPr txBox="1">
            <a:spLocks noGrp="1"/>
          </p:cNvSpPr>
          <p:nvPr>
            <p:ph type="subTitle" idx="1"/>
          </p:nvPr>
        </p:nvSpPr>
        <p:spPr>
          <a:xfrm>
            <a:off x="3105628" y="2437043"/>
            <a:ext cx="5444400" cy="175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dirty="0" err="1">
                <a:latin typeface="Helvetica Neue"/>
                <a:ea typeface="Helvetica Neue"/>
                <a:cs typeface="Helvetica Neue"/>
                <a:sym typeface="Helvetica Neue"/>
              </a:rPr>
              <a:t>AceR</a:t>
            </a:r>
            <a:r>
              <a:rPr lang="en-US" dirty="0">
                <a:latin typeface="Helvetica Neue"/>
                <a:ea typeface="Helvetica Neue"/>
                <a:cs typeface="Helvetica Neue"/>
                <a:sym typeface="Helvetica Neue"/>
              </a:rPr>
              <a:t> </a:t>
            </a:r>
            <a:endParaRPr dirty="0"/>
          </a:p>
          <a:p>
            <a:pPr marL="0" lvl="0" indent="0" algn="l" rtl="0">
              <a:lnSpc>
                <a:spcPct val="100000"/>
              </a:lnSpc>
              <a:spcBef>
                <a:spcPts val="480"/>
              </a:spcBef>
              <a:spcAft>
                <a:spcPts val="0"/>
              </a:spcAft>
              <a:buSzPts val="2400"/>
              <a:buNone/>
            </a:pPr>
            <a:r>
              <a:rPr lang="en-US" dirty="0">
                <a:latin typeface="Helvetica Neue"/>
                <a:ea typeface="Helvetica Neue"/>
                <a:cs typeface="Helvetica Neue"/>
                <a:sym typeface="Helvetica Neue"/>
              </a:rPr>
              <a:t>2019/12/3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5c5b2f09f_1_0"/>
          <p:cNvSpPr txBox="1">
            <a:spLocks noGrp="1"/>
          </p:cNvSpPr>
          <p:nvPr>
            <p:ph type="body" idx="1"/>
          </p:nvPr>
        </p:nvSpPr>
        <p:spPr>
          <a:xfrm>
            <a:off x="296750" y="1015043"/>
            <a:ext cx="7745400" cy="577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b="1">
                <a:solidFill>
                  <a:schemeClr val="dk1"/>
                </a:solidFill>
                <a:latin typeface="Helvetica" pitchFamily="2" charset="0"/>
                <a:ea typeface="Helvetica Neue"/>
                <a:cs typeface="Helvetica Neue"/>
                <a:sym typeface="Helvetica Neue"/>
              </a:rPr>
              <a:t>ROC curve and AUC</a:t>
            </a:r>
            <a:endParaRPr sz="1400">
              <a:solidFill>
                <a:schemeClr val="dk1"/>
              </a:solidFill>
              <a:latin typeface="Helvetica" pitchFamily="2" charset="0"/>
            </a:endParaRPr>
          </a:p>
          <a:p>
            <a:pPr marL="0" lvl="0" indent="0" algn="l" rtl="0">
              <a:spcBef>
                <a:spcPts val="480"/>
              </a:spcBef>
              <a:spcAft>
                <a:spcPts val="0"/>
              </a:spcAft>
              <a:buNone/>
            </a:pPr>
            <a:endParaRPr>
              <a:latin typeface="Helvetica" pitchFamily="2" charset="0"/>
            </a:endParaRPr>
          </a:p>
        </p:txBody>
      </p:sp>
      <p:sp>
        <p:nvSpPr>
          <p:cNvPr id="124" name="Google Shape;124;g75c5b2f09f_1_0"/>
          <p:cNvSpPr txBox="1">
            <a:spLocks noGrp="1"/>
          </p:cNvSpPr>
          <p:nvPr>
            <p:ph type="title"/>
          </p:nvPr>
        </p:nvSpPr>
        <p:spPr>
          <a:xfrm>
            <a:off x="693850" y="260552"/>
            <a:ext cx="7756200" cy="7545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3200"/>
              <a:buFont typeface="Helvetica Neue"/>
              <a:buNone/>
            </a:pPr>
            <a:r>
              <a:rPr lang="en-US" sz="3200" dirty="0">
                <a:latin typeface="Helvetica" pitchFamily="2" charset="0"/>
                <a:ea typeface="Helvetica Neue"/>
                <a:cs typeface="Helvetica Neue"/>
                <a:sym typeface="Helvetica Neue"/>
              </a:rPr>
              <a:t>Model evaluation</a:t>
            </a:r>
            <a:endParaRPr dirty="0">
              <a:latin typeface="Helvetica" pitchFamily="2" charset="0"/>
            </a:endParaRPr>
          </a:p>
          <a:p>
            <a:pPr marL="0" lvl="0" indent="0" algn="l" rtl="0">
              <a:spcBef>
                <a:spcPts val="0"/>
              </a:spcBef>
              <a:spcAft>
                <a:spcPts val="0"/>
              </a:spcAft>
              <a:buNone/>
            </a:pPr>
            <a:endParaRPr dirty="0">
              <a:latin typeface="Helvetica" pitchFamily="2" charset="0"/>
            </a:endParaRPr>
          </a:p>
        </p:txBody>
      </p:sp>
      <p:pic>
        <p:nvPicPr>
          <p:cNvPr id="125" name="Google Shape;125;g75c5b2f09f_1_0"/>
          <p:cNvPicPr preferRelativeResize="0"/>
          <p:nvPr/>
        </p:nvPicPr>
        <p:blipFill rotWithShape="1">
          <a:blip r:embed="rId3">
            <a:alphaModFix/>
          </a:blip>
          <a:srcRect/>
          <a:stretch/>
        </p:blipFill>
        <p:spPr>
          <a:xfrm>
            <a:off x="3302711" y="1521927"/>
            <a:ext cx="5696910" cy="3759936"/>
          </a:xfrm>
          <a:prstGeom prst="rect">
            <a:avLst/>
          </a:prstGeom>
          <a:noFill/>
          <a:ln>
            <a:noFill/>
          </a:ln>
        </p:spPr>
      </p:pic>
      <p:sp>
        <p:nvSpPr>
          <p:cNvPr id="126" name="Google Shape;126;g75c5b2f09f_1_0"/>
          <p:cNvSpPr txBox="1"/>
          <p:nvPr/>
        </p:nvSpPr>
        <p:spPr>
          <a:xfrm>
            <a:off x="387025" y="1702900"/>
            <a:ext cx="2786400" cy="21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800"/>
              <a:buFont typeface="Arial"/>
              <a:buNone/>
            </a:pPr>
            <a:r>
              <a:rPr lang="en-US" sz="1800">
                <a:solidFill>
                  <a:schemeClr val="dk1"/>
                </a:solidFill>
                <a:latin typeface="Helvetica" pitchFamily="2" charset="0"/>
                <a:ea typeface="Helvetica Neue"/>
                <a:cs typeface="Helvetica Neue"/>
                <a:sym typeface="Helvetica Neue"/>
              </a:rPr>
              <a:t>We have here the area-under-curve of 0.787, which is slightly less than 0.8. This test evaluates the model as a not so good fit. </a:t>
            </a:r>
            <a:endParaRPr>
              <a:latin typeface="Helvetica" pitchFamily="2" charset="0"/>
            </a:endParaRPr>
          </a:p>
        </p:txBody>
      </p:sp>
      <p:pic>
        <p:nvPicPr>
          <p:cNvPr id="127" name="Google Shape;127;g75c5b2f09f_1_0"/>
          <p:cNvPicPr preferRelativeResize="0"/>
          <p:nvPr/>
        </p:nvPicPr>
        <p:blipFill>
          <a:blip r:embed="rId4">
            <a:alphaModFix/>
          </a:blip>
          <a:stretch>
            <a:fillRect/>
          </a:stretch>
        </p:blipFill>
        <p:spPr>
          <a:xfrm>
            <a:off x="83875" y="3878800"/>
            <a:ext cx="3392700" cy="66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75c5b2f09f_1_5"/>
          <p:cNvSpPr txBox="1">
            <a:spLocks noGrp="1"/>
          </p:cNvSpPr>
          <p:nvPr>
            <p:ph type="body" idx="1"/>
          </p:nvPr>
        </p:nvSpPr>
        <p:spPr>
          <a:xfrm>
            <a:off x="693900" y="1335120"/>
            <a:ext cx="77454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1" dirty="0">
                <a:solidFill>
                  <a:schemeClr val="dk1"/>
                </a:solidFill>
                <a:latin typeface="Helvetica" pitchFamily="2" charset="0"/>
                <a:ea typeface="Helvetica Neue"/>
                <a:cs typeface="Helvetica Neue"/>
                <a:sym typeface="Helvetica Neue"/>
              </a:rPr>
              <a:t>McFadden evaluation</a:t>
            </a:r>
            <a:endParaRPr sz="1800" b="1" dirty="0">
              <a:solidFill>
                <a:schemeClr val="dk1"/>
              </a:solidFill>
              <a:latin typeface="Helvetica" pitchFamily="2" charset="0"/>
              <a:ea typeface="Helvetica Neue"/>
              <a:cs typeface="Helvetica Neue"/>
              <a:sym typeface="Helvetica Neue"/>
            </a:endParaRPr>
          </a:p>
          <a:p>
            <a:pPr marL="0" lvl="0" indent="0" algn="l" rtl="0">
              <a:spcBef>
                <a:spcPts val="0"/>
              </a:spcBef>
              <a:spcAft>
                <a:spcPts val="0"/>
              </a:spcAft>
              <a:buClr>
                <a:schemeClr val="dk1"/>
              </a:buClr>
              <a:buSzPts val="1800"/>
              <a:buFont typeface="Arial"/>
              <a:buNone/>
            </a:pPr>
            <a:r>
              <a:rPr lang="en-US" sz="1800" dirty="0">
                <a:solidFill>
                  <a:schemeClr val="dk1"/>
                </a:solidFill>
                <a:latin typeface="Helvetica" pitchFamily="2" charset="0"/>
                <a:ea typeface="Helvetica Neue"/>
                <a:cs typeface="Helvetica Neue"/>
                <a:sym typeface="Helvetica Neue"/>
              </a:rPr>
              <a:t>McFadden value is 0.1890877, </a:t>
            </a:r>
            <a:endParaRPr sz="1400" dirty="0">
              <a:solidFill>
                <a:schemeClr val="dk1"/>
              </a:solidFill>
              <a:latin typeface="Helvetica" pitchFamily="2" charset="0"/>
              <a:ea typeface="Helvetica Neue"/>
              <a:cs typeface="Helvetica Neue"/>
              <a:sym typeface="Helvetica Neue"/>
            </a:endParaRPr>
          </a:p>
          <a:p>
            <a:pPr marL="0" lvl="0" indent="0" algn="l" rtl="0">
              <a:spcBef>
                <a:spcPts val="0"/>
              </a:spcBef>
              <a:spcAft>
                <a:spcPts val="0"/>
              </a:spcAft>
              <a:buClr>
                <a:schemeClr val="dk1"/>
              </a:buClr>
              <a:buSzPts val="1800"/>
              <a:buFont typeface="Arial"/>
              <a:buNone/>
            </a:pPr>
            <a:r>
              <a:rPr lang="en-US" sz="1800" dirty="0">
                <a:solidFill>
                  <a:schemeClr val="dk1"/>
                </a:solidFill>
                <a:latin typeface="Helvetica" pitchFamily="2" charset="0"/>
                <a:ea typeface="Helvetica Neue"/>
                <a:cs typeface="Helvetica Neue"/>
                <a:sym typeface="Helvetica Neue"/>
              </a:rPr>
              <a:t>about 18.9% of the variations in cardio is explained by the explanatory variables in the model.</a:t>
            </a:r>
            <a:endParaRPr sz="1800" b="1" dirty="0">
              <a:solidFill>
                <a:schemeClr val="dk1"/>
              </a:solidFill>
              <a:latin typeface="Helvetica" pitchFamily="2" charset="0"/>
              <a:ea typeface="Helvetica Neue"/>
              <a:cs typeface="Helvetica Neue"/>
              <a:sym typeface="Helvetica Neue"/>
            </a:endParaRPr>
          </a:p>
          <a:p>
            <a:pPr marL="0" lvl="0" indent="0" algn="l" rtl="0">
              <a:spcBef>
                <a:spcPts val="480"/>
              </a:spcBef>
              <a:spcAft>
                <a:spcPts val="0"/>
              </a:spcAft>
              <a:buNone/>
            </a:pPr>
            <a:endParaRPr dirty="0">
              <a:latin typeface="Helvetica" pitchFamily="2" charset="0"/>
            </a:endParaRPr>
          </a:p>
        </p:txBody>
      </p:sp>
      <p:sp>
        <p:nvSpPr>
          <p:cNvPr id="133" name="Google Shape;133;g75c5b2f09f_1_5"/>
          <p:cNvSpPr txBox="1">
            <a:spLocks noGrp="1"/>
          </p:cNvSpPr>
          <p:nvPr>
            <p:ph type="title"/>
          </p:nvPr>
        </p:nvSpPr>
        <p:spPr>
          <a:xfrm>
            <a:off x="688500" y="209968"/>
            <a:ext cx="7756200" cy="699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3200"/>
              <a:buFont typeface="Helvetica Neue"/>
              <a:buNone/>
            </a:pPr>
            <a:r>
              <a:rPr lang="en-US" sz="3200" dirty="0">
                <a:latin typeface="Helvetica" pitchFamily="2" charset="0"/>
                <a:ea typeface="Helvetica Neue"/>
                <a:cs typeface="Helvetica Neue"/>
                <a:sym typeface="Helvetica Neue"/>
              </a:rPr>
              <a:t>Model evaluation</a:t>
            </a:r>
            <a:endParaRPr dirty="0">
              <a:latin typeface="Helvetica" pitchFamily="2" charset="0"/>
            </a:endParaRPr>
          </a:p>
          <a:p>
            <a:pPr marL="0" lvl="0" indent="0" algn="l" rtl="0">
              <a:spcBef>
                <a:spcPts val="0"/>
              </a:spcBef>
              <a:spcAft>
                <a:spcPts val="0"/>
              </a:spcAft>
              <a:buNone/>
            </a:pPr>
            <a:endParaRPr dirty="0">
              <a:latin typeface="Helvetica" pitchFamily="2" charset="0"/>
            </a:endParaRPr>
          </a:p>
        </p:txBody>
      </p:sp>
      <p:pic>
        <p:nvPicPr>
          <p:cNvPr id="134" name="Google Shape;134;g75c5b2f09f_1_5"/>
          <p:cNvPicPr preferRelativeResize="0"/>
          <p:nvPr/>
        </p:nvPicPr>
        <p:blipFill rotWithShape="1">
          <a:blip r:embed="rId3">
            <a:alphaModFix/>
          </a:blip>
          <a:srcRect t="7217" b="1"/>
          <a:stretch/>
        </p:blipFill>
        <p:spPr>
          <a:xfrm>
            <a:off x="910950" y="2923674"/>
            <a:ext cx="7618975" cy="1481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3"/>
          <p:cNvSpPr txBox="1">
            <a:spLocks noGrp="1"/>
          </p:cNvSpPr>
          <p:nvPr>
            <p:ph type="title"/>
          </p:nvPr>
        </p:nvSpPr>
        <p:spPr>
          <a:xfrm>
            <a:off x="2737488" y="11289"/>
            <a:ext cx="5791331" cy="6999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2800"/>
              <a:buFont typeface="Helvetica Neue"/>
              <a:buNone/>
            </a:pPr>
            <a:r>
              <a:rPr lang="en-US" sz="2800">
                <a:latin typeface="Helvetica" pitchFamily="2" charset="0"/>
                <a:ea typeface="Helvetica Neue"/>
                <a:cs typeface="Helvetica Neue"/>
                <a:sym typeface="Helvetica Neue"/>
              </a:rPr>
              <a:t>Ridge Regression</a:t>
            </a:r>
            <a:br>
              <a:rPr lang="en-US" sz="2800">
                <a:latin typeface="Helvetica" pitchFamily="2" charset="0"/>
                <a:ea typeface="Helvetica Neue"/>
                <a:cs typeface="Helvetica Neue"/>
                <a:sym typeface="Helvetica Neue"/>
              </a:rPr>
            </a:br>
            <a:br>
              <a:rPr lang="en-US" sz="2800">
                <a:latin typeface="Helvetica" pitchFamily="2" charset="0"/>
                <a:ea typeface="Helvetica Neue"/>
                <a:cs typeface="Helvetica Neue"/>
                <a:sym typeface="Helvetica Neue"/>
              </a:rPr>
            </a:br>
            <a:endParaRPr sz="2800">
              <a:latin typeface="Helvetica" pitchFamily="2" charset="0"/>
              <a:ea typeface="Helvetica Neue"/>
              <a:cs typeface="Helvetica Neue"/>
              <a:sym typeface="Helvetica Neue"/>
            </a:endParaRPr>
          </a:p>
        </p:txBody>
      </p:sp>
      <p:sp>
        <p:nvSpPr>
          <p:cNvPr id="140" name="Google Shape;140;p13"/>
          <p:cNvSpPr txBox="1"/>
          <p:nvPr/>
        </p:nvSpPr>
        <p:spPr>
          <a:xfrm>
            <a:off x="381000" y="699900"/>
            <a:ext cx="543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i="0" u="none" strike="noStrike" cap="none" dirty="0">
                <a:solidFill>
                  <a:schemeClr val="dk1"/>
                </a:solidFill>
                <a:latin typeface="Helvetica" pitchFamily="2" charset="0"/>
              </a:rPr>
              <a:t>Regularization minimizes overfitting </a:t>
            </a:r>
            <a:endParaRPr sz="2400" i="0" u="none" strike="noStrike" cap="none" dirty="0">
              <a:solidFill>
                <a:srgbClr val="000000"/>
              </a:solidFill>
              <a:latin typeface="Helvetica" pitchFamily="2" charset="0"/>
            </a:endParaRPr>
          </a:p>
        </p:txBody>
      </p:sp>
      <p:pic>
        <p:nvPicPr>
          <p:cNvPr id="141" name="Google Shape;141;p13"/>
          <p:cNvPicPr preferRelativeResize="0"/>
          <p:nvPr/>
        </p:nvPicPr>
        <p:blipFill rotWithShape="1">
          <a:blip r:embed="rId3">
            <a:alphaModFix/>
          </a:blip>
          <a:srcRect/>
          <a:stretch/>
        </p:blipFill>
        <p:spPr>
          <a:xfrm>
            <a:off x="112889" y="1603022"/>
            <a:ext cx="4298809" cy="3218945"/>
          </a:xfrm>
          <a:prstGeom prst="rect">
            <a:avLst/>
          </a:prstGeom>
          <a:noFill/>
          <a:ln w="9525" cap="flat" cmpd="sng">
            <a:solidFill>
              <a:schemeClr val="dk1"/>
            </a:solidFill>
            <a:prstDash val="solid"/>
            <a:round/>
            <a:headEnd type="none" w="sm" len="sm"/>
            <a:tailEnd type="none" w="sm" len="sm"/>
          </a:ln>
        </p:spPr>
      </p:pic>
      <p:sp>
        <p:nvSpPr>
          <p:cNvPr id="142" name="Google Shape;142;p13"/>
          <p:cNvSpPr/>
          <p:nvPr/>
        </p:nvSpPr>
        <p:spPr>
          <a:xfrm>
            <a:off x="258516" y="4926345"/>
            <a:ext cx="85119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33333"/>
                </a:solidFill>
                <a:latin typeface="Helvetica" pitchFamily="2" charset="0"/>
                <a:ea typeface="Helvetica Neue"/>
                <a:cs typeface="Helvetica Neue"/>
                <a:sym typeface="Helvetica Neue"/>
              </a:rPr>
              <a:t>The best λ for Ridge regression is almost 0, which gives the least square fit. All the coefficiences are used</a:t>
            </a:r>
            <a:r>
              <a:rPr lang="en-US" sz="1800" b="1">
                <a:solidFill>
                  <a:srgbClr val="333333"/>
                </a:solidFill>
                <a:latin typeface="Helvetica" pitchFamily="2" charset="0"/>
                <a:ea typeface="Helvetica Neue"/>
                <a:cs typeface="Helvetica Neue"/>
                <a:sym typeface="Helvetica Neue"/>
              </a:rPr>
              <a:t>.</a:t>
            </a:r>
            <a:endParaRPr sz="1400" b="0" i="0" u="none" strike="noStrike" cap="none">
              <a:solidFill>
                <a:srgbClr val="000000"/>
              </a:solidFill>
              <a:latin typeface="Helvetica" pitchFamily="2" charset="0"/>
              <a:sym typeface="Arial"/>
            </a:endParaRPr>
          </a:p>
        </p:txBody>
      </p:sp>
      <p:pic>
        <p:nvPicPr>
          <p:cNvPr id="143" name="Google Shape;143;p13"/>
          <p:cNvPicPr preferRelativeResize="0"/>
          <p:nvPr/>
        </p:nvPicPr>
        <p:blipFill rotWithShape="1">
          <a:blip r:embed="rId4">
            <a:alphaModFix/>
          </a:blip>
          <a:srcRect/>
          <a:stretch/>
        </p:blipFill>
        <p:spPr>
          <a:xfrm>
            <a:off x="4514427" y="1603022"/>
            <a:ext cx="4506524" cy="321894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75c5b2f09f_0_8"/>
          <p:cNvSpPr txBox="1">
            <a:spLocks noGrp="1"/>
          </p:cNvSpPr>
          <p:nvPr>
            <p:ph type="title"/>
          </p:nvPr>
        </p:nvSpPr>
        <p:spPr>
          <a:xfrm>
            <a:off x="2222400" y="115375"/>
            <a:ext cx="4699200" cy="6999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2800">
                <a:solidFill>
                  <a:srgbClr val="595959"/>
                </a:solidFill>
                <a:latin typeface="Helvetica Neue"/>
                <a:ea typeface="Helvetica Neue"/>
                <a:cs typeface="Helvetica Neue"/>
                <a:sym typeface="Helvetica Neue"/>
              </a:rPr>
              <a:t>GVIF to check collinearity</a:t>
            </a:r>
            <a:endParaRPr sz="2800">
              <a:latin typeface="Helvetica Neue"/>
              <a:ea typeface="Helvetica Neue"/>
              <a:cs typeface="Helvetica Neue"/>
              <a:sym typeface="Helvetica Neue"/>
            </a:endParaRPr>
          </a:p>
          <a:p>
            <a:pPr marL="0" lvl="0" indent="0" algn="l" rtl="0">
              <a:lnSpc>
                <a:spcPct val="100000"/>
              </a:lnSpc>
              <a:spcBef>
                <a:spcPts val="0"/>
              </a:spcBef>
              <a:spcAft>
                <a:spcPts val="0"/>
              </a:spcAft>
              <a:buClr>
                <a:srgbClr val="3F3F3F"/>
              </a:buClr>
              <a:buSzPts val="2800"/>
              <a:buFont typeface="Helvetica Neue"/>
              <a:buNone/>
            </a:pPr>
            <a:br>
              <a:rPr lang="en-US" sz="2800">
                <a:latin typeface="Helvetica Neue"/>
                <a:ea typeface="Helvetica Neue"/>
                <a:cs typeface="Helvetica Neue"/>
                <a:sym typeface="Helvetica Neue"/>
              </a:rPr>
            </a:br>
            <a:br>
              <a:rPr lang="en-US" sz="2800">
                <a:latin typeface="Helvetica Neue"/>
                <a:ea typeface="Helvetica Neue"/>
                <a:cs typeface="Helvetica Neue"/>
                <a:sym typeface="Helvetica Neue"/>
              </a:rPr>
            </a:br>
            <a:endParaRPr sz="2800">
              <a:latin typeface="Helvetica Neue"/>
              <a:ea typeface="Helvetica Neue"/>
              <a:cs typeface="Helvetica Neue"/>
              <a:sym typeface="Helvetica Neue"/>
            </a:endParaRPr>
          </a:p>
        </p:txBody>
      </p:sp>
      <p:sp>
        <p:nvSpPr>
          <p:cNvPr id="149" name="Google Shape;149;g75c5b2f09f_0_8"/>
          <p:cNvSpPr/>
          <p:nvPr/>
        </p:nvSpPr>
        <p:spPr>
          <a:xfrm>
            <a:off x="182400" y="1696650"/>
            <a:ext cx="3697200" cy="3464700"/>
          </a:xfrm>
          <a:prstGeom prst="rect">
            <a:avLst/>
          </a:prstGeom>
          <a:noFill/>
          <a:ln>
            <a:noFill/>
          </a:ln>
        </p:spPr>
        <p:txBody>
          <a:bodyPr spcFirstLastPara="1" wrap="square" lIns="91425" tIns="45700" rIns="91425" bIns="45700" anchor="t" anchorCtr="0">
            <a:noAutofit/>
          </a:bodyPr>
          <a:lstStyle/>
          <a:p>
            <a:pPr marL="457200" lvl="0" indent="-342900" algn="l" rtl="0">
              <a:spcBef>
                <a:spcPts val="480"/>
              </a:spcBef>
              <a:spcAft>
                <a:spcPts val="0"/>
              </a:spcAft>
              <a:buSzPts val="1800"/>
              <a:buFont typeface="Helvetica Neue"/>
              <a:buChar char="●"/>
            </a:pPr>
            <a:r>
              <a:rPr lang="en-US" sz="1800" b="1">
                <a:latin typeface="Helvetica Neue"/>
                <a:ea typeface="Helvetica Neue"/>
                <a:cs typeface="Helvetica Neue"/>
                <a:sym typeface="Helvetica Neue"/>
              </a:rPr>
              <a:t>GVIF: polynomial variables, variables require more than 1 coefficient and thus more than 1 degree of freedom </a:t>
            </a:r>
            <a:endParaRPr sz="1800" b="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a:latin typeface="Helvetica Neue"/>
                <a:ea typeface="Helvetica Neue"/>
                <a:cs typeface="Helvetica Neue"/>
                <a:sym typeface="Helvetica Neue"/>
              </a:rPr>
              <a:t>For one-coefficient terms VIF equals GVIF.</a:t>
            </a:r>
            <a:endParaRPr sz="1800" b="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a:latin typeface="Helvetica Neue"/>
                <a:ea typeface="Helvetica Neue"/>
                <a:cs typeface="Helvetica Neue"/>
                <a:sym typeface="Helvetica Neue"/>
              </a:rPr>
              <a:t>The rule: GVIF&lt;2, equals a VIF of 4 for one-coefficient variables.</a:t>
            </a:r>
            <a:endParaRPr sz="1800" b="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a:latin typeface="Helvetica Neue"/>
                <a:ea typeface="Helvetica Neue"/>
                <a:cs typeface="Helvetica Neue"/>
                <a:sym typeface="Helvetica Neue"/>
              </a:rPr>
              <a:t>Collinearity is not a problem</a:t>
            </a:r>
            <a:endParaRPr sz="1800" b="1" i="0" u="none" strike="noStrike" cap="none">
              <a:latin typeface="Helvetica Neue"/>
              <a:ea typeface="Helvetica Neue"/>
              <a:cs typeface="Helvetica Neue"/>
              <a:sym typeface="Helvetica Neue"/>
            </a:endParaRPr>
          </a:p>
        </p:txBody>
      </p:sp>
      <p:pic>
        <p:nvPicPr>
          <p:cNvPr id="150" name="Google Shape;150;g75c5b2f09f_0_8"/>
          <p:cNvPicPr preferRelativeResize="0"/>
          <p:nvPr/>
        </p:nvPicPr>
        <p:blipFill>
          <a:blip r:embed="rId3">
            <a:alphaModFix/>
          </a:blip>
          <a:stretch>
            <a:fillRect/>
          </a:stretch>
        </p:blipFill>
        <p:spPr>
          <a:xfrm>
            <a:off x="3955800" y="1680888"/>
            <a:ext cx="5178600" cy="2886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688489" y="0"/>
            <a:ext cx="7756263" cy="80151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2800"/>
              <a:buFont typeface="Helvetica Neue"/>
              <a:buNone/>
            </a:pPr>
            <a:r>
              <a:rPr lang="en-US" sz="2800">
                <a:latin typeface="Helvetica" pitchFamily="2" charset="0"/>
                <a:ea typeface="Helvetica Neue"/>
                <a:cs typeface="Helvetica Neue"/>
                <a:sym typeface="Helvetica Neue"/>
              </a:rPr>
              <a:t>Lasso regression</a:t>
            </a:r>
            <a:endParaRPr>
              <a:latin typeface="Helvetica" pitchFamily="2" charset="0"/>
            </a:endParaRPr>
          </a:p>
        </p:txBody>
      </p:sp>
      <p:sp>
        <p:nvSpPr>
          <p:cNvPr id="156" name="Google Shape;156;p14"/>
          <p:cNvSpPr/>
          <p:nvPr/>
        </p:nvSpPr>
        <p:spPr>
          <a:xfrm>
            <a:off x="107509" y="4147539"/>
            <a:ext cx="8918221"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Helvetica" pitchFamily="2" charset="0"/>
                <a:ea typeface="Helvetica Neue"/>
                <a:cs typeface="Helvetica Neue"/>
                <a:sym typeface="Helvetica Neue"/>
              </a:rPr>
              <a:t>The best λ for Lasso regression is almost 0, which gives the least square fit and agrees with Ridge Regression. However, the </a:t>
            </a:r>
            <a:r>
              <a:rPr lang="en-US" sz="1800">
                <a:solidFill>
                  <a:srgbClr val="333333"/>
                </a:solidFill>
                <a:latin typeface="Helvetica" pitchFamily="2" charset="0"/>
                <a:ea typeface="Helvetica Neue"/>
                <a:cs typeface="Helvetica Neue"/>
                <a:sym typeface="Helvetica Neue"/>
              </a:rPr>
              <a:t>coefficients of </a:t>
            </a:r>
            <a:r>
              <a:rPr lang="en-US" sz="1800" b="0" i="0" u="none" strike="noStrike" cap="none">
                <a:solidFill>
                  <a:srgbClr val="333333"/>
                </a:solidFill>
                <a:latin typeface="Helvetica" pitchFamily="2" charset="0"/>
                <a:ea typeface="Helvetica Neue"/>
                <a:cs typeface="Helvetica Neue"/>
                <a:sym typeface="Helvetica Neue"/>
              </a:rPr>
              <a:t>gender and gluc are 0, so dropped to avoid overfitting and this result match with the p-value calculated from full model of logistic regression</a:t>
            </a:r>
            <a:endParaRPr sz="1800" b="0" i="0" u="none" strike="noStrike" cap="none">
              <a:solidFill>
                <a:schemeClr val="dk1"/>
              </a:solidFill>
              <a:latin typeface="Helvetica" pitchFamily="2" charset="0"/>
              <a:ea typeface="Helvetica Neue"/>
              <a:cs typeface="Helvetica Neue"/>
              <a:sym typeface="Helvetica Neue"/>
            </a:endParaRPr>
          </a:p>
        </p:txBody>
      </p:sp>
      <p:pic>
        <p:nvPicPr>
          <p:cNvPr id="157" name="Google Shape;157;p14"/>
          <p:cNvPicPr preferRelativeResize="0"/>
          <p:nvPr/>
        </p:nvPicPr>
        <p:blipFill rotWithShape="1">
          <a:blip r:embed="rId3">
            <a:alphaModFix/>
          </a:blip>
          <a:srcRect/>
          <a:stretch/>
        </p:blipFill>
        <p:spPr>
          <a:xfrm>
            <a:off x="112890" y="801511"/>
            <a:ext cx="4402555" cy="3144682"/>
          </a:xfrm>
          <a:prstGeom prst="rect">
            <a:avLst/>
          </a:prstGeom>
          <a:noFill/>
          <a:ln w="9525" cap="flat" cmpd="sng">
            <a:solidFill>
              <a:schemeClr val="dk1"/>
            </a:solidFill>
            <a:prstDash val="solid"/>
            <a:round/>
            <a:headEnd type="none" w="sm" len="sm"/>
            <a:tailEnd type="none" w="sm" len="sm"/>
          </a:ln>
        </p:spPr>
      </p:pic>
      <p:pic>
        <p:nvPicPr>
          <p:cNvPr id="158" name="Google Shape;158;p14"/>
          <p:cNvPicPr preferRelativeResize="0"/>
          <p:nvPr/>
        </p:nvPicPr>
        <p:blipFill rotWithShape="1">
          <a:blip r:embed="rId4">
            <a:alphaModFix/>
          </a:blip>
          <a:srcRect/>
          <a:stretch/>
        </p:blipFill>
        <p:spPr>
          <a:xfrm>
            <a:off x="4600376" y="801512"/>
            <a:ext cx="4362951" cy="3144682"/>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75c5b2f09f_0_17"/>
          <p:cNvSpPr txBox="1">
            <a:spLocks noGrp="1"/>
          </p:cNvSpPr>
          <p:nvPr>
            <p:ph type="title"/>
          </p:nvPr>
        </p:nvSpPr>
        <p:spPr>
          <a:xfrm>
            <a:off x="2804849" y="76200"/>
            <a:ext cx="3534300" cy="615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2800"/>
              <a:buFont typeface="Arial"/>
              <a:buNone/>
            </a:pPr>
            <a:r>
              <a:rPr lang="en-US" sz="2800">
                <a:latin typeface="Helvetica" pitchFamily="2" charset="0"/>
              </a:rPr>
              <a:t>K-Nearest Neighbor</a:t>
            </a:r>
            <a:endParaRPr>
              <a:latin typeface="Helvetica" pitchFamily="2" charset="0"/>
            </a:endParaRPr>
          </a:p>
        </p:txBody>
      </p:sp>
      <p:pic>
        <p:nvPicPr>
          <p:cNvPr id="164" name="Google Shape;164;g75c5b2f09f_0_17"/>
          <p:cNvPicPr preferRelativeResize="0"/>
          <p:nvPr/>
        </p:nvPicPr>
        <p:blipFill rotWithShape="1">
          <a:blip r:embed="rId3">
            <a:alphaModFix/>
          </a:blip>
          <a:srcRect/>
          <a:stretch/>
        </p:blipFill>
        <p:spPr>
          <a:xfrm>
            <a:off x="2698539" y="985306"/>
            <a:ext cx="6445460" cy="3977770"/>
          </a:xfrm>
          <a:prstGeom prst="rect">
            <a:avLst/>
          </a:prstGeom>
          <a:noFill/>
          <a:ln>
            <a:noFill/>
          </a:ln>
        </p:spPr>
      </p:pic>
      <p:sp>
        <p:nvSpPr>
          <p:cNvPr id="165" name="Google Shape;165;g75c5b2f09f_0_17"/>
          <p:cNvSpPr/>
          <p:nvPr/>
        </p:nvSpPr>
        <p:spPr>
          <a:xfrm>
            <a:off x="3284621" y="4963107"/>
            <a:ext cx="5859379"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chemeClr val="dk1"/>
                </a:solidFill>
                <a:latin typeface="Helvetica" pitchFamily="2" charset="0"/>
                <a:ea typeface="Book Antiqua"/>
                <a:cs typeface="Book Antiqua"/>
                <a:sym typeface="Book Antiqua"/>
              </a:rPr>
              <a:t>The peak is around 250, we would like to zoom into k around 250</a:t>
            </a:r>
            <a:endParaRPr sz="1100" b="0" i="0" u="none" strike="noStrike" cap="none" dirty="0">
              <a:solidFill>
                <a:srgbClr val="000000"/>
              </a:solidFill>
              <a:latin typeface="Helvetica" pitchFamily="2" charset="0"/>
              <a:sym typeface="Arial"/>
            </a:endParaRPr>
          </a:p>
        </p:txBody>
      </p:sp>
      <p:sp>
        <p:nvSpPr>
          <p:cNvPr id="166" name="Google Shape;166;g75c5b2f09f_0_17"/>
          <p:cNvSpPr txBox="1"/>
          <p:nvPr/>
        </p:nvSpPr>
        <p:spPr>
          <a:xfrm>
            <a:off x="0" y="615975"/>
            <a:ext cx="2915100" cy="329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pitchFamily="2" charset="0"/>
                <a:ea typeface="Helvetica Neue"/>
                <a:cs typeface="Helvetica Neue"/>
                <a:sym typeface="Helvetica Neue"/>
              </a:rPr>
              <a:t>Large k: Less sensitive to noise (particularly class noise)- Better probability estimates for discrete classes - Larger training sets allow larger values of k. </a:t>
            </a:r>
            <a:endParaRPr sz="1600" b="0" i="0" u="none" strike="noStrike" cap="none">
              <a:solidFill>
                <a:schemeClr val="dk1"/>
              </a:solidFill>
              <a:latin typeface="Helvetica" pitchFamily="2" charset="0"/>
              <a:ea typeface="Helvetica Neue"/>
              <a:cs typeface="Helvetica Neue"/>
              <a:sym typeface="Helvetica Neue"/>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pitchFamily="2" charset="0"/>
                <a:ea typeface="Helvetica Neue"/>
                <a:cs typeface="Helvetica Neue"/>
                <a:sym typeface="Helvetica Neue"/>
              </a:rPr>
              <a:t>Small k: Captures fine structure of problem space better - High variability in decision boundaries (more complex models) - May be necessary with small training sets.</a:t>
            </a:r>
            <a:endParaRPr sz="1600" b="0" i="0" u="none" strike="noStrike" cap="none">
              <a:solidFill>
                <a:srgbClr val="000000"/>
              </a:solidFill>
              <a:latin typeface="Helvetica" pitchFamily="2" charset="0"/>
              <a:ea typeface="Helvetica Neue"/>
              <a:cs typeface="Helvetica Neue"/>
              <a:sym typeface="Helvetica Neue"/>
            </a:endParaRPr>
          </a:p>
        </p:txBody>
      </p:sp>
      <p:graphicFrame>
        <p:nvGraphicFramePr>
          <p:cNvPr id="167" name="Google Shape;167;g75c5b2f09f_0_17"/>
          <p:cNvGraphicFramePr/>
          <p:nvPr/>
        </p:nvGraphicFramePr>
        <p:xfrm>
          <a:off x="76212" y="3640513"/>
          <a:ext cx="2641600" cy="1484025"/>
        </p:xfrm>
        <a:graphic>
          <a:graphicData uri="http://schemas.openxmlformats.org/drawingml/2006/table">
            <a:tbl>
              <a:tblPr firstRow="1" bandRow="1">
                <a:noFill/>
                <a:tableStyleId>{91D8A601-261A-4420-A6C5-7ACBA587CD67}</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K value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accuracies</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71.3%</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250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71.8%</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1575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71.6%</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75c5b2f09f_0_25"/>
          <p:cNvPicPr preferRelativeResize="0"/>
          <p:nvPr/>
        </p:nvPicPr>
        <p:blipFill rotWithShape="1">
          <a:blip r:embed="rId3">
            <a:alphaModFix/>
          </a:blip>
          <a:srcRect/>
          <a:stretch/>
        </p:blipFill>
        <p:spPr>
          <a:xfrm>
            <a:off x="349955" y="1297038"/>
            <a:ext cx="4089572" cy="2952816"/>
          </a:xfrm>
          <a:prstGeom prst="rect">
            <a:avLst/>
          </a:prstGeom>
          <a:noFill/>
          <a:ln w="9525" cap="flat" cmpd="sng">
            <a:solidFill>
              <a:schemeClr val="dk1"/>
            </a:solidFill>
            <a:prstDash val="solid"/>
            <a:round/>
            <a:headEnd type="none" w="sm" len="sm"/>
            <a:tailEnd type="none" w="sm" len="sm"/>
          </a:ln>
        </p:spPr>
      </p:pic>
      <p:pic>
        <p:nvPicPr>
          <p:cNvPr id="173" name="Google Shape;173;g75c5b2f09f_0_25"/>
          <p:cNvPicPr preferRelativeResize="0"/>
          <p:nvPr/>
        </p:nvPicPr>
        <p:blipFill rotWithShape="1">
          <a:blip r:embed="rId4">
            <a:alphaModFix/>
          </a:blip>
          <a:srcRect/>
          <a:stretch/>
        </p:blipFill>
        <p:spPr>
          <a:xfrm>
            <a:off x="4549421" y="1297038"/>
            <a:ext cx="4089572" cy="2952816"/>
          </a:xfrm>
          <a:prstGeom prst="rect">
            <a:avLst/>
          </a:prstGeom>
          <a:noFill/>
          <a:ln w="9525" cap="flat" cmpd="sng">
            <a:solidFill>
              <a:schemeClr val="dk1"/>
            </a:solidFill>
            <a:prstDash val="solid"/>
            <a:round/>
            <a:headEnd type="none" w="sm" len="sm"/>
            <a:tailEnd type="none" w="sm" len="sm"/>
          </a:ln>
        </p:spPr>
      </p:pic>
      <p:sp>
        <p:nvSpPr>
          <p:cNvPr id="174" name="Google Shape;174;g75c5b2f09f_0_25"/>
          <p:cNvSpPr/>
          <p:nvPr/>
        </p:nvSpPr>
        <p:spPr>
          <a:xfrm>
            <a:off x="4549420" y="4308325"/>
            <a:ext cx="4089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Helvetica" pitchFamily="2" charset="0"/>
                <a:ea typeface="Helvetica Neue"/>
                <a:cs typeface="Helvetica Neue"/>
                <a:sym typeface="Helvetica Neue"/>
              </a:rPr>
              <a:t>7-nearest neighbors is a efficient choice because that's the greatest improvement in predictive accuracy</a:t>
            </a:r>
            <a:endParaRPr sz="1800" b="0" i="0" u="none" strike="noStrike" cap="none">
              <a:solidFill>
                <a:srgbClr val="000000"/>
              </a:solidFill>
              <a:latin typeface="Helvetica" pitchFamily="2" charset="0"/>
              <a:ea typeface="Helvetica Neue"/>
              <a:cs typeface="Helvetica Neue"/>
              <a:sym typeface="Helvetica Neue"/>
            </a:endParaRPr>
          </a:p>
        </p:txBody>
      </p:sp>
      <p:sp>
        <p:nvSpPr>
          <p:cNvPr id="175" name="Google Shape;175;g75c5b2f09f_0_25"/>
          <p:cNvSpPr/>
          <p:nvPr/>
        </p:nvSpPr>
        <p:spPr>
          <a:xfrm>
            <a:off x="349956" y="4308324"/>
            <a:ext cx="4089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Helvetica" pitchFamily="2" charset="0"/>
                <a:ea typeface="Helvetica Neue"/>
                <a:cs typeface="Helvetica Neue"/>
                <a:sym typeface="Helvetica Neue"/>
              </a:rPr>
              <a:t>253-nearest neighbors has the best accuracy. However, it requires great amount of calculation</a:t>
            </a:r>
            <a:endParaRPr sz="1800" b="0" i="0" u="none" strike="noStrike" cap="none">
              <a:solidFill>
                <a:srgbClr val="000000"/>
              </a:solidFill>
              <a:latin typeface="Helvetica" pitchFamily="2" charset="0"/>
              <a:ea typeface="Helvetica Neue"/>
              <a:cs typeface="Helvetica Neue"/>
              <a:sym typeface="Helvetica Neue"/>
            </a:endParaRPr>
          </a:p>
        </p:txBody>
      </p:sp>
      <p:sp>
        <p:nvSpPr>
          <p:cNvPr id="176" name="Google Shape;176;g75c5b2f09f_0_25"/>
          <p:cNvSpPr/>
          <p:nvPr/>
        </p:nvSpPr>
        <p:spPr>
          <a:xfrm>
            <a:off x="666142" y="5536213"/>
            <a:ext cx="7546800" cy="646200"/>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Helvetica" pitchFamily="2" charset="0"/>
                <a:ea typeface="Book Antiqua"/>
                <a:cs typeface="Book Antiqua"/>
                <a:sym typeface="Book Antiqua"/>
              </a:rPr>
              <a:t>253-nearest neighbors is a good choice, however, 7-nearest neighbors is a efficient choice</a:t>
            </a:r>
            <a:endParaRPr sz="1400" b="0" i="0" u="none" strike="noStrike" cap="none">
              <a:solidFill>
                <a:srgbClr val="000000"/>
              </a:solidFill>
              <a:latin typeface="Helvetica" pitchFamily="2" charset="0"/>
              <a:sym typeface="Arial"/>
            </a:endParaRPr>
          </a:p>
        </p:txBody>
      </p:sp>
      <p:sp>
        <p:nvSpPr>
          <p:cNvPr id="177" name="Google Shape;177;g75c5b2f09f_0_25"/>
          <p:cNvSpPr txBox="1">
            <a:spLocks noGrp="1"/>
          </p:cNvSpPr>
          <p:nvPr>
            <p:ph type="title"/>
          </p:nvPr>
        </p:nvSpPr>
        <p:spPr>
          <a:xfrm>
            <a:off x="349955" y="23103"/>
            <a:ext cx="8398800" cy="615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2800"/>
              <a:buFont typeface="Helvetica Neue"/>
              <a:buNone/>
            </a:pPr>
            <a:r>
              <a:rPr lang="en-US" sz="2800" dirty="0">
                <a:latin typeface="Helvetica" pitchFamily="2" charset="0"/>
                <a:ea typeface="Helvetica Neue"/>
                <a:cs typeface="Helvetica Neue"/>
                <a:sym typeface="Helvetica Neue"/>
              </a:rPr>
              <a:t>Selecting the correct "k"</a:t>
            </a:r>
            <a:endParaRPr sz="1800" dirty="0">
              <a:latin typeface="Helvetica" pitchFamily="2" charset="0"/>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9"/>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chemeClr val="accent1"/>
              </a:buClr>
              <a:buSzPts val="2400"/>
              <a:buFont typeface="Noto Sans Symbols"/>
              <a:buNone/>
            </a:pPr>
            <a:endParaRPr>
              <a:latin typeface="Helvetica" pitchFamily="2" charset="0"/>
            </a:endParaRPr>
          </a:p>
        </p:txBody>
      </p:sp>
      <p:sp>
        <p:nvSpPr>
          <p:cNvPr id="183" name="Google Shape;183;p39"/>
          <p:cNvSpPr txBox="1">
            <a:spLocks noGrp="1"/>
          </p:cNvSpPr>
          <p:nvPr>
            <p:ph type="title"/>
          </p:nvPr>
        </p:nvSpPr>
        <p:spPr>
          <a:xfrm>
            <a:off x="592797" y="251026"/>
            <a:ext cx="7756263" cy="57816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000"/>
              <a:buNone/>
            </a:pPr>
            <a:r>
              <a:rPr lang="en-US" dirty="0">
                <a:latin typeface="Helvetica" pitchFamily="2" charset="0"/>
                <a:ea typeface="Helvetica Neue"/>
                <a:cs typeface="Helvetica Neue"/>
                <a:sym typeface="Helvetica Neue"/>
              </a:rPr>
              <a:t>Decision Tree</a:t>
            </a:r>
            <a:endParaRPr dirty="0">
              <a:latin typeface="Helvetica" pitchFamily="2" charset="0"/>
            </a:endParaRPr>
          </a:p>
        </p:txBody>
      </p:sp>
      <p:pic>
        <p:nvPicPr>
          <p:cNvPr id="184" name="Google Shape;184;p39"/>
          <p:cNvPicPr preferRelativeResize="0"/>
          <p:nvPr/>
        </p:nvPicPr>
        <p:blipFill rotWithShape="1">
          <a:blip r:embed="rId3">
            <a:alphaModFix/>
          </a:blip>
          <a:srcRect/>
          <a:stretch/>
        </p:blipFill>
        <p:spPr>
          <a:xfrm>
            <a:off x="240919" y="1358561"/>
            <a:ext cx="3204029" cy="2167919"/>
          </a:xfrm>
          <a:prstGeom prst="rect">
            <a:avLst/>
          </a:prstGeom>
          <a:noFill/>
          <a:ln w="9525" cap="flat" cmpd="sng">
            <a:solidFill>
              <a:schemeClr val="dk1"/>
            </a:solidFill>
            <a:prstDash val="solid"/>
            <a:round/>
            <a:headEnd type="none" w="sm" len="sm"/>
            <a:tailEnd type="none" w="sm" len="sm"/>
          </a:ln>
        </p:spPr>
      </p:pic>
      <p:pic>
        <p:nvPicPr>
          <p:cNvPr id="185" name="Google Shape;185;p39"/>
          <p:cNvPicPr preferRelativeResize="0"/>
          <p:nvPr/>
        </p:nvPicPr>
        <p:blipFill rotWithShape="1">
          <a:blip r:embed="rId4">
            <a:alphaModFix/>
          </a:blip>
          <a:srcRect/>
          <a:stretch/>
        </p:blipFill>
        <p:spPr>
          <a:xfrm>
            <a:off x="3610228" y="1358561"/>
            <a:ext cx="5427447" cy="4176023"/>
          </a:xfrm>
          <a:prstGeom prst="rect">
            <a:avLst/>
          </a:prstGeom>
          <a:noFill/>
          <a:ln>
            <a:noFill/>
          </a:ln>
        </p:spPr>
      </p:pic>
      <p:sp>
        <p:nvSpPr>
          <p:cNvPr id="186" name="Google Shape;186;p39"/>
          <p:cNvSpPr/>
          <p:nvPr/>
        </p:nvSpPr>
        <p:spPr>
          <a:xfrm>
            <a:off x="699247" y="972260"/>
            <a:ext cx="617751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dirty="0">
                <a:solidFill>
                  <a:schemeClr val="dk1"/>
                </a:solidFill>
                <a:latin typeface="Helvetica" pitchFamily="2" charset="0"/>
                <a:ea typeface="Helvetica Neue"/>
                <a:cs typeface="Helvetica Neue"/>
                <a:sym typeface="Helvetica Neue"/>
              </a:rPr>
              <a:t>Cross Validation </a:t>
            </a:r>
            <a:r>
              <a:rPr lang="en-US" dirty="0" err="1">
                <a:solidFill>
                  <a:schemeClr val="dk1"/>
                </a:solidFill>
                <a:latin typeface="Helvetica" pitchFamily="2" charset="0"/>
                <a:ea typeface="Helvetica Neue"/>
                <a:cs typeface="Helvetica Neue"/>
                <a:sym typeface="Helvetica Neue"/>
              </a:rPr>
              <a:t>resuts</a:t>
            </a:r>
            <a:endParaRPr sz="1400" b="0" i="0" u="none" strike="noStrike" cap="none" dirty="0">
              <a:solidFill>
                <a:srgbClr val="000000"/>
              </a:solidFill>
              <a:latin typeface="Helvetica" pitchFamily="2" charset="0"/>
              <a:ea typeface="Helvetica Neue"/>
              <a:cs typeface="Helvetica Neue"/>
              <a:sym typeface="Helvetica Neue"/>
            </a:endParaRPr>
          </a:p>
        </p:txBody>
      </p:sp>
      <p:sp>
        <p:nvSpPr>
          <p:cNvPr id="187" name="Google Shape;187;p39"/>
          <p:cNvSpPr txBox="1"/>
          <p:nvPr/>
        </p:nvSpPr>
        <p:spPr>
          <a:xfrm>
            <a:off x="240919" y="3912781"/>
            <a:ext cx="32040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Helvetica" pitchFamily="2" charset="0"/>
                <a:sym typeface="Arial"/>
              </a:rPr>
              <a:t>Avoid overfitting the data based on the cp(complexity parameter).</a:t>
            </a:r>
            <a:endParaRPr sz="1400" b="0" i="0" u="none" strike="noStrike" cap="none">
              <a:solidFill>
                <a:srgbClr val="000000"/>
              </a:solidFill>
              <a:latin typeface="Helvetica" pitchFamily="2" charset="0"/>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699247" y="0"/>
            <a:ext cx="7756263" cy="59831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3200"/>
              <a:buFont typeface="Helvetica Neue"/>
              <a:buNone/>
            </a:pPr>
            <a:r>
              <a:rPr lang="en-US" sz="3200">
                <a:latin typeface="Helvetica" pitchFamily="2" charset="0"/>
                <a:ea typeface="Helvetica Neue"/>
                <a:cs typeface="Helvetica Neue"/>
                <a:sym typeface="Helvetica Neue"/>
              </a:rPr>
              <a:t>Decision Tree</a:t>
            </a:r>
            <a:endParaRPr>
              <a:latin typeface="Helvetica" pitchFamily="2" charset="0"/>
            </a:endParaRPr>
          </a:p>
        </p:txBody>
      </p:sp>
      <p:sp>
        <p:nvSpPr>
          <p:cNvPr id="193" name="Google Shape;193;p15"/>
          <p:cNvSpPr txBox="1"/>
          <p:nvPr/>
        </p:nvSpPr>
        <p:spPr>
          <a:xfrm>
            <a:off x="101599" y="730745"/>
            <a:ext cx="736772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Helvetica" pitchFamily="2" charset="0"/>
                <a:ea typeface="Helvetica Neue"/>
                <a:cs typeface="Helvetica Neue"/>
                <a:sym typeface="Helvetica Neue"/>
              </a:rPr>
              <a:t>To validate which variable will mostly cause cardiovascular diseases </a:t>
            </a:r>
            <a:endParaRPr sz="1400" b="0" i="0" u="none" strike="noStrike" cap="none">
              <a:solidFill>
                <a:srgbClr val="000000"/>
              </a:solidFill>
              <a:latin typeface="Helvetica" pitchFamily="2" charset="0"/>
              <a:ea typeface="Helvetica Neue"/>
              <a:cs typeface="Helvetica Neue"/>
              <a:sym typeface="Helvetica Neue"/>
            </a:endParaRPr>
          </a:p>
        </p:txBody>
      </p:sp>
      <p:pic>
        <p:nvPicPr>
          <p:cNvPr id="194" name="Google Shape;194;p15"/>
          <p:cNvPicPr preferRelativeResize="0"/>
          <p:nvPr/>
        </p:nvPicPr>
        <p:blipFill rotWithShape="1">
          <a:blip r:embed="rId3">
            <a:alphaModFix/>
          </a:blip>
          <a:srcRect/>
          <a:stretch/>
        </p:blipFill>
        <p:spPr>
          <a:xfrm>
            <a:off x="340242" y="1377076"/>
            <a:ext cx="8254409" cy="494929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0"/>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chemeClr val="accent1"/>
              </a:buClr>
              <a:buSzPts val="2400"/>
              <a:buFont typeface="Noto Sans Symbols"/>
              <a:buNone/>
            </a:pPr>
            <a:endParaRPr dirty="0">
              <a:latin typeface="Helvetica" pitchFamily="2" charset="0"/>
            </a:endParaRPr>
          </a:p>
        </p:txBody>
      </p:sp>
      <p:sp>
        <p:nvSpPr>
          <p:cNvPr id="200" name="Google Shape;200;p40"/>
          <p:cNvSpPr txBox="1">
            <a:spLocks noGrp="1"/>
          </p:cNvSpPr>
          <p:nvPr>
            <p:ph type="title"/>
          </p:nvPr>
        </p:nvSpPr>
        <p:spPr>
          <a:xfrm>
            <a:off x="699247" y="0"/>
            <a:ext cx="7756263" cy="78017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000"/>
              <a:buNone/>
            </a:pPr>
            <a:r>
              <a:rPr lang="en-US" dirty="0">
                <a:latin typeface="Helvetica" pitchFamily="2" charset="0"/>
              </a:rPr>
              <a:t>Decision Tree</a:t>
            </a:r>
            <a:endParaRPr dirty="0">
              <a:latin typeface="Helvetica" pitchFamily="2" charset="0"/>
            </a:endParaRPr>
          </a:p>
        </p:txBody>
      </p:sp>
      <p:pic>
        <p:nvPicPr>
          <p:cNvPr id="201" name="Google Shape;201;p40"/>
          <p:cNvPicPr preferRelativeResize="0"/>
          <p:nvPr/>
        </p:nvPicPr>
        <p:blipFill rotWithShape="1">
          <a:blip r:embed="rId3">
            <a:alphaModFix/>
          </a:blip>
          <a:srcRect/>
          <a:stretch/>
        </p:blipFill>
        <p:spPr>
          <a:xfrm>
            <a:off x="299421" y="1275021"/>
            <a:ext cx="8534400" cy="2806700"/>
          </a:xfrm>
          <a:prstGeom prst="rect">
            <a:avLst/>
          </a:prstGeom>
          <a:noFill/>
          <a:ln>
            <a:noFill/>
          </a:ln>
        </p:spPr>
      </p:pic>
      <p:sp>
        <p:nvSpPr>
          <p:cNvPr id="202" name="Google Shape;202;p40"/>
          <p:cNvSpPr/>
          <p:nvPr/>
        </p:nvSpPr>
        <p:spPr>
          <a:xfrm>
            <a:off x="908220" y="4402824"/>
            <a:ext cx="26917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333333"/>
                </a:solidFill>
                <a:latin typeface="Helvetica" pitchFamily="2" charset="0"/>
                <a:ea typeface="Helvetica Neue"/>
                <a:cs typeface="Helvetica Neue"/>
                <a:sym typeface="Helvetica Neue"/>
              </a:rPr>
              <a:t>The overall accuracy is 71.81%</a:t>
            </a:r>
            <a:endParaRPr sz="1400" b="0" i="0" u="none" strike="noStrike" cap="none">
              <a:solidFill>
                <a:schemeClr val="dk1"/>
              </a:solidFill>
              <a:latin typeface="Helvetica" pitchFamily="2" charset="0"/>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75c5b2f09f_0_40"/>
          <p:cNvSpPr txBox="1">
            <a:spLocks noGrp="1"/>
          </p:cNvSpPr>
          <p:nvPr>
            <p:ph type="body" idx="1"/>
          </p:nvPr>
        </p:nvSpPr>
        <p:spPr>
          <a:xfrm>
            <a:off x="84221" y="688622"/>
            <a:ext cx="4632300" cy="5242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US" sz="2000" b="1" dirty="0">
                <a:latin typeface="Helvetica" pitchFamily="2" charset="0"/>
              </a:rPr>
              <a:t>Disorders related to the heart and blood vessels </a:t>
            </a:r>
            <a:endParaRPr dirty="0">
              <a:latin typeface="Helvetica" pitchFamily="2" charset="0"/>
            </a:endParaRPr>
          </a:p>
          <a:p>
            <a:pPr marL="342900" lvl="0" indent="-201930" algn="l" rtl="0">
              <a:lnSpc>
                <a:spcPct val="90000"/>
              </a:lnSpc>
              <a:spcBef>
                <a:spcPts val="0"/>
              </a:spcBef>
              <a:spcAft>
                <a:spcPts val="0"/>
              </a:spcAft>
              <a:buSzPts val="2220"/>
              <a:buFont typeface="Arial"/>
              <a:buNone/>
            </a:pPr>
            <a:endParaRPr sz="2220" b="1" dirty="0">
              <a:latin typeface="Helvetica" pitchFamily="2" charset="0"/>
              <a:ea typeface="Helvetica Neue"/>
              <a:cs typeface="Helvetica Neue"/>
              <a:sym typeface="Helvetica Neue"/>
            </a:endParaRPr>
          </a:p>
          <a:p>
            <a:pPr marL="342900" lvl="0" indent="-342900" algn="l" rtl="0">
              <a:lnSpc>
                <a:spcPct val="90000"/>
              </a:lnSpc>
              <a:spcBef>
                <a:spcPts val="0"/>
              </a:spcBef>
              <a:spcAft>
                <a:spcPts val="0"/>
              </a:spcAft>
              <a:buSzPts val="2220"/>
              <a:buFont typeface="Arial"/>
              <a:buChar char="•"/>
            </a:pPr>
            <a:r>
              <a:rPr lang="en-US" sz="2220" b="1" dirty="0">
                <a:latin typeface="Helvetica" pitchFamily="2" charset="0"/>
                <a:ea typeface="Helvetica Neue"/>
                <a:cs typeface="Helvetica Neue"/>
                <a:sym typeface="Helvetica Neue"/>
              </a:rPr>
              <a:t>Cause: </a:t>
            </a:r>
            <a:endParaRPr dirty="0">
              <a:latin typeface="Helvetica" pitchFamily="2" charset="0"/>
            </a:endParaRPr>
          </a:p>
          <a:p>
            <a:pPr marL="0" lvl="0" indent="0" algn="l" rtl="0">
              <a:lnSpc>
                <a:spcPct val="90000"/>
              </a:lnSpc>
              <a:spcBef>
                <a:spcPts val="0"/>
              </a:spcBef>
              <a:spcAft>
                <a:spcPts val="0"/>
              </a:spcAft>
              <a:buSzPts val="2220"/>
              <a:buNone/>
            </a:pPr>
            <a:r>
              <a:rPr lang="en-US" sz="2220" dirty="0">
                <a:latin typeface="Helvetica" pitchFamily="2" charset="0"/>
                <a:ea typeface="Helvetica Neue"/>
                <a:cs typeface="Helvetica Neue"/>
                <a:sym typeface="Helvetica Neue"/>
              </a:rPr>
              <a:t>Fatty plaque builds up on the inner walls of the blood vessels which prevent prevents blood flowing to the heart </a:t>
            </a:r>
            <a:endParaRPr dirty="0">
              <a:latin typeface="Helvetica" pitchFamily="2" charset="0"/>
            </a:endParaRPr>
          </a:p>
          <a:p>
            <a:pPr marL="342900" lvl="0" indent="-201930" algn="l" rtl="0">
              <a:lnSpc>
                <a:spcPct val="90000"/>
              </a:lnSpc>
              <a:spcBef>
                <a:spcPts val="444"/>
              </a:spcBef>
              <a:spcAft>
                <a:spcPts val="0"/>
              </a:spcAft>
              <a:buSzPts val="2220"/>
              <a:buFont typeface="Arial"/>
              <a:buNone/>
            </a:pPr>
            <a:endParaRPr sz="2220" dirty="0">
              <a:latin typeface="Helvetica" pitchFamily="2" charset="0"/>
              <a:ea typeface="Helvetica Neue"/>
              <a:cs typeface="Helvetica Neue"/>
              <a:sym typeface="Helvetica Neue"/>
            </a:endParaRPr>
          </a:p>
          <a:p>
            <a:pPr marL="342900" lvl="0" indent="-342900" algn="l" rtl="0">
              <a:lnSpc>
                <a:spcPct val="90000"/>
              </a:lnSpc>
              <a:spcBef>
                <a:spcPts val="444"/>
              </a:spcBef>
              <a:spcAft>
                <a:spcPts val="0"/>
              </a:spcAft>
              <a:buSzPts val="2220"/>
              <a:buFont typeface="Arial"/>
              <a:buChar char="•"/>
            </a:pPr>
            <a:r>
              <a:rPr lang="en-US" sz="2220" b="1" dirty="0">
                <a:latin typeface="Helvetica" pitchFamily="2" charset="0"/>
                <a:ea typeface="Helvetica Neue"/>
                <a:cs typeface="Helvetica Neue"/>
                <a:sym typeface="Helvetica Neue"/>
              </a:rPr>
              <a:t>Risk factor: </a:t>
            </a:r>
            <a:endParaRPr dirty="0">
              <a:latin typeface="Helvetica" pitchFamily="2" charset="0"/>
            </a:endParaRPr>
          </a:p>
          <a:p>
            <a:pPr marL="0" lvl="0" indent="0" algn="l" rtl="0">
              <a:lnSpc>
                <a:spcPct val="90000"/>
              </a:lnSpc>
              <a:spcBef>
                <a:spcPts val="444"/>
              </a:spcBef>
              <a:spcAft>
                <a:spcPts val="0"/>
              </a:spcAft>
              <a:buSzPts val="2220"/>
              <a:buNone/>
            </a:pPr>
            <a:r>
              <a:rPr lang="en-US" sz="2220" dirty="0">
                <a:latin typeface="Helvetica" pitchFamily="2" charset="0"/>
                <a:ea typeface="Helvetica Neue"/>
                <a:cs typeface="Helvetica Neue"/>
                <a:sym typeface="Helvetica Neue"/>
              </a:rPr>
              <a:t>Unhealthy diet, obesity, physical inactivity, tobacco use and harmful use of alcohol</a:t>
            </a:r>
            <a:endParaRPr dirty="0">
              <a:latin typeface="Helvetica" pitchFamily="2" charset="0"/>
            </a:endParaRPr>
          </a:p>
          <a:p>
            <a:pPr marL="0" lvl="0" indent="0" algn="l" rtl="0">
              <a:lnSpc>
                <a:spcPct val="90000"/>
              </a:lnSpc>
              <a:spcBef>
                <a:spcPts val="444"/>
              </a:spcBef>
              <a:spcAft>
                <a:spcPts val="0"/>
              </a:spcAft>
              <a:buSzPts val="2220"/>
              <a:buNone/>
            </a:pPr>
            <a:endParaRPr sz="2220" b="1" dirty="0">
              <a:latin typeface="Helvetica" pitchFamily="2" charset="0"/>
              <a:ea typeface="Helvetica Neue"/>
              <a:cs typeface="Helvetica Neue"/>
              <a:sym typeface="Helvetica Neue"/>
            </a:endParaRPr>
          </a:p>
        </p:txBody>
      </p:sp>
      <p:sp>
        <p:nvSpPr>
          <p:cNvPr id="59" name="Google Shape;59;g75c5b2f09f_0_40"/>
          <p:cNvSpPr txBox="1"/>
          <p:nvPr/>
        </p:nvSpPr>
        <p:spPr>
          <a:xfrm>
            <a:off x="1732546" y="-9210"/>
            <a:ext cx="6184200" cy="688500"/>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r>
              <a:rPr lang="en-US" sz="2800" b="1" i="0" u="none" strike="noStrike" cap="none">
                <a:solidFill>
                  <a:srgbClr val="000000"/>
                </a:solidFill>
                <a:latin typeface="Helvetica" pitchFamily="2" charset="0"/>
                <a:sym typeface="Arial"/>
              </a:rPr>
              <a:t>Cardiovascular disease (CVD)</a:t>
            </a:r>
            <a:r>
              <a:rPr lang="en-US" sz="2800" b="1" i="0" u="none" strike="noStrike" cap="none">
                <a:solidFill>
                  <a:schemeClr val="dk1"/>
                </a:solidFill>
                <a:latin typeface="Helvetica" pitchFamily="2" charset="0"/>
                <a:ea typeface="Helvetica Neue"/>
                <a:cs typeface="Helvetica Neue"/>
                <a:sym typeface="Helvetica Neue"/>
              </a:rPr>
              <a:t> </a:t>
            </a:r>
            <a:endParaRPr sz="2400" b="1" i="0" u="none" strike="noStrike" cap="none">
              <a:solidFill>
                <a:schemeClr val="dk1"/>
              </a:solidFill>
              <a:latin typeface="Helvetica" pitchFamily="2" charset="0"/>
              <a:ea typeface="Helvetica Neue"/>
              <a:cs typeface="Helvetica Neue"/>
              <a:sym typeface="Helvetica Neue"/>
            </a:endParaRPr>
          </a:p>
        </p:txBody>
      </p:sp>
      <p:pic>
        <p:nvPicPr>
          <p:cNvPr id="60" name="Google Shape;60;g75c5b2f09f_0_40"/>
          <p:cNvPicPr preferRelativeResize="0"/>
          <p:nvPr/>
        </p:nvPicPr>
        <p:blipFill rotWithShape="1">
          <a:blip r:embed="rId3">
            <a:alphaModFix/>
          </a:blip>
          <a:srcRect/>
          <a:stretch/>
        </p:blipFill>
        <p:spPr>
          <a:xfrm>
            <a:off x="4824662" y="878305"/>
            <a:ext cx="4223084" cy="40185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1"/>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3200"/>
              <a:buFont typeface="Arial"/>
              <a:buNone/>
            </a:pPr>
            <a:r>
              <a:rPr lang="en-US" sz="3200">
                <a:solidFill>
                  <a:schemeClr val="tx1"/>
                </a:solidFill>
                <a:latin typeface="Helvetica" pitchFamily="2" charset="0"/>
              </a:rPr>
              <a:t>Summary</a:t>
            </a:r>
            <a:endParaRPr>
              <a:solidFill>
                <a:schemeClr val="tx1"/>
              </a:solidFill>
              <a:latin typeface="Helvetica" pitchFamily="2" charset="0"/>
            </a:endParaRPr>
          </a:p>
        </p:txBody>
      </p:sp>
      <p:grpSp>
        <p:nvGrpSpPr>
          <p:cNvPr id="208" name="Google Shape;208;p41"/>
          <p:cNvGrpSpPr/>
          <p:nvPr/>
        </p:nvGrpSpPr>
        <p:grpSpPr>
          <a:xfrm>
            <a:off x="414613" y="965619"/>
            <a:ext cx="8314773" cy="4973069"/>
            <a:chOff x="4305" y="669319"/>
            <a:chExt cx="8314773" cy="4973069"/>
          </a:xfrm>
        </p:grpSpPr>
        <p:sp>
          <p:nvSpPr>
            <p:cNvPr id="209" name="Google Shape;209;p41"/>
            <p:cNvSpPr/>
            <p:nvPr/>
          </p:nvSpPr>
          <p:spPr>
            <a:xfrm>
              <a:off x="4151312" y="1567243"/>
              <a:ext cx="3269842" cy="627118"/>
            </a:xfrm>
            <a:custGeom>
              <a:avLst/>
              <a:gdLst/>
              <a:ahLst/>
              <a:cxnLst/>
              <a:rect l="l" t="t" r="r" b="b"/>
              <a:pathLst>
                <a:path w="120000" h="120000" extrusionOk="0">
                  <a:moveTo>
                    <a:pt x="0" y="0"/>
                  </a:moveTo>
                  <a:lnTo>
                    <a:pt x="0" y="83918"/>
                  </a:lnTo>
                  <a:lnTo>
                    <a:pt x="120000" y="83918"/>
                  </a:lnTo>
                  <a:lnTo>
                    <a:pt x="120000" y="120000"/>
                  </a:lnTo>
                </a:path>
              </a:pathLst>
            </a:custGeom>
            <a:noFill/>
            <a:ln w="25400" cap="flat" cmpd="sng">
              <a:solidFill>
                <a:srgbClr val="6B2A1C"/>
              </a:solidFill>
              <a:prstDash val="solid"/>
              <a:round/>
              <a:headEnd type="none" w="sm" len="sm"/>
              <a:tailEnd type="none" w="sm" len="sm"/>
            </a:ln>
          </p:spPr>
        </p:sp>
        <p:sp>
          <p:nvSpPr>
            <p:cNvPr id="210" name="Google Shape;210;p41"/>
            <p:cNvSpPr/>
            <p:nvPr/>
          </p:nvSpPr>
          <p:spPr>
            <a:xfrm>
              <a:off x="4151312" y="1567243"/>
              <a:ext cx="1096867" cy="627118"/>
            </a:xfrm>
            <a:custGeom>
              <a:avLst/>
              <a:gdLst/>
              <a:ahLst/>
              <a:cxnLst/>
              <a:rect l="l" t="t" r="r" b="b"/>
              <a:pathLst>
                <a:path w="120000" h="120000" extrusionOk="0">
                  <a:moveTo>
                    <a:pt x="0" y="0"/>
                  </a:moveTo>
                  <a:lnTo>
                    <a:pt x="0" y="83918"/>
                  </a:lnTo>
                  <a:lnTo>
                    <a:pt x="120000" y="83918"/>
                  </a:lnTo>
                  <a:lnTo>
                    <a:pt x="120000" y="120000"/>
                  </a:lnTo>
                </a:path>
              </a:pathLst>
            </a:custGeom>
            <a:noFill/>
            <a:ln w="25400" cap="flat" cmpd="sng">
              <a:solidFill>
                <a:srgbClr val="6B2A1C"/>
              </a:solidFill>
              <a:prstDash val="solid"/>
              <a:round/>
              <a:headEnd type="none" w="sm" len="sm"/>
              <a:tailEnd type="none" w="sm" len="sm"/>
            </a:ln>
          </p:spPr>
        </p:sp>
        <p:sp>
          <p:nvSpPr>
            <p:cNvPr id="211" name="Google Shape;211;p41"/>
            <p:cNvSpPr/>
            <p:nvPr/>
          </p:nvSpPr>
          <p:spPr>
            <a:xfrm>
              <a:off x="2356865" y="3092286"/>
              <a:ext cx="269377" cy="2101141"/>
            </a:xfrm>
            <a:custGeom>
              <a:avLst/>
              <a:gdLst/>
              <a:ahLst/>
              <a:cxnLst/>
              <a:rect l="l" t="t" r="r" b="b"/>
              <a:pathLst>
                <a:path w="120000" h="120000" extrusionOk="0">
                  <a:moveTo>
                    <a:pt x="0" y="0"/>
                  </a:moveTo>
                  <a:lnTo>
                    <a:pt x="0" y="120000"/>
                  </a:lnTo>
                  <a:lnTo>
                    <a:pt x="120000" y="120000"/>
                  </a:lnTo>
                </a:path>
              </a:pathLst>
            </a:custGeom>
            <a:noFill/>
            <a:ln w="25400" cap="flat" cmpd="sng">
              <a:solidFill>
                <a:srgbClr val="792F1E"/>
              </a:solidFill>
              <a:prstDash val="solid"/>
              <a:round/>
              <a:headEnd type="none" w="sm" len="sm"/>
              <a:tailEnd type="none" w="sm" len="sm"/>
            </a:ln>
          </p:spPr>
        </p:sp>
        <p:sp>
          <p:nvSpPr>
            <p:cNvPr id="212" name="Google Shape;212;p41"/>
            <p:cNvSpPr/>
            <p:nvPr/>
          </p:nvSpPr>
          <p:spPr>
            <a:xfrm>
              <a:off x="2356865" y="3092286"/>
              <a:ext cx="269377" cy="826089"/>
            </a:xfrm>
            <a:custGeom>
              <a:avLst/>
              <a:gdLst/>
              <a:ahLst/>
              <a:cxnLst/>
              <a:rect l="l" t="t" r="r" b="b"/>
              <a:pathLst>
                <a:path w="120000" h="120000" extrusionOk="0">
                  <a:moveTo>
                    <a:pt x="0" y="0"/>
                  </a:moveTo>
                  <a:lnTo>
                    <a:pt x="0" y="120000"/>
                  </a:lnTo>
                  <a:lnTo>
                    <a:pt x="120000" y="120000"/>
                  </a:lnTo>
                </a:path>
              </a:pathLst>
            </a:custGeom>
            <a:noFill/>
            <a:ln w="25400" cap="flat" cmpd="sng">
              <a:solidFill>
                <a:srgbClr val="792F1E"/>
              </a:solidFill>
              <a:prstDash val="solid"/>
              <a:round/>
              <a:headEnd type="none" w="sm" len="sm"/>
              <a:tailEnd type="none" w="sm" len="sm"/>
            </a:ln>
          </p:spPr>
        </p:sp>
        <p:sp>
          <p:nvSpPr>
            <p:cNvPr id="213" name="Google Shape;213;p41"/>
            <p:cNvSpPr/>
            <p:nvPr/>
          </p:nvSpPr>
          <p:spPr>
            <a:xfrm>
              <a:off x="3075204" y="1567243"/>
              <a:ext cx="1076107" cy="627118"/>
            </a:xfrm>
            <a:custGeom>
              <a:avLst/>
              <a:gdLst/>
              <a:ahLst/>
              <a:cxnLst/>
              <a:rect l="l" t="t" r="r" b="b"/>
              <a:pathLst>
                <a:path w="120000" h="120000" extrusionOk="0">
                  <a:moveTo>
                    <a:pt x="120000" y="0"/>
                  </a:moveTo>
                  <a:lnTo>
                    <a:pt x="120000" y="83918"/>
                  </a:lnTo>
                  <a:lnTo>
                    <a:pt x="0" y="83918"/>
                  </a:lnTo>
                  <a:lnTo>
                    <a:pt x="0" y="120000"/>
                  </a:lnTo>
                </a:path>
              </a:pathLst>
            </a:custGeom>
            <a:noFill/>
            <a:ln w="25400" cap="flat" cmpd="sng">
              <a:solidFill>
                <a:srgbClr val="6B2A1C"/>
              </a:solidFill>
              <a:prstDash val="solid"/>
              <a:round/>
              <a:headEnd type="none" w="sm" len="sm"/>
              <a:tailEnd type="none" w="sm" len="sm"/>
            </a:ln>
          </p:spPr>
        </p:sp>
        <p:sp>
          <p:nvSpPr>
            <p:cNvPr id="214" name="Google Shape;214;p41"/>
            <p:cNvSpPr/>
            <p:nvPr/>
          </p:nvSpPr>
          <p:spPr>
            <a:xfrm>
              <a:off x="902229" y="1567243"/>
              <a:ext cx="3249082" cy="627118"/>
            </a:xfrm>
            <a:custGeom>
              <a:avLst/>
              <a:gdLst/>
              <a:ahLst/>
              <a:cxnLst/>
              <a:rect l="l" t="t" r="r" b="b"/>
              <a:pathLst>
                <a:path w="120000" h="120000" extrusionOk="0">
                  <a:moveTo>
                    <a:pt x="120000" y="0"/>
                  </a:moveTo>
                  <a:lnTo>
                    <a:pt x="120000" y="83918"/>
                  </a:lnTo>
                  <a:lnTo>
                    <a:pt x="0" y="83918"/>
                  </a:lnTo>
                  <a:lnTo>
                    <a:pt x="0" y="120000"/>
                  </a:lnTo>
                </a:path>
              </a:pathLst>
            </a:custGeom>
            <a:noFill/>
            <a:ln w="25400" cap="flat" cmpd="sng">
              <a:solidFill>
                <a:srgbClr val="6B2A1C"/>
              </a:solidFill>
              <a:prstDash val="solid"/>
              <a:round/>
              <a:headEnd type="none" w="sm" len="sm"/>
              <a:tailEnd type="none" w="sm" len="sm"/>
            </a:ln>
          </p:spPr>
        </p:sp>
        <p:sp>
          <p:nvSpPr>
            <p:cNvPr id="215" name="Google Shape;215;p41"/>
            <p:cNvSpPr/>
            <p:nvPr/>
          </p:nvSpPr>
          <p:spPr>
            <a:xfrm>
              <a:off x="3253388" y="669319"/>
              <a:ext cx="1795847" cy="897923"/>
            </a:xfrm>
            <a:prstGeom prst="rect">
              <a:avLst/>
            </a:prstGeom>
            <a:solidFill>
              <a:schemeClr val="lt1"/>
            </a:solidFill>
            <a:ln w="25400" cap="flat" cmpd="sng">
              <a:solidFill>
                <a:srgbClr val="792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Helvetica" pitchFamily="2" charset="0"/>
              </a:endParaRPr>
            </a:p>
          </p:txBody>
        </p:sp>
        <p:sp>
          <p:nvSpPr>
            <p:cNvPr id="216" name="Google Shape;216;p41"/>
            <p:cNvSpPr txBox="1"/>
            <p:nvPr/>
          </p:nvSpPr>
          <p:spPr>
            <a:xfrm>
              <a:off x="3253388" y="669319"/>
              <a:ext cx="1795847" cy="897923"/>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None/>
              </a:pPr>
              <a:r>
                <a:rPr lang="en-US" sz="2300" b="0" i="0" u="none" strike="noStrike" cap="none" dirty="0">
                  <a:solidFill>
                    <a:schemeClr val="tx1"/>
                  </a:solidFill>
                  <a:latin typeface="Helvetica" pitchFamily="2" charset="0"/>
                  <a:sym typeface="Arial"/>
                </a:rPr>
                <a:t>Classification algorithm</a:t>
              </a:r>
              <a:endParaRPr dirty="0">
                <a:solidFill>
                  <a:schemeClr val="tx1"/>
                </a:solidFill>
                <a:latin typeface="Helvetica" pitchFamily="2" charset="0"/>
              </a:endParaRPr>
            </a:p>
          </p:txBody>
        </p:sp>
        <p:sp>
          <p:nvSpPr>
            <p:cNvPr id="217" name="Google Shape;217;p41"/>
            <p:cNvSpPr/>
            <p:nvPr/>
          </p:nvSpPr>
          <p:spPr>
            <a:xfrm>
              <a:off x="4305" y="2194362"/>
              <a:ext cx="1795847" cy="897923"/>
            </a:xfrm>
            <a:prstGeom prst="rect">
              <a:avLst/>
            </a:prstGeom>
            <a:solidFill>
              <a:schemeClr val="lt1"/>
            </a:solidFill>
            <a:ln w="25400" cap="flat" cmpd="sng">
              <a:solidFill>
                <a:srgbClr val="792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Helvetica" pitchFamily="2" charset="0"/>
              </a:endParaRPr>
            </a:p>
          </p:txBody>
        </p:sp>
        <p:sp>
          <p:nvSpPr>
            <p:cNvPr id="218" name="Google Shape;218;p41"/>
            <p:cNvSpPr txBox="1"/>
            <p:nvPr/>
          </p:nvSpPr>
          <p:spPr>
            <a:xfrm>
              <a:off x="4305" y="2194362"/>
              <a:ext cx="1795847" cy="897923"/>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None/>
              </a:pPr>
              <a:r>
                <a:rPr lang="en-US" sz="2300" b="0" i="0" u="none" strike="noStrike" cap="none" dirty="0">
                  <a:solidFill>
                    <a:schemeClr val="tx1"/>
                  </a:solidFill>
                  <a:latin typeface="Helvetica" pitchFamily="2" charset="0"/>
                  <a:sym typeface="Arial"/>
                </a:rPr>
                <a:t>Logistic Regression</a:t>
              </a:r>
              <a:endParaRPr sz="2300" b="0" i="0" u="none" strike="noStrike" cap="none" dirty="0">
                <a:solidFill>
                  <a:schemeClr val="tx1"/>
                </a:solidFill>
                <a:latin typeface="Helvetica" pitchFamily="2" charset="0"/>
                <a:sym typeface="Arial"/>
              </a:endParaRPr>
            </a:p>
          </p:txBody>
        </p:sp>
        <p:sp>
          <p:nvSpPr>
            <p:cNvPr id="219" name="Google Shape;219;p41"/>
            <p:cNvSpPr/>
            <p:nvPr/>
          </p:nvSpPr>
          <p:spPr>
            <a:xfrm>
              <a:off x="2177280" y="2194362"/>
              <a:ext cx="1795847" cy="897923"/>
            </a:xfrm>
            <a:prstGeom prst="rect">
              <a:avLst/>
            </a:prstGeom>
            <a:solidFill>
              <a:schemeClr val="lt1"/>
            </a:solidFill>
            <a:ln w="25400" cap="flat" cmpd="sng">
              <a:solidFill>
                <a:srgbClr val="792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Helvetica" pitchFamily="2" charset="0"/>
              </a:endParaRPr>
            </a:p>
          </p:txBody>
        </p:sp>
        <p:sp>
          <p:nvSpPr>
            <p:cNvPr id="220" name="Google Shape;220;p41"/>
            <p:cNvSpPr txBox="1"/>
            <p:nvPr/>
          </p:nvSpPr>
          <p:spPr>
            <a:xfrm>
              <a:off x="2177280" y="2194362"/>
              <a:ext cx="1795847" cy="897923"/>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tx1"/>
                  </a:solidFill>
                  <a:latin typeface="Helvetica" pitchFamily="2" charset="0"/>
                  <a:sym typeface="Arial"/>
                </a:rPr>
                <a:t>Linear Regression</a:t>
              </a:r>
              <a:endParaRPr sz="2300" b="0" i="0" u="none" strike="noStrike" cap="none">
                <a:solidFill>
                  <a:schemeClr val="tx1"/>
                </a:solidFill>
                <a:latin typeface="Helvetica" pitchFamily="2" charset="0"/>
                <a:sym typeface="Arial"/>
              </a:endParaRPr>
            </a:p>
          </p:txBody>
        </p:sp>
        <p:sp>
          <p:nvSpPr>
            <p:cNvPr id="221" name="Google Shape;221;p41"/>
            <p:cNvSpPr/>
            <p:nvPr/>
          </p:nvSpPr>
          <p:spPr>
            <a:xfrm>
              <a:off x="2626242" y="3469413"/>
              <a:ext cx="1795847" cy="897923"/>
            </a:xfrm>
            <a:prstGeom prst="rect">
              <a:avLst/>
            </a:prstGeom>
            <a:solidFill>
              <a:schemeClr val="lt1"/>
            </a:solidFill>
            <a:ln w="25400" cap="flat" cmpd="sng">
              <a:solidFill>
                <a:srgbClr val="792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Helvetica" pitchFamily="2" charset="0"/>
              </a:endParaRPr>
            </a:p>
          </p:txBody>
        </p:sp>
        <p:sp>
          <p:nvSpPr>
            <p:cNvPr id="222" name="Google Shape;222;p41"/>
            <p:cNvSpPr txBox="1"/>
            <p:nvPr/>
          </p:nvSpPr>
          <p:spPr>
            <a:xfrm>
              <a:off x="2626242" y="3469413"/>
              <a:ext cx="1795847" cy="897923"/>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tx1"/>
                  </a:solidFill>
                  <a:latin typeface="Helvetica" pitchFamily="2" charset="0"/>
                  <a:sym typeface="Arial"/>
                </a:rPr>
                <a:t>Ridge Regression</a:t>
              </a:r>
              <a:endParaRPr sz="2300" b="0" i="0" u="none" strike="noStrike" cap="none">
                <a:solidFill>
                  <a:schemeClr val="tx1"/>
                </a:solidFill>
                <a:latin typeface="Helvetica" pitchFamily="2" charset="0"/>
                <a:sym typeface="Arial"/>
              </a:endParaRPr>
            </a:p>
          </p:txBody>
        </p:sp>
        <p:sp>
          <p:nvSpPr>
            <p:cNvPr id="223" name="Google Shape;223;p41"/>
            <p:cNvSpPr/>
            <p:nvPr/>
          </p:nvSpPr>
          <p:spPr>
            <a:xfrm>
              <a:off x="2626242" y="4744465"/>
              <a:ext cx="1795847" cy="897923"/>
            </a:xfrm>
            <a:prstGeom prst="rect">
              <a:avLst/>
            </a:prstGeom>
            <a:solidFill>
              <a:schemeClr val="lt1"/>
            </a:solidFill>
            <a:ln w="25400" cap="flat" cmpd="sng">
              <a:solidFill>
                <a:srgbClr val="792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Helvetica" pitchFamily="2" charset="0"/>
              </a:endParaRPr>
            </a:p>
          </p:txBody>
        </p:sp>
        <p:sp>
          <p:nvSpPr>
            <p:cNvPr id="224" name="Google Shape;224;p41"/>
            <p:cNvSpPr txBox="1"/>
            <p:nvPr/>
          </p:nvSpPr>
          <p:spPr>
            <a:xfrm>
              <a:off x="2626242" y="4744465"/>
              <a:ext cx="1795847" cy="897923"/>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tx1"/>
                  </a:solidFill>
                  <a:latin typeface="Helvetica" pitchFamily="2" charset="0"/>
                  <a:sym typeface="Arial"/>
                </a:rPr>
                <a:t>Lasso Regression</a:t>
              </a:r>
              <a:endParaRPr sz="2300" b="0" i="0" u="none" strike="noStrike" cap="none">
                <a:solidFill>
                  <a:schemeClr val="tx1"/>
                </a:solidFill>
                <a:latin typeface="Helvetica" pitchFamily="2" charset="0"/>
                <a:sym typeface="Arial"/>
              </a:endParaRPr>
            </a:p>
          </p:txBody>
        </p:sp>
        <p:sp>
          <p:nvSpPr>
            <p:cNvPr id="225" name="Google Shape;225;p41"/>
            <p:cNvSpPr/>
            <p:nvPr/>
          </p:nvSpPr>
          <p:spPr>
            <a:xfrm>
              <a:off x="4350255" y="2194362"/>
              <a:ext cx="1795847" cy="897923"/>
            </a:xfrm>
            <a:prstGeom prst="rect">
              <a:avLst/>
            </a:prstGeom>
            <a:solidFill>
              <a:schemeClr val="lt1"/>
            </a:solidFill>
            <a:ln w="25400" cap="flat" cmpd="sng">
              <a:solidFill>
                <a:srgbClr val="792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Helvetica" pitchFamily="2" charset="0"/>
              </a:endParaRPr>
            </a:p>
          </p:txBody>
        </p:sp>
        <p:sp>
          <p:nvSpPr>
            <p:cNvPr id="226" name="Google Shape;226;p41"/>
            <p:cNvSpPr txBox="1"/>
            <p:nvPr/>
          </p:nvSpPr>
          <p:spPr>
            <a:xfrm>
              <a:off x="4350255" y="2194362"/>
              <a:ext cx="1795847" cy="897923"/>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tx1"/>
                  </a:solidFill>
                  <a:latin typeface="Helvetica" pitchFamily="2" charset="0"/>
                  <a:sym typeface="Arial"/>
                </a:rPr>
                <a:t>K-Nearest Neighbors</a:t>
              </a:r>
              <a:endParaRPr>
                <a:solidFill>
                  <a:schemeClr val="tx1"/>
                </a:solidFill>
                <a:latin typeface="Helvetica" pitchFamily="2" charset="0"/>
              </a:endParaRPr>
            </a:p>
          </p:txBody>
        </p:sp>
        <p:sp>
          <p:nvSpPr>
            <p:cNvPr id="227" name="Google Shape;227;p41"/>
            <p:cNvSpPr/>
            <p:nvPr/>
          </p:nvSpPr>
          <p:spPr>
            <a:xfrm>
              <a:off x="6523231" y="2194362"/>
              <a:ext cx="1795847" cy="897923"/>
            </a:xfrm>
            <a:prstGeom prst="rect">
              <a:avLst/>
            </a:prstGeom>
            <a:solidFill>
              <a:schemeClr val="lt1"/>
            </a:solidFill>
            <a:ln w="25400" cap="flat" cmpd="sng">
              <a:solidFill>
                <a:srgbClr val="792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Helvetica" pitchFamily="2" charset="0"/>
              </a:endParaRPr>
            </a:p>
          </p:txBody>
        </p:sp>
        <p:sp>
          <p:nvSpPr>
            <p:cNvPr id="228" name="Google Shape;228;p41"/>
            <p:cNvSpPr txBox="1"/>
            <p:nvPr/>
          </p:nvSpPr>
          <p:spPr>
            <a:xfrm>
              <a:off x="6523231" y="2194362"/>
              <a:ext cx="1795847" cy="897923"/>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tx1"/>
                  </a:solidFill>
                  <a:latin typeface="Helvetica" pitchFamily="2" charset="0"/>
                  <a:sym typeface="Arial"/>
                </a:rPr>
                <a:t>Decision Tree</a:t>
              </a:r>
              <a:endParaRPr sz="2300" b="0" i="0" u="none" strike="noStrike" cap="none">
                <a:solidFill>
                  <a:schemeClr val="tx1"/>
                </a:solidFill>
                <a:latin typeface="Helvetica" pitchFamily="2" charset="0"/>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grpSp>
        <p:nvGrpSpPr>
          <p:cNvPr id="233" name="Google Shape;233;p42"/>
          <p:cNvGrpSpPr/>
          <p:nvPr/>
        </p:nvGrpSpPr>
        <p:grpSpPr>
          <a:xfrm>
            <a:off x="183467" y="946287"/>
            <a:ext cx="8777061" cy="4240154"/>
            <a:chOff x="589" y="353687"/>
            <a:chExt cx="8777061" cy="4240154"/>
          </a:xfrm>
        </p:grpSpPr>
        <p:sp>
          <p:nvSpPr>
            <p:cNvPr id="234" name="Google Shape;234;p42"/>
            <p:cNvSpPr/>
            <p:nvPr/>
          </p:nvSpPr>
          <p:spPr>
            <a:xfrm>
              <a:off x="4389119" y="2771703"/>
              <a:ext cx="3105334" cy="538942"/>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6B2A1C"/>
              </a:solidFill>
              <a:prstDash val="solid"/>
              <a:round/>
              <a:headEnd type="none" w="sm" len="sm"/>
              <a:tailEnd type="none" w="sm" len="sm"/>
            </a:ln>
          </p:spPr>
        </p:sp>
        <p:sp>
          <p:nvSpPr>
            <p:cNvPr id="235" name="Google Shape;235;p42"/>
            <p:cNvSpPr/>
            <p:nvPr/>
          </p:nvSpPr>
          <p:spPr>
            <a:xfrm>
              <a:off x="4343399" y="2771703"/>
              <a:ext cx="91440" cy="538942"/>
            </a:xfrm>
            <a:custGeom>
              <a:avLst/>
              <a:gdLst/>
              <a:ahLst/>
              <a:cxnLst/>
              <a:rect l="l" t="t" r="r" b="b"/>
              <a:pathLst>
                <a:path w="120000" h="120000" extrusionOk="0">
                  <a:moveTo>
                    <a:pt x="60000" y="0"/>
                  </a:moveTo>
                  <a:lnTo>
                    <a:pt x="60000" y="120000"/>
                  </a:lnTo>
                </a:path>
              </a:pathLst>
            </a:custGeom>
            <a:noFill/>
            <a:ln w="25400" cap="flat" cmpd="sng">
              <a:solidFill>
                <a:srgbClr val="6B2A1C"/>
              </a:solidFill>
              <a:prstDash val="solid"/>
              <a:round/>
              <a:headEnd type="none" w="sm" len="sm"/>
              <a:tailEnd type="none" w="sm" len="sm"/>
            </a:ln>
          </p:spPr>
        </p:sp>
        <p:sp>
          <p:nvSpPr>
            <p:cNvPr id="236" name="Google Shape;236;p42"/>
            <p:cNvSpPr/>
            <p:nvPr/>
          </p:nvSpPr>
          <p:spPr>
            <a:xfrm>
              <a:off x="1283785" y="2771703"/>
              <a:ext cx="3105334" cy="538942"/>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6B2A1C"/>
              </a:solidFill>
              <a:prstDash val="solid"/>
              <a:round/>
              <a:headEnd type="none" w="sm" len="sm"/>
              <a:tailEnd type="none" w="sm" len="sm"/>
            </a:ln>
          </p:spPr>
        </p:sp>
        <p:sp>
          <p:nvSpPr>
            <p:cNvPr id="237" name="Google Shape;237;p42"/>
            <p:cNvSpPr/>
            <p:nvPr/>
          </p:nvSpPr>
          <p:spPr>
            <a:xfrm>
              <a:off x="2656984" y="353687"/>
              <a:ext cx="3464270" cy="2418016"/>
            </a:xfrm>
            <a:prstGeom prst="arc">
              <a:avLst>
                <a:gd name="adj1" fmla="val 13200000"/>
                <a:gd name="adj2" fmla="val 192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38" name="Google Shape;238;p42"/>
            <p:cNvSpPr/>
            <p:nvPr/>
          </p:nvSpPr>
          <p:spPr>
            <a:xfrm>
              <a:off x="2656984" y="353687"/>
              <a:ext cx="3464270" cy="2418016"/>
            </a:xfrm>
            <a:prstGeom prst="arc">
              <a:avLst>
                <a:gd name="adj1" fmla="val 2400000"/>
                <a:gd name="adj2" fmla="val 84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39" name="Google Shape;239;p42"/>
            <p:cNvSpPr/>
            <p:nvPr/>
          </p:nvSpPr>
          <p:spPr>
            <a:xfrm>
              <a:off x="924849" y="788930"/>
              <a:ext cx="6928540" cy="15475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40" name="Google Shape;240;p42"/>
            <p:cNvSpPr txBox="1"/>
            <p:nvPr/>
          </p:nvSpPr>
          <p:spPr>
            <a:xfrm>
              <a:off x="924849" y="788930"/>
              <a:ext cx="6928540" cy="1547530"/>
            </a:xfrm>
            <a:prstGeom prst="rect">
              <a:avLst/>
            </a:prstGeom>
            <a:noFill/>
            <a:ln>
              <a:noFill/>
            </a:ln>
          </p:spPr>
          <p:txBody>
            <a:bodyPr spcFirstLastPara="1" wrap="square" lIns="15225" tIns="15225" rIns="15225" bIns="15225" anchor="ctr" anchorCtr="0">
              <a:noAutofit/>
            </a:bodyPr>
            <a:lstStyle/>
            <a:p>
              <a:pPr marL="0" marR="0" lvl="0" indent="0" algn="just" rtl="0">
                <a:lnSpc>
                  <a:spcPct val="90000"/>
                </a:lnSpc>
                <a:spcBef>
                  <a:spcPts val="0"/>
                </a:spcBef>
                <a:spcAft>
                  <a:spcPts val="0"/>
                </a:spcAft>
                <a:buNone/>
              </a:pPr>
              <a:r>
                <a:rPr lang="en-US" sz="2400" b="0" i="0" u="none" strike="noStrike" cap="none" dirty="0">
                  <a:solidFill>
                    <a:srgbClr val="000000"/>
                  </a:solidFill>
                  <a:latin typeface="Helvetica" pitchFamily="2" charset="0"/>
                  <a:sym typeface="Arial"/>
                </a:rPr>
                <a:t>Logistic Regression：</a:t>
              </a:r>
              <a:endParaRPr sz="2400" b="0" i="0" u="none" strike="noStrike" cap="none" dirty="0">
                <a:solidFill>
                  <a:srgbClr val="000000"/>
                </a:solidFill>
                <a:latin typeface="Helvetica" pitchFamily="2" charset="0"/>
                <a:sym typeface="Arial"/>
              </a:endParaRPr>
            </a:p>
            <a:p>
              <a:pPr marL="0" marR="0" lvl="0" indent="0" algn="just" rtl="0">
                <a:lnSpc>
                  <a:spcPct val="90000"/>
                </a:lnSpc>
                <a:spcBef>
                  <a:spcPts val="840"/>
                </a:spcBef>
                <a:spcAft>
                  <a:spcPts val="0"/>
                </a:spcAft>
                <a:buNone/>
              </a:pPr>
              <a:r>
                <a:rPr lang="en-US" sz="2000" b="0" i="0" u="none" strike="noStrike" cap="none" dirty="0">
                  <a:solidFill>
                    <a:srgbClr val="000000"/>
                  </a:solidFill>
                  <a:latin typeface="Helvetica" pitchFamily="2" charset="0"/>
                  <a:sym typeface="Arial"/>
                </a:rPr>
                <a:t>a machine learning method for solving binary (0 or 1) problems, which is used to estimate the likelihood of something. </a:t>
              </a:r>
              <a:endParaRPr sz="2000" b="0" i="0" u="none" strike="noStrike" cap="none" dirty="0">
                <a:solidFill>
                  <a:srgbClr val="000000"/>
                </a:solidFill>
                <a:latin typeface="Helvetica" pitchFamily="2" charset="0"/>
                <a:sym typeface="Arial"/>
              </a:endParaRPr>
            </a:p>
          </p:txBody>
        </p:sp>
        <p:sp>
          <p:nvSpPr>
            <p:cNvPr id="241" name="Google Shape;241;p42"/>
            <p:cNvSpPr/>
            <p:nvPr/>
          </p:nvSpPr>
          <p:spPr>
            <a:xfrm>
              <a:off x="642187" y="3310645"/>
              <a:ext cx="1283196" cy="1283196"/>
            </a:xfrm>
            <a:prstGeom prst="arc">
              <a:avLst>
                <a:gd name="adj1" fmla="val 13200000"/>
                <a:gd name="adj2" fmla="val 192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42" name="Google Shape;242;p42"/>
            <p:cNvSpPr/>
            <p:nvPr/>
          </p:nvSpPr>
          <p:spPr>
            <a:xfrm>
              <a:off x="642187" y="3310645"/>
              <a:ext cx="1283196" cy="1283196"/>
            </a:xfrm>
            <a:prstGeom prst="arc">
              <a:avLst>
                <a:gd name="adj1" fmla="val 2400000"/>
                <a:gd name="adj2" fmla="val 84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43" name="Google Shape;243;p42"/>
            <p:cNvSpPr/>
            <p:nvPr/>
          </p:nvSpPr>
          <p:spPr>
            <a:xfrm>
              <a:off x="589" y="3541621"/>
              <a:ext cx="2566392" cy="8212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44" name="Google Shape;244;p42"/>
            <p:cNvSpPr txBox="1"/>
            <p:nvPr/>
          </p:nvSpPr>
          <p:spPr>
            <a:xfrm>
              <a:off x="589" y="3541621"/>
              <a:ext cx="2566392" cy="821245"/>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2000" b="0" i="0" u="none" strike="noStrike" cap="none">
                  <a:solidFill>
                    <a:srgbClr val="000000"/>
                  </a:solidFill>
                  <a:latin typeface="Helvetica" pitchFamily="2" charset="0"/>
                  <a:sym typeface="Arial"/>
                </a:rPr>
                <a:t>Hosmer-Lemeshow test</a:t>
              </a:r>
              <a:endParaRPr>
                <a:latin typeface="Helvetica" pitchFamily="2" charset="0"/>
              </a:endParaRPr>
            </a:p>
          </p:txBody>
        </p:sp>
        <p:sp>
          <p:nvSpPr>
            <p:cNvPr id="245" name="Google Shape;245;p42"/>
            <p:cNvSpPr/>
            <p:nvPr/>
          </p:nvSpPr>
          <p:spPr>
            <a:xfrm>
              <a:off x="3747521" y="3310645"/>
              <a:ext cx="1283196" cy="1283196"/>
            </a:xfrm>
            <a:prstGeom prst="arc">
              <a:avLst>
                <a:gd name="adj1" fmla="val 13200000"/>
                <a:gd name="adj2" fmla="val 192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46" name="Google Shape;246;p42"/>
            <p:cNvSpPr/>
            <p:nvPr/>
          </p:nvSpPr>
          <p:spPr>
            <a:xfrm>
              <a:off x="3747521" y="3310645"/>
              <a:ext cx="1283196" cy="1283196"/>
            </a:xfrm>
            <a:prstGeom prst="arc">
              <a:avLst>
                <a:gd name="adj1" fmla="val 2400000"/>
                <a:gd name="adj2" fmla="val 84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47" name="Google Shape;247;p42"/>
            <p:cNvSpPr/>
            <p:nvPr/>
          </p:nvSpPr>
          <p:spPr>
            <a:xfrm>
              <a:off x="3105923" y="3541621"/>
              <a:ext cx="2566392" cy="8212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48" name="Google Shape;248;p42"/>
            <p:cNvSpPr txBox="1"/>
            <p:nvPr/>
          </p:nvSpPr>
          <p:spPr>
            <a:xfrm>
              <a:off x="3105923" y="3541621"/>
              <a:ext cx="2566392" cy="821245"/>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2000" b="0" i="0" u="none" strike="noStrike" cap="none">
                  <a:solidFill>
                    <a:srgbClr val="000000"/>
                  </a:solidFill>
                  <a:latin typeface="Helvetica" pitchFamily="2" charset="0"/>
                  <a:sym typeface="Arial"/>
                </a:rPr>
                <a:t>AUC - ROC curve</a:t>
              </a:r>
              <a:endParaRPr>
                <a:latin typeface="Helvetica" pitchFamily="2" charset="0"/>
              </a:endParaRPr>
            </a:p>
          </p:txBody>
        </p:sp>
        <p:sp>
          <p:nvSpPr>
            <p:cNvPr id="249" name="Google Shape;249;p42"/>
            <p:cNvSpPr/>
            <p:nvPr/>
          </p:nvSpPr>
          <p:spPr>
            <a:xfrm>
              <a:off x="6852856" y="3310645"/>
              <a:ext cx="1283196" cy="1283196"/>
            </a:xfrm>
            <a:prstGeom prst="arc">
              <a:avLst>
                <a:gd name="adj1" fmla="val 13200000"/>
                <a:gd name="adj2" fmla="val 192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50" name="Google Shape;250;p42"/>
            <p:cNvSpPr/>
            <p:nvPr/>
          </p:nvSpPr>
          <p:spPr>
            <a:xfrm>
              <a:off x="6852856" y="3310645"/>
              <a:ext cx="1283196" cy="1283196"/>
            </a:xfrm>
            <a:prstGeom prst="arc">
              <a:avLst>
                <a:gd name="adj1" fmla="val 2400000"/>
                <a:gd name="adj2" fmla="val 8400000"/>
              </a:avLst>
            </a:prstGeom>
            <a:noFill/>
            <a:ln w="25400" cap="flat" cmpd="sng">
              <a:solidFill>
                <a:srgbClr val="6B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51" name="Google Shape;251;p42"/>
            <p:cNvSpPr/>
            <p:nvPr/>
          </p:nvSpPr>
          <p:spPr>
            <a:xfrm>
              <a:off x="6211258" y="3541621"/>
              <a:ext cx="2566392" cy="8212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itchFamily="2" charset="0"/>
              </a:endParaRPr>
            </a:p>
          </p:txBody>
        </p:sp>
        <p:sp>
          <p:nvSpPr>
            <p:cNvPr id="252" name="Google Shape;252;p42"/>
            <p:cNvSpPr txBox="1"/>
            <p:nvPr/>
          </p:nvSpPr>
          <p:spPr>
            <a:xfrm>
              <a:off x="6211258" y="3541621"/>
              <a:ext cx="2566392" cy="821245"/>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2000" b="0" i="0" u="none" strike="noStrike" cap="none">
                  <a:solidFill>
                    <a:srgbClr val="000000"/>
                  </a:solidFill>
                  <a:latin typeface="Helvetica" pitchFamily="2" charset="0"/>
                  <a:sym typeface="Arial"/>
                </a:rPr>
                <a:t>McFadden’s </a:t>
              </a:r>
              <a:r>
                <a:rPr lang="en-US" sz="2000" b="0" i="1" u="none" strike="noStrike" cap="none">
                  <a:solidFill>
                    <a:srgbClr val="000000"/>
                  </a:solidFill>
                  <a:latin typeface="Helvetica" pitchFamily="2" charset="0"/>
                  <a:sym typeface="Arial"/>
                </a:rPr>
                <a:t>R</a:t>
              </a:r>
              <a:r>
                <a:rPr lang="en-US" sz="2000" b="0" i="0" u="none" strike="noStrike" cap="none" baseline="30000">
                  <a:solidFill>
                    <a:srgbClr val="000000"/>
                  </a:solidFill>
                  <a:latin typeface="Helvetica" pitchFamily="2" charset="0"/>
                  <a:sym typeface="Arial"/>
                </a:rPr>
                <a:t>2</a:t>
              </a:r>
              <a:endParaRPr sz="2000" b="0" i="0" u="none" strike="noStrike" cap="none">
                <a:solidFill>
                  <a:srgbClr val="000000"/>
                </a:solidFill>
                <a:latin typeface="Helvetica" pitchFamily="2" charset="0"/>
                <a:sym typeface="Arial"/>
              </a:endParaRPr>
            </a:p>
          </p:txBody>
        </p:sp>
      </p:grpSp>
      <p:sp>
        <p:nvSpPr>
          <p:cNvPr id="253" name="Google Shape;253;p42"/>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3200"/>
              <a:buFont typeface="Arial"/>
              <a:buNone/>
            </a:pPr>
            <a:r>
              <a:rPr lang="en-US" sz="3200">
                <a:latin typeface="Helvetica" pitchFamily="2" charset="0"/>
              </a:rPr>
              <a:t>Summary</a:t>
            </a:r>
            <a:endParaRPr>
              <a:latin typeface="Helvetica"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3200"/>
              <a:buFont typeface="Arial"/>
              <a:buNone/>
            </a:pPr>
            <a:r>
              <a:rPr lang="en-US" sz="3200">
                <a:latin typeface="Helvetica" pitchFamily="2" charset="0"/>
              </a:rPr>
              <a:t>Summary</a:t>
            </a:r>
            <a:endParaRPr>
              <a:latin typeface="Helvetica" pitchFamily="2" charset="0"/>
            </a:endParaRPr>
          </a:p>
        </p:txBody>
      </p:sp>
      <p:sp>
        <p:nvSpPr>
          <p:cNvPr id="259" name="Google Shape;259;p43"/>
          <p:cNvSpPr/>
          <p:nvPr/>
        </p:nvSpPr>
        <p:spPr>
          <a:xfrm>
            <a:off x="354832" y="735099"/>
            <a:ext cx="8434332" cy="4555093"/>
          </a:xfrm>
          <a:prstGeom prst="rect">
            <a:avLst/>
          </a:prstGeom>
          <a:noFill/>
          <a:ln w="9525" cap="flat" cmpd="sng">
            <a:solidFill>
              <a:srgbClr val="66451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Helvetica" pitchFamily="2" charset="0"/>
                <a:sym typeface="Arial"/>
              </a:rPr>
              <a:t>Ridge Regression and Lasso Regression:</a:t>
            </a:r>
            <a:endParaRPr>
              <a:latin typeface="Helvetica" pitchFamily="2" charset="0"/>
            </a:endParaRPr>
          </a:p>
          <a:p>
            <a:pPr marL="0" marR="0" lvl="0" indent="0" algn="l" rtl="0">
              <a:lnSpc>
                <a:spcPct val="100000"/>
              </a:lnSpc>
              <a:spcBef>
                <a:spcPts val="0"/>
              </a:spcBef>
              <a:spcAft>
                <a:spcPts val="0"/>
              </a:spcAft>
              <a:buNone/>
            </a:pPr>
            <a:endParaRPr sz="1800" b="0" i="0" u="none" strike="noStrike" cap="none">
              <a:solidFill>
                <a:srgbClr val="000000"/>
              </a:solidFill>
              <a:latin typeface="Helvetica" pitchFamily="2" charset="0"/>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Helvetica" pitchFamily="2" charset="0"/>
                <a:sym typeface="Arial"/>
              </a:rPr>
              <a:t>Because overfit is an extremely common issue in many machine learning problems, there are different approaches to solving it. The main concept behind avoiding overfit is simplifying the models as much as possible. </a:t>
            </a:r>
            <a:endParaRPr>
              <a:latin typeface="Helvetica" pitchFamily="2" charset="0"/>
            </a:endParaRPr>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Helvetica" pitchFamily="2" charset="0"/>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Helvetica" pitchFamily="2" charset="0"/>
                <a:sym typeface="Arial"/>
              </a:rPr>
              <a:t>The difference between ridge regression and Lasso regression is that ridge regression introduces the L2 norm penalty term, and Lasso regression introduces the L1 norm penalty term.</a:t>
            </a:r>
            <a:endParaRPr>
              <a:latin typeface="Helvetica" pitchFamily="2" charset="0"/>
            </a:endParaRPr>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Helvetica" pitchFamily="2" charset="0"/>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Helvetica" pitchFamily="2" charset="0"/>
                <a:sym typeface="Arial"/>
              </a:rPr>
              <a:t>the biggest advantage of Lasso regression is that the features are sparse. Many θs can be changed to 0, which reduces the calculation of eigenvalues ​​and selects the more important features to avoid overfitting. At the same time, because the ridge regression requires all θ to exist, the calculation amount Lasso regression will be much smaller than the ridge regression. Also, if the sample has many eigenvalues, Lasso is better than Ridge.</a:t>
            </a:r>
            <a:endParaRPr sz="1800" b="0" i="0" u="none" strike="noStrike" cap="none">
              <a:solidFill>
                <a:srgbClr val="000000"/>
              </a:solidFill>
              <a:latin typeface="Helvetica" pitchFamily="2" charset="0"/>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4"/>
          <p:cNvSpPr/>
          <p:nvPr/>
        </p:nvSpPr>
        <p:spPr>
          <a:xfrm>
            <a:off x="249875" y="898852"/>
            <a:ext cx="4054839" cy="4493538"/>
          </a:xfrm>
          <a:prstGeom prst="rect">
            <a:avLst/>
          </a:prstGeom>
          <a:noFill/>
          <a:ln w="9525" cap="flat" cmpd="sng">
            <a:solidFill>
              <a:srgbClr val="66451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Helvetica" pitchFamily="2" charset="0"/>
                <a:sym typeface="Arial"/>
              </a:rPr>
              <a:t>K-Nearest Neighbors</a:t>
            </a:r>
            <a:endParaRPr dirty="0">
              <a:latin typeface="Helvetica" pitchFamily="2"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Helvetica" pitchFamily="2" charset="0"/>
              <a:sym typeface="Arial"/>
            </a:endParaRPr>
          </a:p>
          <a:p>
            <a:pPr marL="0" marR="0" lvl="0" indent="0" algn="just" rtl="0">
              <a:lnSpc>
                <a:spcPct val="100000"/>
              </a:lnSpc>
              <a:spcBef>
                <a:spcPts val="0"/>
              </a:spcBef>
              <a:spcAft>
                <a:spcPts val="0"/>
              </a:spcAft>
              <a:buNone/>
            </a:pPr>
            <a:r>
              <a:rPr lang="en-US" sz="1600" b="0" i="0" u="none" strike="noStrike" cap="none" dirty="0">
                <a:solidFill>
                  <a:srgbClr val="000000"/>
                </a:solidFill>
                <a:latin typeface="Helvetica" pitchFamily="2" charset="0"/>
                <a:sym typeface="Arial"/>
              </a:rPr>
              <a:t>By calculating the distance from each training sample to the sample to be classified and taking the K training samples closest to the sample to be classified, </a:t>
            </a:r>
            <a:r>
              <a:rPr lang="en-US" sz="1600" b="0" i="0" u="none" strike="noStrike" cap="none" dirty="0">
                <a:solidFill>
                  <a:schemeClr val="tx1"/>
                </a:solidFill>
                <a:latin typeface="Helvetica" pitchFamily="2" charset="0"/>
                <a:sym typeface="Arial"/>
              </a:rPr>
              <a:t>which</a:t>
            </a:r>
            <a:r>
              <a:rPr lang="en-US" sz="1600" b="0" i="0" u="none" strike="noStrike" cap="none" dirty="0">
                <a:solidFill>
                  <a:srgbClr val="000000"/>
                </a:solidFill>
                <a:latin typeface="Helvetica" pitchFamily="2" charset="0"/>
                <a:sym typeface="Arial"/>
              </a:rPr>
              <a:t> category of the K samples has the majority of training samples, the sample to be classified belongs to which category.</a:t>
            </a:r>
            <a:endParaRPr dirty="0">
              <a:latin typeface="Helvetica" pitchFamily="2" charset="0"/>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Helvetica" pitchFamily="2" charset="0"/>
              <a:sym typeface="Arial"/>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Helvetica" pitchFamily="2" charset="0"/>
                <a:sym typeface="Arial"/>
              </a:rPr>
              <a:t>Suitable for classification problems with large sample sizes.</a:t>
            </a:r>
            <a:endParaRPr sz="1600" b="0" i="0" u="none" strike="noStrike" cap="none" dirty="0">
              <a:solidFill>
                <a:srgbClr val="000000"/>
              </a:solidFill>
              <a:latin typeface="Helvetica" pitchFamily="2" charset="0"/>
              <a:sym typeface="Arial"/>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Helvetica" pitchFamily="2" charset="0"/>
                <a:sym typeface="Arial"/>
              </a:rPr>
              <a:t>Too much calculation.</a:t>
            </a:r>
            <a:endParaRPr sz="1600" b="0" i="0" u="none" strike="noStrike" cap="none" dirty="0">
              <a:solidFill>
                <a:srgbClr val="000000"/>
              </a:solidFill>
              <a:latin typeface="Helvetica" pitchFamily="2" charset="0"/>
              <a:sym typeface="Arial"/>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Helvetica" pitchFamily="2" charset="0"/>
                <a:sym typeface="Arial"/>
              </a:rPr>
              <a:t>For classification problems with a small sample size, misclassification will occur.</a:t>
            </a:r>
            <a:endParaRPr dirty="0">
              <a:latin typeface="Helvetica" pitchFamily="2"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Helvetica" pitchFamily="2" charset="0"/>
              <a:sym typeface="Arial"/>
            </a:endParaRPr>
          </a:p>
        </p:txBody>
      </p:sp>
      <p:sp>
        <p:nvSpPr>
          <p:cNvPr id="265" name="Google Shape;265;p44"/>
          <p:cNvSpPr/>
          <p:nvPr/>
        </p:nvSpPr>
        <p:spPr>
          <a:xfrm>
            <a:off x="4572000" y="883463"/>
            <a:ext cx="4322125" cy="4524315"/>
          </a:xfrm>
          <a:prstGeom prst="rect">
            <a:avLst/>
          </a:prstGeom>
          <a:noFill/>
          <a:ln w="9525" cap="flat" cmpd="sng">
            <a:solidFill>
              <a:srgbClr val="66451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Helvetica" pitchFamily="2" charset="0"/>
                <a:sym typeface="Arial"/>
              </a:rPr>
              <a:t>Decision Tree</a:t>
            </a:r>
            <a:endParaRPr sz="1800" b="0" i="0" u="none" strike="noStrike" cap="none">
              <a:solidFill>
                <a:srgbClr val="000000"/>
              </a:solidFill>
              <a:latin typeface="Helvetica" pitchFamily="2" charset="0"/>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pitchFamily="2" charset="0"/>
              <a:sym typeface="Arial"/>
            </a:endParaRPr>
          </a:p>
          <a:p>
            <a:pPr marL="0" marR="0" lvl="0" indent="0" algn="just" rtl="0">
              <a:lnSpc>
                <a:spcPct val="100000"/>
              </a:lnSpc>
              <a:spcBef>
                <a:spcPts val="0"/>
              </a:spcBef>
              <a:spcAft>
                <a:spcPts val="0"/>
              </a:spcAft>
              <a:buNone/>
            </a:pPr>
            <a:r>
              <a:rPr lang="en-US" sz="1600" b="0" i="0" u="none" strike="noStrike" cap="none">
                <a:solidFill>
                  <a:srgbClr val="000000"/>
                </a:solidFill>
                <a:latin typeface="Helvetica" pitchFamily="2" charset="0"/>
                <a:sym typeface="Arial"/>
              </a:rPr>
              <a:t>A decision tree is a simple but widely used classifier that builds a decision tree from training data to classify unknown data.</a:t>
            </a:r>
            <a:endParaRPr>
              <a:latin typeface="Helvetica" pitchFamily="2" charset="0"/>
            </a:endParaRPr>
          </a:p>
          <a:p>
            <a:pPr marL="0" marR="0" lvl="0" indent="0" algn="just" rtl="0">
              <a:lnSpc>
                <a:spcPct val="100000"/>
              </a:lnSpc>
              <a:spcBef>
                <a:spcPts val="0"/>
              </a:spcBef>
              <a:spcAft>
                <a:spcPts val="0"/>
              </a:spcAft>
              <a:buNone/>
            </a:pPr>
            <a:endParaRPr sz="1600" b="0" i="0" u="none" strike="noStrike" cap="none">
              <a:solidFill>
                <a:srgbClr val="000000"/>
              </a:solidFill>
              <a:latin typeface="Helvetica" pitchFamily="2" charset="0"/>
              <a:sym typeface="Arial"/>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Helvetica" pitchFamily="2" charset="0"/>
                <a:sym typeface="Arial"/>
              </a:rPr>
              <a:t>No domain knowledge or parameter assumptions are required. Suitable for high-dimensional data, simple and easy to understand. A large amount of data is processed in a short time, and feasible and effective results are obtained.</a:t>
            </a:r>
            <a:endParaRPr>
              <a:latin typeface="Helvetica" pitchFamily="2" charset="0"/>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Helvetica" pitchFamily="2" charset="0"/>
                <a:sym typeface="Arial"/>
              </a:rPr>
              <a:t>For data with inconsistent sample numbers in each category, the information gain is biased toward those features with more numerical values.</a:t>
            </a:r>
            <a:endParaRPr>
              <a:latin typeface="Helvetica" pitchFamily="2" charset="0"/>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Helvetica" pitchFamily="2" charset="0"/>
                <a:sym typeface="Arial"/>
              </a:rPr>
              <a:t>Easy to overfit, ignoring correlations between attributes.</a:t>
            </a:r>
            <a:endParaRPr>
              <a:latin typeface="Helvetica" pitchFamily="2" charset="0"/>
            </a:endParaRPr>
          </a:p>
        </p:txBody>
      </p:sp>
      <p:sp>
        <p:nvSpPr>
          <p:cNvPr id="266" name="Google Shape;266;p44"/>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3200"/>
              <a:buFont typeface="Arial"/>
              <a:buNone/>
            </a:pPr>
            <a:r>
              <a:rPr lang="en-US" sz="3200">
                <a:latin typeface="Helvetica" pitchFamily="2" charset="0"/>
              </a:rPr>
              <a:t>Summary</a:t>
            </a:r>
            <a:endParaRPr>
              <a:latin typeface="Helvetica"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a:spLocks noGrp="1"/>
          </p:cNvSpPr>
          <p:nvPr>
            <p:ph type="body" idx="1"/>
          </p:nvPr>
        </p:nvSpPr>
        <p:spPr>
          <a:xfrm>
            <a:off x="639087" y="857473"/>
            <a:ext cx="7745505" cy="500190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Font typeface="Arial"/>
              <a:buChar char="•"/>
            </a:pPr>
            <a:r>
              <a:rPr lang="en-US" sz="2000" b="1" dirty="0">
                <a:latin typeface="Helvetica" pitchFamily="2" charset="0"/>
                <a:ea typeface="Helvetica Neue"/>
                <a:cs typeface="Helvetica Neue"/>
                <a:sym typeface="Helvetica Neue"/>
              </a:rPr>
              <a:t>The regression model indicated that high level of cholesterol, blood pressure, age, and BMI are correlated with increasing risk of CVD</a:t>
            </a:r>
            <a:endParaRPr dirty="0">
              <a:latin typeface="Helvetica" pitchFamily="2" charset="0"/>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a:p>
            <a:pPr marL="342900" lvl="0" indent="-342900" algn="l" rtl="0">
              <a:lnSpc>
                <a:spcPct val="100000"/>
              </a:lnSpc>
              <a:spcBef>
                <a:spcPts val="0"/>
              </a:spcBef>
              <a:spcAft>
                <a:spcPts val="0"/>
              </a:spcAft>
              <a:buSzPts val="2400"/>
              <a:buFont typeface="Arial"/>
              <a:buChar char="•"/>
            </a:pPr>
            <a:r>
              <a:rPr lang="en-US" sz="2000" b="1" dirty="0">
                <a:latin typeface="Helvetica" pitchFamily="2" charset="0"/>
                <a:ea typeface="Helvetica Neue"/>
                <a:cs typeface="Helvetica Neue"/>
                <a:sym typeface="Helvetica Neue"/>
              </a:rPr>
              <a:t>KNN clustering showed 253-nearest neighbors is a good choice, but 7-nearest neighbors is a efficient choice</a:t>
            </a:r>
            <a:endParaRPr dirty="0">
              <a:latin typeface="Helvetica" pitchFamily="2" charset="0"/>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a:p>
            <a:pPr marL="342900" lvl="0" indent="-342900" algn="l" rtl="0">
              <a:lnSpc>
                <a:spcPct val="100000"/>
              </a:lnSpc>
              <a:spcBef>
                <a:spcPts val="0"/>
              </a:spcBef>
              <a:spcAft>
                <a:spcPts val="0"/>
              </a:spcAft>
              <a:buSzPts val="2400"/>
              <a:buFont typeface="Arial"/>
              <a:buChar char="•"/>
            </a:pPr>
            <a:r>
              <a:rPr lang="en-US" sz="2000" b="1" dirty="0">
                <a:latin typeface="Helvetica" pitchFamily="2" charset="0"/>
                <a:ea typeface="Helvetica Neue"/>
                <a:cs typeface="Helvetica Neue"/>
                <a:sym typeface="Helvetica Neue"/>
              </a:rPr>
              <a:t>Ridge and Lasso regression minimizes overfitting </a:t>
            </a:r>
            <a:endParaRPr dirty="0">
              <a:latin typeface="Helvetica" pitchFamily="2" charset="0"/>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a:p>
            <a:pPr marL="342900" lvl="0" indent="-342900" algn="l" rtl="0">
              <a:lnSpc>
                <a:spcPct val="100000"/>
              </a:lnSpc>
              <a:spcBef>
                <a:spcPts val="0"/>
              </a:spcBef>
              <a:spcAft>
                <a:spcPts val="0"/>
              </a:spcAft>
              <a:buSzPts val="2400"/>
              <a:buFont typeface="Arial"/>
              <a:buChar char="•"/>
            </a:pPr>
            <a:r>
              <a:rPr lang="en-US" sz="2000" b="1" dirty="0">
                <a:latin typeface="Helvetica" pitchFamily="2" charset="0"/>
                <a:ea typeface="Helvetica Neue"/>
                <a:cs typeface="Helvetica Neue"/>
                <a:sym typeface="Helvetica Neue"/>
              </a:rPr>
              <a:t>Decision tree provided a classification system and used blood pressure, age, and cholesterol level for predicting CVD </a:t>
            </a:r>
            <a:endParaRPr dirty="0">
              <a:latin typeface="Helvetica" pitchFamily="2" charset="0"/>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a:p>
            <a:pPr marL="342900" lvl="0" indent="-190500" algn="l" rtl="0">
              <a:lnSpc>
                <a:spcPct val="100000"/>
              </a:lnSpc>
              <a:spcBef>
                <a:spcPts val="0"/>
              </a:spcBef>
              <a:spcAft>
                <a:spcPts val="0"/>
              </a:spcAft>
              <a:buSzPts val="2400"/>
              <a:buFont typeface="Arial"/>
              <a:buNone/>
            </a:pPr>
            <a:endParaRPr sz="2000" b="1" dirty="0">
              <a:latin typeface="Helvetica" pitchFamily="2" charset="0"/>
              <a:ea typeface="Helvetica Neue"/>
              <a:cs typeface="Helvetica Neue"/>
              <a:sym typeface="Helvetica Neue"/>
            </a:endParaRPr>
          </a:p>
        </p:txBody>
      </p:sp>
      <p:sp>
        <p:nvSpPr>
          <p:cNvPr id="272" name="Google Shape;272;p16"/>
          <p:cNvSpPr txBox="1">
            <a:spLocks noGrp="1"/>
          </p:cNvSpPr>
          <p:nvPr>
            <p:ph type="title"/>
          </p:nvPr>
        </p:nvSpPr>
        <p:spPr>
          <a:xfrm>
            <a:off x="3454333" y="0"/>
            <a:ext cx="2235331" cy="59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3200"/>
              <a:buFont typeface="Arial"/>
              <a:buNone/>
            </a:pPr>
            <a:r>
              <a:rPr lang="en-US" sz="3200">
                <a:latin typeface="Helvetica" pitchFamily="2" charset="0"/>
              </a:rPr>
              <a:t>Summary</a:t>
            </a:r>
            <a:endParaRPr>
              <a:latin typeface="Helvetica"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75c5b2f09f_0_118"/>
          <p:cNvSpPr txBox="1">
            <a:spLocks noGrp="1"/>
          </p:cNvSpPr>
          <p:nvPr>
            <p:ph type="body" idx="1"/>
          </p:nvPr>
        </p:nvSpPr>
        <p:spPr>
          <a:xfrm>
            <a:off x="699247" y="842110"/>
            <a:ext cx="7745400" cy="4224600"/>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US" sz="1400" b="1" dirty="0">
                <a:latin typeface="Helvetica" pitchFamily="2" charset="0"/>
                <a:ea typeface="Helvetica Neue"/>
                <a:cs typeface="Helvetica Neue"/>
                <a:sym typeface="Helvetica Neue"/>
              </a:rPr>
              <a:t>Benjamin, E. J., </a:t>
            </a:r>
            <a:r>
              <a:rPr lang="en-US" sz="1400" b="1" dirty="0" err="1">
                <a:latin typeface="Helvetica" pitchFamily="2" charset="0"/>
                <a:ea typeface="Helvetica Neue"/>
                <a:cs typeface="Helvetica Neue"/>
                <a:sym typeface="Helvetica Neue"/>
              </a:rPr>
              <a:t>Muntner</a:t>
            </a:r>
            <a:r>
              <a:rPr lang="en-US" sz="1400" b="1" dirty="0">
                <a:latin typeface="Helvetica" pitchFamily="2" charset="0"/>
                <a:ea typeface="Helvetica Neue"/>
                <a:cs typeface="Helvetica Neue"/>
                <a:sym typeface="Helvetica Neue"/>
              </a:rPr>
              <a:t>, P., Alonso, A., </a:t>
            </a:r>
            <a:r>
              <a:rPr lang="en-US" sz="1400" b="1" dirty="0" err="1">
                <a:latin typeface="Helvetica" pitchFamily="2" charset="0"/>
                <a:ea typeface="Helvetica Neue"/>
                <a:cs typeface="Helvetica Neue"/>
                <a:sym typeface="Helvetica Neue"/>
              </a:rPr>
              <a:t>Bittencourt</a:t>
            </a:r>
            <a:r>
              <a:rPr lang="en-US" sz="1400" b="1" dirty="0">
                <a:latin typeface="Helvetica" pitchFamily="2" charset="0"/>
                <a:ea typeface="Helvetica Neue"/>
                <a:cs typeface="Helvetica Neue"/>
                <a:sym typeface="Helvetica Neue"/>
              </a:rPr>
              <a:t>, M. S., Callaway, C. W., Carson, A. P., . . . Stroke Statistics, S. (2019). Heart Disease and Stroke Statistics-2019 Update: A Report From the American Heart Association. Circulation, 139(10), e56-e528. doi:10.1161/CIR.0000000000000659</a:t>
            </a:r>
            <a:endParaRPr sz="1400" dirty="0">
              <a:latin typeface="Helvetica" pitchFamily="2" charset="0"/>
            </a:endParaRPr>
          </a:p>
          <a:p>
            <a:pPr marL="514350" lvl="0" indent="-133350" algn="l" rtl="0">
              <a:lnSpc>
                <a:spcPct val="100000"/>
              </a:lnSpc>
              <a:spcBef>
                <a:spcPts val="480"/>
              </a:spcBef>
              <a:spcAft>
                <a:spcPts val="0"/>
              </a:spcAft>
              <a:buSzPts val="2400"/>
              <a:buFont typeface="Arial"/>
              <a:buNone/>
            </a:pPr>
            <a:endParaRPr sz="1400" b="1" dirty="0">
              <a:latin typeface="Helvetica" pitchFamily="2" charset="0"/>
              <a:ea typeface="Helvetica Neue"/>
              <a:cs typeface="Helvetica Neue"/>
              <a:sym typeface="Helvetica Neue"/>
            </a:endParaRPr>
          </a:p>
          <a:p>
            <a:pPr marL="514350" lvl="0" indent="-285750" algn="l" rtl="0">
              <a:lnSpc>
                <a:spcPct val="100000"/>
              </a:lnSpc>
              <a:spcBef>
                <a:spcPts val="480"/>
              </a:spcBef>
              <a:spcAft>
                <a:spcPts val="0"/>
              </a:spcAft>
              <a:buSzPts val="2400"/>
              <a:buFont typeface="Arial"/>
              <a:buChar char="•"/>
            </a:pPr>
            <a:r>
              <a:rPr lang="en-US" sz="1400" b="1" dirty="0">
                <a:latin typeface="Helvetica" pitchFamily="2" charset="0"/>
                <a:ea typeface="Helvetica Neue"/>
                <a:cs typeface="Helvetica Neue"/>
                <a:sym typeface="Helvetica Neue"/>
              </a:rPr>
              <a:t>Bozeman, S. R., </a:t>
            </a:r>
            <a:r>
              <a:rPr lang="en-US" sz="1400" b="1" dirty="0" err="1">
                <a:latin typeface="Helvetica" pitchFamily="2" charset="0"/>
                <a:ea typeface="Helvetica Neue"/>
                <a:cs typeface="Helvetica Neue"/>
                <a:sym typeface="Helvetica Neue"/>
              </a:rPr>
              <a:t>Hoaglin</a:t>
            </a:r>
            <a:r>
              <a:rPr lang="en-US" sz="1400" b="1" dirty="0">
                <a:latin typeface="Helvetica" pitchFamily="2" charset="0"/>
                <a:ea typeface="Helvetica Neue"/>
                <a:cs typeface="Helvetica Neue"/>
                <a:sym typeface="Helvetica Neue"/>
              </a:rPr>
              <a:t>, D. C., Burton, T. M., </a:t>
            </a:r>
            <a:r>
              <a:rPr lang="en-US" sz="1400" b="1" dirty="0" err="1">
                <a:latin typeface="Helvetica" pitchFamily="2" charset="0"/>
                <a:ea typeface="Helvetica Neue"/>
                <a:cs typeface="Helvetica Neue"/>
                <a:sym typeface="Helvetica Neue"/>
              </a:rPr>
              <a:t>Pashos</a:t>
            </a:r>
            <a:r>
              <a:rPr lang="en-US" sz="1400" b="1" dirty="0">
                <a:latin typeface="Helvetica" pitchFamily="2" charset="0"/>
                <a:ea typeface="Helvetica Neue"/>
                <a:cs typeface="Helvetica Neue"/>
                <a:sym typeface="Helvetica Neue"/>
              </a:rPr>
              <a:t>, C. L., Ben-Joseph, R. H., &amp; </a:t>
            </a:r>
            <a:r>
              <a:rPr lang="en-US" sz="1400" b="1" dirty="0" err="1">
                <a:latin typeface="Helvetica" pitchFamily="2" charset="0"/>
                <a:ea typeface="Helvetica Neue"/>
                <a:cs typeface="Helvetica Neue"/>
                <a:sym typeface="Helvetica Neue"/>
              </a:rPr>
              <a:t>Hollenbeak</a:t>
            </a:r>
            <a:r>
              <a:rPr lang="en-US" sz="1400" b="1" dirty="0">
                <a:latin typeface="Helvetica" pitchFamily="2" charset="0"/>
                <a:ea typeface="Helvetica Neue"/>
                <a:cs typeface="Helvetica Neue"/>
                <a:sym typeface="Helvetica Neue"/>
              </a:rPr>
              <a:t>, C. S. (2012). Predicting waist circumference from body mass index. BMC Med Res </a:t>
            </a:r>
            <a:r>
              <a:rPr lang="en-US" sz="1400" b="1" dirty="0" err="1">
                <a:latin typeface="Helvetica" pitchFamily="2" charset="0"/>
                <a:ea typeface="Helvetica Neue"/>
                <a:cs typeface="Helvetica Neue"/>
                <a:sym typeface="Helvetica Neue"/>
              </a:rPr>
              <a:t>Methodol</a:t>
            </a:r>
            <a:r>
              <a:rPr lang="en-US" sz="1400" b="1" dirty="0">
                <a:latin typeface="Helvetica" pitchFamily="2" charset="0"/>
                <a:ea typeface="Helvetica Neue"/>
                <a:cs typeface="Helvetica Neue"/>
                <a:sym typeface="Helvetica Neue"/>
              </a:rPr>
              <a:t>, 12, 115. doi:10.1186/1471-2288-12-115</a:t>
            </a:r>
            <a:endParaRPr sz="1400" dirty="0">
              <a:latin typeface="Helvetica" pitchFamily="2" charset="0"/>
            </a:endParaRPr>
          </a:p>
          <a:p>
            <a:pPr marL="514350" lvl="0" indent="-133350" algn="l" rtl="0">
              <a:lnSpc>
                <a:spcPct val="100000"/>
              </a:lnSpc>
              <a:spcBef>
                <a:spcPts val="480"/>
              </a:spcBef>
              <a:spcAft>
                <a:spcPts val="0"/>
              </a:spcAft>
              <a:buSzPts val="2400"/>
              <a:buFont typeface="Arial"/>
              <a:buNone/>
            </a:pPr>
            <a:endParaRPr sz="1400" b="1" dirty="0">
              <a:latin typeface="Helvetica" pitchFamily="2" charset="0"/>
              <a:ea typeface="Helvetica Neue"/>
              <a:cs typeface="Helvetica Neue"/>
              <a:sym typeface="Helvetica Neue"/>
            </a:endParaRPr>
          </a:p>
          <a:p>
            <a:pPr marL="514350" lvl="0" indent="-285750" algn="l" rtl="0">
              <a:lnSpc>
                <a:spcPct val="100000"/>
              </a:lnSpc>
              <a:spcBef>
                <a:spcPts val="480"/>
              </a:spcBef>
              <a:spcAft>
                <a:spcPts val="0"/>
              </a:spcAft>
              <a:buSzPts val="2400"/>
              <a:buFont typeface="Arial"/>
              <a:buChar char="•"/>
            </a:pPr>
            <a:r>
              <a:rPr lang="en-US" sz="1400" b="1" dirty="0">
                <a:latin typeface="Helvetica" pitchFamily="2" charset="0"/>
                <a:ea typeface="Helvetica Neue"/>
                <a:cs typeface="Helvetica Neue"/>
                <a:sym typeface="Helvetica Neue"/>
              </a:rPr>
              <a:t>Cardiovascular Disease  [Web log post]. Retrieved Oct 12, 2019, from https://</a:t>
            </a:r>
            <a:r>
              <a:rPr lang="en-US" sz="1400" b="1" dirty="0" err="1">
                <a:latin typeface="Helvetica" pitchFamily="2" charset="0"/>
                <a:ea typeface="Helvetica Neue"/>
                <a:cs typeface="Helvetica Neue"/>
                <a:sym typeface="Helvetica Neue"/>
              </a:rPr>
              <a:t>www.who.int</a:t>
            </a:r>
            <a:r>
              <a:rPr lang="en-US" sz="1400" b="1" dirty="0">
                <a:latin typeface="Helvetica" pitchFamily="2" charset="0"/>
                <a:ea typeface="Helvetica Neue"/>
                <a:cs typeface="Helvetica Neue"/>
                <a:sym typeface="Helvetica Neue"/>
              </a:rPr>
              <a:t>/health-topics/cardiovascular-diseases/</a:t>
            </a:r>
            <a:endParaRPr sz="1400" dirty="0">
              <a:latin typeface="Helvetica" pitchFamily="2" charset="0"/>
            </a:endParaRPr>
          </a:p>
          <a:p>
            <a:pPr marL="514350" lvl="0" indent="-133350" algn="l" rtl="0">
              <a:lnSpc>
                <a:spcPct val="100000"/>
              </a:lnSpc>
              <a:spcBef>
                <a:spcPts val="480"/>
              </a:spcBef>
              <a:spcAft>
                <a:spcPts val="0"/>
              </a:spcAft>
              <a:buSzPts val="2400"/>
              <a:buFont typeface="Arial"/>
              <a:buNone/>
            </a:pPr>
            <a:endParaRPr sz="1400" b="1" dirty="0">
              <a:latin typeface="Helvetica" pitchFamily="2" charset="0"/>
              <a:ea typeface="Helvetica Neue"/>
              <a:cs typeface="Helvetica Neue"/>
              <a:sym typeface="Helvetica Neue"/>
            </a:endParaRPr>
          </a:p>
          <a:p>
            <a:pPr marL="514350" lvl="0" indent="-285750" algn="l" rtl="0">
              <a:lnSpc>
                <a:spcPct val="100000"/>
              </a:lnSpc>
              <a:spcBef>
                <a:spcPts val="480"/>
              </a:spcBef>
              <a:spcAft>
                <a:spcPts val="0"/>
              </a:spcAft>
              <a:buSzPts val="2400"/>
              <a:buFont typeface="Arial"/>
              <a:buChar char="•"/>
            </a:pPr>
            <a:r>
              <a:rPr lang="en-US" sz="1400" b="1" dirty="0" err="1">
                <a:latin typeface="Helvetica" pitchFamily="2" charset="0"/>
                <a:ea typeface="Helvetica Neue"/>
                <a:cs typeface="Helvetica Neue"/>
                <a:sym typeface="Helvetica Neue"/>
              </a:rPr>
              <a:t>Kathiresan</a:t>
            </a:r>
            <a:r>
              <a:rPr lang="en-US" sz="1400" b="1" dirty="0">
                <a:latin typeface="Helvetica" pitchFamily="2" charset="0"/>
                <a:ea typeface="Helvetica Neue"/>
                <a:cs typeface="Helvetica Neue"/>
                <a:sym typeface="Helvetica Neue"/>
              </a:rPr>
              <a:t>, S., &amp; Srivastava, D. (2012). Genetics of human cardiovascular disease. Cell, 148(6), 1242-1257. doi:10.1016/j.cell.2012.03.001</a:t>
            </a:r>
            <a:endParaRPr sz="1400" dirty="0">
              <a:latin typeface="Helvetica" pitchFamily="2" charset="0"/>
            </a:endParaRPr>
          </a:p>
        </p:txBody>
      </p:sp>
      <p:sp>
        <p:nvSpPr>
          <p:cNvPr id="278" name="Google Shape;278;g75c5b2f09f_0_118"/>
          <p:cNvSpPr txBox="1">
            <a:spLocks noGrp="1"/>
          </p:cNvSpPr>
          <p:nvPr>
            <p:ph type="title"/>
          </p:nvPr>
        </p:nvSpPr>
        <p:spPr>
          <a:xfrm>
            <a:off x="688489" y="0"/>
            <a:ext cx="7756200" cy="1054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000"/>
              <a:buNone/>
            </a:pPr>
            <a:r>
              <a:rPr lang="en-US" sz="3200" dirty="0">
                <a:latin typeface="Helvetica" pitchFamily="2" charset="0"/>
                <a:ea typeface="Helvetica Neue"/>
                <a:cs typeface="Helvetica Neue"/>
                <a:sym typeface="Helvetica Neue"/>
              </a:rPr>
              <a:t>References</a:t>
            </a:r>
            <a:endParaRPr dirty="0">
              <a:latin typeface="Helvetica"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1863556" y="1357945"/>
            <a:ext cx="5416888" cy="285884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000"/>
              <a:buNone/>
            </a:pPr>
            <a:r>
              <a:rPr lang="en-US" sz="5200" dirty="0"/>
              <a:t>Thank You!</a:t>
            </a:r>
            <a:br>
              <a:rPr lang="en-US" sz="5200" dirty="0"/>
            </a:br>
            <a:br>
              <a:rPr lang="en-US" sz="5200" dirty="0"/>
            </a:br>
            <a:r>
              <a:rPr lang="en-US" sz="5200" dirty="0"/>
              <a:t>Questions?</a:t>
            </a:r>
            <a:endParaRPr sz="5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75c5b2f09f_0_46"/>
          <p:cNvSpPr txBox="1">
            <a:spLocks noGrp="1"/>
          </p:cNvSpPr>
          <p:nvPr>
            <p:ph type="title"/>
          </p:nvPr>
        </p:nvSpPr>
        <p:spPr>
          <a:xfrm>
            <a:off x="628650" y="0"/>
            <a:ext cx="7886700" cy="994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3200">
                <a:solidFill>
                  <a:schemeClr val="dk1"/>
                </a:solidFill>
                <a:latin typeface="Helvetica" pitchFamily="2" charset="0"/>
              </a:rPr>
              <a:t>Cardiovascular Disease dataset</a:t>
            </a:r>
            <a:endParaRPr sz="3200">
              <a:solidFill>
                <a:schemeClr val="dk1"/>
              </a:solidFill>
              <a:latin typeface="Helvetica" pitchFamily="2" charset="0"/>
            </a:endParaRPr>
          </a:p>
        </p:txBody>
      </p:sp>
      <p:sp>
        <p:nvSpPr>
          <p:cNvPr id="66" name="Google Shape;66;g75c5b2f09f_0_46"/>
          <p:cNvSpPr txBox="1">
            <a:spLocks noGrp="1"/>
          </p:cNvSpPr>
          <p:nvPr>
            <p:ph type="body" idx="1"/>
          </p:nvPr>
        </p:nvSpPr>
        <p:spPr>
          <a:xfrm>
            <a:off x="144379" y="925569"/>
            <a:ext cx="8999700" cy="1458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220"/>
              <a:buFont typeface="Arial"/>
              <a:buChar char="•"/>
            </a:pPr>
            <a:r>
              <a:rPr lang="en-US" sz="2000" dirty="0">
                <a:latin typeface="Helvetica" pitchFamily="2" charset="0"/>
                <a:ea typeface="Helvetica Neue"/>
                <a:cs typeface="Helvetica Neue"/>
                <a:sym typeface="Helvetica Neue"/>
              </a:rPr>
              <a:t>Kaggle: </a:t>
            </a:r>
            <a:r>
              <a:rPr lang="en-US" sz="2000" u="sng" dirty="0">
                <a:solidFill>
                  <a:schemeClr val="hlink"/>
                </a:solidFill>
                <a:latin typeface="Helvetica" pitchFamily="2" charset="0"/>
                <a:ea typeface="Helvetica Neue"/>
                <a:cs typeface="Helvetica Neue"/>
                <a:sym typeface="Helvetica Neue"/>
                <a:hlinkClick r:id="rId3"/>
              </a:rPr>
              <a:t>https://www.kaggle.com/sulianova/cardiovascular-disease-dataset</a:t>
            </a:r>
            <a:endParaRPr sz="2000" dirty="0">
              <a:latin typeface="Helvetica" pitchFamily="2" charset="0"/>
              <a:ea typeface="Helvetica Neue"/>
              <a:cs typeface="Helvetica Neue"/>
              <a:sym typeface="Helvetica Neue"/>
            </a:endParaRPr>
          </a:p>
          <a:p>
            <a:pPr marL="342900" lvl="0" indent="-342900" algn="l" rtl="0">
              <a:lnSpc>
                <a:spcPct val="100000"/>
              </a:lnSpc>
              <a:spcBef>
                <a:spcPts val="444"/>
              </a:spcBef>
              <a:spcAft>
                <a:spcPts val="0"/>
              </a:spcAft>
              <a:buSzPts val="2220"/>
              <a:buFont typeface="Arial"/>
              <a:buChar char="•"/>
            </a:pPr>
            <a:r>
              <a:rPr lang="en-US" sz="2000" dirty="0">
                <a:latin typeface="Helvetica" pitchFamily="2" charset="0"/>
                <a:ea typeface="Helvetica Neue"/>
                <a:cs typeface="Helvetica Neue"/>
                <a:sym typeface="Helvetica Neue"/>
              </a:rPr>
              <a:t>70000 observations with 12 variables</a:t>
            </a:r>
            <a:endParaRPr sz="2000" dirty="0">
              <a:latin typeface="Helvetica" pitchFamily="2" charset="0"/>
            </a:endParaRPr>
          </a:p>
          <a:p>
            <a:pPr marL="0" lvl="0" indent="0" algn="l" rtl="0">
              <a:lnSpc>
                <a:spcPct val="100000"/>
              </a:lnSpc>
              <a:spcBef>
                <a:spcPts val="444"/>
              </a:spcBef>
              <a:spcAft>
                <a:spcPts val="0"/>
              </a:spcAft>
              <a:buSzPts val="2220"/>
              <a:buNone/>
            </a:pPr>
            <a:endParaRPr sz="2000" dirty="0">
              <a:latin typeface="Helvetica" pitchFamily="2" charset="0"/>
              <a:ea typeface="Helvetica Neue"/>
              <a:cs typeface="Helvetica Neue"/>
              <a:sym typeface="Helvetica Neue"/>
            </a:endParaRPr>
          </a:p>
          <a:p>
            <a:pPr marL="0" lvl="0" indent="0" algn="l" rtl="0">
              <a:lnSpc>
                <a:spcPct val="100000"/>
              </a:lnSpc>
              <a:spcBef>
                <a:spcPts val="444"/>
              </a:spcBef>
              <a:spcAft>
                <a:spcPts val="0"/>
              </a:spcAft>
              <a:buSzPts val="2220"/>
              <a:buNone/>
            </a:pPr>
            <a:endParaRPr sz="2000" dirty="0">
              <a:latin typeface="Helvetica" pitchFamily="2" charset="0"/>
              <a:ea typeface="Helvetica Neue"/>
              <a:cs typeface="Helvetica Neue"/>
              <a:sym typeface="Helvetica Neue"/>
            </a:endParaRPr>
          </a:p>
          <a:p>
            <a:pPr marL="0" lvl="0" indent="0" algn="l" rtl="0">
              <a:lnSpc>
                <a:spcPct val="100000"/>
              </a:lnSpc>
              <a:spcBef>
                <a:spcPts val="444"/>
              </a:spcBef>
              <a:spcAft>
                <a:spcPts val="0"/>
              </a:spcAft>
              <a:buSzPts val="2220"/>
              <a:buNone/>
            </a:pPr>
            <a:endParaRPr sz="2000" dirty="0">
              <a:latin typeface="Helvetica" pitchFamily="2" charset="0"/>
              <a:ea typeface="Helvetica Neue"/>
              <a:cs typeface="Helvetica Neue"/>
              <a:sym typeface="Helvetica Neue"/>
            </a:endParaRPr>
          </a:p>
        </p:txBody>
      </p:sp>
      <p:graphicFrame>
        <p:nvGraphicFramePr>
          <p:cNvPr id="67" name="Google Shape;67;g75c5b2f09f_0_46"/>
          <p:cNvGraphicFramePr/>
          <p:nvPr/>
        </p:nvGraphicFramePr>
        <p:xfrm>
          <a:off x="2210850" y="2191692"/>
          <a:ext cx="4722300" cy="4450200"/>
        </p:xfrm>
        <a:graphic>
          <a:graphicData uri="http://schemas.openxmlformats.org/drawingml/2006/table">
            <a:tbl>
              <a:tblPr firstRow="1" bandRow="1">
                <a:noFill/>
                <a:tableStyleId>{91D8A601-261A-4420-A6C5-7ACBA587CD67}</a:tableStyleId>
              </a:tblPr>
              <a:tblGrid>
                <a:gridCol w="3266025">
                  <a:extLst>
                    <a:ext uri="{9D8B030D-6E8A-4147-A177-3AD203B41FA5}">
                      <a16:colId xmlns:a16="http://schemas.microsoft.com/office/drawing/2014/main" val="20000"/>
                    </a:ext>
                  </a:extLst>
                </a:gridCol>
                <a:gridCol w="14562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Variables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Type</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Helvetica Neue"/>
                        <a:buNone/>
                      </a:pPr>
                      <a:r>
                        <a:rPr lang="en-US" sz="1800" u="none" strike="noStrike" cap="none">
                          <a:latin typeface="Helvetica Neue"/>
                          <a:ea typeface="Helvetica Neue"/>
                          <a:cs typeface="Helvetica Neue"/>
                          <a:sym typeface="Helvetica Neue"/>
                        </a:rPr>
                        <a:t>Age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Int</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Helvetica Neue"/>
                        <a:buNone/>
                      </a:pPr>
                      <a:r>
                        <a:rPr lang="en-US" sz="1800" u="none" strike="noStrike" cap="none">
                          <a:latin typeface="Helvetica Neue"/>
                          <a:ea typeface="Helvetica Neue"/>
                          <a:cs typeface="Helvetica Neue"/>
                          <a:sym typeface="Helvetica Neue"/>
                        </a:rPr>
                        <a:t>gender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height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Num</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weight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Book Antiqua"/>
                        <a:buNone/>
                      </a:pPr>
                      <a:r>
                        <a:rPr lang="en-US" sz="1800" u="none" strike="noStrike" cap="none"/>
                        <a:t>Num</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ap_hi/low (blood pressure)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cholesterol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gluc</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smoke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alco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active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1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Helvetica Neue"/>
                          <a:ea typeface="Helvetica Neue"/>
                          <a:cs typeface="Helvetica Neue"/>
                          <a:sym typeface="Helvetica Neue"/>
                        </a:rPr>
                        <a:t>cardio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Factor</a:t>
                      </a:r>
                      <a:endParaRPr sz="1400" u="none" strike="noStrike" cap="none"/>
                    </a:p>
                  </a:txBody>
                  <a:tcPr marL="91450" marR="91450" marT="45725" marB="45725"/>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75c5b2f09f_0_52"/>
          <p:cNvSpPr txBox="1">
            <a:spLocks noGrp="1"/>
          </p:cNvSpPr>
          <p:nvPr>
            <p:ph type="title"/>
          </p:nvPr>
        </p:nvSpPr>
        <p:spPr>
          <a:xfrm>
            <a:off x="801378" y="0"/>
            <a:ext cx="7756200" cy="722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3200"/>
              <a:buFont typeface="Arial"/>
              <a:buNone/>
            </a:pPr>
            <a:r>
              <a:rPr lang="en-US" sz="3200">
                <a:latin typeface="Helvetica" pitchFamily="2" charset="0"/>
              </a:rPr>
              <a:t>Data processing</a:t>
            </a:r>
            <a:endParaRPr>
              <a:latin typeface="Helvetica" pitchFamily="2" charset="0"/>
            </a:endParaRPr>
          </a:p>
        </p:txBody>
      </p:sp>
      <p:sp>
        <p:nvSpPr>
          <p:cNvPr id="73" name="Google Shape;73;g75c5b2f09f_0_52"/>
          <p:cNvSpPr/>
          <p:nvPr/>
        </p:nvSpPr>
        <p:spPr>
          <a:xfrm>
            <a:off x="176568" y="667161"/>
            <a:ext cx="7796400" cy="6462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333333"/>
              </a:buClr>
              <a:buSzPts val="1800"/>
              <a:buFont typeface="Arial"/>
              <a:buChar char="•"/>
            </a:pPr>
            <a:r>
              <a:rPr lang="en-US" sz="1800" b="0" i="0" u="none" strike="noStrike" cap="none" dirty="0">
                <a:solidFill>
                  <a:srgbClr val="333333"/>
                </a:solidFill>
                <a:latin typeface="Helvetica" pitchFamily="2" charset="0"/>
                <a:ea typeface="Helvetica Neue"/>
                <a:cs typeface="Helvetica Neue"/>
                <a:sym typeface="Helvetica Neue"/>
              </a:rPr>
              <a:t>Drop age&lt;35</a:t>
            </a:r>
            <a:endParaRPr sz="1400" b="0" i="0" u="none" strike="noStrike" cap="none" dirty="0">
              <a:solidFill>
                <a:srgbClr val="000000"/>
              </a:solidFill>
              <a:latin typeface="Helvetica" pitchFamily="2" charset="0"/>
              <a:sym typeface="Arial"/>
            </a:endParaRPr>
          </a:p>
          <a:p>
            <a:pPr marL="285750" marR="0" lvl="0" indent="-285750" algn="l" rtl="0">
              <a:lnSpc>
                <a:spcPct val="100000"/>
              </a:lnSpc>
              <a:spcBef>
                <a:spcPts val="0"/>
              </a:spcBef>
              <a:spcAft>
                <a:spcPts val="0"/>
              </a:spcAft>
              <a:buClr>
                <a:srgbClr val="333333"/>
              </a:buClr>
              <a:buSzPts val="1800"/>
              <a:buFont typeface="Arial"/>
              <a:buChar char="•"/>
            </a:pPr>
            <a:r>
              <a:rPr lang="en-US" sz="1800" b="0" i="0" u="none" strike="noStrike" cap="none" dirty="0">
                <a:solidFill>
                  <a:srgbClr val="333333"/>
                </a:solidFill>
                <a:latin typeface="Helvetica" pitchFamily="2" charset="0"/>
                <a:ea typeface="Helvetica Neue"/>
                <a:cs typeface="Helvetica Neue"/>
                <a:sym typeface="Helvetica Neue"/>
              </a:rPr>
              <a:t>Drop outliers for height, weight, </a:t>
            </a:r>
            <a:r>
              <a:rPr lang="en-US" sz="1800" b="0" i="0" u="none" strike="noStrike" cap="none" dirty="0" err="1">
                <a:solidFill>
                  <a:srgbClr val="333333"/>
                </a:solidFill>
                <a:latin typeface="Helvetica" pitchFamily="2" charset="0"/>
                <a:ea typeface="Helvetica Neue"/>
                <a:cs typeface="Helvetica Neue"/>
                <a:sym typeface="Helvetica Neue"/>
              </a:rPr>
              <a:t>ap_hi</a:t>
            </a:r>
            <a:r>
              <a:rPr lang="en-US" sz="1800" b="0" i="0" u="none" strike="noStrike" cap="none" dirty="0">
                <a:solidFill>
                  <a:srgbClr val="333333"/>
                </a:solidFill>
                <a:latin typeface="Helvetica" pitchFamily="2" charset="0"/>
                <a:ea typeface="Helvetica Neue"/>
                <a:cs typeface="Helvetica Neue"/>
                <a:sym typeface="Helvetica Neue"/>
              </a:rPr>
              <a:t>, and </a:t>
            </a:r>
            <a:r>
              <a:rPr lang="en-US" sz="1800" b="0" i="0" u="none" strike="noStrike" cap="none" dirty="0" err="1">
                <a:solidFill>
                  <a:srgbClr val="333333"/>
                </a:solidFill>
                <a:latin typeface="Helvetica" pitchFamily="2" charset="0"/>
                <a:ea typeface="Helvetica Neue"/>
                <a:cs typeface="Helvetica Neue"/>
                <a:sym typeface="Helvetica Neue"/>
              </a:rPr>
              <a:t>ap_low</a:t>
            </a:r>
            <a:endParaRPr sz="1800" b="0" i="0" u="none" strike="noStrike" cap="none" dirty="0">
              <a:solidFill>
                <a:srgbClr val="333333"/>
              </a:solidFill>
              <a:latin typeface="Helvetica" pitchFamily="2" charset="0"/>
              <a:ea typeface="Helvetica Neue"/>
              <a:cs typeface="Helvetica Neue"/>
              <a:sym typeface="Helvetica Neue"/>
            </a:endParaRPr>
          </a:p>
        </p:txBody>
      </p:sp>
      <p:pic>
        <p:nvPicPr>
          <p:cNvPr id="74" name="Google Shape;74;g75c5b2f09f_0_52"/>
          <p:cNvPicPr preferRelativeResize="0">
            <a:picLocks noGrp="1"/>
          </p:cNvPicPr>
          <p:nvPr>
            <p:ph type="body" idx="1"/>
          </p:nvPr>
        </p:nvPicPr>
        <p:blipFill rotWithShape="1">
          <a:blip r:embed="rId3">
            <a:alphaModFix/>
          </a:blip>
          <a:srcRect/>
          <a:stretch/>
        </p:blipFill>
        <p:spPr>
          <a:xfrm>
            <a:off x="176569" y="1548514"/>
            <a:ext cx="2846700" cy="1997400"/>
          </a:xfrm>
          <a:prstGeom prst="rect">
            <a:avLst/>
          </a:prstGeom>
          <a:noFill/>
          <a:ln w="9525" cap="flat" cmpd="sng">
            <a:solidFill>
              <a:schemeClr val="dk1"/>
            </a:solidFill>
            <a:prstDash val="solid"/>
            <a:round/>
            <a:headEnd type="none" w="sm" len="sm"/>
            <a:tailEnd type="none" w="sm" len="sm"/>
          </a:ln>
        </p:spPr>
      </p:pic>
      <p:pic>
        <p:nvPicPr>
          <p:cNvPr id="75" name="Google Shape;75;g75c5b2f09f_0_52"/>
          <p:cNvPicPr preferRelativeResize="0"/>
          <p:nvPr/>
        </p:nvPicPr>
        <p:blipFill rotWithShape="1">
          <a:blip r:embed="rId4">
            <a:alphaModFix/>
          </a:blip>
          <a:srcRect/>
          <a:stretch/>
        </p:blipFill>
        <p:spPr>
          <a:xfrm>
            <a:off x="6150871" y="1548514"/>
            <a:ext cx="2848457" cy="1986042"/>
          </a:xfrm>
          <a:prstGeom prst="rect">
            <a:avLst/>
          </a:prstGeom>
          <a:noFill/>
          <a:ln w="9525" cap="flat" cmpd="sng">
            <a:solidFill>
              <a:schemeClr val="dk1"/>
            </a:solidFill>
            <a:prstDash val="solid"/>
            <a:round/>
            <a:headEnd type="none" w="sm" len="sm"/>
            <a:tailEnd type="none" w="sm" len="sm"/>
          </a:ln>
        </p:spPr>
      </p:pic>
      <p:pic>
        <p:nvPicPr>
          <p:cNvPr id="76" name="Google Shape;76;g75c5b2f09f_0_52"/>
          <p:cNvPicPr preferRelativeResize="0"/>
          <p:nvPr/>
        </p:nvPicPr>
        <p:blipFill rotWithShape="1">
          <a:blip r:embed="rId5">
            <a:alphaModFix/>
          </a:blip>
          <a:srcRect/>
          <a:stretch/>
        </p:blipFill>
        <p:spPr>
          <a:xfrm>
            <a:off x="3162107" y="1548514"/>
            <a:ext cx="2850066" cy="1999177"/>
          </a:xfrm>
          <a:prstGeom prst="rect">
            <a:avLst/>
          </a:prstGeom>
          <a:noFill/>
          <a:ln w="9525" cap="flat" cmpd="sng">
            <a:solidFill>
              <a:schemeClr val="dk1"/>
            </a:solidFill>
            <a:prstDash val="solid"/>
            <a:round/>
            <a:headEnd type="none" w="sm" len="sm"/>
            <a:tailEnd type="none" w="sm" len="sm"/>
          </a:ln>
        </p:spPr>
      </p:pic>
      <p:pic>
        <p:nvPicPr>
          <p:cNvPr id="77" name="Google Shape;77;g75c5b2f09f_0_52"/>
          <p:cNvPicPr preferRelativeResize="0"/>
          <p:nvPr/>
        </p:nvPicPr>
        <p:blipFill rotWithShape="1">
          <a:blip r:embed="rId6">
            <a:alphaModFix/>
          </a:blip>
          <a:srcRect/>
          <a:stretch/>
        </p:blipFill>
        <p:spPr>
          <a:xfrm>
            <a:off x="3162107" y="3744926"/>
            <a:ext cx="2850067" cy="2067398"/>
          </a:xfrm>
          <a:prstGeom prst="rect">
            <a:avLst/>
          </a:prstGeom>
          <a:noFill/>
          <a:ln w="9525" cap="flat" cmpd="sng">
            <a:solidFill>
              <a:schemeClr val="dk1"/>
            </a:solidFill>
            <a:prstDash val="solid"/>
            <a:round/>
            <a:headEnd type="none" w="sm" len="sm"/>
            <a:tailEnd type="none" w="sm" len="sm"/>
          </a:ln>
        </p:spPr>
      </p:pic>
      <p:pic>
        <p:nvPicPr>
          <p:cNvPr id="78" name="Google Shape;78;g75c5b2f09f_0_52"/>
          <p:cNvPicPr preferRelativeResize="0"/>
          <p:nvPr/>
        </p:nvPicPr>
        <p:blipFill rotWithShape="1">
          <a:blip r:embed="rId7">
            <a:alphaModFix/>
          </a:blip>
          <a:srcRect/>
          <a:stretch/>
        </p:blipFill>
        <p:spPr>
          <a:xfrm>
            <a:off x="176568" y="3744926"/>
            <a:ext cx="2846840" cy="2067397"/>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75c5b2f09f_0_62"/>
          <p:cNvSpPr txBox="1"/>
          <p:nvPr/>
        </p:nvSpPr>
        <p:spPr>
          <a:xfrm>
            <a:off x="290808" y="0"/>
            <a:ext cx="8353800" cy="95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chemeClr val="dk1"/>
                </a:solidFill>
                <a:latin typeface="Helvetica" pitchFamily="2" charset="0"/>
                <a:ea typeface="Helvetica Neue"/>
                <a:cs typeface="Helvetica Neue"/>
                <a:sym typeface="Helvetica Neue"/>
              </a:rPr>
              <a:t>BMI </a:t>
            </a:r>
            <a:r>
              <a:rPr lang="en-US" sz="2800" b="1" i="0" u="none" strike="noStrike" cap="none" dirty="0">
                <a:solidFill>
                  <a:srgbClr val="000000"/>
                </a:solidFill>
                <a:latin typeface="Helvetica" pitchFamily="2" charset="0"/>
                <a:ea typeface="Helvetica Neue"/>
                <a:cs typeface="Helvetica Neue"/>
                <a:sym typeface="Helvetica Neue"/>
              </a:rPr>
              <a:t>value</a:t>
            </a:r>
            <a:r>
              <a:rPr lang="en-US" sz="2800" b="1" i="0" u="none" strike="noStrike" cap="none" dirty="0">
                <a:solidFill>
                  <a:schemeClr val="dk1"/>
                </a:solidFill>
                <a:latin typeface="Helvetica" pitchFamily="2" charset="0"/>
                <a:ea typeface="Helvetica Neue"/>
                <a:cs typeface="Helvetica Neue"/>
                <a:sym typeface="Helvetica Neue"/>
              </a:rPr>
              <a:t> as predictors for cardiovascular diseases</a:t>
            </a:r>
            <a:endParaRPr sz="1400" b="1" i="0" u="none" strike="noStrike" cap="none" dirty="0">
              <a:solidFill>
                <a:srgbClr val="000000"/>
              </a:solidFill>
              <a:latin typeface="Helvetica" pitchFamily="2" charset="0"/>
              <a:ea typeface="Helvetica Neue"/>
              <a:cs typeface="Helvetica Neue"/>
              <a:sym typeface="Helvetica Neue"/>
            </a:endParaRPr>
          </a:p>
        </p:txBody>
      </p:sp>
      <p:pic>
        <p:nvPicPr>
          <p:cNvPr id="84" name="Google Shape;84;g75c5b2f09f_0_62"/>
          <p:cNvPicPr preferRelativeResize="0"/>
          <p:nvPr/>
        </p:nvPicPr>
        <p:blipFill rotWithShape="1">
          <a:blip r:embed="rId3">
            <a:alphaModFix/>
          </a:blip>
          <a:srcRect r="3493"/>
          <a:stretch/>
        </p:blipFill>
        <p:spPr>
          <a:xfrm>
            <a:off x="1724497" y="954107"/>
            <a:ext cx="5651813" cy="454728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75c5b2f09f_0_68"/>
          <p:cNvSpPr txBox="1">
            <a:spLocks noGrp="1"/>
          </p:cNvSpPr>
          <p:nvPr>
            <p:ph type="title"/>
          </p:nvPr>
        </p:nvSpPr>
        <p:spPr>
          <a:xfrm>
            <a:off x="617361" y="0"/>
            <a:ext cx="7886700" cy="994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2800"/>
              <a:buFont typeface="Helvetica Neue"/>
              <a:buNone/>
            </a:pPr>
            <a:r>
              <a:rPr lang="en-US" sz="3200">
                <a:latin typeface="Helvetica" pitchFamily="2" charset="0"/>
                <a:ea typeface="Helvetica Neue"/>
                <a:cs typeface="Helvetica Neue"/>
                <a:sym typeface="Helvetica Neue"/>
              </a:rPr>
              <a:t>Summary from Part1</a:t>
            </a:r>
            <a:endParaRPr sz="3200">
              <a:latin typeface="Helvetica" pitchFamily="2" charset="0"/>
              <a:ea typeface="Helvetica Neue"/>
              <a:cs typeface="Helvetica Neue"/>
              <a:sym typeface="Helvetica Neue"/>
            </a:endParaRPr>
          </a:p>
        </p:txBody>
      </p:sp>
      <p:sp>
        <p:nvSpPr>
          <p:cNvPr id="91" name="Google Shape;91;g75c5b2f09f_0_68"/>
          <p:cNvSpPr txBox="1">
            <a:spLocks noGrp="1"/>
          </p:cNvSpPr>
          <p:nvPr>
            <p:ph type="body" idx="1"/>
          </p:nvPr>
        </p:nvSpPr>
        <p:spPr>
          <a:xfrm>
            <a:off x="617361" y="1048314"/>
            <a:ext cx="7886700" cy="37743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1800"/>
              <a:buFont typeface="Arial"/>
              <a:buChar char="•"/>
            </a:pPr>
            <a:r>
              <a:rPr lang="en-US" sz="1800" b="1" dirty="0">
                <a:solidFill>
                  <a:schemeClr val="tx1"/>
                </a:solidFill>
                <a:latin typeface="Helvetica" pitchFamily="2" charset="0"/>
                <a:ea typeface="Helvetica Neue"/>
                <a:cs typeface="Helvetica Neue"/>
                <a:sym typeface="Helvetica Neue"/>
              </a:rPr>
              <a:t>BMI values have a higher correlation with cardiovascular disease </a:t>
            </a:r>
            <a:endParaRPr dirty="0">
              <a:solidFill>
                <a:schemeClr val="tx1"/>
              </a:solidFill>
              <a:latin typeface="Helvetica" pitchFamily="2" charset="0"/>
            </a:endParaRPr>
          </a:p>
          <a:p>
            <a:pPr marL="285750" lvl="0" indent="-171450" algn="l" rtl="0">
              <a:lnSpc>
                <a:spcPct val="100000"/>
              </a:lnSpc>
              <a:spcBef>
                <a:spcPts val="0"/>
              </a:spcBef>
              <a:spcAft>
                <a:spcPts val="0"/>
              </a:spcAft>
              <a:buSzPts val="1800"/>
              <a:buFont typeface="Arial"/>
              <a:buNone/>
            </a:pPr>
            <a:endParaRPr sz="1800" b="1" dirty="0">
              <a:solidFill>
                <a:schemeClr val="tx1"/>
              </a:solidFill>
              <a:latin typeface="Helvetica" pitchFamily="2" charset="0"/>
              <a:ea typeface="Helvetica Neue"/>
              <a:cs typeface="Helvetica Neue"/>
              <a:sym typeface="Helvetica Neue"/>
            </a:endParaRPr>
          </a:p>
          <a:p>
            <a:pPr marL="285750" lvl="0" indent="-285750" algn="l" rtl="0">
              <a:lnSpc>
                <a:spcPct val="100000"/>
              </a:lnSpc>
              <a:spcBef>
                <a:spcPts val="360"/>
              </a:spcBef>
              <a:spcAft>
                <a:spcPts val="0"/>
              </a:spcAft>
              <a:buSzPts val="1800"/>
              <a:buFont typeface="Arial"/>
              <a:buChar char="•"/>
            </a:pPr>
            <a:r>
              <a:rPr lang="en-US" sz="1800" b="1" dirty="0">
                <a:solidFill>
                  <a:schemeClr val="tx1"/>
                </a:solidFill>
                <a:latin typeface="Helvetica" pitchFamily="2" charset="0"/>
                <a:ea typeface="Helvetica Neue"/>
                <a:cs typeface="Helvetica Neue"/>
                <a:sym typeface="Helvetica Neue"/>
              </a:rPr>
              <a:t>Other factors such as smoking, age, gender, blood glucose level, and alcohol use are also associated with the risk of cardiovascular diseases</a:t>
            </a:r>
            <a:endParaRPr dirty="0">
              <a:solidFill>
                <a:schemeClr val="tx1"/>
              </a:solidFill>
              <a:latin typeface="Helvetica" pitchFamily="2" charset="0"/>
              <a:ea typeface="Helvetica Neue"/>
              <a:cs typeface="Helvetica Neue"/>
              <a:sym typeface="Helvetica Neue"/>
            </a:endParaRPr>
          </a:p>
          <a:p>
            <a:pPr marL="0" lvl="0" indent="0" algn="l" rtl="0">
              <a:lnSpc>
                <a:spcPct val="100000"/>
              </a:lnSpc>
              <a:spcBef>
                <a:spcPts val="300"/>
              </a:spcBef>
              <a:spcAft>
                <a:spcPts val="0"/>
              </a:spcAft>
              <a:buSzPts val="1500"/>
              <a:buNone/>
            </a:pPr>
            <a:endParaRPr sz="1500" b="1" dirty="0">
              <a:solidFill>
                <a:schemeClr val="tx1"/>
              </a:solidFill>
              <a:latin typeface="Helvetica" pitchFamily="2" charset="0"/>
              <a:ea typeface="Helvetica Neue"/>
              <a:cs typeface="Helvetica Neue"/>
              <a:sym typeface="Helvetica Neue"/>
            </a:endParaRPr>
          </a:p>
        </p:txBody>
      </p:sp>
      <p:cxnSp>
        <p:nvCxnSpPr>
          <p:cNvPr id="92" name="Google Shape;92;g75c5b2f09f_0_68"/>
          <p:cNvCxnSpPr/>
          <p:nvPr/>
        </p:nvCxnSpPr>
        <p:spPr>
          <a:xfrm>
            <a:off x="4551011" y="3035212"/>
            <a:ext cx="0" cy="496800"/>
          </a:xfrm>
          <a:prstGeom prst="straightConnector1">
            <a:avLst/>
          </a:prstGeom>
          <a:noFill/>
          <a:ln w="57150" cap="flat" cmpd="sng">
            <a:solidFill>
              <a:srgbClr val="FF0000"/>
            </a:solidFill>
            <a:prstDash val="solid"/>
            <a:round/>
            <a:headEnd type="none" w="sm" len="sm"/>
            <a:tailEnd type="triangle" w="med" len="med"/>
          </a:ln>
        </p:spPr>
      </p:cxnSp>
      <p:sp>
        <p:nvSpPr>
          <p:cNvPr id="93" name="Google Shape;93;g75c5b2f09f_0_68"/>
          <p:cNvSpPr txBox="1"/>
          <p:nvPr/>
        </p:nvSpPr>
        <p:spPr>
          <a:xfrm>
            <a:off x="1491721" y="3851094"/>
            <a:ext cx="6118500" cy="65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3200"/>
              <a:buFont typeface="Arial"/>
              <a:buNone/>
            </a:pPr>
            <a:r>
              <a:rPr lang="en-US" sz="3200" b="1" i="0" u="none" strike="noStrike" cap="none">
                <a:solidFill>
                  <a:srgbClr val="3F3F3F"/>
                </a:solidFill>
                <a:latin typeface="Helvetica" pitchFamily="2" charset="0"/>
                <a:ea typeface="Helvetica Neue"/>
                <a:cs typeface="Helvetica Neue"/>
                <a:sym typeface="Helvetica Neue"/>
              </a:rPr>
              <a:t>Model building and evaluation</a:t>
            </a:r>
            <a:endParaRPr sz="1400" b="0" i="0" u="none" strike="noStrike" cap="none">
              <a:solidFill>
                <a:srgbClr val="000000"/>
              </a:solidFill>
              <a:latin typeface="Helvetica" pitchFamily="2" charset="0"/>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8"/>
          <p:cNvSpPr txBox="1">
            <a:spLocks noGrp="1"/>
          </p:cNvSpPr>
          <p:nvPr>
            <p:ph type="ctrTitle"/>
          </p:nvPr>
        </p:nvSpPr>
        <p:spPr>
          <a:xfrm>
            <a:off x="1436916" y="1890309"/>
            <a:ext cx="6946738" cy="37267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FFFF"/>
              </a:buClr>
              <a:buSzPts val="4000"/>
              <a:buFont typeface="Helvetica Neue"/>
              <a:buNone/>
            </a:pPr>
            <a:br>
              <a:rPr lang="en-US" dirty="0">
                <a:latin typeface="Helvetica" pitchFamily="2" charset="0"/>
                <a:ea typeface="Helvetica Neue"/>
                <a:cs typeface="Helvetica Neue"/>
                <a:sym typeface="Helvetica Neue"/>
              </a:rPr>
            </a:br>
            <a:r>
              <a:rPr lang="en-US" sz="2800" b="0" dirty="0">
                <a:latin typeface="Helvetica" pitchFamily="2" charset="0"/>
                <a:ea typeface="Helvetica Neue"/>
                <a:cs typeface="Helvetica Neue"/>
                <a:sym typeface="Helvetica Neue"/>
              </a:rPr>
              <a:t>What are the risk factors of cardiovascular diseases? Are all the variables correlated to the development of cardiovascular disease?</a:t>
            </a:r>
            <a:endParaRPr b="0" dirty="0">
              <a:latin typeface="Helvetica" pitchFamily="2" charset="0"/>
              <a:ea typeface="Helvetica Neue"/>
              <a:cs typeface="Helvetica Neue"/>
              <a:sym typeface="Helvetica Neue"/>
            </a:endParaRPr>
          </a:p>
        </p:txBody>
      </p:sp>
      <p:sp>
        <p:nvSpPr>
          <p:cNvPr id="99" name="Google Shape;99;p8"/>
          <p:cNvSpPr txBox="1"/>
          <p:nvPr/>
        </p:nvSpPr>
        <p:spPr>
          <a:xfrm>
            <a:off x="634725" y="1997025"/>
            <a:ext cx="3096000" cy="5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980000"/>
                </a:solidFill>
                <a:latin typeface="Helvetica" pitchFamily="2" charset="0"/>
              </a:rPr>
              <a:t>Smart Question</a:t>
            </a:r>
            <a:endParaRPr sz="2400" dirty="0">
              <a:solidFill>
                <a:srgbClr val="980000"/>
              </a:solidFill>
              <a:latin typeface="Helvetica"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9"/>
          <p:cNvPicPr preferRelativeResize="0"/>
          <p:nvPr/>
        </p:nvPicPr>
        <p:blipFill rotWithShape="1">
          <a:blip r:embed="rId3">
            <a:alphaModFix/>
          </a:blip>
          <a:srcRect/>
          <a:stretch/>
        </p:blipFill>
        <p:spPr>
          <a:xfrm>
            <a:off x="2436575" y="1317374"/>
            <a:ext cx="6502400" cy="3962400"/>
          </a:xfrm>
          <a:prstGeom prst="rect">
            <a:avLst/>
          </a:prstGeom>
          <a:noFill/>
          <a:ln>
            <a:noFill/>
          </a:ln>
        </p:spPr>
      </p:pic>
      <p:sp>
        <p:nvSpPr>
          <p:cNvPr id="105" name="Google Shape;105;p9"/>
          <p:cNvSpPr/>
          <p:nvPr/>
        </p:nvSpPr>
        <p:spPr>
          <a:xfrm>
            <a:off x="12942" y="1579255"/>
            <a:ext cx="2410691" cy="28930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tx1"/>
                </a:solidFill>
                <a:latin typeface="Helvetica" pitchFamily="2" charset="0"/>
                <a:ea typeface="Helvetica Neue"/>
                <a:cs typeface="Helvetica Neue"/>
                <a:sym typeface="Helvetica Neue"/>
              </a:rPr>
              <a:t>All the coefficients are found significant (small p-values) except gluc2. Age, </a:t>
            </a:r>
            <a:r>
              <a:rPr lang="en-US" sz="1400" b="0" i="0" u="none" strike="noStrike" cap="none" dirty="0" err="1">
                <a:solidFill>
                  <a:schemeClr val="tx1"/>
                </a:solidFill>
                <a:latin typeface="Helvetica" pitchFamily="2" charset="0"/>
                <a:ea typeface="Helvetica Neue"/>
                <a:cs typeface="Helvetica Neue"/>
                <a:sym typeface="Helvetica Neue"/>
              </a:rPr>
              <a:t>ap_hi</a:t>
            </a:r>
            <a:r>
              <a:rPr lang="en-US" sz="1400" b="0" i="0" u="none" strike="noStrike" cap="none" dirty="0">
                <a:solidFill>
                  <a:schemeClr val="tx1"/>
                </a:solidFill>
                <a:latin typeface="Helvetica" pitchFamily="2" charset="0"/>
                <a:ea typeface="Helvetica Neue"/>
                <a:cs typeface="Helvetica Neue"/>
                <a:sym typeface="Helvetica Neue"/>
              </a:rPr>
              <a:t>, </a:t>
            </a:r>
            <a:r>
              <a:rPr lang="en-US" sz="1400" b="0" i="0" u="none" strike="noStrike" cap="none" dirty="0" err="1">
                <a:solidFill>
                  <a:schemeClr val="tx1"/>
                </a:solidFill>
                <a:latin typeface="Helvetica" pitchFamily="2" charset="0"/>
                <a:ea typeface="Helvetica Neue"/>
                <a:cs typeface="Helvetica Neue"/>
                <a:sym typeface="Helvetica Neue"/>
              </a:rPr>
              <a:t>ap_lo</a:t>
            </a:r>
            <a:r>
              <a:rPr lang="en-US" sz="1400" b="0" i="0" u="none" strike="noStrike" cap="none" dirty="0">
                <a:solidFill>
                  <a:schemeClr val="tx1"/>
                </a:solidFill>
                <a:latin typeface="Helvetica" pitchFamily="2" charset="0"/>
                <a:ea typeface="Helvetica Neue"/>
                <a:cs typeface="Helvetica Neue"/>
                <a:sym typeface="Helvetica Neue"/>
              </a:rPr>
              <a:t>, cholesterol, </a:t>
            </a:r>
            <a:r>
              <a:rPr lang="en-US" sz="1400" b="0" i="0" u="none" strike="noStrike" cap="none" dirty="0" err="1">
                <a:solidFill>
                  <a:schemeClr val="tx1"/>
                </a:solidFill>
                <a:latin typeface="Helvetica" pitchFamily="2" charset="0"/>
                <a:ea typeface="Helvetica Neue"/>
                <a:cs typeface="Helvetica Neue"/>
                <a:sym typeface="Helvetica Neue"/>
              </a:rPr>
              <a:t>bmi</a:t>
            </a:r>
            <a:r>
              <a:rPr lang="en-US" sz="1400" b="0" i="0" u="none" strike="noStrike" cap="none" dirty="0">
                <a:solidFill>
                  <a:schemeClr val="tx1"/>
                </a:solidFill>
                <a:latin typeface="Helvetica" pitchFamily="2" charset="0"/>
                <a:ea typeface="Helvetica Neue"/>
                <a:cs typeface="Helvetica Neue"/>
                <a:sym typeface="Helvetica Neue"/>
              </a:rPr>
              <a:t>, glucose have positive effects on cardio diseases, while glucose, smoke, drinking alcohol and do exercise have negatively affect on cardio diseases. These are reasonable results and confirms our common beliefs.</a:t>
            </a:r>
            <a:endParaRPr sz="1400" b="0" i="0" u="none" strike="noStrike" cap="none" dirty="0">
              <a:solidFill>
                <a:schemeClr val="tx1"/>
              </a:solidFill>
              <a:latin typeface="Helvetica" pitchFamily="2" charset="0"/>
              <a:ea typeface="Helvetica Neue"/>
              <a:cs typeface="Helvetica Neue"/>
              <a:sym typeface="Helvetica Neue"/>
            </a:endParaRPr>
          </a:p>
        </p:txBody>
      </p:sp>
      <p:sp>
        <p:nvSpPr>
          <p:cNvPr id="106" name="Google Shape;106;p9"/>
          <p:cNvSpPr txBox="1">
            <a:spLocks noGrp="1"/>
          </p:cNvSpPr>
          <p:nvPr>
            <p:ph type="title"/>
          </p:nvPr>
        </p:nvSpPr>
        <p:spPr>
          <a:xfrm>
            <a:off x="2242890" y="38009"/>
            <a:ext cx="5261377" cy="1077218"/>
          </a:xfrm>
          <a:prstGeom prst="rect">
            <a:avLst/>
          </a:prstGeom>
          <a:noFill/>
          <a:ln>
            <a:noFill/>
          </a:ln>
        </p:spPr>
        <p:txBody>
          <a:bodyPr spcFirstLastPara="1" wrap="square" lIns="91425" tIns="45700" rIns="91425" bIns="45700" anchor="t" anchorCtr="0">
            <a:spAutoFit/>
          </a:bodyPr>
          <a:lstStyle/>
          <a:p>
            <a:pPr marL="0" lvl="0" indent="0" algn="ctr" rtl="0">
              <a:lnSpc>
                <a:spcPct val="100000"/>
              </a:lnSpc>
              <a:spcBef>
                <a:spcPts val="0"/>
              </a:spcBef>
              <a:spcAft>
                <a:spcPts val="0"/>
              </a:spcAft>
              <a:buClr>
                <a:srgbClr val="3F3F3F"/>
              </a:buClr>
              <a:buSzPts val="3200"/>
              <a:buFont typeface="Helvetica Neue"/>
              <a:buNone/>
            </a:pPr>
            <a:r>
              <a:rPr lang="en-US" sz="3200" dirty="0">
                <a:solidFill>
                  <a:schemeClr val="tx1"/>
                </a:solidFill>
                <a:latin typeface="Helvetica" pitchFamily="2" charset="0"/>
                <a:ea typeface="Helvetica Neue"/>
                <a:cs typeface="Helvetica Neue"/>
                <a:sym typeface="Helvetica Neue"/>
              </a:rPr>
              <a:t>logistic regression model</a:t>
            </a:r>
            <a:br>
              <a:rPr lang="en-US" sz="3200" dirty="0">
                <a:solidFill>
                  <a:schemeClr val="tx1"/>
                </a:solidFill>
                <a:latin typeface="Helvetica" pitchFamily="2" charset="0"/>
                <a:ea typeface="Helvetica Neue"/>
                <a:cs typeface="Helvetica Neue"/>
                <a:sym typeface="Helvetica Neue"/>
              </a:rPr>
            </a:br>
            <a:r>
              <a:rPr lang="en-US" sz="3200" dirty="0" err="1">
                <a:solidFill>
                  <a:schemeClr val="tx1"/>
                </a:solidFill>
                <a:latin typeface="Helvetica" pitchFamily="2" charset="0"/>
                <a:ea typeface="Helvetica Neue"/>
                <a:cs typeface="Helvetica Neue"/>
                <a:sym typeface="Helvetica Neue"/>
              </a:rPr>
              <a:t>Glm</a:t>
            </a:r>
            <a:r>
              <a:rPr lang="en-US" sz="3200" b="1" dirty="0">
                <a:solidFill>
                  <a:schemeClr val="tx1"/>
                </a:solidFill>
                <a:latin typeface="Helvetica" pitchFamily="2" charset="0"/>
                <a:ea typeface="Helvetica Neue"/>
                <a:cs typeface="Helvetica Neue"/>
                <a:sym typeface="Helvetica Neue"/>
              </a:rPr>
              <a:t>() function </a:t>
            </a:r>
            <a:endParaRPr dirty="0">
              <a:solidFill>
                <a:schemeClr val="tx1"/>
              </a:solidFill>
              <a:latin typeface="Helvetica"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051941" y="0"/>
            <a:ext cx="3506088" cy="584775"/>
          </a:xfrm>
          <a:prstGeom prst="rect">
            <a:avLst/>
          </a:prstGeom>
          <a:noFill/>
          <a:ln>
            <a:noFill/>
          </a:ln>
        </p:spPr>
        <p:txBody>
          <a:bodyPr spcFirstLastPara="1" wrap="square" lIns="91425" tIns="45700" rIns="91425" bIns="45700" anchor="t" anchorCtr="0">
            <a:spAutoFit/>
          </a:bodyPr>
          <a:lstStyle/>
          <a:p>
            <a:pPr marL="0" lvl="0" indent="0" algn="ctr" rtl="0">
              <a:lnSpc>
                <a:spcPct val="100000"/>
              </a:lnSpc>
              <a:spcBef>
                <a:spcPts val="0"/>
              </a:spcBef>
              <a:spcAft>
                <a:spcPts val="0"/>
              </a:spcAft>
              <a:buClr>
                <a:srgbClr val="3F3F3F"/>
              </a:buClr>
              <a:buSzPts val="3200"/>
              <a:buFont typeface="Helvetica Neue"/>
              <a:buNone/>
            </a:pPr>
            <a:r>
              <a:rPr lang="en-US" sz="3200" b="1">
                <a:solidFill>
                  <a:schemeClr val="tx1"/>
                </a:solidFill>
                <a:latin typeface="Helvetica" pitchFamily="2" charset="0"/>
                <a:ea typeface="Helvetica Neue"/>
                <a:cs typeface="Helvetica Neue"/>
                <a:sym typeface="Helvetica Neue"/>
              </a:rPr>
              <a:t>Model evaluation</a:t>
            </a:r>
            <a:endParaRPr>
              <a:solidFill>
                <a:schemeClr val="tx1"/>
              </a:solidFill>
              <a:latin typeface="Helvetica" pitchFamily="2" charset="0"/>
            </a:endParaRPr>
          </a:p>
        </p:txBody>
      </p:sp>
      <p:pic>
        <p:nvPicPr>
          <p:cNvPr id="112" name="Google Shape;112;p10"/>
          <p:cNvPicPr preferRelativeResize="0"/>
          <p:nvPr/>
        </p:nvPicPr>
        <p:blipFill rotWithShape="1">
          <a:blip r:embed="rId3">
            <a:alphaModFix/>
          </a:blip>
          <a:srcRect t="22554"/>
          <a:stretch/>
        </p:blipFill>
        <p:spPr>
          <a:xfrm>
            <a:off x="1448273" y="1558000"/>
            <a:ext cx="5905091" cy="1504864"/>
          </a:xfrm>
          <a:prstGeom prst="rect">
            <a:avLst/>
          </a:prstGeom>
          <a:noFill/>
          <a:ln>
            <a:noFill/>
          </a:ln>
        </p:spPr>
      </p:pic>
      <p:sp>
        <p:nvSpPr>
          <p:cNvPr id="113" name="Google Shape;113;p10"/>
          <p:cNvSpPr/>
          <p:nvPr/>
        </p:nvSpPr>
        <p:spPr>
          <a:xfrm>
            <a:off x="654312" y="3429000"/>
            <a:ext cx="7693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Helvetica" pitchFamily="2" charset="0"/>
                <a:ea typeface="Helvetica Neue"/>
                <a:cs typeface="Helvetica Neue"/>
                <a:sym typeface="Helvetica Neue"/>
              </a:rPr>
              <a:t>p-value is smaller than 0.05. This indicates the model is a good fit</a:t>
            </a:r>
            <a:endParaRPr sz="1400" b="0" i="0" u="none" strike="noStrike" cap="none" dirty="0">
              <a:solidFill>
                <a:schemeClr val="tx1"/>
              </a:solidFill>
              <a:latin typeface="Helvetica" pitchFamily="2" charset="0"/>
              <a:ea typeface="Helvetica Neue"/>
              <a:cs typeface="Helvetica Neue"/>
              <a:sym typeface="Helvetica Neue"/>
            </a:endParaRPr>
          </a:p>
        </p:txBody>
      </p:sp>
      <p:sp>
        <p:nvSpPr>
          <p:cNvPr id="114" name="Google Shape;114;p10"/>
          <p:cNvSpPr/>
          <p:nvPr/>
        </p:nvSpPr>
        <p:spPr>
          <a:xfrm>
            <a:off x="210218" y="1912444"/>
            <a:ext cx="240758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chemeClr val="tx1"/>
              </a:solidFill>
              <a:latin typeface="Helvetica" pitchFamily="2" charset="0"/>
              <a:sym typeface="Arial"/>
            </a:endParaRPr>
          </a:p>
        </p:txBody>
      </p:sp>
      <p:sp>
        <p:nvSpPr>
          <p:cNvPr id="115" name="Google Shape;115;p10"/>
          <p:cNvSpPr/>
          <p:nvPr/>
        </p:nvSpPr>
        <p:spPr>
          <a:xfrm>
            <a:off x="204537" y="687849"/>
            <a:ext cx="33137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tx1"/>
                </a:solidFill>
                <a:latin typeface="Helvetica" pitchFamily="2" charset="0"/>
                <a:ea typeface="Helvetica Neue"/>
                <a:cs typeface="Helvetica Neue"/>
                <a:sym typeface="Helvetica Neue"/>
              </a:rPr>
              <a:t>Hosmer and Lemeshow test </a:t>
            </a:r>
            <a:endParaRPr sz="1400" b="0" i="0" u="none" strike="noStrike" cap="none">
              <a:solidFill>
                <a:schemeClr val="tx1"/>
              </a:solidFill>
              <a:latin typeface="Helvetica" pitchFamily="2" charset="0"/>
              <a:sym typeface="Arial"/>
            </a:endParaRPr>
          </a:p>
        </p:txBody>
      </p:sp>
      <p:sp>
        <p:nvSpPr>
          <p:cNvPr id="116" name="Google Shape;116;p10"/>
          <p:cNvSpPr/>
          <p:nvPr/>
        </p:nvSpPr>
        <p:spPr>
          <a:xfrm>
            <a:off x="210218" y="2281776"/>
            <a:ext cx="2707574"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chemeClr val="tx1"/>
              </a:solidFill>
              <a:latin typeface="Helvetica" pitchFamily="2" charset="0"/>
              <a:ea typeface="Helvetica Neue"/>
              <a:cs typeface="Helvetica Neue"/>
              <a:sym typeface="Helvetica Neue"/>
            </a:endParaRPr>
          </a:p>
        </p:txBody>
      </p:sp>
      <p:sp>
        <p:nvSpPr>
          <p:cNvPr id="117" name="Google Shape;117;p10"/>
          <p:cNvSpPr/>
          <p:nvPr/>
        </p:nvSpPr>
        <p:spPr>
          <a:xfrm>
            <a:off x="2917792" y="4164427"/>
            <a:ext cx="253146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chemeClr val="tx1"/>
              </a:solidFill>
              <a:latin typeface="Helvetica" pitchFamily="2" charset="0"/>
              <a:sym typeface="Arial"/>
            </a:endParaRPr>
          </a:p>
        </p:txBody>
      </p:sp>
      <p:sp>
        <p:nvSpPr>
          <p:cNvPr id="118" name="Google Shape;118;p10"/>
          <p:cNvSpPr/>
          <p:nvPr/>
        </p:nvSpPr>
        <p:spPr>
          <a:xfrm>
            <a:off x="204537" y="4405434"/>
            <a:ext cx="285308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chemeClr val="tx1"/>
              </a:solidFill>
              <a:latin typeface="Helvetica" pitchFamily="2" charset="0"/>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1365</Words>
  <Application>Microsoft Macintosh PowerPoint</Application>
  <PresentationFormat>On-screen Show (4:3)</PresentationFormat>
  <Paragraphs>168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Book Antiqua</vt:lpstr>
      <vt:lpstr>Arial</vt:lpstr>
      <vt:lpstr>Helvetica</vt:lpstr>
      <vt:lpstr>Helvetica Neue</vt:lpstr>
      <vt:lpstr>Noto Sans Symbols</vt:lpstr>
      <vt:lpstr>GW General</vt:lpstr>
      <vt:lpstr> Predicting Cardiovascular disease  </vt:lpstr>
      <vt:lpstr>PowerPoint Presentation</vt:lpstr>
      <vt:lpstr>Cardiovascular Disease dataset</vt:lpstr>
      <vt:lpstr>Data processing</vt:lpstr>
      <vt:lpstr>PowerPoint Presentation</vt:lpstr>
      <vt:lpstr>Summary from Part1</vt:lpstr>
      <vt:lpstr> What are the risk factors of cardiovascular diseases? Are all the variables correlated to the development of cardiovascular disease?</vt:lpstr>
      <vt:lpstr>logistic regression model Glm() function </vt:lpstr>
      <vt:lpstr>Model evaluation</vt:lpstr>
      <vt:lpstr>Model evaluation </vt:lpstr>
      <vt:lpstr>Model evaluation </vt:lpstr>
      <vt:lpstr>Ridge Regression  </vt:lpstr>
      <vt:lpstr>GVIF to check collinearity   </vt:lpstr>
      <vt:lpstr>Lasso regression</vt:lpstr>
      <vt:lpstr>K-Nearest Neighbor</vt:lpstr>
      <vt:lpstr>Selecting the correct "k"</vt:lpstr>
      <vt:lpstr>Decision Tree</vt:lpstr>
      <vt:lpstr>Decision Tree</vt:lpstr>
      <vt:lpstr>Decision Tree</vt:lpstr>
      <vt:lpstr>Summary</vt:lpstr>
      <vt:lpstr>Summary</vt:lpstr>
      <vt:lpstr>Summary</vt:lpstr>
      <vt:lpstr>Summary</vt:lpstr>
      <vt:lpstr>Summary</vt:lpstr>
      <vt:lpstr>References</vt:lpstr>
      <vt:lpstr>Thank You!  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Cardiovascular disease  </dc:title>
  <dc:creator>Microsoft Office User</dc:creator>
  <cp:lastModifiedBy>Microsoft Office User</cp:lastModifiedBy>
  <cp:revision>5</cp:revision>
  <dcterms:created xsi:type="dcterms:W3CDTF">2019-11-28T03:22:18Z</dcterms:created>
  <dcterms:modified xsi:type="dcterms:W3CDTF">2019-12-03T22:43:13Z</dcterms:modified>
</cp:coreProperties>
</file>