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9"/>
  </p:notesMasterIdLst>
  <p:sldIdLst>
    <p:sldId id="267" r:id="rId3"/>
    <p:sldId id="266" r:id="rId4"/>
    <p:sldId id="258" r:id="rId5"/>
    <p:sldId id="1703" r:id="rId6"/>
    <p:sldId id="1702" r:id="rId7"/>
    <p:sldId id="289" r:id="rId8"/>
    <p:sldId id="296" r:id="rId9"/>
    <p:sldId id="275" r:id="rId10"/>
    <p:sldId id="271" r:id="rId11"/>
    <p:sldId id="272" r:id="rId12"/>
    <p:sldId id="276" r:id="rId13"/>
    <p:sldId id="1706" r:id="rId14"/>
    <p:sldId id="281" r:id="rId15"/>
    <p:sldId id="273" r:id="rId16"/>
    <p:sldId id="1707" r:id="rId17"/>
    <p:sldId id="1709" r:id="rId18"/>
    <p:sldId id="1708" r:id="rId19"/>
    <p:sldId id="1710" r:id="rId20"/>
    <p:sldId id="1711" r:id="rId21"/>
    <p:sldId id="1712" r:id="rId22"/>
    <p:sldId id="1704" r:id="rId23"/>
    <p:sldId id="1715" r:id="rId24"/>
    <p:sldId id="1705" r:id="rId25"/>
    <p:sldId id="1713" r:id="rId26"/>
    <p:sldId id="1714" r:id="rId27"/>
    <p:sldId id="261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919"/>
    <a:srgbClr val="313F49"/>
    <a:srgbClr val="404F64"/>
    <a:srgbClr val="F29D04"/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1" autoAdjust="0"/>
    <p:restoredTop sz="94710" autoAdjust="0"/>
  </p:normalViewPr>
  <p:slideViewPr>
    <p:cSldViewPr snapToGrid="0">
      <p:cViewPr varScale="1">
        <p:scale>
          <a:sx n="66" d="100"/>
          <a:sy n="66" d="100"/>
        </p:scale>
        <p:origin x="74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438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 userDrawn="1"/>
        </p:nvSpPr>
        <p:spPr>
          <a:xfrm>
            <a:off x="1" y="0"/>
            <a:ext cx="12191999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6296" r="-62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Rectangle 409"/>
          <p:cNvSpPr>
            <a:spLocks noChangeArrowheads="1"/>
          </p:cNvSpPr>
          <p:nvPr userDrawn="1"/>
        </p:nvSpPr>
        <p:spPr bwMode="auto">
          <a:xfrm>
            <a:off x="2343150" y="1723870"/>
            <a:ext cx="7377113" cy="3048000"/>
          </a:xfrm>
          <a:prstGeom prst="wedgeRectCallout">
            <a:avLst>
              <a:gd name="adj1" fmla="val 2393"/>
              <a:gd name="adj2" fmla="val 59296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28644" y="2364433"/>
            <a:ext cx="7366508" cy="446087"/>
          </a:xfrm>
        </p:spPr>
        <p:txBody>
          <a:bodyPr anchor="b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340915" y="2826931"/>
            <a:ext cx="7366506" cy="1143819"/>
          </a:xfrm>
        </p:spPr>
        <p:txBody>
          <a:bodyPr anchor="b"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4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960952" y="2217953"/>
            <a:ext cx="8270096" cy="804151"/>
          </a:xfrm>
          <a:noFill/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1960952" y="3065104"/>
            <a:ext cx="8270096" cy="1082874"/>
          </a:xfrm>
          <a:noFill/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16" name="矩形 215"/>
          <p:cNvSpPr/>
          <p:nvPr userDrawn="1"/>
        </p:nvSpPr>
        <p:spPr>
          <a:xfrm>
            <a:off x="0" y="5044440"/>
            <a:ext cx="12192000" cy="1929765"/>
          </a:xfrm>
          <a:prstGeom prst="rect">
            <a:avLst/>
          </a:prstGeom>
          <a:blipFill dpi="0" rotWithShape="1">
            <a:blip r:embed="rId2">
              <a:alphaModFix amt="6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7634" r="-76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 userDrawn="1"/>
        </p:nvSpPr>
        <p:spPr>
          <a:xfrm>
            <a:off x="3810000" y="0"/>
            <a:ext cx="8382000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t="-7785" b="-77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09"/>
          <p:cNvSpPr>
            <a:spLocks noChangeArrowheads="1"/>
          </p:cNvSpPr>
          <p:nvPr userDrawn="1"/>
        </p:nvSpPr>
        <p:spPr bwMode="auto">
          <a:xfrm>
            <a:off x="669924" y="2187444"/>
            <a:ext cx="4944205" cy="2042796"/>
          </a:xfrm>
          <a:prstGeom prst="wedgeRectCallout">
            <a:avLst>
              <a:gd name="adj1" fmla="val 37945"/>
              <a:gd name="adj2" fmla="val 6538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352694"/>
            <a:ext cx="472503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03735"/>
            <a:ext cx="472503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19369"/>
            <a:ext cx="472503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2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28644" y="3719738"/>
            <a:ext cx="7366508" cy="446087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Team Member: </a:t>
            </a:r>
            <a:r>
              <a:rPr lang="en-US" altLang="zh-CN" sz="1800" dirty="0" err="1"/>
              <a:t>Xinyu</a:t>
            </a:r>
            <a:r>
              <a:rPr lang="en-US" altLang="zh-CN" sz="1800" dirty="0"/>
              <a:t> Yao, Ya Liu, Kang Huang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40915" y="2575919"/>
            <a:ext cx="7366506" cy="1143819"/>
          </a:xfrm>
        </p:spPr>
        <p:txBody>
          <a:bodyPr>
            <a:normAutofit fontScale="90000"/>
          </a:bodyPr>
          <a:lstStyle/>
          <a:p>
            <a:r>
              <a:rPr lang="en-US" altLang="zh-CN" spc="0" dirty="0"/>
              <a:t>Home Credit Default Risk</a:t>
            </a:r>
            <a:br>
              <a:rPr lang="en-US" altLang="zh-CN" sz="3200" spc="0" dirty="0"/>
            </a:br>
            <a:r>
              <a:rPr lang="en-US" altLang="zh-CN" sz="2000" spc="0" dirty="0"/>
              <a:t>Can you predict how capable each applicant is of repaying a loan?</a:t>
            </a:r>
            <a:br>
              <a:rPr lang="en-US" altLang="zh-CN" sz="2000" spc="0" dirty="0"/>
            </a:br>
            <a:endParaRPr lang="en-US" altLang="zh-CN" sz="3200" spc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413A0-F1F9-D042-97F7-81F6F424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0"/>
            <a:ext cx="1919823" cy="11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4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92279E-180A-48F1-A2E3-0578CBF2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39" y="1373686"/>
            <a:ext cx="4282997" cy="33875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9486400-9412-473A-AFEE-2E5FF46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Age Influences Target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6F59D-A96C-49BA-9E1D-93FE97F0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595D6-F523-8C4F-91C6-736E412A2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4" t="26278" r="46976" b="508"/>
          <a:stretch/>
        </p:blipFill>
        <p:spPr>
          <a:xfrm>
            <a:off x="6287639" y="1216131"/>
            <a:ext cx="4282997" cy="4716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C33F40-093D-0646-B83F-490AEBB11946}"/>
              </a:ext>
            </a:extLst>
          </p:cNvPr>
          <p:cNvSpPr txBox="1"/>
          <p:nvPr/>
        </p:nvSpPr>
        <p:spPr>
          <a:xfrm>
            <a:off x="1023257" y="2046514"/>
            <a:ext cx="45393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 of age on target (applicant has difficulty repay the loan or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target == 1 (applicant has difficulty repay the loan) curve skews towards the younger end of the range.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Younger applicants are more likely to fail repaying the loan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1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Days Employed Influences Target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75124-30A5-BC4D-9A01-834ADA33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71" y="1242843"/>
            <a:ext cx="4357855" cy="4783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F14635-795B-C14D-AC63-9F471F37D0DF}"/>
              </a:ext>
            </a:extLst>
          </p:cNvPr>
          <p:cNvSpPr txBox="1"/>
          <p:nvPr/>
        </p:nvSpPr>
        <p:spPr>
          <a:xfrm>
            <a:off x="1208314" y="190500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 of Days Employed on target (applicant has difficulty repay the loan or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more years employed at the time of application, applicants have better chance to repay the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years employed over 10-15 years, failure to repay (%) is below 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Credit Amount Influences Target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14635-795B-C14D-AC63-9F471F37D0DF}"/>
              </a:ext>
            </a:extLst>
          </p:cNvPr>
          <p:cNvSpPr txBox="1"/>
          <p:nvPr/>
        </p:nvSpPr>
        <p:spPr>
          <a:xfrm>
            <a:off x="1208314" y="1905000"/>
            <a:ext cx="426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 of Credit Amount on target (applicant has difficulty repay the loan or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larger credit amount of loan has more likely to be repaid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loan of credit amount over 2,500K is more likely to be failed repaid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2FF00-027F-4F40-A31E-7B03DA67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89" y="1649665"/>
            <a:ext cx="4304667" cy="4590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AE719-2E65-5445-8B39-EB35C53C9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" t="4744" r="1757"/>
          <a:stretch/>
        </p:blipFill>
        <p:spPr>
          <a:xfrm>
            <a:off x="6470089" y="1233769"/>
            <a:ext cx="4281020" cy="21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3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Feature Engineering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0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Principles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EDA32-7886-A54D-B6D3-B1F57F974450}"/>
              </a:ext>
            </a:extLst>
          </p:cNvPr>
          <p:cNvSpPr txBox="1"/>
          <p:nvPr/>
        </p:nvSpPr>
        <p:spPr>
          <a:xfrm>
            <a:off x="903514" y="1509530"/>
            <a:ext cx="8316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six tables to abstract features from.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numeric variables: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Group by 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Compute aggregation statistics, e.g., min, max, sum, mean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Merge these features we create back into the train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A33DA-87BC-0447-B76A-E53F3DA97B68}"/>
              </a:ext>
            </a:extLst>
          </p:cNvPr>
          <p:cNvSpPr txBox="1"/>
          <p:nvPr/>
        </p:nvSpPr>
        <p:spPr>
          <a:xfrm>
            <a:off x="903514" y="355183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categorical variables: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Group by 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Compute count, </a:t>
            </a:r>
            <a:r>
              <a:rPr lang="en-US" dirty="0" err="1"/>
              <a:t>count_norm</a:t>
            </a:r>
            <a:r>
              <a:rPr lang="en-US" dirty="0"/>
              <a:t> instead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Merge these features back into the train dataset</a:t>
            </a:r>
          </a:p>
        </p:txBody>
      </p:sp>
    </p:spTree>
    <p:extLst>
      <p:ext uri="{BB962C8B-B14F-4D97-AF65-F5344CB8AC3E}">
        <p14:creationId xmlns:p14="http://schemas.microsoft.com/office/powerpoint/2010/main" val="216775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</a:t>
            </a:r>
            <a:r>
              <a:rPr lang="en-US" altLang="zh-CN" dirty="0" err="1"/>
              <a:t>Bureau.csv</a:t>
            </a:r>
            <a:r>
              <a:rPr lang="en-US" altLang="zh-CN" dirty="0"/>
              <a:t> for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EAB51-C3EF-E649-A5ED-38E233ED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5" y="3256803"/>
            <a:ext cx="3336139" cy="2323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A6E868-E7CF-B540-AC4C-42DE7667B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85" y="3256803"/>
            <a:ext cx="1050980" cy="2323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FE1555-4CE4-E94F-9D79-9D9FC9F82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59" y="3256803"/>
            <a:ext cx="4447334" cy="2361612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F5DA00C8-5A53-0744-883A-F7510B17E5A4}"/>
              </a:ext>
            </a:extLst>
          </p:cNvPr>
          <p:cNvSpPr/>
          <p:nvPr/>
        </p:nvSpPr>
        <p:spPr>
          <a:xfrm>
            <a:off x="5453599" y="4219169"/>
            <a:ext cx="832325" cy="4368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870D0B-B9BA-DB43-8714-7FDE5C7B25DB}"/>
              </a:ext>
            </a:extLst>
          </p:cNvPr>
          <p:cNvSpPr/>
          <p:nvPr/>
        </p:nvSpPr>
        <p:spPr>
          <a:xfrm>
            <a:off x="4099485" y="3256803"/>
            <a:ext cx="1050980" cy="3296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2EAD4-533F-5444-9901-94455C98511F}"/>
              </a:ext>
            </a:extLst>
          </p:cNvPr>
          <p:cNvSpPr txBox="1"/>
          <p:nvPr/>
        </p:nvSpPr>
        <p:spPr>
          <a:xfrm>
            <a:off x="3996178" y="2979804"/>
            <a:ext cx="135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Numeric Variable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CF66E-192A-9746-BE56-A89908732910}"/>
              </a:ext>
            </a:extLst>
          </p:cNvPr>
          <p:cNvSpPr txBox="1"/>
          <p:nvPr/>
        </p:nvSpPr>
        <p:spPr>
          <a:xfrm>
            <a:off x="955039" y="1381760"/>
            <a:ext cx="10565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 by ‘SK_ID_CURR’.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DAYS_CREDIT: How many days before current application did client apply for Credit Bureau credit.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loan with id 100001, there are 7 previous application, the mean DAYS_CREDIT is -735.</a:t>
            </a:r>
          </a:p>
        </p:txBody>
      </p:sp>
    </p:spTree>
    <p:extLst>
      <p:ext uri="{BB962C8B-B14F-4D97-AF65-F5344CB8AC3E}">
        <p14:creationId xmlns:p14="http://schemas.microsoft.com/office/powerpoint/2010/main" val="76108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</a:t>
            </a:r>
            <a:r>
              <a:rPr lang="en-US" altLang="zh-CN" dirty="0" err="1"/>
              <a:t>Bureau.csv</a:t>
            </a:r>
            <a:r>
              <a:rPr lang="en-US" altLang="zh-CN" dirty="0"/>
              <a:t> for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9A758-0754-AE42-9934-02E9E6459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5" y="3256803"/>
            <a:ext cx="3336139" cy="2323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7A84A5-BF0A-4943-A75E-B25F96510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85" y="3256803"/>
            <a:ext cx="1050980" cy="2323727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6B793C6-9BC2-9040-B4A2-58007D172862}"/>
              </a:ext>
            </a:extLst>
          </p:cNvPr>
          <p:cNvSpPr/>
          <p:nvPr/>
        </p:nvSpPr>
        <p:spPr>
          <a:xfrm>
            <a:off x="5453599" y="4219169"/>
            <a:ext cx="832325" cy="4368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2D82C-E849-2748-B08A-A31614E52971}"/>
              </a:ext>
            </a:extLst>
          </p:cNvPr>
          <p:cNvSpPr txBox="1"/>
          <p:nvPr/>
        </p:nvSpPr>
        <p:spPr>
          <a:xfrm>
            <a:off x="955039" y="1381760"/>
            <a:ext cx="10565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 by ‘SK_ID_CURR’.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CREDIT_ACTIVE: Status of the Credit Bureau (CB) reported credits.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loan with id 100001, the count of  the category, </a:t>
            </a:r>
            <a:r>
              <a:rPr lang="en-US" sz="1600" dirty="0" err="1"/>
              <a:t>CREDIT_ACTIVE_Active</a:t>
            </a:r>
            <a:r>
              <a:rPr lang="en-US" sz="1600" dirty="0"/>
              <a:t>, for the associated client is 3 and the normalized count is 0.43.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996C2D-598B-FC4C-88D8-F8A6587A63FF}"/>
              </a:ext>
            </a:extLst>
          </p:cNvPr>
          <p:cNvSpPr/>
          <p:nvPr/>
        </p:nvSpPr>
        <p:spPr>
          <a:xfrm>
            <a:off x="3083988" y="3256803"/>
            <a:ext cx="1050980" cy="3296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7E1DC-A093-5640-8E3B-9EA6C3CE1A28}"/>
              </a:ext>
            </a:extLst>
          </p:cNvPr>
          <p:cNvSpPr txBox="1"/>
          <p:nvPr/>
        </p:nvSpPr>
        <p:spPr>
          <a:xfrm>
            <a:off x="2790268" y="2979804"/>
            <a:ext cx="1638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Categorical Variable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9D1AA6-7CEA-AC42-B9AE-4844212C002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58" y="3256803"/>
            <a:ext cx="5220336" cy="22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2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should we do next?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22E33-FF53-6B45-8FA0-3537B8C32F6C}"/>
              </a:ext>
            </a:extLst>
          </p:cNvPr>
          <p:cNvSpPr txBox="1"/>
          <p:nvPr/>
        </p:nvSpPr>
        <p:spPr>
          <a:xfrm>
            <a:off x="669924" y="1483360"/>
            <a:ext cx="9286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abstract features from other five tables following the same style.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end…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originally </a:t>
            </a:r>
            <a:r>
              <a:rPr lang="en-US" dirty="0">
                <a:solidFill>
                  <a:srgbClr val="FF0000"/>
                </a:solidFill>
              </a:rPr>
              <a:t>122</a:t>
            </a:r>
            <a:r>
              <a:rPr lang="en-US" dirty="0"/>
              <a:t> features in train dataset(</a:t>
            </a:r>
            <a:r>
              <a:rPr lang="en-US" dirty="0" err="1"/>
              <a:t>application.csv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feature engineering, there are </a:t>
            </a:r>
            <a:r>
              <a:rPr lang="en-US" dirty="0">
                <a:solidFill>
                  <a:srgbClr val="FF0000"/>
                </a:solidFill>
              </a:rPr>
              <a:t>1,349</a:t>
            </a:r>
            <a:r>
              <a:rPr lang="en-US" dirty="0"/>
              <a:t> features in the train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344F0-0936-694E-BBDA-9AF6A837C6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0046">
            <a:off x="5853356" y="4444787"/>
            <a:ext cx="1905280" cy="12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3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0E285-915B-A841-A7B0-2CDE68986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53" y="2689412"/>
            <a:ext cx="5755546" cy="324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EB1B8E-FB64-5540-BF74-B1279622F2A7}"/>
              </a:ext>
            </a:extLst>
          </p:cNvPr>
          <p:cNvSpPr txBox="1"/>
          <p:nvPr/>
        </p:nvSpPr>
        <p:spPr>
          <a:xfrm>
            <a:off x="669924" y="1461749"/>
            <a:ext cx="867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columns whose percentage of missing values is greater than 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69 columns are deleted</a:t>
            </a:r>
          </a:p>
        </p:txBody>
      </p:sp>
    </p:spTree>
    <p:extLst>
      <p:ext uri="{BB962C8B-B14F-4D97-AF65-F5344CB8AC3E}">
        <p14:creationId xmlns:p14="http://schemas.microsoft.com/office/powerpoint/2010/main" val="282154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F04A8-99E4-894E-A000-EFCFEAF809CF}"/>
              </a:ext>
            </a:extLst>
          </p:cNvPr>
          <p:cNvSpPr txBox="1"/>
          <p:nvPr/>
        </p:nvSpPr>
        <p:spPr>
          <a:xfrm>
            <a:off x="669924" y="1734314"/>
            <a:ext cx="763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one of two features whose correlation is greater than 0.9.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562 columns to remove.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EC5E0-CEDF-034A-BC93-004C3A186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5" y="3363258"/>
            <a:ext cx="10185380" cy="20370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07670D0-0B52-E443-8C2A-23934597B0AA}"/>
              </a:ext>
            </a:extLst>
          </p:cNvPr>
          <p:cNvSpPr/>
          <p:nvPr/>
        </p:nvSpPr>
        <p:spPr>
          <a:xfrm>
            <a:off x="8001428" y="4381796"/>
            <a:ext cx="1050980" cy="3296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1C85F6-92FD-914A-9B4D-C249317531FB}"/>
              </a:ext>
            </a:extLst>
          </p:cNvPr>
          <p:cNvCxnSpPr/>
          <p:nvPr/>
        </p:nvCxnSpPr>
        <p:spPr>
          <a:xfrm>
            <a:off x="8001428" y="3363258"/>
            <a:ext cx="482172" cy="39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DC31DF-B75E-1540-B8E6-277FC248301C}"/>
              </a:ext>
            </a:extLst>
          </p:cNvPr>
          <p:cNvCxnSpPr/>
          <p:nvPr/>
        </p:nvCxnSpPr>
        <p:spPr>
          <a:xfrm flipV="1">
            <a:off x="8001428" y="3363258"/>
            <a:ext cx="411052" cy="39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2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31743" y="1854000"/>
            <a:ext cx="8654257" cy="2807577"/>
            <a:chOff x="2031743" y="1854000"/>
            <a:chExt cx="8654257" cy="280757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BF9A06E-F92B-457D-8C69-3308A05363CD}"/>
                </a:ext>
              </a:extLst>
            </p:cNvPr>
            <p:cNvCxnSpPr>
              <a:stCxn id="7" idx="1"/>
              <a:endCxn id="7" idx="5"/>
            </p:cNvCxnSpPr>
            <p:nvPr/>
          </p:nvCxnSpPr>
          <p:spPr>
            <a:xfrm>
              <a:off x="2404242" y="2490496"/>
              <a:ext cx="1798582" cy="1798582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id="{E9293348-5126-4BD8-9766-47F35190779F}"/>
                </a:ext>
              </a:extLst>
            </p:cNvPr>
            <p:cNvSpPr/>
            <p:nvPr/>
          </p:nvSpPr>
          <p:spPr bwMode="auto">
            <a:xfrm>
              <a:off x="2031743" y="2117997"/>
              <a:ext cx="2543580" cy="25435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>
              <a:extLst>
                <a:ext uri="{FF2B5EF4-FFF2-40B4-BE49-F238E27FC236}">
                  <a16:creationId xmlns:a16="http://schemas.microsoft.com/office/drawing/2014/main" id="{37C14182-9AD9-4035-BD29-5698CD49BB31}"/>
                </a:ext>
              </a:extLst>
            </p:cNvPr>
            <p:cNvSpPr txBox="1"/>
            <p:nvPr/>
          </p:nvSpPr>
          <p:spPr>
            <a:xfrm>
              <a:off x="2205044" y="3020455"/>
              <a:ext cx="219697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>
              <a:normAutofit fontScale="55000" lnSpcReduction="20000"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9" name="îşḻîḑê">
              <a:extLst>
                <a:ext uri="{FF2B5EF4-FFF2-40B4-BE49-F238E27FC236}">
                  <a16:creationId xmlns:a16="http://schemas.microsoft.com/office/drawing/2014/main" id="{4C13DC64-D590-480E-80ED-4F625385AC6D}"/>
                </a:ext>
              </a:extLst>
            </p:cNvPr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>
              <a:extLst>
                <a:ext uri="{FF2B5EF4-FFF2-40B4-BE49-F238E27FC236}">
                  <a16:creationId xmlns:a16="http://schemas.microsoft.com/office/drawing/2014/main" id="{D85CFCC8-5FF8-401F-ACE3-F4299EC6C876}"/>
                </a:ext>
              </a:extLst>
            </p:cNvPr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5064150" y="251304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68711" y="2513048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Data Preprocessing</a:t>
              </a:r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id="{132A58B3-56BF-429D-8909-0DB69205F49C}"/>
                </a:ext>
              </a:extLst>
            </p:cNvPr>
            <p:cNvSpPr/>
            <p:nvPr/>
          </p:nvSpPr>
          <p:spPr bwMode="auto">
            <a:xfrm>
              <a:off x="5064150" y="3220776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id="{FEA29D30-CB0C-4EE2-AB66-4E2EDEEF4EF0}"/>
                </a:ext>
              </a:extLst>
            </p:cNvPr>
            <p:cNvSpPr/>
            <p:nvPr/>
          </p:nvSpPr>
          <p:spPr>
            <a:xfrm>
              <a:off x="5519806" y="321363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Exploratory Data Analysis</a:t>
              </a:r>
            </a:p>
            <a:p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id="{B1894948-C048-4FFA-9212-A29C64020371}"/>
                </a:ext>
              </a:extLst>
            </p:cNvPr>
            <p:cNvSpPr/>
            <p:nvPr/>
          </p:nvSpPr>
          <p:spPr>
            <a:xfrm>
              <a:off x="5213392" y="3885455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</a:rPr>
                <a:t>Feature Engineering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id="{74CCAC2C-9967-40C4-8CD7-00CF45620998}"/>
                </a:ext>
              </a:extLst>
            </p:cNvPr>
            <p:cNvSpPr/>
            <p:nvPr/>
          </p:nvSpPr>
          <p:spPr bwMode="auto">
            <a:xfrm>
              <a:off x="4712736" y="3883211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21" name="íṣḻîďe">
            <a:extLst>
              <a:ext uri="{FF2B5EF4-FFF2-40B4-BE49-F238E27FC236}">
                <a16:creationId xmlns:a16="http://schemas.microsoft.com/office/drawing/2014/main" id="{AF4F3FD1-DA9B-E944-96B3-94B76A27C87C}"/>
              </a:ext>
            </a:extLst>
          </p:cNvPr>
          <p:cNvSpPr/>
          <p:nvPr/>
        </p:nvSpPr>
        <p:spPr>
          <a:xfrm>
            <a:off x="4940564" y="4557274"/>
            <a:ext cx="5117289" cy="4534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Model Development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íśḷïḋe">
            <a:extLst>
              <a:ext uri="{FF2B5EF4-FFF2-40B4-BE49-F238E27FC236}">
                <a16:creationId xmlns:a16="http://schemas.microsoft.com/office/drawing/2014/main" id="{0AFF27FF-DFBB-1143-9827-0E2ACC35AC56}"/>
              </a:ext>
            </a:extLst>
          </p:cNvPr>
          <p:cNvSpPr/>
          <p:nvPr/>
        </p:nvSpPr>
        <p:spPr bwMode="auto">
          <a:xfrm>
            <a:off x="4438701" y="4555030"/>
            <a:ext cx="455656" cy="4556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23" name="íṣḻîďe">
            <a:extLst>
              <a:ext uri="{FF2B5EF4-FFF2-40B4-BE49-F238E27FC236}">
                <a16:creationId xmlns:a16="http://schemas.microsoft.com/office/drawing/2014/main" id="{FDE98CCD-DA1F-5A4A-ABDB-AAAAAFECA56E}"/>
              </a:ext>
            </a:extLst>
          </p:cNvPr>
          <p:cNvSpPr/>
          <p:nvPr/>
        </p:nvSpPr>
        <p:spPr>
          <a:xfrm>
            <a:off x="4666529" y="5185706"/>
            <a:ext cx="5117289" cy="4534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Conclusion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íśḷïḋe">
            <a:extLst>
              <a:ext uri="{FF2B5EF4-FFF2-40B4-BE49-F238E27FC236}">
                <a16:creationId xmlns:a16="http://schemas.microsoft.com/office/drawing/2014/main" id="{DBA028F4-1840-1F42-AB7F-92C975BEA88F}"/>
              </a:ext>
            </a:extLst>
          </p:cNvPr>
          <p:cNvSpPr/>
          <p:nvPr/>
        </p:nvSpPr>
        <p:spPr bwMode="auto">
          <a:xfrm>
            <a:off x="4119667" y="5172415"/>
            <a:ext cx="455656" cy="4556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69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9A2E9-373C-E14D-AE6C-0D89C2A2AC8C}"/>
              </a:ext>
            </a:extLst>
          </p:cNvPr>
          <p:cNvSpPr txBox="1"/>
          <p:nvPr/>
        </p:nvSpPr>
        <p:spPr>
          <a:xfrm>
            <a:off x="669924" y="1314380"/>
            <a:ext cx="757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features whose importance score is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302 features.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2F8F1-092C-D744-808C-A4862D9B3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2232495"/>
            <a:ext cx="4853463" cy="210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BD3C35-28BC-2E4B-B28B-11EBECC44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52" y="2232495"/>
            <a:ext cx="5069778" cy="1951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92F8AE-E73B-A64D-9A7F-17939EC37B1A}"/>
              </a:ext>
            </a:extLst>
          </p:cNvPr>
          <p:cNvSpPr txBox="1"/>
          <p:nvPr/>
        </p:nvSpPr>
        <p:spPr>
          <a:xfrm rot="21178964">
            <a:off x="7597072" y="3104724"/>
            <a:ext cx="1478414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B465D-F1C5-1D4A-96DD-2E1C768B0866}"/>
              </a:ext>
            </a:extLst>
          </p:cNvPr>
          <p:cNvSpPr txBox="1"/>
          <p:nvPr/>
        </p:nvSpPr>
        <p:spPr>
          <a:xfrm>
            <a:off x="669924" y="4415519"/>
            <a:ext cx="8758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end…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122 -&gt; 1,349 -&gt; 536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dataset shape (307511, 536), test dataset shape (48744, 536)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Model Development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1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5F231-311B-4566-A3E6-90136400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Hyperparameter tuning and model selection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C56E3F-2DA2-49E9-ADCE-55FF8CE2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7205E5-6114-4A0E-A5AA-F90E7F1A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6" y="1566813"/>
            <a:ext cx="7214082" cy="18621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7E931D6-837C-4141-B821-FFBE4B221FCF}"/>
              </a:ext>
            </a:extLst>
          </p:cNvPr>
          <p:cNvSpPr txBox="1"/>
          <p:nvPr/>
        </p:nvSpPr>
        <p:spPr>
          <a:xfrm>
            <a:off x="8932244" y="4523873"/>
            <a:ext cx="284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this model to fit the whole dataset and predict the value.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660230-2004-4A3D-949E-48F13B17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46" y="3782349"/>
            <a:ext cx="8277201" cy="177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81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Conclusion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44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5F231-311B-4566-A3E6-90136400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importance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C56E3F-2DA2-49E9-ADCE-55FF8CE2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B6EE54-B6C1-4FFC-BA6A-A6445E13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90" y="1318661"/>
            <a:ext cx="8837332" cy="49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12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A5263-82F9-48ED-9849-7C5E4116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 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73DC5A-21C6-4172-A019-CA662B94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F03C5-F2A9-43F3-BEB1-AD68CE60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83A09B-76DE-4C05-9A93-10FAFD0A43BB}"/>
              </a:ext>
            </a:extLst>
          </p:cNvPr>
          <p:cNvSpPr txBox="1"/>
          <p:nvPr/>
        </p:nvSpPr>
        <p:spPr>
          <a:xfrm>
            <a:off x="669924" y="1926421"/>
            <a:ext cx="8109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Is the oversampling an efficient way for a large imbalanced dataset?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More knowledge about feature engineering and selection.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Balance efficiency and accuracy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42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5" y="2352694"/>
            <a:ext cx="5426075" cy="97353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Thanks for your listening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Introduction</a:t>
            </a:r>
            <a:endParaRPr lang="zh-CN" altLang="en-US" sz="2800" b="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F15C4-B1DB-483D-B6FE-8D9D585D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Description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D2FA7-7922-4DDB-9BE2-631AFB12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3FF88-E198-ED4A-B8A3-E67AFE2A25B5}"/>
              </a:ext>
            </a:extLst>
          </p:cNvPr>
          <p:cNvSpPr txBox="1"/>
          <p:nvPr/>
        </p:nvSpPr>
        <p:spPr>
          <a:xfrm>
            <a:off x="669924" y="1567543"/>
            <a:ext cx="9394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Credit Group is an international consumer finance provider 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Strives to broaden financial inclusion for the unbanked population by providing a positive and safe borrowing experience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Challenge: to predict their clients' repayment abilities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45B38-D385-8845-964D-A6C87B11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80" y="3812923"/>
            <a:ext cx="3605847" cy="22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A3BD-4A24-4763-B63B-31625C13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Description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18382-A5DA-41EC-8B3A-7210F4A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813A20-3CA3-164A-A150-3623A412C43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38" y="1251843"/>
            <a:ext cx="7211333" cy="47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Data Preprocessing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7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7A4E-DAF4-4656-8243-37B1142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Preprocessing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7FEBE-3F55-4398-972E-CBC7CF4B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F5082C-24F8-4984-8602-F48327AC0E13}"/>
              </a:ext>
            </a:extLst>
          </p:cNvPr>
          <p:cNvSpPr txBox="1"/>
          <p:nvPr/>
        </p:nvSpPr>
        <p:spPr>
          <a:xfrm>
            <a:off x="712269" y="1669983"/>
            <a:ext cx="5053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Check anomalous data and transform them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2.   Impute missing values with mean or median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2137BF-B5A4-401A-839D-4CC8DF6B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794" y="1392151"/>
            <a:ext cx="5438775" cy="424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554764-DF38-4AFA-B51F-AD3F135CF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56" y="1404285"/>
            <a:ext cx="53435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Exploratory Data Analysis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8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71928-F7C9-4B78-9C0C-47F0C1D8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Histogram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CF7AC1-5222-467B-A79C-87C41DD4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1B28D-D8B7-7045-B3BF-71B0421E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1824831"/>
            <a:ext cx="5381625" cy="3619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BAA600-1FAF-414A-B623-1AA79DCCD3C3}"/>
              </a:ext>
            </a:extLst>
          </p:cNvPr>
          <p:cNvSpPr txBox="1"/>
          <p:nvPr/>
        </p:nvSpPr>
        <p:spPr>
          <a:xfrm>
            <a:off x="1055914" y="2641259"/>
            <a:ext cx="4027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Imbalanced data set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far more loans that were repaid on time than loans that were not repaid.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sampling was performed before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21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e0f64ea5-1deb-4da6-9012-23b2cd98c1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heme/theme1.xml><?xml version="1.0" encoding="utf-8"?>
<a:theme xmlns:a="http://schemas.openxmlformats.org/drawingml/2006/main" name="主题5">
  <a:themeElements>
    <a:clrScheme name="自定义 34">
      <a:dk1>
        <a:srgbClr val="000000"/>
      </a:dk1>
      <a:lt1>
        <a:srgbClr val="FFFFFF"/>
      </a:lt1>
      <a:dk2>
        <a:srgbClr val="778495"/>
      </a:dk2>
      <a:lt2>
        <a:srgbClr val="2980B9"/>
      </a:lt2>
      <a:accent1>
        <a:srgbClr val="FF4540"/>
      </a:accent1>
      <a:accent2>
        <a:srgbClr val="778495"/>
      </a:accent2>
      <a:accent3>
        <a:srgbClr val="E9B543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222</TotalTime>
  <Words>690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微软雅黑</vt:lpstr>
      <vt:lpstr>Arial</vt:lpstr>
      <vt:lpstr>Calibri</vt:lpstr>
      <vt:lpstr>Courier New</vt:lpstr>
      <vt:lpstr>Impact</vt:lpstr>
      <vt:lpstr>Segoe UI Light</vt:lpstr>
      <vt:lpstr>主题5</vt:lpstr>
      <vt:lpstr>OfficePLUS</vt:lpstr>
      <vt:lpstr>Home Credit Default Risk Can you predict how capable each applicant is of repaying a loan? </vt:lpstr>
      <vt:lpstr>PowerPoint Presentation</vt:lpstr>
      <vt:lpstr>Introduction</vt:lpstr>
      <vt:lpstr>Problem Description</vt:lpstr>
      <vt:lpstr>Data Description</vt:lpstr>
      <vt:lpstr>Data Preprocessing</vt:lpstr>
      <vt:lpstr>Data Preprocessing</vt:lpstr>
      <vt:lpstr>Exploratory Data Analysis</vt:lpstr>
      <vt:lpstr>Target Histogram</vt:lpstr>
      <vt:lpstr>How Age Influences Target</vt:lpstr>
      <vt:lpstr>How Days Employed Influences Target</vt:lpstr>
      <vt:lpstr>How Credit Amount Influences Target</vt:lpstr>
      <vt:lpstr>Feature Engineering</vt:lpstr>
      <vt:lpstr>Overall Principles</vt:lpstr>
      <vt:lpstr>Take Bureau.csv for Example</vt:lpstr>
      <vt:lpstr>Take Bureau.csv for Example</vt:lpstr>
      <vt:lpstr>What should we do next?</vt:lpstr>
      <vt:lpstr>Feature Selection</vt:lpstr>
      <vt:lpstr>Feature Selection</vt:lpstr>
      <vt:lpstr>Feature Selection</vt:lpstr>
      <vt:lpstr>Model Development</vt:lpstr>
      <vt:lpstr>Hyperparameter tuning and model selection</vt:lpstr>
      <vt:lpstr>Conclusion</vt:lpstr>
      <vt:lpstr>Feature importance </vt:lpstr>
      <vt:lpstr>Discussion </vt:lpstr>
      <vt:lpstr>Thanks for your listening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Xinyu Yao</cp:lastModifiedBy>
  <cp:revision>84</cp:revision>
  <cp:lastPrinted>2017-08-28T16:00:00Z</cp:lastPrinted>
  <dcterms:created xsi:type="dcterms:W3CDTF">2017-08-28T16:00:00Z</dcterms:created>
  <dcterms:modified xsi:type="dcterms:W3CDTF">2020-01-12T01:23:45Z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e0f64ea5-1deb-4da6-9012-23b2cd98c186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2018-11-16T07:34:23.4832844Z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