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5D5F6CC-6E06-423D-B5FF-9EF04D5179C5}">
  <a:tblStyle styleId="{05D5F6CC-6E06-423D-B5FF-9EF04D5179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bf1d7a245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bf1d7a245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bcbd91647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bcbd9164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bf1d7a245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bf1d7a245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bfd8939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bfd8939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5bfd893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5bfd893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bcbd91647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bcbd91647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5bfd8939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5bfd8939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5bfd89399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5bfd89399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5bfd8939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5bfd8939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bcbd91647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bcbd91647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bcbd91647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bcbd91647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5bfd8939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5bfd8939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5bfd8939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5bfd8939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5bfd8939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5bfd8939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bcbd9164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bcbd9164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5bfd8939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5bfd8939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bf1d7a24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bf1d7a24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bf1d7a24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bf1d7a24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bf1d7a245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bf1d7a245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bf1d7a245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bf1d7a245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bf1d7a245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bf1d7a245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bcbd9164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bcbd9164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bf1d7a245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bf1d7a245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bf1d7a245_4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bf1d7a245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bf1d7a245_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bf1d7a245_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bcbd9164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bcbd9164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5bfd8939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5bfd8939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bcbd9164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bcbd9164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bcbd91647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bcbd91647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bcbd91647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bcbd91647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bcbd91647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bcbd91647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4.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hyperlink" Target="https://towardsdatascience.com/ways-to-detect-and-remove-the-outliers-404d16608dba" TargetMode="External"/><Relationship Id="rId5" Type="http://schemas.openxmlformats.org/officeDocument/2006/relationships/hyperlink" Target="https://www.kaggle.com/c/elo-merchant-category-recommendation" TargetMode="External"/><Relationship Id="rId6" Type="http://schemas.openxmlformats.org/officeDocument/2006/relationships/hyperlink" Target="https://www.kaggle.com/c/elo-merchant-category-recommendatio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6275" y="152425"/>
            <a:ext cx="8520600" cy="1223400"/>
          </a:xfrm>
          <a:prstGeom prst="rect">
            <a:avLst/>
          </a:prstGeom>
        </p:spPr>
        <p:txBody>
          <a:bodyPr anchorCtr="0" anchor="b"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t/>
            </a:r>
            <a:endParaRPr sz="1650">
              <a:solidFill>
                <a:srgbClr val="FFFFFF"/>
              </a:solidFill>
              <a:highlight>
                <a:srgbClr val="FFFFFF"/>
              </a:highlight>
            </a:endParaRPr>
          </a:p>
          <a:p>
            <a:pPr indent="0" lvl="0" marL="0" rtl="0" algn="ctr">
              <a:spcBef>
                <a:spcPts val="600"/>
              </a:spcBef>
              <a:spcAft>
                <a:spcPts val="0"/>
              </a:spcAft>
              <a:buNone/>
            </a:pPr>
            <a:r>
              <a:rPr lang="en" sz="3000">
                <a:latin typeface="Comic Sans MS"/>
                <a:ea typeface="Comic Sans MS"/>
                <a:cs typeface="Comic Sans MS"/>
                <a:sym typeface="Comic Sans MS"/>
              </a:rPr>
              <a:t>Elo Merchant Category Recommendation</a:t>
            </a:r>
            <a:endParaRPr sz="3000">
              <a:latin typeface="Comic Sans MS"/>
              <a:ea typeface="Comic Sans MS"/>
              <a:cs typeface="Comic Sans MS"/>
              <a:sym typeface="Comic Sans MS"/>
            </a:endParaRPr>
          </a:p>
          <a:p>
            <a:pPr indent="-419100" lvl="0" marL="457200" rtl="0" algn="ctr">
              <a:spcBef>
                <a:spcPts val="0"/>
              </a:spcBef>
              <a:spcAft>
                <a:spcPts val="0"/>
              </a:spcAft>
              <a:buSzPts val="3000"/>
              <a:buFont typeface="Comic Sans MS"/>
              <a:buChar char="-"/>
            </a:pPr>
            <a:r>
              <a:rPr lang="en" sz="3000">
                <a:latin typeface="Comic Sans MS"/>
                <a:ea typeface="Comic Sans MS"/>
                <a:cs typeface="Comic Sans MS"/>
                <a:sym typeface="Comic Sans MS"/>
              </a:rPr>
              <a:t>Help understand customer loyalty</a:t>
            </a:r>
            <a:endParaRPr sz="3000">
              <a:latin typeface="Comic Sans MS"/>
              <a:ea typeface="Comic Sans MS"/>
              <a:cs typeface="Comic Sans MS"/>
              <a:sym typeface="Comic Sans MS"/>
            </a:endParaRPr>
          </a:p>
        </p:txBody>
      </p:sp>
      <p:sp>
        <p:nvSpPr>
          <p:cNvPr id="55" name="Google Shape;55;p13"/>
          <p:cNvSpPr txBox="1"/>
          <p:nvPr>
            <p:ph idx="1" type="subTitle"/>
          </p:nvPr>
        </p:nvSpPr>
        <p:spPr>
          <a:xfrm>
            <a:off x="509075" y="3141400"/>
            <a:ext cx="8520600" cy="1449000"/>
          </a:xfrm>
          <a:prstGeom prst="rect">
            <a:avLst/>
          </a:prstGeom>
        </p:spPr>
        <p:txBody>
          <a:bodyPr anchorCtr="0" anchor="t" bIns="91425" lIns="91425" spcFirstLastPara="1" rIns="91425" wrap="square" tIns="91425">
            <a:noAutofit/>
          </a:bodyPr>
          <a:lstStyle/>
          <a:p>
            <a:pPr indent="0" lvl="0" marL="5486400" rtl="0" algn="ctr">
              <a:spcBef>
                <a:spcPts val="0"/>
              </a:spcBef>
              <a:spcAft>
                <a:spcPts val="0"/>
              </a:spcAft>
              <a:buNone/>
            </a:pPr>
            <a:r>
              <a:rPr lang="en">
                <a:latin typeface="Comic Sans MS"/>
                <a:ea typeface="Comic Sans MS"/>
                <a:cs typeface="Comic Sans MS"/>
                <a:sym typeface="Comic Sans MS"/>
              </a:rPr>
              <a:t>Xinyu, Yao</a:t>
            </a:r>
            <a:endParaRPr>
              <a:latin typeface="Comic Sans MS"/>
              <a:ea typeface="Comic Sans MS"/>
              <a:cs typeface="Comic Sans MS"/>
              <a:sym typeface="Comic Sans MS"/>
            </a:endParaRPr>
          </a:p>
          <a:p>
            <a:pPr indent="0" lvl="0" marL="5486400" rtl="0" algn="ctr">
              <a:spcBef>
                <a:spcPts val="0"/>
              </a:spcBef>
              <a:spcAft>
                <a:spcPts val="0"/>
              </a:spcAft>
              <a:buNone/>
            </a:pPr>
            <a:r>
              <a:rPr lang="en">
                <a:latin typeface="Comic Sans MS"/>
                <a:ea typeface="Comic Sans MS"/>
                <a:cs typeface="Comic Sans MS"/>
                <a:sym typeface="Comic Sans MS"/>
              </a:rPr>
              <a:t>Xiaotian, Huang</a:t>
            </a:r>
            <a:endParaRPr>
              <a:latin typeface="Comic Sans MS"/>
              <a:ea typeface="Comic Sans MS"/>
              <a:cs typeface="Comic Sans MS"/>
              <a:sym typeface="Comic Sans MS"/>
            </a:endParaRPr>
          </a:p>
          <a:p>
            <a:pPr indent="0" lvl="0" marL="5486400" rtl="0" algn="ctr">
              <a:spcBef>
                <a:spcPts val="0"/>
              </a:spcBef>
              <a:spcAft>
                <a:spcPts val="0"/>
              </a:spcAft>
              <a:buNone/>
            </a:pPr>
            <a:r>
              <a:rPr lang="en">
                <a:latin typeface="Comic Sans MS"/>
                <a:ea typeface="Comic Sans MS"/>
                <a:cs typeface="Comic Sans MS"/>
                <a:sym typeface="Comic Sans MS"/>
              </a:rPr>
              <a:t>Jingya, Gao</a:t>
            </a:r>
            <a:endParaRPr>
              <a:latin typeface="Comic Sans MS"/>
              <a:ea typeface="Comic Sans MS"/>
              <a:cs typeface="Comic Sans MS"/>
              <a:sym typeface="Comic Sans MS"/>
            </a:endParaRPr>
          </a:p>
        </p:txBody>
      </p:sp>
      <p:pic>
        <p:nvPicPr>
          <p:cNvPr id="56" name="Google Shape;56;p13"/>
          <p:cNvPicPr preferRelativeResize="0"/>
          <p:nvPr/>
        </p:nvPicPr>
        <p:blipFill>
          <a:blip r:embed="rId3">
            <a:alphaModFix/>
          </a:blip>
          <a:stretch>
            <a:fillRect/>
          </a:stretch>
        </p:blipFill>
        <p:spPr>
          <a:xfrm>
            <a:off x="224200" y="1619900"/>
            <a:ext cx="4347800" cy="177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data</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To transform the variable from continuous variable into categorical variable, I divided integrals ranging from -12 to 12 into</a:t>
            </a:r>
            <a:endParaRPr sz="1200">
              <a:solidFill>
                <a:schemeClr val="dk1"/>
              </a:solidFill>
            </a:endParaRPr>
          </a:p>
          <a:p>
            <a:pPr indent="0" lvl="0" marL="457200" rtl="0" algn="l">
              <a:spcBef>
                <a:spcPts val="1600"/>
              </a:spcBef>
              <a:spcAft>
                <a:spcPts val="0"/>
              </a:spcAft>
              <a:buClr>
                <a:schemeClr val="dk1"/>
              </a:buClr>
              <a:buSzPts val="1100"/>
              <a:buFont typeface="Arial"/>
              <a:buNone/>
            </a:pPr>
            <a:r>
              <a:rPr lang="en" sz="1200">
                <a:solidFill>
                  <a:schemeClr val="dk1"/>
                </a:solidFill>
              </a:rPr>
              <a:t>·</a:t>
            </a:r>
            <a:r>
              <a:rPr lang="en" sz="1200">
                <a:solidFill>
                  <a:schemeClr val="dk1"/>
                </a:solidFill>
                <a:latin typeface="Times New Roman"/>
                <a:ea typeface="Times New Roman"/>
                <a:cs typeface="Times New Roman"/>
                <a:sym typeface="Times New Roman"/>
              </a:rPr>
              <a:t>      </a:t>
            </a:r>
            <a:r>
              <a:rPr lang="en" sz="1200">
                <a:solidFill>
                  <a:schemeClr val="dk1"/>
                </a:solidFill>
              </a:rPr>
              <a:t>24 groups with an interval of 1</a:t>
            </a:r>
            <a:endParaRPr sz="1200">
              <a:solidFill>
                <a:schemeClr val="dk1"/>
              </a:solidFill>
            </a:endParaRPr>
          </a:p>
          <a:p>
            <a:pPr indent="0" lvl="0" marL="457200" rtl="0" algn="l">
              <a:spcBef>
                <a:spcPts val="1600"/>
              </a:spcBef>
              <a:spcAft>
                <a:spcPts val="0"/>
              </a:spcAft>
              <a:buClr>
                <a:schemeClr val="dk1"/>
              </a:buClr>
              <a:buSzPts val="1100"/>
              <a:buFont typeface="Arial"/>
              <a:buNone/>
            </a:pPr>
            <a:r>
              <a:t/>
            </a:r>
            <a:endParaRPr sz="1200">
              <a:solidFill>
                <a:schemeClr val="dk1"/>
              </a:solidFill>
            </a:endParaRPr>
          </a:p>
          <a:p>
            <a:pPr indent="0" lvl="0" marL="457200" rtl="0" algn="l">
              <a:spcBef>
                <a:spcPts val="1600"/>
              </a:spcBef>
              <a:spcAft>
                <a:spcPts val="0"/>
              </a:spcAft>
              <a:buNone/>
            </a:pPr>
            <a:r>
              <a:rPr lang="en" sz="1200">
                <a:solidFill>
                  <a:schemeClr val="dk1"/>
                </a:solidFill>
              </a:rPr>
              <a:t>·</a:t>
            </a:r>
            <a:r>
              <a:rPr lang="en" sz="1200">
                <a:solidFill>
                  <a:schemeClr val="dk1"/>
                </a:solidFill>
                <a:latin typeface="Times New Roman"/>
                <a:ea typeface="Times New Roman"/>
                <a:cs typeface="Times New Roman"/>
                <a:sym typeface="Times New Roman"/>
              </a:rPr>
              <a:t>      </a:t>
            </a:r>
            <a:r>
              <a:rPr lang="en" sz="1200">
                <a:solidFill>
                  <a:schemeClr val="dk1"/>
                </a:solidFill>
              </a:rPr>
              <a:t>6 groups with an interval of 4;</a:t>
            </a:r>
            <a:endParaRPr sz="1200">
              <a:solidFill>
                <a:schemeClr val="dk1"/>
              </a:solidFill>
            </a:endParaRPr>
          </a:p>
          <a:p>
            <a:pPr indent="0" lvl="0" marL="457200" rtl="0" algn="l">
              <a:spcBef>
                <a:spcPts val="1600"/>
              </a:spcBef>
              <a:spcAft>
                <a:spcPts val="0"/>
              </a:spcAft>
              <a:buClr>
                <a:schemeClr val="dk1"/>
              </a:buClr>
              <a:buSzPts val="1100"/>
              <a:buFont typeface="Arial"/>
              <a:buNone/>
            </a:pPr>
            <a:r>
              <a:t/>
            </a:r>
            <a:endParaRPr sz="1200">
              <a:solidFill>
                <a:schemeClr val="dk1"/>
              </a:solidFill>
            </a:endParaRPr>
          </a:p>
          <a:p>
            <a:pPr indent="0" lvl="0" marL="457200" rtl="0" algn="l">
              <a:spcBef>
                <a:spcPts val="1600"/>
              </a:spcBef>
              <a:spcAft>
                <a:spcPts val="0"/>
              </a:spcAft>
              <a:buNone/>
            </a:pPr>
            <a:r>
              <a:rPr lang="en" sz="1200">
                <a:solidFill>
                  <a:schemeClr val="dk1"/>
                </a:solidFill>
              </a:rPr>
              <a:t>·</a:t>
            </a:r>
            <a:r>
              <a:rPr lang="en" sz="1200">
                <a:solidFill>
                  <a:schemeClr val="dk1"/>
                </a:solidFill>
                <a:latin typeface="Times New Roman"/>
                <a:ea typeface="Times New Roman"/>
                <a:cs typeface="Times New Roman"/>
                <a:sym typeface="Times New Roman"/>
              </a:rPr>
              <a:t>      </a:t>
            </a:r>
            <a:r>
              <a:rPr lang="en" sz="1200">
                <a:solidFill>
                  <a:schemeClr val="dk1"/>
                </a:solidFill>
              </a:rPr>
              <a:t>3 groups with an interval of 8.</a:t>
            </a:r>
            <a:endParaRPr sz="1200">
              <a:solidFill>
                <a:schemeClr val="dk1"/>
              </a:solidFill>
            </a:endParaRPr>
          </a:p>
          <a:p>
            <a:pPr indent="0" lvl="0" marL="457200" rtl="0" algn="l">
              <a:spcBef>
                <a:spcPts val="1600"/>
              </a:spcBef>
              <a:spcAft>
                <a:spcPts val="0"/>
              </a:spcAft>
              <a:buClr>
                <a:schemeClr val="dk1"/>
              </a:buClr>
              <a:buSzPts val="1100"/>
              <a:buFont typeface="Arial"/>
              <a:buNone/>
            </a:pPr>
            <a:r>
              <a:t/>
            </a:r>
            <a:endParaRPr sz="1200">
              <a:solidFill>
                <a:schemeClr val="dk1"/>
              </a:solidFill>
            </a:endParaRPr>
          </a:p>
          <a:p>
            <a:pPr indent="0" lvl="0" marL="0" rtl="0" algn="l">
              <a:spcBef>
                <a:spcPts val="160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1419150" y="2651275"/>
            <a:ext cx="5429250" cy="628650"/>
          </a:xfrm>
          <a:prstGeom prst="rect">
            <a:avLst/>
          </a:prstGeom>
          <a:noFill/>
          <a:ln>
            <a:noFill/>
          </a:ln>
        </p:spPr>
      </p:pic>
      <p:pic>
        <p:nvPicPr>
          <p:cNvPr id="119" name="Google Shape;119;p22"/>
          <p:cNvPicPr preferRelativeResize="0"/>
          <p:nvPr/>
        </p:nvPicPr>
        <p:blipFill>
          <a:blip r:embed="rId4">
            <a:alphaModFix/>
          </a:blip>
          <a:stretch>
            <a:fillRect/>
          </a:stretch>
        </p:blipFill>
        <p:spPr>
          <a:xfrm>
            <a:off x="1419150" y="3582188"/>
            <a:ext cx="4495800" cy="733425"/>
          </a:xfrm>
          <a:prstGeom prst="rect">
            <a:avLst/>
          </a:prstGeom>
          <a:noFill/>
          <a:ln>
            <a:noFill/>
          </a:ln>
        </p:spPr>
      </p:pic>
      <p:pic>
        <p:nvPicPr>
          <p:cNvPr id="120" name="Google Shape;120;p22"/>
          <p:cNvPicPr preferRelativeResize="0"/>
          <p:nvPr/>
        </p:nvPicPr>
        <p:blipFill rotWithShape="1">
          <a:blip r:embed="rId5">
            <a:alphaModFix/>
          </a:blip>
          <a:srcRect b="0" l="0" r="0" t="21911"/>
          <a:stretch/>
        </p:blipFill>
        <p:spPr>
          <a:xfrm>
            <a:off x="1419150" y="1856053"/>
            <a:ext cx="428625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3"/>
          <p:cNvPicPr preferRelativeResize="0"/>
          <p:nvPr/>
        </p:nvPicPr>
        <p:blipFill>
          <a:blip r:embed="rId3">
            <a:alphaModFix/>
          </a:blip>
          <a:stretch>
            <a:fillRect/>
          </a:stretch>
        </p:blipFill>
        <p:spPr>
          <a:xfrm>
            <a:off x="3789172" y="0"/>
            <a:ext cx="5307157" cy="5143500"/>
          </a:xfrm>
          <a:prstGeom prst="rect">
            <a:avLst/>
          </a:prstGeom>
          <a:noFill/>
          <a:ln>
            <a:noFill/>
          </a:ln>
        </p:spPr>
      </p:pic>
      <p:graphicFrame>
        <p:nvGraphicFramePr>
          <p:cNvPr id="128" name="Google Shape;128;p23"/>
          <p:cNvGraphicFramePr/>
          <p:nvPr/>
        </p:nvGraphicFramePr>
        <p:xfrm>
          <a:off x="389350" y="2000250"/>
          <a:ext cx="3000000" cy="3000000"/>
        </p:xfrm>
        <a:graphic>
          <a:graphicData uri="http://schemas.openxmlformats.org/drawingml/2006/table">
            <a:tbl>
              <a:tblPr>
                <a:noFill/>
                <a:tableStyleId>{05D5F6CC-6E06-423D-B5FF-9EF04D5179C5}</a:tableStyleId>
              </a:tblPr>
              <a:tblGrid>
                <a:gridCol w="1744425"/>
                <a:gridCol w="1744425"/>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Ranging by interval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33.93%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Mean Squared Error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3931575" y="0"/>
            <a:ext cx="4977249" cy="4949149"/>
          </a:xfrm>
          <a:prstGeom prst="rect">
            <a:avLst/>
          </a:prstGeom>
          <a:noFill/>
          <a:ln>
            <a:noFill/>
          </a:ln>
        </p:spPr>
      </p:pic>
      <p:graphicFrame>
        <p:nvGraphicFramePr>
          <p:cNvPr id="136" name="Google Shape;136;p24"/>
          <p:cNvGraphicFramePr/>
          <p:nvPr/>
        </p:nvGraphicFramePr>
        <p:xfrm>
          <a:off x="389350" y="2000250"/>
          <a:ext cx="3000000" cy="3000000"/>
        </p:xfrm>
        <a:graphic>
          <a:graphicData uri="http://schemas.openxmlformats.org/drawingml/2006/table">
            <a:tbl>
              <a:tblPr>
                <a:noFill/>
                <a:tableStyleId>{05D5F6CC-6E06-423D-B5FF-9EF04D5179C5}</a:tableStyleId>
              </a:tblPr>
              <a:tblGrid>
                <a:gridCol w="1744425"/>
                <a:gridCol w="1744425"/>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Ranging by interval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66.06</a:t>
                      </a:r>
                      <a:r>
                        <a:rPr lang="en">
                          <a:solidFill>
                            <a:schemeClr val="dk1"/>
                          </a:solidFill>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Random Forest</a:t>
            </a:r>
            <a:endParaRPr/>
          </a:p>
          <a:p>
            <a:pPr indent="0" lvl="0" marL="0" rtl="0" algn="l">
              <a:spcBef>
                <a:spcPts val="0"/>
              </a:spcBef>
              <a:spcAft>
                <a:spcPts val="0"/>
              </a:spcAft>
              <a:buNone/>
            </a:pPr>
            <a:r>
              <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5"/>
          <p:cNvPicPr preferRelativeResize="0"/>
          <p:nvPr/>
        </p:nvPicPr>
        <p:blipFill>
          <a:blip r:embed="rId3">
            <a:alphaModFix/>
          </a:blip>
          <a:stretch>
            <a:fillRect/>
          </a:stretch>
        </p:blipFill>
        <p:spPr>
          <a:xfrm>
            <a:off x="3855288" y="80950"/>
            <a:ext cx="5172075" cy="4981575"/>
          </a:xfrm>
          <a:prstGeom prst="rect">
            <a:avLst/>
          </a:prstGeom>
          <a:noFill/>
          <a:ln>
            <a:noFill/>
          </a:ln>
        </p:spPr>
      </p:pic>
      <p:graphicFrame>
        <p:nvGraphicFramePr>
          <p:cNvPr id="144" name="Google Shape;144;p25"/>
          <p:cNvGraphicFramePr/>
          <p:nvPr/>
        </p:nvGraphicFramePr>
        <p:xfrm>
          <a:off x="389350" y="2000250"/>
          <a:ext cx="3000000" cy="3000000"/>
        </p:xfrm>
        <a:graphic>
          <a:graphicData uri="http://schemas.openxmlformats.org/drawingml/2006/table">
            <a:tbl>
              <a:tblPr>
                <a:noFill/>
                <a:tableStyleId>{05D5F6CC-6E06-423D-B5FF-9EF04D5179C5}</a:tableStyleId>
              </a:tblPr>
              <a:tblGrid>
                <a:gridCol w="1744425"/>
                <a:gridCol w="1744425"/>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Ranging by interval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95.89%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51" name="Google Shape;151;p26"/>
          <p:cNvGraphicFramePr/>
          <p:nvPr/>
        </p:nvGraphicFramePr>
        <p:xfrm>
          <a:off x="563500" y="1640325"/>
          <a:ext cx="3000000" cy="3000000"/>
        </p:xfrm>
        <a:graphic>
          <a:graphicData uri="http://schemas.openxmlformats.org/drawingml/2006/table">
            <a:tbl>
              <a:tblPr>
                <a:noFill/>
                <a:tableStyleId>{05D5F6CC-6E06-423D-B5FF-9EF04D5179C5}</a:tableStyleId>
              </a:tblPr>
              <a:tblGrid>
                <a:gridCol w="1907000"/>
                <a:gridCol w="1907000"/>
                <a:gridCol w="1907000"/>
                <a:gridCol w="1907000"/>
              </a:tblGrid>
              <a:tr h="675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Ranging by interval 1</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t>ranging by interval 4</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t>ranging by interval 8</a:t>
                      </a:r>
                      <a:endParaRPr/>
                    </a:p>
                    <a:p>
                      <a:pPr indent="0" lvl="0" marL="0" rtl="0" algn="l">
                        <a:spcBef>
                          <a:spcPts val="0"/>
                        </a:spcBef>
                        <a:spcAft>
                          <a:spcPts val="0"/>
                        </a:spcAft>
                        <a:buNone/>
                      </a:pPr>
                      <a:r>
                        <a:t/>
                      </a:r>
                      <a:endParaRPr/>
                    </a:p>
                  </a:txBody>
                  <a:tcPr marT="91425" marB="91425" marR="91425" marL="91425"/>
                </a:tc>
              </a:tr>
              <a:tr h="895975">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All features: 33.93%</a:t>
                      </a:r>
                      <a:endParaRPr/>
                    </a:p>
                    <a:p>
                      <a:pPr indent="0" lvl="0" marL="0" rtl="0" algn="l">
                        <a:spcBef>
                          <a:spcPts val="0"/>
                        </a:spcBef>
                        <a:spcAft>
                          <a:spcPts val="0"/>
                        </a:spcAft>
                        <a:buNone/>
                      </a:pPr>
                      <a:r>
                        <a:rPr lang="en"/>
                        <a:t>K features: 33.29%</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All features: 66.06%</a:t>
                      </a:r>
                      <a:endParaRPr>
                        <a:solidFill>
                          <a:schemeClr val="dk1"/>
                        </a:solidFill>
                      </a:endParaRPr>
                    </a:p>
                    <a:p>
                      <a:pPr indent="0" lvl="0" marL="0" rtl="0" algn="l">
                        <a:spcBef>
                          <a:spcPts val="0"/>
                        </a:spcBef>
                        <a:spcAft>
                          <a:spcPts val="0"/>
                        </a:spcAft>
                        <a:buNone/>
                      </a:pPr>
                      <a:r>
                        <a:rPr lang="en">
                          <a:solidFill>
                            <a:schemeClr val="dk1"/>
                          </a:solidFill>
                        </a:rPr>
                        <a:t>K features: 65.52%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All features: 95.89%</a:t>
                      </a:r>
                      <a:endParaRPr>
                        <a:solidFill>
                          <a:schemeClr val="dk1"/>
                        </a:solidFill>
                      </a:endParaRPr>
                    </a:p>
                    <a:p>
                      <a:pPr indent="0" lvl="0" marL="0" rtl="0" algn="l">
                        <a:spcBef>
                          <a:spcPts val="0"/>
                        </a:spcBef>
                        <a:spcAft>
                          <a:spcPts val="0"/>
                        </a:spcAft>
                        <a:buNone/>
                      </a:pPr>
                      <a:r>
                        <a:rPr lang="en">
                          <a:solidFill>
                            <a:schemeClr val="dk1"/>
                          </a:solidFill>
                        </a:rPr>
                        <a:t>K features: 95.89%</a:t>
                      </a:r>
                      <a:endParaRPr/>
                    </a:p>
                  </a:txBody>
                  <a:tcPr marT="91425" marB="91425" marR="91425" marL="91425"/>
                </a:tc>
              </a:tr>
              <a:tr h="895975">
                <a:tc>
                  <a:txBody>
                    <a:bodyPr/>
                    <a:lstStyle/>
                    <a:p>
                      <a:pPr indent="0" lvl="0" marL="0" rtl="0" algn="l">
                        <a:spcBef>
                          <a:spcPts val="0"/>
                        </a:spcBef>
                        <a:spcAft>
                          <a:spcPts val="0"/>
                        </a:spcAft>
                        <a:buNone/>
                      </a:pPr>
                      <a:r>
                        <a:rPr lang="en"/>
                        <a:t>Mean Squared Error :</a:t>
                      </a:r>
                      <a:endParaRPr/>
                    </a:p>
                  </a:txBody>
                  <a:tcPr marT="91425" marB="91425" marR="91425" marL="91425"/>
                </a:tc>
                <a:tc>
                  <a:txBody>
                    <a:bodyPr/>
                    <a:lstStyle/>
                    <a:p>
                      <a:pPr indent="0" lvl="0" marL="0" rtl="0" algn="l">
                        <a:spcBef>
                          <a:spcPts val="0"/>
                        </a:spcBef>
                        <a:spcAft>
                          <a:spcPts val="0"/>
                        </a:spcAft>
                        <a:buNone/>
                      </a:pPr>
                      <a:r>
                        <a:rPr lang="en"/>
                        <a:t>All features: 2.89</a:t>
                      </a:r>
                      <a:endParaRPr/>
                    </a:p>
                    <a:p>
                      <a:pPr indent="0" lvl="0" marL="0" rtl="0" algn="l">
                        <a:spcBef>
                          <a:spcPts val="0"/>
                        </a:spcBef>
                        <a:spcAft>
                          <a:spcPts val="0"/>
                        </a:spcAft>
                        <a:buNone/>
                      </a:pPr>
                      <a:r>
                        <a:rPr lang="en"/>
                        <a:t>K features: 2.89</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All features: 5.96</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 features: 5.96</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All features: 2.63</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 features: 2.63</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7"/>
          <p:cNvPicPr preferRelativeResize="0"/>
          <p:nvPr/>
        </p:nvPicPr>
        <p:blipFill>
          <a:blip r:embed="rId3">
            <a:alphaModFix/>
          </a:blip>
          <a:stretch>
            <a:fillRect/>
          </a:stretch>
        </p:blipFill>
        <p:spPr>
          <a:xfrm>
            <a:off x="3339975" y="0"/>
            <a:ext cx="5715000" cy="5143500"/>
          </a:xfrm>
          <a:prstGeom prst="rect">
            <a:avLst/>
          </a:prstGeom>
          <a:noFill/>
          <a:ln>
            <a:noFill/>
          </a:ln>
        </p:spPr>
      </p:pic>
      <p:graphicFrame>
        <p:nvGraphicFramePr>
          <p:cNvPr id="159" name="Google Shape;159;p27"/>
          <p:cNvGraphicFramePr/>
          <p:nvPr/>
        </p:nvGraphicFramePr>
        <p:xfrm>
          <a:off x="0" y="1975425"/>
          <a:ext cx="3000000" cy="3000000"/>
        </p:xfrm>
        <a:graphic>
          <a:graphicData uri="http://schemas.openxmlformats.org/drawingml/2006/table">
            <a:tbl>
              <a:tblPr>
                <a:noFill/>
                <a:tableStyleId>{05D5F6CC-6E06-423D-B5FF-9EF04D5179C5}</a:tableStyleId>
              </a:tblPr>
              <a:tblGrid>
                <a:gridCol w="2146425"/>
                <a:gridCol w="1809800"/>
              </a:tblGrid>
              <a:tr h="40785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ranging by interval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33.46%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Mean Squared Error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3.06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Naive Bayes</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66" name="Google Shape;166;p28"/>
          <p:cNvGraphicFramePr/>
          <p:nvPr/>
        </p:nvGraphicFramePr>
        <p:xfrm>
          <a:off x="0" y="1975425"/>
          <a:ext cx="3000000" cy="3000000"/>
        </p:xfrm>
        <a:graphic>
          <a:graphicData uri="http://schemas.openxmlformats.org/drawingml/2006/table">
            <a:tbl>
              <a:tblPr>
                <a:noFill/>
                <a:tableStyleId>{05D5F6CC-6E06-423D-B5FF-9EF04D5179C5}</a:tableStyleId>
              </a:tblPr>
              <a:tblGrid>
                <a:gridCol w="2146425"/>
                <a:gridCol w="1809800"/>
              </a:tblGrid>
              <a:tr h="40785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ranging by interval 4</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52.74%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67" name="Google Shape;167;p28"/>
          <p:cNvPicPr preferRelativeResize="0"/>
          <p:nvPr/>
        </p:nvPicPr>
        <p:blipFill>
          <a:blip r:embed="rId3">
            <a:alphaModFix/>
          </a:blip>
          <a:stretch>
            <a:fillRect/>
          </a:stretch>
        </p:blipFill>
        <p:spPr>
          <a:xfrm>
            <a:off x="3703650" y="-80100"/>
            <a:ext cx="544035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Naive Bayes</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29"/>
          <p:cNvPicPr preferRelativeResize="0"/>
          <p:nvPr/>
        </p:nvPicPr>
        <p:blipFill>
          <a:blip r:embed="rId3">
            <a:alphaModFix/>
          </a:blip>
          <a:stretch>
            <a:fillRect/>
          </a:stretch>
        </p:blipFill>
        <p:spPr>
          <a:xfrm>
            <a:off x="3564484" y="0"/>
            <a:ext cx="5395633" cy="5143501"/>
          </a:xfrm>
          <a:prstGeom prst="rect">
            <a:avLst/>
          </a:prstGeom>
          <a:noFill/>
          <a:ln>
            <a:noFill/>
          </a:ln>
        </p:spPr>
      </p:pic>
      <p:graphicFrame>
        <p:nvGraphicFramePr>
          <p:cNvPr id="175" name="Google Shape;175;p29"/>
          <p:cNvGraphicFramePr/>
          <p:nvPr/>
        </p:nvGraphicFramePr>
        <p:xfrm>
          <a:off x="0" y="1975425"/>
          <a:ext cx="3000000" cy="3000000"/>
        </p:xfrm>
        <a:graphic>
          <a:graphicData uri="http://schemas.openxmlformats.org/drawingml/2006/table">
            <a:tbl>
              <a:tblPr>
                <a:noFill/>
                <a:tableStyleId>{05D5F6CC-6E06-423D-B5FF-9EF04D5179C5}</a:tableStyleId>
              </a:tblPr>
              <a:tblGrid>
                <a:gridCol w="2146425"/>
                <a:gridCol w="1809800"/>
              </a:tblGrid>
              <a:tr h="40785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ranging by interval 8</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87.63%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a:t>
            </a:r>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82" name="Google Shape;182;p30"/>
          <p:cNvGraphicFramePr/>
          <p:nvPr/>
        </p:nvGraphicFramePr>
        <p:xfrm>
          <a:off x="371975" y="1930600"/>
          <a:ext cx="3000000" cy="3000000"/>
        </p:xfrm>
        <a:graphic>
          <a:graphicData uri="http://schemas.openxmlformats.org/drawingml/2006/table">
            <a:tbl>
              <a:tblPr>
                <a:noFill/>
                <a:tableStyleId>{05D5F6CC-6E06-423D-B5FF-9EF04D5179C5}</a:tableStyleId>
              </a:tblPr>
              <a:tblGrid>
                <a:gridCol w="2146425"/>
                <a:gridCol w="1809800"/>
                <a:gridCol w="1786500"/>
                <a:gridCol w="2227725"/>
              </a:tblGrid>
              <a:tr h="40785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ranging by interval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ranging by interval 4</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ranging by interval 8</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33.46</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52.74</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87.63</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Mean Squared Error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3.06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188" name="Google Shape;18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31"/>
          <p:cNvPicPr preferRelativeResize="0"/>
          <p:nvPr/>
        </p:nvPicPr>
        <p:blipFill>
          <a:blip r:embed="rId3">
            <a:alphaModFix/>
          </a:blip>
          <a:stretch>
            <a:fillRect/>
          </a:stretch>
        </p:blipFill>
        <p:spPr>
          <a:xfrm>
            <a:off x="3750355" y="-46450"/>
            <a:ext cx="5393640" cy="5143500"/>
          </a:xfrm>
          <a:prstGeom prst="rect">
            <a:avLst/>
          </a:prstGeom>
          <a:noFill/>
          <a:ln>
            <a:noFill/>
          </a:ln>
        </p:spPr>
      </p:pic>
      <p:graphicFrame>
        <p:nvGraphicFramePr>
          <p:cNvPr id="190" name="Google Shape;190;p31"/>
          <p:cNvGraphicFramePr/>
          <p:nvPr/>
        </p:nvGraphicFramePr>
        <p:xfrm>
          <a:off x="0" y="1599725"/>
          <a:ext cx="3000000" cy="3000000"/>
        </p:xfrm>
        <a:graphic>
          <a:graphicData uri="http://schemas.openxmlformats.org/drawingml/2006/table">
            <a:tbl>
              <a:tblPr>
                <a:noFill/>
                <a:tableStyleId>{05D5F6CC-6E06-423D-B5FF-9EF04D5179C5}</a:tableStyleId>
              </a:tblPr>
              <a:tblGrid>
                <a:gridCol w="1947325"/>
                <a:gridCol w="1987575"/>
              </a:tblGrid>
              <a:tr h="4197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ranging by interval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1300">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22.18%</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r h="582225">
                <a:tc>
                  <a:txBody>
                    <a:bodyPr/>
                    <a:lstStyle/>
                    <a:p>
                      <a:pPr indent="0" lvl="0" marL="0" rtl="0" algn="l">
                        <a:spcBef>
                          <a:spcPts val="0"/>
                        </a:spcBef>
                        <a:spcAft>
                          <a:spcPts val="0"/>
                        </a:spcAft>
                        <a:buNone/>
                      </a:pPr>
                      <a:r>
                        <a:rPr lang="en"/>
                        <a:t>Mean Squared Error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5.84</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b="1" lang="en">
                <a:solidFill>
                  <a:srgbClr val="000000"/>
                </a:solidFill>
              </a:rPr>
              <a:t>Elo</a:t>
            </a:r>
            <a:endParaRPr b="1">
              <a:solidFill>
                <a:srgbClr val="000000"/>
              </a:solidFill>
            </a:endParaRPr>
          </a:p>
          <a:p>
            <a:pPr indent="-342900" lvl="1" marL="914400" rtl="0" algn="l">
              <a:lnSpc>
                <a:spcPct val="100000"/>
              </a:lnSpc>
              <a:spcBef>
                <a:spcPts val="0"/>
              </a:spcBef>
              <a:spcAft>
                <a:spcPts val="0"/>
              </a:spcAft>
              <a:buSzPts val="1800"/>
              <a:buChar char="○"/>
            </a:pPr>
            <a:r>
              <a:rPr lang="en" sz="1800">
                <a:solidFill>
                  <a:schemeClr val="dk1"/>
                </a:solidFill>
                <a:highlight>
                  <a:srgbClr val="FFFFFF"/>
                </a:highlight>
              </a:rPr>
              <a:t>One of the largest payment brands in Brazil</a:t>
            </a:r>
            <a:endParaRPr sz="1800">
              <a:solidFill>
                <a:schemeClr val="dk1"/>
              </a:solidFill>
              <a:highlight>
                <a:srgbClr val="FFFFFF"/>
              </a:highlight>
            </a:endParaRPr>
          </a:p>
          <a:p>
            <a:pPr indent="-342900" lvl="1" marL="914400" rtl="0" algn="just">
              <a:lnSpc>
                <a:spcPct val="100000"/>
              </a:lnSpc>
              <a:spcBef>
                <a:spcPts val="0"/>
              </a:spcBef>
              <a:spcAft>
                <a:spcPts val="0"/>
              </a:spcAft>
              <a:buClr>
                <a:schemeClr val="dk1"/>
              </a:buClr>
              <a:buSzPts val="1800"/>
              <a:buChar char="○"/>
            </a:pPr>
            <a:r>
              <a:rPr lang="en" sz="1800">
                <a:solidFill>
                  <a:schemeClr val="dk1"/>
                </a:solidFill>
                <a:highlight>
                  <a:srgbClr val="FFFFFF"/>
                </a:highlight>
              </a:rPr>
              <a:t>Built partnerships with merchants </a:t>
            </a:r>
            <a:endParaRPr sz="1800">
              <a:solidFill>
                <a:schemeClr val="dk1"/>
              </a:solidFill>
              <a:highlight>
                <a:srgbClr val="FFFFFF"/>
              </a:highlight>
            </a:endParaRPr>
          </a:p>
          <a:p>
            <a:pPr indent="-342900" lvl="1" marL="914400" rtl="0" algn="just">
              <a:lnSpc>
                <a:spcPct val="100000"/>
              </a:lnSpc>
              <a:spcBef>
                <a:spcPts val="0"/>
              </a:spcBef>
              <a:spcAft>
                <a:spcPts val="0"/>
              </a:spcAft>
              <a:buClr>
                <a:schemeClr val="dk1"/>
              </a:buClr>
              <a:buSzPts val="1800"/>
              <a:buChar char="○"/>
            </a:pPr>
            <a:r>
              <a:rPr lang="en" sz="1800">
                <a:solidFill>
                  <a:schemeClr val="dk1"/>
                </a:solidFill>
                <a:highlight>
                  <a:srgbClr val="FFFFFF"/>
                </a:highlight>
              </a:rPr>
              <a:t>Offer promotions and discounts to cardholders</a:t>
            </a:r>
            <a:endParaRPr sz="1800">
              <a:solidFill>
                <a:schemeClr val="dk1"/>
              </a:solidFill>
              <a:highlight>
                <a:srgbClr val="FFFFFF"/>
              </a:highlight>
            </a:endParaRPr>
          </a:p>
          <a:p>
            <a:pPr indent="-342900" lvl="1" marL="914400" rtl="0" algn="just">
              <a:lnSpc>
                <a:spcPct val="100000"/>
              </a:lnSpc>
              <a:spcBef>
                <a:spcPts val="0"/>
              </a:spcBef>
              <a:spcAft>
                <a:spcPts val="0"/>
              </a:spcAft>
              <a:buClr>
                <a:schemeClr val="dk1"/>
              </a:buClr>
              <a:buSzPts val="1800"/>
              <a:buChar char="○"/>
            </a:pPr>
            <a:r>
              <a:rPr lang="en" sz="1800">
                <a:solidFill>
                  <a:schemeClr val="dk1"/>
                </a:solidFill>
                <a:highlight>
                  <a:srgbClr val="FFFFFF"/>
                </a:highlight>
              </a:rPr>
              <a:t>Do these promotions work for both consumer and merchant? </a:t>
            </a:r>
            <a:endParaRPr sz="1800">
              <a:solidFill>
                <a:schemeClr val="dk1"/>
              </a:solidFill>
              <a:highlight>
                <a:srgbClr val="FFFFFF"/>
              </a:highlight>
            </a:endParaRPr>
          </a:p>
          <a:p>
            <a:pPr indent="-342900" lvl="1" marL="914400" rtl="0" algn="just">
              <a:lnSpc>
                <a:spcPct val="100000"/>
              </a:lnSpc>
              <a:spcBef>
                <a:spcPts val="0"/>
              </a:spcBef>
              <a:spcAft>
                <a:spcPts val="0"/>
              </a:spcAft>
              <a:buClr>
                <a:schemeClr val="dk1"/>
              </a:buClr>
              <a:buSzPts val="1800"/>
              <a:buChar char="○"/>
            </a:pPr>
            <a:r>
              <a:rPr lang="en" sz="1800">
                <a:solidFill>
                  <a:schemeClr val="dk1"/>
                </a:solidFill>
                <a:highlight>
                  <a:srgbClr val="FFFFFF"/>
                </a:highlight>
              </a:rPr>
              <a:t>Are the </a:t>
            </a:r>
            <a:r>
              <a:rPr lang="en" sz="1800">
                <a:solidFill>
                  <a:schemeClr val="dk1"/>
                </a:solidFill>
                <a:highlight>
                  <a:srgbClr val="FFFFFF"/>
                </a:highlight>
              </a:rPr>
              <a:t>promotions what customers needed</a:t>
            </a:r>
            <a:r>
              <a:rPr lang="en" sz="1800">
                <a:solidFill>
                  <a:schemeClr val="dk1"/>
                </a:solidFill>
                <a:highlight>
                  <a:srgbClr val="FFFFFF"/>
                </a:highlight>
              </a:rPr>
              <a:t>? </a:t>
            </a:r>
            <a:endParaRPr sz="1800">
              <a:solidFill>
                <a:schemeClr val="dk1"/>
              </a:solidFill>
              <a:highlight>
                <a:srgbClr val="FFFFFF"/>
              </a:highlight>
            </a:endParaRPr>
          </a:p>
          <a:p>
            <a:pPr indent="-342900" lvl="1" marL="914400" rtl="0" algn="just">
              <a:lnSpc>
                <a:spcPct val="100000"/>
              </a:lnSpc>
              <a:spcBef>
                <a:spcPts val="0"/>
              </a:spcBef>
              <a:spcAft>
                <a:spcPts val="0"/>
              </a:spcAft>
              <a:buClr>
                <a:schemeClr val="dk1"/>
              </a:buClr>
              <a:buSzPts val="1800"/>
              <a:buChar char="○"/>
            </a:pPr>
            <a:r>
              <a:rPr lang="en" sz="1800">
                <a:solidFill>
                  <a:schemeClr val="dk1"/>
                </a:solidFill>
                <a:highlight>
                  <a:srgbClr val="FFFFFF"/>
                </a:highlight>
              </a:rPr>
              <a:t>Do merchants see repeat business?</a:t>
            </a:r>
            <a:endParaRPr sz="1800">
              <a:solidFill>
                <a:schemeClr val="dk1"/>
              </a:solidFill>
              <a:highlight>
                <a:srgbClr val="FFFFFF"/>
              </a:highlight>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highlight>
                  <a:srgbClr val="FFFFFF"/>
                </a:highlight>
              </a:rPr>
              <a:t>Serve the most relevant opportunities to cardholders, by uncovering signal in customer loyalty.</a:t>
            </a:r>
            <a:endParaRPr sz="1800">
              <a:solidFill>
                <a:schemeClr val="dk1"/>
              </a:solidFill>
              <a:highlight>
                <a:srgbClr val="FFFFFF"/>
              </a:highlight>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highlight>
                  <a:srgbClr val="FFFFFF"/>
                </a:highlight>
              </a:rPr>
              <a:t>Predict the target-loyalty score for each card_id</a:t>
            </a:r>
            <a:endParaRPr sz="18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196" name="Google Shape;19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97" name="Google Shape;197;p32"/>
          <p:cNvGraphicFramePr/>
          <p:nvPr/>
        </p:nvGraphicFramePr>
        <p:xfrm>
          <a:off x="0" y="1599725"/>
          <a:ext cx="3000000" cy="3000000"/>
        </p:xfrm>
        <a:graphic>
          <a:graphicData uri="http://schemas.openxmlformats.org/drawingml/2006/table">
            <a:tbl>
              <a:tblPr>
                <a:noFill/>
                <a:tableStyleId>{05D5F6CC-6E06-423D-B5FF-9EF04D5179C5}</a:tableStyleId>
              </a:tblPr>
              <a:tblGrid>
                <a:gridCol w="1947325"/>
                <a:gridCol w="1987575"/>
              </a:tblGrid>
              <a:tr h="4197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ranging by interval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1300">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56.96</a:t>
                      </a:r>
                      <a:r>
                        <a:rPr lang="en"/>
                        <a:t>%</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bl>
          </a:graphicData>
        </a:graphic>
      </p:graphicFrame>
      <p:pic>
        <p:nvPicPr>
          <p:cNvPr id="198" name="Google Shape;198;p32"/>
          <p:cNvPicPr preferRelativeResize="0"/>
          <p:nvPr/>
        </p:nvPicPr>
        <p:blipFill>
          <a:blip r:embed="rId3">
            <a:alphaModFix/>
          </a:blip>
          <a:stretch>
            <a:fillRect/>
          </a:stretch>
        </p:blipFill>
        <p:spPr>
          <a:xfrm>
            <a:off x="4000500" y="0"/>
            <a:ext cx="5143501"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204" name="Google Shape;20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33"/>
          <p:cNvPicPr preferRelativeResize="0"/>
          <p:nvPr/>
        </p:nvPicPr>
        <p:blipFill>
          <a:blip r:embed="rId3">
            <a:alphaModFix/>
          </a:blip>
          <a:stretch>
            <a:fillRect/>
          </a:stretch>
        </p:blipFill>
        <p:spPr>
          <a:xfrm>
            <a:off x="3993358" y="0"/>
            <a:ext cx="5150634" cy="5143500"/>
          </a:xfrm>
          <a:prstGeom prst="rect">
            <a:avLst/>
          </a:prstGeom>
          <a:noFill/>
          <a:ln>
            <a:noFill/>
          </a:ln>
        </p:spPr>
      </p:pic>
      <p:graphicFrame>
        <p:nvGraphicFramePr>
          <p:cNvPr id="206" name="Google Shape;206;p33"/>
          <p:cNvGraphicFramePr/>
          <p:nvPr/>
        </p:nvGraphicFramePr>
        <p:xfrm>
          <a:off x="0" y="1599725"/>
          <a:ext cx="3000000" cy="3000000"/>
        </p:xfrm>
        <a:graphic>
          <a:graphicData uri="http://schemas.openxmlformats.org/drawingml/2006/table">
            <a:tbl>
              <a:tblPr>
                <a:noFill/>
                <a:tableStyleId>{05D5F6CC-6E06-423D-B5FF-9EF04D5179C5}</a:tableStyleId>
              </a:tblPr>
              <a:tblGrid>
                <a:gridCol w="1947325"/>
                <a:gridCol w="1987575"/>
              </a:tblGrid>
              <a:tr h="4197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ranging by interval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1300">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95.32</a:t>
                      </a:r>
                      <a:r>
                        <a:rPr lang="en"/>
                        <a:t>%</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212" name="Google Shape;21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13" name="Google Shape;213;p34"/>
          <p:cNvGraphicFramePr/>
          <p:nvPr/>
        </p:nvGraphicFramePr>
        <p:xfrm>
          <a:off x="447450" y="1634550"/>
          <a:ext cx="3000000" cy="3000000"/>
        </p:xfrm>
        <a:graphic>
          <a:graphicData uri="http://schemas.openxmlformats.org/drawingml/2006/table">
            <a:tbl>
              <a:tblPr>
                <a:noFill/>
                <a:tableStyleId>{05D5F6CC-6E06-423D-B5FF-9EF04D5179C5}</a:tableStyleId>
              </a:tblPr>
              <a:tblGrid>
                <a:gridCol w="1947325"/>
                <a:gridCol w="1987575"/>
                <a:gridCol w="1873125"/>
                <a:gridCol w="1936025"/>
              </a:tblGrid>
              <a:tr h="4197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a:t>
                      </a:r>
                      <a:r>
                        <a:rPr lang="en"/>
                        <a:t>anging by interval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ranging by interval 4</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ranging by interval 8</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1300">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22.18%</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56.96%</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95.32%</a:t>
                      </a:r>
                      <a:endParaRPr/>
                    </a:p>
                  </a:txBody>
                  <a:tcPr marT="91425" marB="91425" marR="91425" marL="91425">
                    <a:lnT cap="flat" cmpd="sng" w="9525">
                      <a:solidFill>
                        <a:srgbClr val="9E9E9E"/>
                      </a:solidFill>
                      <a:prstDash val="solid"/>
                      <a:round/>
                      <a:headEnd len="sm" w="sm" type="none"/>
                      <a:tailEnd len="sm" w="sm" type="none"/>
                    </a:lnT>
                  </a:tcPr>
                </a:tc>
              </a:tr>
              <a:tr h="582225">
                <a:tc>
                  <a:txBody>
                    <a:bodyPr/>
                    <a:lstStyle/>
                    <a:p>
                      <a:pPr indent="0" lvl="0" marL="0" rtl="0" algn="l">
                        <a:spcBef>
                          <a:spcPts val="0"/>
                        </a:spcBef>
                        <a:spcAft>
                          <a:spcPts val="0"/>
                        </a:spcAft>
                        <a:buNone/>
                      </a:pPr>
                      <a:r>
                        <a:rPr lang="en"/>
                        <a:t>Mean Squared Error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5.84</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Summary and conclusions</a:t>
            </a:r>
            <a:endParaRPr/>
          </a:p>
        </p:txBody>
      </p:sp>
      <p:sp>
        <p:nvSpPr>
          <p:cNvPr id="219" name="Google Shape;21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Accuracy</a:t>
            </a:r>
            <a:endParaRPr/>
          </a:p>
          <a:p>
            <a:pPr indent="-317500" lvl="1" marL="914400" rtl="0" algn="l">
              <a:spcBef>
                <a:spcPts val="0"/>
              </a:spcBef>
              <a:spcAft>
                <a:spcPts val="0"/>
              </a:spcAft>
              <a:buSzPts val="1400"/>
              <a:buChar char="○"/>
            </a:pPr>
            <a:r>
              <a:rPr lang="en"/>
              <a:t>Decision Tree : 34.33</a:t>
            </a:r>
            <a:endParaRPr/>
          </a:p>
          <a:p>
            <a:pPr indent="-317500" lvl="1" marL="914400" rtl="0" algn="l">
              <a:spcBef>
                <a:spcPts val="0"/>
              </a:spcBef>
              <a:spcAft>
                <a:spcPts val="0"/>
              </a:spcAft>
              <a:buSzPts val="1400"/>
              <a:buChar char="○"/>
            </a:pPr>
            <a:r>
              <a:rPr lang="en"/>
              <a:t>Random Forest : 33.85</a:t>
            </a:r>
            <a:endParaRPr/>
          </a:p>
          <a:p>
            <a:pPr indent="-317500" lvl="1" marL="914400" rtl="0" algn="l">
              <a:spcBef>
                <a:spcPts val="0"/>
              </a:spcBef>
              <a:spcAft>
                <a:spcPts val="0"/>
              </a:spcAft>
              <a:buSzPts val="1400"/>
              <a:buChar char="○"/>
            </a:pPr>
            <a:r>
              <a:rPr lang="en"/>
              <a:t>Naive Bayes : 33.45</a:t>
            </a:r>
            <a:endParaRPr/>
          </a:p>
          <a:p>
            <a:pPr indent="-317500" lvl="1" marL="914400" rtl="0" algn="l">
              <a:spcBef>
                <a:spcPts val="0"/>
              </a:spcBef>
              <a:spcAft>
                <a:spcPts val="0"/>
              </a:spcAft>
              <a:buSzPts val="1400"/>
              <a:buChar char="○"/>
            </a:pPr>
            <a:r>
              <a:rPr lang="en"/>
              <a:t>KNN :  22.67</a:t>
            </a:r>
            <a:endParaRPr/>
          </a:p>
          <a:p>
            <a:pPr indent="-342900" lvl="0" marL="457200" rtl="0" algn="l">
              <a:spcBef>
                <a:spcPts val="0"/>
              </a:spcBef>
              <a:spcAft>
                <a:spcPts val="0"/>
              </a:spcAft>
              <a:buSzPts val="1800"/>
              <a:buChar char="●"/>
            </a:pPr>
            <a:r>
              <a:rPr lang="en"/>
              <a:t>Mean Squared Error (MSE):</a:t>
            </a:r>
            <a:endParaRPr/>
          </a:p>
          <a:p>
            <a:pPr indent="-317500" lvl="1" marL="914400" rtl="0" algn="l">
              <a:spcBef>
                <a:spcPts val="0"/>
              </a:spcBef>
              <a:spcAft>
                <a:spcPts val="0"/>
              </a:spcAft>
              <a:buSzPts val="1400"/>
              <a:buChar char="○"/>
            </a:pPr>
            <a:r>
              <a:rPr lang="en"/>
              <a:t>Linear Regression : 2.65</a:t>
            </a:r>
            <a:endParaRPr/>
          </a:p>
          <a:p>
            <a:pPr indent="-317500" lvl="1" marL="914400" rtl="0" algn="l">
              <a:spcBef>
                <a:spcPts val="0"/>
              </a:spcBef>
              <a:spcAft>
                <a:spcPts val="0"/>
              </a:spcAft>
              <a:buSzPts val="1400"/>
              <a:buChar char="○"/>
            </a:pPr>
            <a:r>
              <a:rPr lang="en"/>
              <a:t>Decision Tree : 2.87</a:t>
            </a:r>
            <a:endParaRPr/>
          </a:p>
          <a:p>
            <a:pPr indent="-317500" lvl="1" marL="914400" rtl="0" algn="l">
              <a:spcBef>
                <a:spcPts val="0"/>
              </a:spcBef>
              <a:spcAft>
                <a:spcPts val="0"/>
              </a:spcAft>
              <a:buSzPts val="1400"/>
              <a:buChar char="○"/>
            </a:pPr>
            <a:r>
              <a:rPr lang="en"/>
              <a:t>Random Forest : 2.89</a:t>
            </a:r>
            <a:endParaRPr/>
          </a:p>
          <a:p>
            <a:pPr indent="-317500" lvl="1" marL="914400" rtl="0" algn="l">
              <a:spcBef>
                <a:spcPts val="0"/>
              </a:spcBef>
              <a:spcAft>
                <a:spcPts val="0"/>
              </a:spcAft>
              <a:buSzPts val="1400"/>
              <a:buChar char="○"/>
            </a:pPr>
            <a:r>
              <a:rPr lang="en"/>
              <a:t>Naive Bayes : 3.06</a:t>
            </a:r>
            <a:endParaRPr/>
          </a:p>
          <a:p>
            <a:pPr indent="-317500" lvl="1" marL="914400" rtl="0" algn="l">
              <a:spcBef>
                <a:spcPts val="0"/>
              </a:spcBef>
              <a:spcAft>
                <a:spcPts val="0"/>
              </a:spcAft>
              <a:buSzPts val="1400"/>
              <a:buChar char="○"/>
            </a:pPr>
            <a:r>
              <a:rPr lang="en"/>
              <a:t>KNN :  5.86</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25" name="Google Shape;225;p36"/>
          <p:cNvGraphicFramePr/>
          <p:nvPr/>
        </p:nvGraphicFramePr>
        <p:xfrm>
          <a:off x="952500" y="95250"/>
          <a:ext cx="3000000" cy="3000000"/>
        </p:xfrm>
        <a:graphic>
          <a:graphicData uri="http://schemas.openxmlformats.org/drawingml/2006/table">
            <a:tbl>
              <a:tblPr>
                <a:noFill/>
                <a:tableStyleId>{05D5F6CC-6E06-423D-B5FF-9EF04D5179C5}</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MSE</a:t>
                      </a:r>
                      <a:endParaRPr/>
                    </a:p>
                  </a:txBody>
                  <a:tcPr marT="91425" marB="91425" marR="91425" marL="91425"/>
                </a:tc>
              </a:tr>
              <a:tr h="381000">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ranging by interval 1</a:t>
                      </a:r>
                      <a:endParaRPr/>
                    </a:p>
                  </a:txBody>
                  <a:tcPr marT="91425" marB="91425" marR="91425" marL="91425"/>
                </a:tc>
                <a:tc>
                  <a:txBody>
                    <a:bodyPr/>
                    <a:lstStyle/>
                    <a:p>
                      <a:pPr indent="0" lvl="0" marL="0" rtl="0" algn="l">
                        <a:spcBef>
                          <a:spcPts val="0"/>
                        </a:spcBef>
                        <a:spcAft>
                          <a:spcPts val="0"/>
                        </a:spcAft>
                        <a:buNone/>
                      </a:pPr>
                      <a:r>
                        <a:rPr lang="en"/>
                        <a:t>33.43</a:t>
                      </a:r>
                      <a:endParaRPr/>
                    </a:p>
                  </a:txBody>
                  <a:tcPr marT="91425" marB="91425" marR="91425" marL="91425"/>
                </a:tc>
                <a:tc>
                  <a:txBody>
                    <a:bodyPr/>
                    <a:lstStyle/>
                    <a:p>
                      <a:pPr indent="0" lvl="0" marL="0" rtl="0" algn="l">
                        <a:spcBef>
                          <a:spcPts val="0"/>
                        </a:spcBef>
                        <a:spcAft>
                          <a:spcPts val="0"/>
                        </a:spcAft>
                        <a:buNone/>
                      </a:pPr>
                      <a:r>
                        <a:rPr lang="en"/>
                        <a:t>2.65</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ranging by interval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All features: 33.93%</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 features: 33.29%</a:t>
                      </a:r>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All features: 2.89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 features: 2.89</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ranging by interval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All features: 66.06%</a:t>
                      </a:r>
                      <a:endParaRPr>
                        <a:solidFill>
                          <a:schemeClr val="dk1"/>
                        </a:solidFill>
                      </a:endParaRPr>
                    </a:p>
                    <a:p>
                      <a:pPr indent="0" lvl="0" marL="0" rtl="0" algn="l">
                        <a:spcBef>
                          <a:spcPts val="0"/>
                        </a:spcBef>
                        <a:spcAft>
                          <a:spcPts val="0"/>
                        </a:spcAft>
                        <a:buNone/>
                      </a:pPr>
                      <a:r>
                        <a:rPr lang="en">
                          <a:solidFill>
                            <a:schemeClr val="dk1"/>
                          </a:solidFill>
                        </a:rPr>
                        <a:t>K features: 65.52%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ranging by interval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All features: 95.89%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 features: 95.89%</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KNN</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ranging by interval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22.18%</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5.84</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ranging by interval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56.96%</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ranging by interval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95.32%</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Naive Bayes</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ranging by interval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33.46%</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3.06</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ranging by interval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52.74%</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ranging by interval 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87.63%</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pic>
        <p:nvPicPr>
          <p:cNvPr id="231" name="Google Shape;231;p37"/>
          <p:cNvPicPr preferRelativeResize="0"/>
          <p:nvPr/>
        </p:nvPicPr>
        <p:blipFill>
          <a:blip r:embed="rId3">
            <a:alphaModFix/>
          </a:blip>
          <a:stretch>
            <a:fillRect/>
          </a:stretch>
        </p:blipFill>
        <p:spPr>
          <a:xfrm>
            <a:off x="3831200" y="1017725"/>
            <a:ext cx="5164479" cy="3820975"/>
          </a:xfrm>
          <a:prstGeom prst="rect">
            <a:avLst/>
          </a:prstGeom>
          <a:noFill/>
          <a:ln>
            <a:noFill/>
          </a:ln>
        </p:spPr>
      </p:pic>
      <p:pic>
        <p:nvPicPr>
          <p:cNvPr id="232" name="Google Shape;232;p37"/>
          <p:cNvPicPr preferRelativeResize="0"/>
          <p:nvPr/>
        </p:nvPicPr>
        <p:blipFill>
          <a:blip r:embed="rId4">
            <a:alphaModFix/>
          </a:blip>
          <a:stretch>
            <a:fillRect/>
          </a:stretch>
        </p:blipFill>
        <p:spPr>
          <a:xfrm>
            <a:off x="61550" y="1228138"/>
            <a:ext cx="3526400" cy="340015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
            </a:r>
            <a:r>
              <a:rPr lang="en"/>
              <a:t>means</a:t>
            </a:r>
            <a:endParaRPr/>
          </a:p>
        </p:txBody>
      </p:sp>
      <p:pic>
        <p:nvPicPr>
          <p:cNvPr id="238" name="Google Shape;238;p38"/>
          <p:cNvPicPr preferRelativeResize="0"/>
          <p:nvPr/>
        </p:nvPicPr>
        <p:blipFill>
          <a:blip r:embed="rId3">
            <a:alphaModFix/>
          </a:blip>
          <a:stretch>
            <a:fillRect/>
          </a:stretch>
        </p:blipFill>
        <p:spPr>
          <a:xfrm>
            <a:off x="152400" y="1017725"/>
            <a:ext cx="4362450" cy="3219450"/>
          </a:xfrm>
          <a:prstGeom prst="rect">
            <a:avLst/>
          </a:prstGeom>
          <a:noFill/>
          <a:ln>
            <a:noFill/>
          </a:ln>
        </p:spPr>
      </p:pic>
      <p:pic>
        <p:nvPicPr>
          <p:cNvPr id="239" name="Google Shape;239;p38"/>
          <p:cNvPicPr preferRelativeResize="0"/>
          <p:nvPr/>
        </p:nvPicPr>
        <p:blipFill>
          <a:blip r:embed="rId4">
            <a:alphaModFix/>
          </a:blip>
          <a:stretch>
            <a:fillRect/>
          </a:stretch>
        </p:blipFill>
        <p:spPr>
          <a:xfrm>
            <a:off x="4667250" y="1017725"/>
            <a:ext cx="4267200" cy="3162300"/>
          </a:xfrm>
          <a:prstGeom prst="rect">
            <a:avLst/>
          </a:prstGeom>
          <a:noFill/>
          <a:ln>
            <a:noFill/>
          </a:ln>
        </p:spPr>
      </p:pic>
      <p:sp>
        <p:nvSpPr>
          <p:cNvPr id="240" name="Google Shape;240;p38"/>
          <p:cNvSpPr txBox="1"/>
          <p:nvPr/>
        </p:nvSpPr>
        <p:spPr>
          <a:xfrm>
            <a:off x="155850" y="4237175"/>
            <a:ext cx="8832300" cy="75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600"/>
              </a:spcAft>
              <a:buNone/>
            </a:pPr>
            <a:r>
              <a:rPr lang="en">
                <a:solidFill>
                  <a:schemeClr val="dk1"/>
                </a:solidFill>
              </a:rPr>
              <a:t>When features are selected as "purchase_amount_count_std" and "auth_purchase_month_std", scatter plots of raw data and result data after K-Means Clustering</a:t>
            </a:r>
            <a:r>
              <a:rPr lang="en">
                <a:solidFill>
                  <a:schemeClr val="dk1"/>
                </a:solidFill>
                <a:latin typeface="SimSun"/>
                <a:ea typeface="SimSun"/>
                <a:cs typeface="SimSun"/>
                <a:sym typeface="SimSun"/>
              </a:rPr>
              <a:t>.</a:t>
            </a:r>
            <a:endParaRPr>
              <a:solidFill>
                <a:schemeClr val="dk1"/>
              </a:solidFill>
              <a:latin typeface="SimSun"/>
              <a:ea typeface="SimSun"/>
              <a:cs typeface="SimSun"/>
              <a:sym typeface="SimSu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AGNES</a:t>
            </a:r>
            <a:endParaRPr/>
          </a:p>
        </p:txBody>
      </p:sp>
      <p:pic>
        <p:nvPicPr>
          <p:cNvPr id="246" name="Google Shape;246;p39"/>
          <p:cNvPicPr preferRelativeResize="0"/>
          <p:nvPr/>
        </p:nvPicPr>
        <p:blipFill>
          <a:blip r:embed="rId3">
            <a:alphaModFix/>
          </a:blip>
          <a:stretch>
            <a:fillRect/>
          </a:stretch>
        </p:blipFill>
        <p:spPr>
          <a:xfrm>
            <a:off x="152400" y="1017725"/>
            <a:ext cx="4343400" cy="3219450"/>
          </a:xfrm>
          <a:prstGeom prst="rect">
            <a:avLst/>
          </a:prstGeom>
          <a:noFill/>
          <a:ln>
            <a:noFill/>
          </a:ln>
        </p:spPr>
      </p:pic>
      <p:pic>
        <p:nvPicPr>
          <p:cNvPr id="247" name="Google Shape;247;p39"/>
          <p:cNvPicPr preferRelativeResize="0"/>
          <p:nvPr/>
        </p:nvPicPr>
        <p:blipFill>
          <a:blip r:embed="rId4">
            <a:alphaModFix/>
          </a:blip>
          <a:stretch>
            <a:fillRect/>
          </a:stretch>
        </p:blipFill>
        <p:spPr>
          <a:xfrm>
            <a:off x="4648200" y="1017725"/>
            <a:ext cx="4286250" cy="3181350"/>
          </a:xfrm>
          <a:prstGeom prst="rect">
            <a:avLst/>
          </a:prstGeom>
          <a:noFill/>
          <a:ln>
            <a:noFill/>
          </a:ln>
        </p:spPr>
      </p:pic>
      <p:sp>
        <p:nvSpPr>
          <p:cNvPr id="248" name="Google Shape;248;p39"/>
          <p:cNvSpPr txBox="1"/>
          <p:nvPr/>
        </p:nvSpPr>
        <p:spPr>
          <a:xfrm>
            <a:off x="155850" y="4237175"/>
            <a:ext cx="8832300" cy="75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600"/>
              </a:spcAft>
              <a:buNone/>
            </a:pPr>
            <a:r>
              <a:rPr lang="en">
                <a:solidFill>
                  <a:schemeClr val="dk1"/>
                </a:solidFill>
              </a:rPr>
              <a:t>When features are selected as "month_lag_std" and "auth_purchase_month_std", scatter plots of raw data and result data after AGNES</a:t>
            </a:r>
            <a:r>
              <a:rPr lang="en">
                <a:solidFill>
                  <a:schemeClr val="dk1"/>
                </a:solidFill>
                <a:latin typeface="SimSun"/>
                <a:ea typeface="SimSun"/>
                <a:cs typeface="SimSun"/>
                <a:sym typeface="SimSun"/>
              </a:rPr>
              <a:t>.</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DBSCAN</a:t>
            </a:r>
            <a:endParaRPr/>
          </a:p>
        </p:txBody>
      </p:sp>
      <p:pic>
        <p:nvPicPr>
          <p:cNvPr id="254" name="Google Shape;254;p40"/>
          <p:cNvPicPr preferRelativeResize="0"/>
          <p:nvPr/>
        </p:nvPicPr>
        <p:blipFill>
          <a:blip r:embed="rId3">
            <a:alphaModFix/>
          </a:blip>
          <a:stretch>
            <a:fillRect/>
          </a:stretch>
        </p:blipFill>
        <p:spPr>
          <a:xfrm>
            <a:off x="152400" y="1017725"/>
            <a:ext cx="4381500" cy="3238500"/>
          </a:xfrm>
          <a:prstGeom prst="rect">
            <a:avLst/>
          </a:prstGeom>
          <a:noFill/>
          <a:ln>
            <a:noFill/>
          </a:ln>
        </p:spPr>
      </p:pic>
      <p:pic>
        <p:nvPicPr>
          <p:cNvPr id="255" name="Google Shape;255;p40"/>
          <p:cNvPicPr preferRelativeResize="0"/>
          <p:nvPr/>
        </p:nvPicPr>
        <p:blipFill>
          <a:blip r:embed="rId4">
            <a:alphaModFix/>
          </a:blip>
          <a:stretch>
            <a:fillRect/>
          </a:stretch>
        </p:blipFill>
        <p:spPr>
          <a:xfrm>
            <a:off x="4686300" y="1017725"/>
            <a:ext cx="4305300" cy="3177274"/>
          </a:xfrm>
          <a:prstGeom prst="rect">
            <a:avLst/>
          </a:prstGeom>
          <a:noFill/>
          <a:ln>
            <a:noFill/>
          </a:ln>
        </p:spPr>
      </p:pic>
      <p:sp>
        <p:nvSpPr>
          <p:cNvPr id="256" name="Google Shape;256;p40"/>
          <p:cNvSpPr txBox="1"/>
          <p:nvPr/>
        </p:nvSpPr>
        <p:spPr>
          <a:xfrm>
            <a:off x="155850" y="4237175"/>
            <a:ext cx="8832300" cy="75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When features are selected as "purchase_amount_count_std" and "auth_purchase_month_std", scatter plots of raw data and result data after DBSCAN</a:t>
            </a:r>
            <a:r>
              <a:rPr lang="en">
                <a:solidFill>
                  <a:schemeClr val="dk1"/>
                </a:solidFill>
                <a:latin typeface="SimSun"/>
                <a:ea typeface="SimSun"/>
                <a:cs typeface="SimSun"/>
                <a:sym typeface="SimSun"/>
              </a:rPr>
              <a:t>.</a:t>
            </a:r>
            <a:endParaRPr>
              <a:solidFill>
                <a:schemeClr val="dk1"/>
              </a:solidFill>
              <a:latin typeface="SimSun"/>
              <a:ea typeface="SimSun"/>
              <a:cs typeface="SimSun"/>
              <a:sym typeface="SimSun"/>
            </a:endParaRPr>
          </a:p>
          <a:p>
            <a:pPr indent="0" lvl="0" marL="0" rtl="0" algn="just">
              <a:lnSpc>
                <a:spcPct val="115000"/>
              </a:lnSpc>
              <a:spcBef>
                <a:spcPts val="600"/>
              </a:spcBef>
              <a:spcAft>
                <a:spcPts val="600"/>
              </a:spcAft>
              <a:buNone/>
            </a:pPr>
            <a:r>
              <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(SVM)</a:t>
            </a:r>
            <a:endParaRPr/>
          </a:p>
        </p:txBody>
      </p:sp>
      <p:pic>
        <p:nvPicPr>
          <p:cNvPr id="262" name="Google Shape;262;p41"/>
          <p:cNvPicPr preferRelativeResize="0"/>
          <p:nvPr/>
        </p:nvPicPr>
        <p:blipFill>
          <a:blip r:embed="rId3">
            <a:alphaModFix/>
          </a:blip>
          <a:stretch>
            <a:fillRect/>
          </a:stretch>
        </p:blipFill>
        <p:spPr>
          <a:xfrm>
            <a:off x="152400" y="1017725"/>
            <a:ext cx="4381500" cy="3257550"/>
          </a:xfrm>
          <a:prstGeom prst="rect">
            <a:avLst/>
          </a:prstGeom>
          <a:noFill/>
          <a:ln>
            <a:noFill/>
          </a:ln>
        </p:spPr>
      </p:pic>
      <p:pic>
        <p:nvPicPr>
          <p:cNvPr id="263" name="Google Shape;263;p41"/>
          <p:cNvPicPr preferRelativeResize="0"/>
          <p:nvPr/>
        </p:nvPicPr>
        <p:blipFill>
          <a:blip r:embed="rId4">
            <a:alphaModFix/>
          </a:blip>
          <a:stretch>
            <a:fillRect/>
          </a:stretch>
        </p:blipFill>
        <p:spPr>
          <a:xfrm>
            <a:off x="4686300" y="1017725"/>
            <a:ext cx="4305300" cy="3182979"/>
          </a:xfrm>
          <a:prstGeom prst="rect">
            <a:avLst/>
          </a:prstGeom>
          <a:noFill/>
          <a:ln>
            <a:noFill/>
          </a:ln>
        </p:spPr>
      </p:pic>
      <p:sp>
        <p:nvSpPr>
          <p:cNvPr id="264" name="Google Shape;264;p41"/>
          <p:cNvSpPr txBox="1"/>
          <p:nvPr/>
        </p:nvSpPr>
        <p:spPr>
          <a:xfrm>
            <a:off x="155850" y="4237175"/>
            <a:ext cx="8832300" cy="75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When features are selected as "purchase_amount_count_std" and "auth_purchase_month_std", scatter plots of raw data and result data after SVM</a:t>
            </a:r>
            <a:r>
              <a:rPr lang="en">
                <a:solidFill>
                  <a:schemeClr val="dk1"/>
                </a:solidFill>
                <a:latin typeface="SimSun"/>
                <a:ea typeface="SimSun"/>
                <a:cs typeface="SimSun"/>
                <a:sym typeface="SimSun"/>
              </a:rPr>
              <a:t>.</a:t>
            </a:r>
            <a:endParaRPr>
              <a:solidFill>
                <a:schemeClr val="dk1"/>
              </a:solidFill>
              <a:latin typeface="SimSun"/>
              <a:ea typeface="SimSun"/>
              <a:cs typeface="SimSun"/>
              <a:sym typeface="SimSun"/>
            </a:endParaRPr>
          </a:p>
          <a:p>
            <a:pPr indent="0" lvl="0" marL="0" rtl="0" algn="just">
              <a:lnSpc>
                <a:spcPct val="115000"/>
              </a:lnSpc>
              <a:spcBef>
                <a:spcPts val="600"/>
              </a:spcBef>
              <a:spcAft>
                <a:spcPts val="6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000"/>
              <a:t>Description of the data set</a:t>
            </a:r>
            <a:endParaRPr sz="3000"/>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Clr>
                <a:schemeClr val="dk1"/>
              </a:buClr>
              <a:buSzPts val="1800"/>
              <a:buChar char="●"/>
            </a:pPr>
            <a:r>
              <a:rPr lang="en">
                <a:solidFill>
                  <a:schemeClr val="dk1"/>
                </a:solidFill>
                <a:highlight>
                  <a:srgbClr val="FFFFFF"/>
                </a:highlight>
              </a:rPr>
              <a:t>train.csv - the training set</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test.csv - the test set</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historical_transactions.csv - up to 3 months historical transactions for each </a:t>
            </a:r>
            <a:r>
              <a:rPr lang="en">
                <a:solidFill>
                  <a:schemeClr val="dk1"/>
                </a:solidFill>
                <a:highlight>
                  <a:srgbClr val="F4F4F4"/>
                </a:highlight>
              </a:rPr>
              <a:t>card_id</a:t>
            </a:r>
            <a:endParaRPr>
              <a:solidFill>
                <a:schemeClr val="dk1"/>
              </a:solidFill>
              <a:highlight>
                <a:srgbClr val="F4F4F4"/>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new_merchant_transactions.csv - two months transactions that </a:t>
            </a:r>
            <a:r>
              <a:rPr lang="en">
                <a:solidFill>
                  <a:schemeClr val="dk1"/>
                </a:solidFill>
                <a:highlight>
                  <a:srgbClr val="F4F4F4"/>
                </a:highlight>
              </a:rPr>
              <a:t>card_id</a:t>
            </a:r>
            <a:r>
              <a:rPr lang="en">
                <a:solidFill>
                  <a:schemeClr val="dk1"/>
                </a:solidFill>
                <a:highlight>
                  <a:srgbClr val="FFFFFF"/>
                </a:highlight>
              </a:rPr>
              <a:t> made at </a:t>
            </a:r>
            <a:r>
              <a:rPr lang="en">
                <a:solidFill>
                  <a:schemeClr val="dk1"/>
                </a:solidFill>
                <a:highlight>
                  <a:srgbClr val="F4F4F4"/>
                </a:highlight>
              </a:rPr>
              <a:t>merchant_id</a:t>
            </a:r>
            <a:r>
              <a:rPr lang="en">
                <a:solidFill>
                  <a:schemeClr val="dk1"/>
                </a:solidFill>
                <a:highlight>
                  <a:srgbClr val="FFFFFF"/>
                </a:highlight>
              </a:rPr>
              <a:t>s that were </a:t>
            </a:r>
            <a:r>
              <a:rPr i="1" lang="en">
                <a:solidFill>
                  <a:schemeClr val="dk1"/>
                </a:solidFill>
                <a:highlight>
                  <a:srgbClr val="FFFFFF"/>
                </a:highlight>
              </a:rPr>
              <a:t>not visited in the historical data</a:t>
            </a:r>
            <a:r>
              <a:rPr lang="en">
                <a:solidFill>
                  <a:schemeClr val="dk1"/>
                </a:solidFill>
                <a:highlight>
                  <a:srgbClr val="FFFFFF"/>
                </a:highlight>
              </a:rPr>
              <a:t>.</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merchants.csv - additional information about all merchants / </a:t>
            </a:r>
            <a:r>
              <a:rPr lang="en">
                <a:solidFill>
                  <a:schemeClr val="dk1"/>
                </a:solidFill>
                <a:highlight>
                  <a:srgbClr val="F4F4F4"/>
                </a:highlight>
              </a:rPr>
              <a:t>merchant_id</a:t>
            </a:r>
            <a:r>
              <a:rPr lang="en">
                <a:solidFill>
                  <a:schemeClr val="dk1"/>
                </a:solidFill>
                <a:highlight>
                  <a:srgbClr val="FFFFFF"/>
                </a:highlight>
              </a:rPr>
              <a:t>s in the dataset.</a:t>
            </a:r>
            <a:endParaRPr>
              <a:solidFill>
                <a:schemeClr val="dk1"/>
              </a:solidFill>
              <a:highlight>
                <a:srgbClr val="FFFFFF"/>
              </a:highlight>
            </a:endParaRPr>
          </a:p>
          <a:p>
            <a:pPr indent="0" lvl="0" marL="0" rtl="0" algn="l">
              <a:spcBef>
                <a:spcPts val="27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(SVM)</a:t>
            </a:r>
            <a:endParaRPr/>
          </a:p>
        </p:txBody>
      </p:sp>
      <p:sp>
        <p:nvSpPr>
          <p:cNvPr id="270" name="Google Shape;270;p42"/>
          <p:cNvSpPr txBox="1"/>
          <p:nvPr/>
        </p:nvSpPr>
        <p:spPr>
          <a:xfrm>
            <a:off x="5736400" y="1342575"/>
            <a:ext cx="3123600" cy="35679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The chart shows the relationship between sample size and accuracy in Support Vector Machine (SVM). It can be seen from the curve that as the sample size increases, the accuracy of the SVM gradually stabilizes, and finally remains at about 62.5%.</a:t>
            </a:r>
            <a:endParaRPr>
              <a:solidFill>
                <a:schemeClr val="dk1"/>
              </a:solidFill>
            </a:endParaRPr>
          </a:p>
          <a:p>
            <a:pPr indent="0" lvl="0" marL="0" rtl="0" algn="just">
              <a:lnSpc>
                <a:spcPct val="115000"/>
              </a:lnSpc>
              <a:spcBef>
                <a:spcPts val="600"/>
              </a:spcBef>
              <a:spcAft>
                <a:spcPts val="600"/>
              </a:spcAft>
              <a:buNone/>
            </a:pPr>
            <a:r>
              <a:t/>
            </a:r>
            <a:endParaRPr>
              <a:solidFill>
                <a:schemeClr val="dk1"/>
              </a:solidFill>
            </a:endParaRPr>
          </a:p>
        </p:txBody>
      </p:sp>
      <p:pic>
        <p:nvPicPr>
          <p:cNvPr id="271" name="Google Shape;271;p42"/>
          <p:cNvPicPr preferRelativeResize="0"/>
          <p:nvPr/>
        </p:nvPicPr>
        <p:blipFill>
          <a:blip r:embed="rId3">
            <a:alphaModFix/>
          </a:blip>
          <a:stretch>
            <a:fillRect/>
          </a:stretch>
        </p:blipFill>
        <p:spPr>
          <a:xfrm>
            <a:off x="152400" y="1057074"/>
            <a:ext cx="5307350" cy="39370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43"/>
          <p:cNvPicPr preferRelativeResize="0"/>
          <p:nvPr/>
        </p:nvPicPr>
        <p:blipFill>
          <a:blip r:embed="rId3">
            <a:alphaModFix/>
          </a:blip>
          <a:stretch>
            <a:fillRect/>
          </a:stretch>
        </p:blipFill>
        <p:spPr>
          <a:xfrm>
            <a:off x="224200" y="1619900"/>
            <a:ext cx="4347800" cy="1776925"/>
          </a:xfrm>
          <a:prstGeom prst="rect">
            <a:avLst/>
          </a:prstGeom>
          <a:noFill/>
          <a:ln>
            <a:noFill/>
          </a:ln>
        </p:spPr>
      </p:pic>
      <p:sp>
        <p:nvSpPr>
          <p:cNvPr id="277" name="Google Shape;277;p43"/>
          <p:cNvSpPr txBox="1"/>
          <p:nvPr/>
        </p:nvSpPr>
        <p:spPr>
          <a:xfrm>
            <a:off x="152400" y="1524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1000"/>
              </a:spcAft>
              <a:buNone/>
            </a:pPr>
            <a:r>
              <a:t/>
            </a:r>
            <a:endParaRPr/>
          </a:p>
        </p:txBody>
      </p:sp>
      <p:sp>
        <p:nvSpPr>
          <p:cNvPr id="278" name="Google Shape;278;p43"/>
          <p:cNvSpPr txBox="1"/>
          <p:nvPr/>
        </p:nvSpPr>
        <p:spPr>
          <a:xfrm>
            <a:off x="4284225" y="653525"/>
            <a:ext cx="4575600" cy="42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References</a:t>
            </a:r>
            <a:endParaRPr>
              <a:solidFill>
                <a:schemeClr val="dk1"/>
              </a:solidFill>
            </a:endParaRPr>
          </a:p>
          <a:p>
            <a:pPr indent="0" lvl="0" marL="0" rtl="0" algn="l">
              <a:spcBef>
                <a:spcPts val="1000"/>
              </a:spcBef>
              <a:spcAft>
                <a:spcPts val="0"/>
              </a:spcAft>
              <a:buClr>
                <a:schemeClr val="dk1"/>
              </a:buClr>
              <a:buSzPts val="1100"/>
              <a:buFont typeface="Arial"/>
              <a:buNone/>
            </a:pPr>
            <a:r>
              <a:rPr lang="en" u="sng">
                <a:solidFill>
                  <a:schemeClr val="dk1"/>
                </a:solidFill>
                <a:hlinkClick r:id="rId4"/>
              </a:rPr>
              <a:t>https://towardsdatascience.com/ways-to-detect-and-remove-the-outliers-404d16608dba</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Elo Merchant Category Recommendation Help understand customer loyalty. Elo.	(March, 2019). Retrieved from</a:t>
            </a:r>
            <a:r>
              <a:rPr lang="en">
                <a:solidFill>
                  <a:schemeClr val="dk1"/>
                </a:solidFill>
                <a:uFill>
                  <a:noFill/>
                </a:uFill>
                <a:hlinkClick r:id="rId5"/>
              </a:rPr>
              <a:t> </a:t>
            </a:r>
            <a:r>
              <a:rPr lang="en" u="sng">
                <a:solidFill>
                  <a:schemeClr val="dk1"/>
                </a:solidFill>
                <a:hlinkClick r:id="rId6"/>
              </a:rPr>
              <a:t>https://www.kaggle.com/c/elo-merchant-category-recommendation</a:t>
            </a:r>
            <a:endParaRPr>
              <a:solidFill>
                <a:schemeClr val="dk1"/>
              </a:solidFill>
            </a:endParaRPr>
          </a:p>
          <a:p>
            <a:pPr indent="0" lvl="0" marL="0" rtl="0" algn="just">
              <a:lnSpc>
                <a:spcPct val="115000"/>
              </a:lnSpc>
              <a:spcBef>
                <a:spcPts val="1000"/>
              </a:spcBef>
              <a:spcAft>
                <a:spcPts val="600"/>
              </a:spcAft>
              <a:buNone/>
            </a:pPr>
            <a:r>
              <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pic>
        <p:nvPicPr>
          <p:cNvPr id="283" name="Google Shape;283;p44"/>
          <p:cNvPicPr preferRelativeResize="0"/>
          <p:nvPr/>
        </p:nvPicPr>
        <p:blipFill>
          <a:blip r:embed="rId3">
            <a:alphaModFix/>
          </a:blip>
          <a:stretch>
            <a:fillRect/>
          </a:stretch>
        </p:blipFill>
        <p:spPr>
          <a:xfrm>
            <a:off x="376600" y="1772300"/>
            <a:ext cx="4347800" cy="1776925"/>
          </a:xfrm>
          <a:prstGeom prst="rect">
            <a:avLst/>
          </a:prstGeom>
          <a:noFill/>
          <a:ln>
            <a:noFill/>
          </a:ln>
        </p:spPr>
      </p:pic>
      <p:sp>
        <p:nvSpPr>
          <p:cNvPr id="284" name="Google Shape;284;p44"/>
          <p:cNvSpPr txBox="1"/>
          <p:nvPr>
            <p:ph idx="4294967295" type="ctrTitle"/>
          </p:nvPr>
        </p:nvSpPr>
        <p:spPr>
          <a:xfrm>
            <a:off x="4255800" y="1074600"/>
            <a:ext cx="4421700" cy="29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200">
                <a:latin typeface="Comic Sans MS"/>
                <a:ea typeface="Comic Sans MS"/>
                <a:cs typeface="Comic Sans MS"/>
                <a:sym typeface="Comic Sans MS"/>
              </a:rPr>
              <a:t>Thank you!</a:t>
            </a:r>
            <a:endParaRPr sz="5200">
              <a:latin typeface="Comic Sans MS"/>
              <a:ea typeface="Comic Sans MS"/>
              <a:cs typeface="Comic Sans MS"/>
              <a:sym typeface="Comic Sans MS"/>
            </a:endParaRPr>
          </a:p>
          <a:p>
            <a:pPr indent="0" lvl="0" marL="0" rtl="0" algn="ctr">
              <a:spcBef>
                <a:spcPts val="0"/>
              </a:spcBef>
              <a:spcAft>
                <a:spcPts val="0"/>
              </a:spcAft>
              <a:buNone/>
            </a:pPr>
            <a:r>
              <a:t/>
            </a:r>
            <a:endParaRPr sz="5200">
              <a:latin typeface="Comic Sans MS"/>
              <a:ea typeface="Comic Sans MS"/>
              <a:cs typeface="Comic Sans MS"/>
              <a:sym typeface="Comic Sans MS"/>
            </a:endParaRPr>
          </a:p>
          <a:p>
            <a:pPr indent="0" lvl="0" marL="0" rtl="0" algn="ctr">
              <a:spcBef>
                <a:spcPts val="0"/>
              </a:spcBef>
              <a:spcAft>
                <a:spcPts val="0"/>
              </a:spcAft>
              <a:buNone/>
            </a:pPr>
            <a:r>
              <a:rPr lang="en" sz="5200">
                <a:latin typeface="Comic Sans MS"/>
                <a:ea typeface="Comic Sans MS"/>
                <a:cs typeface="Comic Sans MS"/>
                <a:sym typeface="Comic Sans MS"/>
              </a:rPr>
              <a:t>Questions?</a:t>
            </a:r>
            <a:endParaRPr sz="52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a:t>
            </a:r>
            <a:r>
              <a:rPr lang="en"/>
              <a:t>lgorithms used</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Cleaning algorithm: fillna, drop outliers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Data mining:</a:t>
            </a:r>
            <a:endParaRPr>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Linear Regression</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Decision Tree</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Random Forest</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Naive Bayes</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K-Nearest Neighbor</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Support Vector Machine</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K-Mean</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AGNES</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DBSCAN</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and Feature Engineering</a:t>
            </a:r>
            <a:endParaRPr/>
          </a:p>
        </p:txBody>
      </p:sp>
      <p:sp>
        <p:nvSpPr>
          <p:cNvPr id="80" name="Google Shape;80;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highlight>
                  <a:srgbClr val="FFFFFF"/>
                </a:highlight>
              </a:rPr>
              <a:t>Check missing values of all tables</a:t>
            </a:r>
            <a:endParaRPr>
              <a:solidFill>
                <a:schemeClr val="dk1"/>
              </a:solidFill>
              <a:highlight>
                <a:srgbClr val="FFFFFF"/>
              </a:highlight>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highlight>
                  <a:srgbClr val="FFFFFF"/>
                </a:highlight>
              </a:rPr>
              <a:t>Check unique values of columns that has na and fillna with values different from the unique values existed in those columns.</a:t>
            </a:r>
            <a:endParaRPr>
              <a:solidFill>
                <a:schemeClr val="dk1"/>
              </a:solidFill>
              <a:highlight>
                <a:srgbClr val="FFFFFF"/>
              </a:highlight>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highlight>
                  <a:srgbClr val="FFFFFF"/>
                </a:highlight>
              </a:rPr>
              <a:t>Calculated z-score of target and drop outliers whose |Z-score| &gt; 3</a:t>
            </a:r>
            <a:endParaRPr>
              <a:solidFill>
                <a:schemeClr val="dk1"/>
              </a:solidFill>
              <a:highlight>
                <a:srgbClr val="FFFFFF"/>
              </a:highlight>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highlight>
                  <a:srgbClr val="FFFFFF"/>
                </a:highlight>
              </a:rPr>
              <a:t>Define functions that aggregate the info by grouping on card_id and month_lag</a:t>
            </a:r>
            <a:endParaRPr>
              <a:solidFill>
                <a:schemeClr val="dk1"/>
              </a:solidFill>
              <a:highlight>
                <a:srgbClr val="FFFFFF"/>
              </a:highlight>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highlight>
                  <a:srgbClr val="FFFFFF"/>
                </a:highlight>
              </a:rPr>
              <a:t>Merge all the dataframes and then to_csv</a:t>
            </a:r>
            <a:endParaRPr>
              <a:solidFill>
                <a:schemeClr val="dk1"/>
              </a:solidFill>
              <a:highlight>
                <a:srgbClr val="FFFFFF"/>
              </a:highlight>
            </a:endParaRPr>
          </a:p>
        </p:txBody>
      </p:sp>
      <p:pic>
        <p:nvPicPr>
          <p:cNvPr id="81" name="Google Shape;81;p17"/>
          <p:cNvPicPr preferRelativeResize="0"/>
          <p:nvPr/>
        </p:nvPicPr>
        <p:blipFill>
          <a:blip r:embed="rId3">
            <a:alphaModFix/>
          </a:blip>
          <a:stretch>
            <a:fillRect/>
          </a:stretch>
        </p:blipFill>
        <p:spPr>
          <a:xfrm>
            <a:off x="4572001" y="3028953"/>
            <a:ext cx="4572001" cy="2002851"/>
          </a:xfrm>
          <a:prstGeom prst="rect">
            <a:avLst/>
          </a:prstGeom>
          <a:noFill/>
          <a:ln>
            <a:noFill/>
          </a:ln>
        </p:spPr>
      </p:pic>
      <p:pic>
        <p:nvPicPr>
          <p:cNvPr id="82" name="Google Shape;82;p17"/>
          <p:cNvPicPr preferRelativeResize="0"/>
          <p:nvPr/>
        </p:nvPicPr>
        <p:blipFill>
          <a:blip r:embed="rId4">
            <a:alphaModFix/>
          </a:blip>
          <a:stretch>
            <a:fillRect/>
          </a:stretch>
        </p:blipFill>
        <p:spPr>
          <a:xfrm>
            <a:off x="4571994" y="995425"/>
            <a:ext cx="4572006" cy="2109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inear Regression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1600"/>
              </a:spcBef>
              <a:spcAft>
                <a:spcPts val="0"/>
              </a:spcAft>
              <a:buClr>
                <a:schemeClr val="dk1"/>
              </a:buClr>
              <a:buSzPts val="1100"/>
              <a:buFont typeface="Arial"/>
              <a:buNone/>
            </a:pPr>
            <a:r>
              <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Best_score (</a:t>
            </a:r>
            <a:r>
              <a:rPr i="1" lang="en">
                <a:solidFill>
                  <a:srgbClr val="000000"/>
                </a:solidFill>
                <a:highlight>
                  <a:srgbClr val="FFFFFF"/>
                </a:highlight>
              </a:rPr>
              <a:t>neg_mean_squared_error)</a:t>
            </a:r>
            <a:r>
              <a:rPr lang="en">
                <a:solidFill>
                  <a:srgbClr val="000000"/>
                </a:solidFill>
              </a:rPr>
              <a:t>: -0.8982704791215965</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best_params: {'estimator__eta': 0.1}</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Mean_squared_error: 2.65</a:t>
            </a:r>
            <a:endParaRPr>
              <a:solidFill>
                <a:srgbClr val="000000"/>
              </a:solidFill>
            </a:endParaRPr>
          </a:p>
          <a:p>
            <a:pPr indent="0" lvl="0" marL="0" rtl="0" algn="l">
              <a:spcBef>
                <a:spcPts val="1600"/>
              </a:spcBef>
              <a:spcAft>
                <a:spcPts val="1600"/>
              </a:spcAft>
              <a:buNone/>
            </a:pPr>
            <a:r>
              <a:rPr lang="en">
                <a:solidFill>
                  <a:srgbClr val="000000"/>
                </a:solidFill>
              </a:rPr>
              <a:t>r2_score: 0.09</a:t>
            </a:r>
            <a:endParaRPr>
              <a:solidFill>
                <a:srgbClr val="000000"/>
              </a:solidFill>
            </a:endParaRPr>
          </a:p>
        </p:txBody>
      </p:sp>
      <p:pic>
        <p:nvPicPr>
          <p:cNvPr id="89" name="Google Shape;89;p18"/>
          <p:cNvPicPr preferRelativeResize="0"/>
          <p:nvPr/>
        </p:nvPicPr>
        <p:blipFill rotWithShape="1">
          <a:blip r:embed="rId3">
            <a:alphaModFix/>
          </a:blip>
          <a:srcRect b="77612" l="0" r="35241" t="11253"/>
          <a:stretch/>
        </p:blipFill>
        <p:spPr>
          <a:xfrm>
            <a:off x="311700" y="1152475"/>
            <a:ext cx="3803100" cy="1163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a:t>
            </a:r>
            <a:r>
              <a:rPr lang="en">
                <a:solidFill>
                  <a:schemeClr val="dk1"/>
                </a:solidFill>
              </a:rPr>
              <a:t>max_depth': 6, 'min_samples_leaf': 1, 'min_samples_split': 2</a:t>
            </a:r>
            <a:endParaRPr/>
          </a:p>
        </p:txBody>
      </p:sp>
      <p:pic>
        <p:nvPicPr>
          <p:cNvPr id="96" name="Google Shape;96;p19"/>
          <p:cNvPicPr preferRelativeResize="0"/>
          <p:nvPr/>
        </p:nvPicPr>
        <p:blipFill>
          <a:blip r:embed="rId3">
            <a:alphaModFix/>
          </a:blip>
          <a:stretch>
            <a:fillRect/>
          </a:stretch>
        </p:blipFill>
        <p:spPr>
          <a:xfrm>
            <a:off x="0" y="1605976"/>
            <a:ext cx="9144001" cy="25093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34.33</a:t>
            </a:r>
            <a:endParaRPr/>
          </a:p>
          <a:p>
            <a:pPr indent="0" lvl="0" marL="0" rtl="0" algn="l">
              <a:spcBef>
                <a:spcPts val="1600"/>
              </a:spcBef>
              <a:spcAft>
                <a:spcPts val="1600"/>
              </a:spcAft>
              <a:buNone/>
            </a:pPr>
            <a:r>
              <a:rPr lang="en"/>
              <a:t>MSE: 2.87</a:t>
            </a:r>
            <a:endParaRPr/>
          </a:p>
        </p:txBody>
      </p:sp>
      <p:pic>
        <p:nvPicPr>
          <p:cNvPr id="103" name="Google Shape;103;p20"/>
          <p:cNvPicPr preferRelativeResize="0"/>
          <p:nvPr/>
        </p:nvPicPr>
        <p:blipFill>
          <a:blip r:embed="rId3">
            <a:alphaModFix/>
          </a:blip>
          <a:stretch>
            <a:fillRect/>
          </a:stretch>
        </p:blipFill>
        <p:spPr>
          <a:xfrm>
            <a:off x="3683345" y="0"/>
            <a:ext cx="546066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9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Random Forest</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1537250" y="884998"/>
            <a:ext cx="7490626" cy="4183575"/>
          </a:xfrm>
          <a:prstGeom prst="rect">
            <a:avLst/>
          </a:prstGeom>
          <a:noFill/>
          <a:ln>
            <a:noFill/>
          </a:ln>
        </p:spPr>
      </p:pic>
      <p:sp>
        <p:nvSpPr>
          <p:cNvPr id="111" name="Google Shape;111;p21"/>
          <p:cNvSpPr txBox="1"/>
          <p:nvPr/>
        </p:nvSpPr>
        <p:spPr>
          <a:xfrm>
            <a:off x="4748750" y="336700"/>
            <a:ext cx="40056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Features importance</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