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B7555F-66BE-447B-0CEB-D50D08811FAB}" v="501" dt="2020-09-10T19:08:15.584"/>
    <p1510:client id="{9FC23D37-8480-B3C2-9F17-6C1D68D19954}" v="248" dt="2020-09-10T19:17:39.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62" d="100"/>
          <a:sy n="62" d="100"/>
        </p:scale>
        <p:origin x="6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2C06A-DB5C-47BC-B75C-BCD6C0BF3BF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F0E9329-45F1-4492-99E9-22A1AABBEAAA}">
      <dgm:prSet/>
      <dgm:spPr/>
      <dgm:t>
        <a:bodyPr/>
        <a:lstStyle/>
        <a:p>
          <a:r>
            <a:rPr lang="en-US"/>
            <a:t>Initiation</a:t>
          </a:r>
        </a:p>
      </dgm:t>
    </dgm:pt>
    <dgm:pt modelId="{0C3BEA60-8CC5-490B-A8E5-4A45D9E5F54F}" type="parTrans" cxnId="{0409F6CB-7F90-4ACF-8929-EAEEDC74A54D}">
      <dgm:prSet/>
      <dgm:spPr/>
      <dgm:t>
        <a:bodyPr/>
        <a:lstStyle/>
        <a:p>
          <a:endParaRPr lang="en-US"/>
        </a:p>
      </dgm:t>
    </dgm:pt>
    <dgm:pt modelId="{09612A7F-5F5A-41DD-BD6D-6F634D3DE9AE}" type="sibTrans" cxnId="{0409F6CB-7F90-4ACF-8929-EAEEDC74A54D}">
      <dgm:prSet/>
      <dgm:spPr/>
      <dgm:t>
        <a:bodyPr/>
        <a:lstStyle/>
        <a:p>
          <a:endParaRPr lang="en-US"/>
        </a:p>
      </dgm:t>
    </dgm:pt>
    <dgm:pt modelId="{233ECED1-98D3-4BFB-A4E6-2CA5FF9388D9}">
      <dgm:prSet/>
      <dgm:spPr/>
      <dgm:t>
        <a:bodyPr/>
        <a:lstStyle/>
        <a:p>
          <a:r>
            <a:rPr lang="en-US"/>
            <a:t>Adoption</a:t>
          </a:r>
        </a:p>
      </dgm:t>
    </dgm:pt>
    <dgm:pt modelId="{BAE7CBD3-79A1-49C3-BD2B-E7A933B1E514}" type="parTrans" cxnId="{FEB5049F-1BD5-4058-A726-C03CFC60D63B}">
      <dgm:prSet/>
      <dgm:spPr/>
      <dgm:t>
        <a:bodyPr/>
        <a:lstStyle/>
        <a:p>
          <a:endParaRPr lang="en-US"/>
        </a:p>
      </dgm:t>
    </dgm:pt>
    <dgm:pt modelId="{21C54F11-73AE-468F-BE17-D94F22440D40}" type="sibTrans" cxnId="{FEB5049F-1BD5-4058-A726-C03CFC60D63B}">
      <dgm:prSet/>
      <dgm:spPr/>
      <dgm:t>
        <a:bodyPr/>
        <a:lstStyle/>
        <a:p>
          <a:endParaRPr lang="en-US"/>
        </a:p>
      </dgm:t>
    </dgm:pt>
    <dgm:pt modelId="{367DFA80-49DD-4FB8-B6A2-E3999D5ACD4E}">
      <dgm:prSet/>
      <dgm:spPr/>
      <dgm:t>
        <a:bodyPr/>
        <a:lstStyle/>
        <a:p>
          <a:r>
            <a:rPr lang="en-US" dirty="0"/>
            <a:t>Routinization</a:t>
          </a:r>
        </a:p>
      </dgm:t>
    </dgm:pt>
    <dgm:pt modelId="{DE655E31-FDAB-4B28-9DFF-09F73D99891F}" type="parTrans" cxnId="{D8D54519-A9CC-4256-BCDA-15D573BE507D}">
      <dgm:prSet/>
      <dgm:spPr/>
      <dgm:t>
        <a:bodyPr/>
        <a:lstStyle/>
        <a:p>
          <a:endParaRPr lang="en-US"/>
        </a:p>
      </dgm:t>
    </dgm:pt>
    <dgm:pt modelId="{FEAE97D7-86CC-463D-9576-087D125C1247}" type="sibTrans" cxnId="{D8D54519-A9CC-4256-BCDA-15D573BE507D}">
      <dgm:prSet/>
      <dgm:spPr/>
      <dgm:t>
        <a:bodyPr/>
        <a:lstStyle/>
        <a:p>
          <a:endParaRPr lang="en-US"/>
        </a:p>
      </dgm:t>
    </dgm:pt>
    <dgm:pt modelId="{953DC37A-612C-4760-B303-30DF59BC6122}" type="pres">
      <dgm:prSet presAssocID="{4622C06A-DB5C-47BC-B75C-BCD6C0BF3BF4}" presName="linear" presStyleCnt="0">
        <dgm:presLayoutVars>
          <dgm:animLvl val="lvl"/>
          <dgm:resizeHandles val="exact"/>
        </dgm:presLayoutVars>
      </dgm:prSet>
      <dgm:spPr/>
    </dgm:pt>
    <dgm:pt modelId="{C1187842-A336-4A72-B397-589BDA97F7DA}" type="pres">
      <dgm:prSet presAssocID="{3F0E9329-45F1-4492-99E9-22A1AABBEAAA}" presName="parentText" presStyleLbl="node1" presStyleIdx="0" presStyleCnt="3">
        <dgm:presLayoutVars>
          <dgm:chMax val="0"/>
          <dgm:bulletEnabled val="1"/>
        </dgm:presLayoutVars>
      </dgm:prSet>
      <dgm:spPr/>
    </dgm:pt>
    <dgm:pt modelId="{F608310B-F382-4F7F-97E5-DE22C37813AF}" type="pres">
      <dgm:prSet presAssocID="{09612A7F-5F5A-41DD-BD6D-6F634D3DE9AE}" presName="spacer" presStyleCnt="0"/>
      <dgm:spPr/>
    </dgm:pt>
    <dgm:pt modelId="{366C0C6C-1950-47F0-A36B-90850F4FC635}" type="pres">
      <dgm:prSet presAssocID="{233ECED1-98D3-4BFB-A4E6-2CA5FF9388D9}" presName="parentText" presStyleLbl="node1" presStyleIdx="1" presStyleCnt="3">
        <dgm:presLayoutVars>
          <dgm:chMax val="0"/>
          <dgm:bulletEnabled val="1"/>
        </dgm:presLayoutVars>
      </dgm:prSet>
      <dgm:spPr/>
    </dgm:pt>
    <dgm:pt modelId="{7C66A449-FE8C-44B3-9B79-1FDB158A12FE}" type="pres">
      <dgm:prSet presAssocID="{21C54F11-73AE-468F-BE17-D94F22440D40}" presName="spacer" presStyleCnt="0"/>
      <dgm:spPr/>
    </dgm:pt>
    <dgm:pt modelId="{38597B6E-3D36-4AA4-AB9B-A36CFB5B7A54}" type="pres">
      <dgm:prSet presAssocID="{367DFA80-49DD-4FB8-B6A2-E3999D5ACD4E}" presName="parentText" presStyleLbl="node1" presStyleIdx="2" presStyleCnt="3">
        <dgm:presLayoutVars>
          <dgm:chMax val="0"/>
          <dgm:bulletEnabled val="1"/>
        </dgm:presLayoutVars>
      </dgm:prSet>
      <dgm:spPr/>
    </dgm:pt>
  </dgm:ptLst>
  <dgm:cxnLst>
    <dgm:cxn modelId="{6A9EC613-96A3-4BB8-9FBB-51C6BB275BB6}" type="presOf" srcId="{4622C06A-DB5C-47BC-B75C-BCD6C0BF3BF4}" destId="{953DC37A-612C-4760-B303-30DF59BC6122}" srcOrd="0" destOrd="0" presId="urn:microsoft.com/office/officeart/2005/8/layout/vList2"/>
    <dgm:cxn modelId="{D8D54519-A9CC-4256-BCDA-15D573BE507D}" srcId="{4622C06A-DB5C-47BC-B75C-BCD6C0BF3BF4}" destId="{367DFA80-49DD-4FB8-B6A2-E3999D5ACD4E}" srcOrd="2" destOrd="0" parTransId="{DE655E31-FDAB-4B28-9DFF-09F73D99891F}" sibTransId="{FEAE97D7-86CC-463D-9576-087D125C1247}"/>
    <dgm:cxn modelId="{4D590E65-4A60-4153-8A89-22D907CDB775}" type="presOf" srcId="{233ECED1-98D3-4BFB-A4E6-2CA5FF9388D9}" destId="{366C0C6C-1950-47F0-A36B-90850F4FC635}" srcOrd="0" destOrd="0" presId="urn:microsoft.com/office/officeart/2005/8/layout/vList2"/>
    <dgm:cxn modelId="{FEB5049F-1BD5-4058-A726-C03CFC60D63B}" srcId="{4622C06A-DB5C-47BC-B75C-BCD6C0BF3BF4}" destId="{233ECED1-98D3-4BFB-A4E6-2CA5FF9388D9}" srcOrd="1" destOrd="0" parTransId="{BAE7CBD3-79A1-49C3-BD2B-E7A933B1E514}" sibTransId="{21C54F11-73AE-468F-BE17-D94F22440D40}"/>
    <dgm:cxn modelId="{6289BCA4-38F6-4846-A093-3D1BBB823FD8}" type="presOf" srcId="{367DFA80-49DD-4FB8-B6A2-E3999D5ACD4E}" destId="{38597B6E-3D36-4AA4-AB9B-A36CFB5B7A54}" srcOrd="0" destOrd="0" presId="urn:microsoft.com/office/officeart/2005/8/layout/vList2"/>
    <dgm:cxn modelId="{0409F6CB-7F90-4ACF-8929-EAEEDC74A54D}" srcId="{4622C06A-DB5C-47BC-B75C-BCD6C0BF3BF4}" destId="{3F0E9329-45F1-4492-99E9-22A1AABBEAAA}" srcOrd="0" destOrd="0" parTransId="{0C3BEA60-8CC5-490B-A8E5-4A45D9E5F54F}" sibTransId="{09612A7F-5F5A-41DD-BD6D-6F634D3DE9AE}"/>
    <dgm:cxn modelId="{B45942DE-6262-4054-9A95-E5831617D2A3}" type="presOf" srcId="{3F0E9329-45F1-4492-99E9-22A1AABBEAAA}" destId="{C1187842-A336-4A72-B397-589BDA97F7DA}" srcOrd="0" destOrd="0" presId="urn:microsoft.com/office/officeart/2005/8/layout/vList2"/>
    <dgm:cxn modelId="{9D01E17A-373D-4801-BC7B-178397F0361F}" type="presParOf" srcId="{953DC37A-612C-4760-B303-30DF59BC6122}" destId="{C1187842-A336-4A72-B397-589BDA97F7DA}" srcOrd="0" destOrd="0" presId="urn:microsoft.com/office/officeart/2005/8/layout/vList2"/>
    <dgm:cxn modelId="{959F263D-C071-40C4-9A94-30E8D1DE805A}" type="presParOf" srcId="{953DC37A-612C-4760-B303-30DF59BC6122}" destId="{F608310B-F382-4F7F-97E5-DE22C37813AF}" srcOrd="1" destOrd="0" presId="urn:microsoft.com/office/officeart/2005/8/layout/vList2"/>
    <dgm:cxn modelId="{946BE749-5A65-4DCD-BF0E-BFECBBC04C0A}" type="presParOf" srcId="{953DC37A-612C-4760-B303-30DF59BC6122}" destId="{366C0C6C-1950-47F0-A36B-90850F4FC635}" srcOrd="2" destOrd="0" presId="urn:microsoft.com/office/officeart/2005/8/layout/vList2"/>
    <dgm:cxn modelId="{2CA3ACCC-3950-490E-8C52-A5019F17E7B1}" type="presParOf" srcId="{953DC37A-612C-4760-B303-30DF59BC6122}" destId="{7C66A449-FE8C-44B3-9B79-1FDB158A12FE}" srcOrd="3" destOrd="0" presId="urn:microsoft.com/office/officeart/2005/8/layout/vList2"/>
    <dgm:cxn modelId="{05FF557A-532A-4A63-BA3E-D6A9C91B0896}" type="presParOf" srcId="{953DC37A-612C-4760-B303-30DF59BC6122}" destId="{38597B6E-3D36-4AA4-AB9B-A36CFB5B7A54}"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8D437A-B2E6-4A12-8C86-F541DC011B7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273F1F5-E9D8-4677-AB11-E2FFA8DD6317}">
      <dgm:prSet/>
      <dgm:spPr/>
      <dgm:t>
        <a:bodyPr/>
        <a:lstStyle/>
        <a:p>
          <a:r>
            <a:rPr lang="en-US"/>
            <a:t>Technology readines</a:t>
          </a:r>
        </a:p>
      </dgm:t>
    </dgm:pt>
    <dgm:pt modelId="{A7EE51AB-6635-4ADB-BCA4-3CDF66D2468D}" type="parTrans" cxnId="{AA40371A-7012-4001-A07A-2A99FEE74237}">
      <dgm:prSet/>
      <dgm:spPr/>
      <dgm:t>
        <a:bodyPr/>
        <a:lstStyle/>
        <a:p>
          <a:endParaRPr lang="en-US"/>
        </a:p>
      </dgm:t>
    </dgm:pt>
    <dgm:pt modelId="{3F05968B-6F3A-4D23-BD23-E24DB0E42555}" type="sibTrans" cxnId="{AA40371A-7012-4001-A07A-2A99FEE74237}">
      <dgm:prSet/>
      <dgm:spPr/>
      <dgm:t>
        <a:bodyPr/>
        <a:lstStyle/>
        <a:p>
          <a:endParaRPr lang="en-US"/>
        </a:p>
      </dgm:t>
    </dgm:pt>
    <dgm:pt modelId="{A17DC940-D767-4A52-BECF-849B8B7593E4}">
      <dgm:prSet/>
      <dgm:spPr/>
      <dgm:t>
        <a:bodyPr/>
        <a:lstStyle/>
        <a:p>
          <a:r>
            <a:rPr lang="en-US"/>
            <a:t>Technology integration</a:t>
          </a:r>
        </a:p>
      </dgm:t>
    </dgm:pt>
    <dgm:pt modelId="{D1E374C2-87E4-4026-BBC1-A35DB8E33F63}" type="parTrans" cxnId="{19D58257-7F32-4DCB-9A5A-3D5330B27B2E}">
      <dgm:prSet/>
      <dgm:spPr/>
      <dgm:t>
        <a:bodyPr/>
        <a:lstStyle/>
        <a:p>
          <a:endParaRPr lang="en-US"/>
        </a:p>
      </dgm:t>
    </dgm:pt>
    <dgm:pt modelId="{07C8F959-0DBC-4CC9-809B-E74E91210216}" type="sibTrans" cxnId="{19D58257-7F32-4DCB-9A5A-3D5330B27B2E}">
      <dgm:prSet/>
      <dgm:spPr/>
      <dgm:t>
        <a:bodyPr/>
        <a:lstStyle/>
        <a:p>
          <a:endParaRPr lang="en-US"/>
        </a:p>
      </dgm:t>
    </dgm:pt>
    <dgm:pt modelId="{464B0D42-955E-4C2E-BE93-47C732C279FE}">
      <dgm:prSet/>
      <dgm:spPr/>
      <dgm:t>
        <a:bodyPr/>
        <a:lstStyle/>
        <a:p>
          <a:r>
            <a:rPr lang="en-US"/>
            <a:t>Managerial obstacle</a:t>
          </a:r>
        </a:p>
      </dgm:t>
    </dgm:pt>
    <dgm:pt modelId="{950BA4FF-E28F-4FD8-B881-D2CDCE0C003F}" type="parTrans" cxnId="{E69DFC4D-4A26-4F84-B12B-5FF34827F388}">
      <dgm:prSet/>
      <dgm:spPr/>
      <dgm:t>
        <a:bodyPr/>
        <a:lstStyle/>
        <a:p>
          <a:endParaRPr lang="en-US"/>
        </a:p>
      </dgm:t>
    </dgm:pt>
    <dgm:pt modelId="{8977C15F-EB90-4C41-8A7D-B27893CB48E1}" type="sibTrans" cxnId="{E69DFC4D-4A26-4F84-B12B-5FF34827F388}">
      <dgm:prSet/>
      <dgm:spPr/>
      <dgm:t>
        <a:bodyPr/>
        <a:lstStyle/>
        <a:p>
          <a:endParaRPr lang="en-US"/>
        </a:p>
      </dgm:t>
    </dgm:pt>
    <dgm:pt modelId="{D5A2FF63-2ABB-46FD-99B4-6E7BD85AE5F4}">
      <dgm:prSet/>
      <dgm:spPr/>
      <dgm:t>
        <a:bodyPr/>
        <a:lstStyle/>
        <a:p>
          <a:r>
            <a:rPr lang="en-US"/>
            <a:t>Competition intensity</a:t>
          </a:r>
        </a:p>
      </dgm:t>
    </dgm:pt>
    <dgm:pt modelId="{DF5CA7E3-0633-444D-8E06-9E38CC00F009}" type="parTrans" cxnId="{7A2A9973-CE00-4133-BBF4-A91BC381AD18}">
      <dgm:prSet/>
      <dgm:spPr/>
      <dgm:t>
        <a:bodyPr/>
        <a:lstStyle/>
        <a:p>
          <a:endParaRPr lang="en-US"/>
        </a:p>
      </dgm:t>
    </dgm:pt>
    <dgm:pt modelId="{32EACFC5-6077-43B8-898A-DA9F37C29A98}" type="sibTrans" cxnId="{7A2A9973-CE00-4133-BBF4-A91BC381AD18}">
      <dgm:prSet/>
      <dgm:spPr/>
      <dgm:t>
        <a:bodyPr/>
        <a:lstStyle/>
        <a:p>
          <a:endParaRPr lang="en-US"/>
        </a:p>
      </dgm:t>
    </dgm:pt>
    <dgm:pt modelId="{0C8EE9C0-4DE9-421D-B51E-89D3284C0ABC}">
      <dgm:prSet/>
      <dgm:spPr/>
      <dgm:t>
        <a:bodyPr/>
        <a:lstStyle/>
        <a:p>
          <a:r>
            <a:rPr lang="en-US"/>
            <a:t>A supportive regulatory environment</a:t>
          </a:r>
        </a:p>
      </dgm:t>
    </dgm:pt>
    <dgm:pt modelId="{CD183906-1B94-4BCF-8023-5DEADB743408}" type="parTrans" cxnId="{BE637113-CB0F-4BD4-8C05-2F33F66F8333}">
      <dgm:prSet/>
      <dgm:spPr/>
      <dgm:t>
        <a:bodyPr/>
        <a:lstStyle/>
        <a:p>
          <a:endParaRPr lang="en-US"/>
        </a:p>
      </dgm:t>
    </dgm:pt>
    <dgm:pt modelId="{07975E6C-858B-4104-A1D5-FD15E243BE6F}" type="sibTrans" cxnId="{BE637113-CB0F-4BD4-8C05-2F33F66F8333}">
      <dgm:prSet/>
      <dgm:spPr/>
      <dgm:t>
        <a:bodyPr/>
        <a:lstStyle/>
        <a:p>
          <a:endParaRPr lang="en-US"/>
        </a:p>
      </dgm:t>
    </dgm:pt>
    <dgm:pt modelId="{35C3C9C6-C925-4608-AE36-2E4336E44DAD}" type="pres">
      <dgm:prSet presAssocID="{A38D437A-B2E6-4A12-8C86-F541DC011B75}" presName="linear" presStyleCnt="0">
        <dgm:presLayoutVars>
          <dgm:animLvl val="lvl"/>
          <dgm:resizeHandles val="exact"/>
        </dgm:presLayoutVars>
      </dgm:prSet>
      <dgm:spPr/>
    </dgm:pt>
    <dgm:pt modelId="{2C171902-F97D-4188-9B37-22C96F930E61}" type="pres">
      <dgm:prSet presAssocID="{1273F1F5-E9D8-4677-AB11-E2FFA8DD6317}" presName="parentText" presStyleLbl="node1" presStyleIdx="0" presStyleCnt="5">
        <dgm:presLayoutVars>
          <dgm:chMax val="0"/>
          <dgm:bulletEnabled val="1"/>
        </dgm:presLayoutVars>
      </dgm:prSet>
      <dgm:spPr/>
    </dgm:pt>
    <dgm:pt modelId="{7ACE525F-1211-45D2-85DB-8661D6656E28}" type="pres">
      <dgm:prSet presAssocID="{3F05968B-6F3A-4D23-BD23-E24DB0E42555}" presName="spacer" presStyleCnt="0"/>
      <dgm:spPr/>
    </dgm:pt>
    <dgm:pt modelId="{3F0A393E-F471-4526-98D5-47560AE4782C}" type="pres">
      <dgm:prSet presAssocID="{A17DC940-D767-4A52-BECF-849B8B7593E4}" presName="parentText" presStyleLbl="node1" presStyleIdx="1" presStyleCnt="5">
        <dgm:presLayoutVars>
          <dgm:chMax val="0"/>
          <dgm:bulletEnabled val="1"/>
        </dgm:presLayoutVars>
      </dgm:prSet>
      <dgm:spPr/>
    </dgm:pt>
    <dgm:pt modelId="{914E575E-B229-4F22-A912-D706C01B3023}" type="pres">
      <dgm:prSet presAssocID="{07C8F959-0DBC-4CC9-809B-E74E91210216}" presName="spacer" presStyleCnt="0"/>
      <dgm:spPr/>
    </dgm:pt>
    <dgm:pt modelId="{005C4C28-59AF-4185-BDE7-248D8E281924}" type="pres">
      <dgm:prSet presAssocID="{464B0D42-955E-4C2E-BE93-47C732C279FE}" presName="parentText" presStyleLbl="node1" presStyleIdx="2" presStyleCnt="5">
        <dgm:presLayoutVars>
          <dgm:chMax val="0"/>
          <dgm:bulletEnabled val="1"/>
        </dgm:presLayoutVars>
      </dgm:prSet>
      <dgm:spPr/>
    </dgm:pt>
    <dgm:pt modelId="{0A257CC2-572F-4667-B52D-61A21CF045BC}" type="pres">
      <dgm:prSet presAssocID="{8977C15F-EB90-4C41-8A7D-B27893CB48E1}" presName="spacer" presStyleCnt="0"/>
      <dgm:spPr/>
    </dgm:pt>
    <dgm:pt modelId="{2B0E9516-4E11-4ECB-A012-A752270E1364}" type="pres">
      <dgm:prSet presAssocID="{D5A2FF63-2ABB-46FD-99B4-6E7BD85AE5F4}" presName="parentText" presStyleLbl="node1" presStyleIdx="3" presStyleCnt="5">
        <dgm:presLayoutVars>
          <dgm:chMax val="0"/>
          <dgm:bulletEnabled val="1"/>
        </dgm:presLayoutVars>
      </dgm:prSet>
      <dgm:spPr/>
    </dgm:pt>
    <dgm:pt modelId="{6B81F5B5-53F5-4844-87C0-7565181B604B}" type="pres">
      <dgm:prSet presAssocID="{32EACFC5-6077-43B8-898A-DA9F37C29A98}" presName="spacer" presStyleCnt="0"/>
      <dgm:spPr/>
    </dgm:pt>
    <dgm:pt modelId="{39BA5DDC-1715-4491-BD11-3A50F62079EF}" type="pres">
      <dgm:prSet presAssocID="{0C8EE9C0-4DE9-421D-B51E-89D3284C0ABC}" presName="parentText" presStyleLbl="node1" presStyleIdx="4" presStyleCnt="5">
        <dgm:presLayoutVars>
          <dgm:chMax val="0"/>
          <dgm:bulletEnabled val="1"/>
        </dgm:presLayoutVars>
      </dgm:prSet>
      <dgm:spPr/>
    </dgm:pt>
  </dgm:ptLst>
  <dgm:cxnLst>
    <dgm:cxn modelId="{BE637113-CB0F-4BD4-8C05-2F33F66F8333}" srcId="{A38D437A-B2E6-4A12-8C86-F541DC011B75}" destId="{0C8EE9C0-4DE9-421D-B51E-89D3284C0ABC}" srcOrd="4" destOrd="0" parTransId="{CD183906-1B94-4BCF-8023-5DEADB743408}" sibTransId="{07975E6C-858B-4104-A1D5-FD15E243BE6F}"/>
    <dgm:cxn modelId="{AA40371A-7012-4001-A07A-2A99FEE74237}" srcId="{A38D437A-B2E6-4A12-8C86-F541DC011B75}" destId="{1273F1F5-E9D8-4677-AB11-E2FFA8DD6317}" srcOrd="0" destOrd="0" parTransId="{A7EE51AB-6635-4ADB-BCA4-3CDF66D2468D}" sibTransId="{3F05968B-6F3A-4D23-BD23-E24DB0E42555}"/>
    <dgm:cxn modelId="{F47B5026-1AB7-4C8B-B346-B52C50829178}" type="presOf" srcId="{A17DC940-D767-4A52-BECF-849B8B7593E4}" destId="{3F0A393E-F471-4526-98D5-47560AE4782C}" srcOrd="0" destOrd="0" presId="urn:microsoft.com/office/officeart/2005/8/layout/vList2"/>
    <dgm:cxn modelId="{71D2A02F-D866-4FBE-9B48-3A326BF926ED}" type="presOf" srcId="{0C8EE9C0-4DE9-421D-B51E-89D3284C0ABC}" destId="{39BA5DDC-1715-4491-BD11-3A50F62079EF}" srcOrd="0" destOrd="0" presId="urn:microsoft.com/office/officeart/2005/8/layout/vList2"/>
    <dgm:cxn modelId="{E69DFC4D-4A26-4F84-B12B-5FF34827F388}" srcId="{A38D437A-B2E6-4A12-8C86-F541DC011B75}" destId="{464B0D42-955E-4C2E-BE93-47C732C279FE}" srcOrd="2" destOrd="0" parTransId="{950BA4FF-E28F-4FD8-B881-D2CDCE0C003F}" sibTransId="{8977C15F-EB90-4C41-8A7D-B27893CB48E1}"/>
    <dgm:cxn modelId="{64F3FD71-DEE0-4778-BB5B-25509F45F671}" type="presOf" srcId="{D5A2FF63-2ABB-46FD-99B4-6E7BD85AE5F4}" destId="{2B0E9516-4E11-4ECB-A012-A752270E1364}" srcOrd="0" destOrd="0" presId="urn:microsoft.com/office/officeart/2005/8/layout/vList2"/>
    <dgm:cxn modelId="{7A2A9973-CE00-4133-BBF4-A91BC381AD18}" srcId="{A38D437A-B2E6-4A12-8C86-F541DC011B75}" destId="{D5A2FF63-2ABB-46FD-99B4-6E7BD85AE5F4}" srcOrd="3" destOrd="0" parTransId="{DF5CA7E3-0633-444D-8E06-9E38CC00F009}" sibTransId="{32EACFC5-6077-43B8-898A-DA9F37C29A98}"/>
    <dgm:cxn modelId="{19D58257-7F32-4DCB-9A5A-3D5330B27B2E}" srcId="{A38D437A-B2E6-4A12-8C86-F541DC011B75}" destId="{A17DC940-D767-4A52-BECF-849B8B7593E4}" srcOrd="1" destOrd="0" parTransId="{D1E374C2-87E4-4026-BBC1-A35DB8E33F63}" sibTransId="{07C8F959-0DBC-4CC9-809B-E74E91210216}"/>
    <dgm:cxn modelId="{0015AB5A-604E-4587-902C-9144C56B8511}" type="presOf" srcId="{A38D437A-B2E6-4A12-8C86-F541DC011B75}" destId="{35C3C9C6-C925-4608-AE36-2E4336E44DAD}" srcOrd="0" destOrd="0" presId="urn:microsoft.com/office/officeart/2005/8/layout/vList2"/>
    <dgm:cxn modelId="{7D41797C-CBD0-4863-9939-E9F5774413FC}" type="presOf" srcId="{1273F1F5-E9D8-4677-AB11-E2FFA8DD6317}" destId="{2C171902-F97D-4188-9B37-22C96F930E61}" srcOrd="0" destOrd="0" presId="urn:microsoft.com/office/officeart/2005/8/layout/vList2"/>
    <dgm:cxn modelId="{6923FDC7-8A70-45F0-A4BA-1188B7FB1A76}" type="presOf" srcId="{464B0D42-955E-4C2E-BE93-47C732C279FE}" destId="{005C4C28-59AF-4185-BDE7-248D8E281924}" srcOrd="0" destOrd="0" presId="urn:microsoft.com/office/officeart/2005/8/layout/vList2"/>
    <dgm:cxn modelId="{5DE9B101-59BD-41F7-A9F9-CCA7A83A7D53}" type="presParOf" srcId="{35C3C9C6-C925-4608-AE36-2E4336E44DAD}" destId="{2C171902-F97D-4188-9B37-22C96F930E61}" srcOrd="0" destOrd="0" presId="urn:microsoft.com/office/officeart/2005/8/layout/vList2"/>
    <dgm:cxn modelId="{6CD3DD05-6D15-45B3-A0E0-C89642F85705}" type="presParOf" srcId="{35C3C9C6-C925-4608-AE36-2E4336E44DAD}" destId="{7ACE525F-1211-45D2-85DB-8661D6656E28}" srcOrd="1" destOrd="0" presId="urn:microsoft.com/office/officeart/2005/8/layout/vList2"/>
    <dgm:cxn modelId="{746B593C-C465-462A-B25F-F14E88093EDA}" type="presParOf" srcId="{35C3C9C6-C925-4608-AE36-2E4336E44DAD}" destId="{3F0A393E-F471-4526-98D5-47560AE4782C}" srcOrd="2" destOrd="0" presId="urn:microsoft.com/office/officeart/2005/8/layout/vList2"/>
    <dgm:cxn modelId="{15B7DEC0-C983-4BA1-803E-83B242A5015A}" type="presParOf" srcId="{35C3C9C6-C925-4608-AE36-2E4336E44DAD}" destId="{914E575E-B229-4F22-A912-D706C01B3023}" srcOrd="3" destOrd="0" presId="urn:microsoft.com/office/officeart/2005/8/layout/vList2"/>
    <dgm:cxn modelId="{B76290E2-9421-4055-A13E-6C21822991C3}" type="presParOf" srcId="{35C3C9C6-C925-4608-AE36-2E4336E44DAD}" destId="{005C4C28-59AF-4185-BDE7-248D8E281924}" srcOrd="4" destOrd="0" presId="urn:microsoft.com/office/officeart/2005/8/layout/vList2"/>
    <dgm:cxn modelId="{591194B7-70BB-411B-AEE2-7418EB68E682}" type="presParOf" srcId="{35C3C9C6-C925-4608-AE36-2E4336E44DAD}" destId="{0A257CC2-572F-4667-B52D-61A21CF045BC}" srcOrd="5" destOrd="0" presId="urn:microsoft.com/office/officeart/2005/8/layout/vList2"/>
    <dgm:cxn modelId="{C3711C2F-1CDD-498B-BFC5-7896852CE1ED}" type="presParOf" srcId="{35C3C9C6-C925-4608-AE36-2E4336E44DAD}" destId="{2B0E9516-4E11-4ECB-A012-A752270E1364}" srcOrd="6" destOrd="0" presId="urn:microsoft.com/office/officeart/2005/8/layout/vList2"/>
    <dgm:cxn modelId="{DE31D279-3612-43AB-A3C8-5DAC607E3D67}" type="presParOf" srcId="{35C3C9C6-C925-4608-AE36-2E4336E44DAD}" destId="{6B81F5B5-53F5-4844-87C0-7565181B604B}" srcOrd="7" destOrd="0" presId="urn:microsoft.com/office/officeart/2005/8/layout/vList2"/>
    <dgm:cxn modelId="{3B91915B-FD05-4FC9-8B9C-458544D4240E}" type="presParOf" srcId="{35C3C9C6-C925-4608-AE36-2E4336E44DAD}" destId="{39BA5DDC-1715-4491-BD11-3A50F62079EF}"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1F1560-BA45-46AE-9263-ACD1A80F1AB0}" type="doc">
      <dgm:prSet loTypeId="urn:microsoft.com/office/officeart/2016/7/layout/LinearBlockProcessNumbered" loCatId="process" qsTypeId="urn:microsoft.com/office/officeart/2005/8/quickstyle/simple4" qsCatId="simple" csTypeId="urn:microsoft.com/office/officeart/2005/8/colors/colorful2" csCatId="colorful" phldr="1"/>
      <dgm:spPr/>
      <dgm:t>
        <a:bodyPr/>
        <a:lstStyle/>
        <a:p>
          <a:endParaRPr lang="en-US"/>
        </a:p>
      </dgm:t>
    </dgm:pt>
    <dgm:pt modelId="{C2690992-6AF5-4BBF-BC57-002527AF4685}">
      <dgm:prSet/>
      <dgm:spPr/>
      <dgm:t>
        <a:bodyPr/>
        <a:lstStyle/>
        <a:p>
          <a:pPr>
            <a:lnSpc>
              <a:spcPct val="100000"/>
            </a:lnSpc>
          </a:pPr>
          <a:r>
            <a:rPr lang="en-US"/>
            <a:t>Perform analysis that explores the </a:t>
          </a:r>
          <a:r>
            <a:rPr lang="en-US">
              <a:latin typeface="Gill Sans MT" panose="02040603050505030304"/>
            </a:rPr>
            <a:t>inititation</a:t>
          </a:r>
          <a:r>
            <a:rPr lang="en-US"/>
            <a:t>, adoption, and routinization phases simultaneously</a:t>
          </a:r>
          <a:r>
            <a:rPr lang="en-US" b="0" i="0" u="none" strike="noStrike" cap="none" baseline="0" noProof="0">
              <a:latin typeface="Gill Sans MT"/>
            </a:rPr>
            <a:t>.</a:t>
          </a:r>
          <a:endParaRPr lang="en-US" b="0" i="0" u="none" strike="noStrike" cap="none" baseline="0" noProof="0" dirty="0">
            <a:latin typeface="Gill Sans MT"/>
          </a:endParaRPr>
        </a:p>
      </dgm:t>
    </dgm:pt>
    <dgm:pt modelId="{E739755C-B4C1-4BCB-83D7-23EF0BD9AB65}" type="parTrans" cxnId="{4B3A8B11-FAE3-4DC7-BD90-E2210498BC9D}">
      <dgm:prSet/>
      <dgm:spPr/>
      <dgm:t>
        <a:bodyPr/>
        <a:lstStyle/>
        <a:p>
          <a:endParaRPr lang="en-US"/>
        </a:p>
      </dgm:t>
    </dgm:pt>
    <dgm:pt modelId="{93F35F9D-4764-4C2B-9EA9-1B639664EB35}" type="sibTrans" cxnId="{4B3A8B11-FAE3-4DC7-BD90-E2210498BC9D}">
      <dgm:prSet phldrT="01" phldr="0"/>
      <dgm:spPr/>
      <dgm:t>
        <a:bodyPr/>
        <a:lstStyle/>
        <a:p>
          <a:r>
            <a:rPr lang="en-US"/>
            <a:t>01</a:t>
          </a:r>
        </a:p>
      </dgm:t>
    </dgm:pt>
    <dgm:pt modelId="{8BCF03D2-2790-4C2F-B954-52E9CF7CB825}">
      <dgm:prSet/>
      <dgm:spPr/>
      <dgm:t>
        <a:bodyPr/>
        <a:lstStyle/>
        <a:p>
          <a:pPr>
            <a:lnSpc>
              <a:spcPct val="100000"/>
            </a:lnSpc>
          </a:pPr>
          <a:r>
            <a:rPr lang="en-US">
              <a:latin typeface="Gill Sans MT" panose="02040603050505030304"/>
            </a:rPr>
            <a:t>Handle</a:t>
          </a:r>
          <a:r>
            <a:rPr lang="en-US"/>
            <a:t> the missing data in a more principled way.</a:t>
          </a:r>
          <a:endParaRPr lang="en-US" dirty="0"/>
        </a:p>
      </dgm:t>
    </dgm:pt>
    <dgm:pt modelId="{104A064B-AFC5-4395-B789-9E9C0B703E97}" type="parTrans" cxnId="{2495892B-9B0D-49D9-BDBD-6057AAEF6027}">
      <dgm:prSet/>
      <dgm:spPr/>
      <dgm:t>
        <a:bodyPr/>
        <a:lstStyle/>
        <a:p>
          <a:endParaRPr lang="en-US"/>
        </a:p>
      </dgm:t>
    </dgm:pt>
    <dgm:pt modelId="{47B620C2-BF82-472F-8E37-5A55FEB8D219}" type="sibTrans" cxnId="{2495892B-9B0D-49D9-BDBD-6057AAEF6027}">
      <dgm:prSet phldrT="02" phldr="0"/>
      <dgm:spPr/>
      <dgm:t>
        <a:bodyPr/>
        <a:lstStyle/>
        <a:p>
          <a:r>
            <a:rPr lang="en-US"/>
            <a:t>02</a:t>
          </a:r>
        </a:p>
      </dgm:t>
    </dgm:pt>
    <dgm:pt modelId="{EC64C627-4AA2-475D-8F11-67DE8D474943}">
      <dgm:prSet/>
      <dgm:spPr/>
      <dgm:t>
        <a:bodyPr/>
        <a:lstStyle/>
        <a:p>
          <a:pPr>
            <a:lnSpc>
              <a:spcPct val="100000"/>
            </a:lnSpc>
          </a:pPr>
          <a:r>
            <a:rPr lang="en-US"/>
            <a:t>Utilize existing data to the greatest extent.</a:t>
          </a:r>
          <a:endParaRPr lang="en-US" dirty="0"/>
        </a:p>
      </dgm:t>
    </dgm:pt>
    <dgm:pt modelId="{E7A69141-7EB3-4D1B-97F9-0863704DB961}" type="parTrans" cxnId="{EF825AA6-8B7B-49D1-AD0A-ED315C92D99C}">
      <dgm:prSet/>
      <dgm:spPr/>
      <dgm:t>
        <a:bodyPr/>
        <a:lstStyle/>
        <a:p>
          <a:endParaRPr lang="en-US"/>
        </a:p>
      </dgm:t>
    </dgm:pt>
    <dgm:pt modelId="{C578D829-E748-44E5-9206-EC5985CBC53A}" type="sibTrans" cxnId="{EF825AA6-8B7B-49D1-AD0A-ED315C92D99C}">
      <dgm:prSet phldrT="03" phldr="0"/>
      <dgm:spPr/>
      <dgm:t>
        <a:bodyPr/>
        <a:lstStyle/>
        <a:p>
          <a:r>
            <a:rPr lang="en-US"/>
            <a:t>03</a:t>
          </a:r>
        </a:p>
      </dgm:t>
    </dgm:pt>
    <dgm:pt modelId="{5166927E-5F45-43B7-AB2D-50F32E8CC2E6}" type="pres">
      <dgm:prSet presAssocID="{981F1560-BA45-46AE-9263-ACD1A80F1AB0}" presName="Name0" presStyleCnt="0">
        <dgm:presLayoutVars>
          <dgm:animLvl val="lvl"/>
          <dgm:resizeHandles val="exact"/>
        </dgm:presLayoutVars>
      </dgm:prSet>
      <dgm:spPr/>
    </dgm:pt>
    <dgm:pt modelId="{FFCF821A-0CCC-4387-968C-1335B1FA544A}" type="pres">
      <dgm:prSet presAssocID="{C2690992-6AF5-4BBF-BC57-002527AF4685}" presName="compositeNode" presStyleCnt="0">
        <dgm:presLayoutVars>
          <dgm:bulletEnabled val="1"/>
        </dgm:presLayoutVars>
      </dgm:prSet>
      <dgm:spPr/>
    </dgm:pt>
    <dgm:pt modelId="{FF8439A1-922F-49CB-A899-03E5810D94B0}" type="pres">
      <dgm:prSet presAssocID="{C2690992-6AF5-4BBF-BC57-002527AF4685}" presName="bgRect" presStyleLbl="alignNode1" presStyleIdx="0" presStyleCnt="3"/>
      <dgm:spPr/>
    </dgm:pt>
    <dgm:pt modelId="{1564CBC2-1702-490E-8108-63FCEE36DE8C}" type="pres">
      <dgm:prSet presAssocID="{93F35F9D-4764-4C2B-9EA9-1B639664EB35}" presName="sibTransNodeRect" presStyleLbl="alignNode1" presStyleIdx="0" presStyleCnt="3">
        <dgm:presLayoutVars>
          <dgm:chMax val="0"/>
          <dgm:bulletEnabled val="1"/>
        </dgm:presLayoutVars>
      </dgm:prSet>
      <dgm:spPr/>
    </dgm:pt>
    <dgm:pt modelId="{FC0046BB-84E3-4DA4-BA6B-C4F55486C94E}" type="pres">
      <dgm:prSet presAssocID="{C2690992-6AF5-4BBF-BC57-002527AF4685}" presName="nodeRect" presStyleLbl="alignNode1" presStyleIdx="0" presStyleCnt="3">
        <dgm:presLayoutVars>
          <dgm:bulletEnabled val="1"/>
        </dgm:presLayoutVars>
      </dgm:prSet>
      <dgm:spPr/>
    </dgm:pt>
    <dgm:pt modelId="{6A8CF8C9-9738-4CF9-8279-5F883326FE52}" type="pres">
      <dgm:prSet presAssocID="{93F35F9D-4764-4C2B-9EA9-1B639664EB35}" presName="sibTrans" presStyleCnt="0"/>
      <dgm:spPr/>
    </dgm:pt>
    <dgm:pt modelId="{3FE5169B-BB3D-49B0-AE06-63721C244F86}" type="pres">
      <dgm:prSet presAssocID="{8BCF03D2-2790-4C2F-B954-52E9CF7CB825}" presName="compositeNode" presStyleCnt="0">
        <dgm:presLayoutVars>
          <dgm:bulletEnabled val="1"/>
        </dgm:presLayoutVars>
      </dgm:prSet>
      <dgm:spPr/>
    </dgm:pt>
    <dgm:pt modelId="{5D9B9DB2-F0EA-4573-8923-967BE7D342E6}" type="pres">
      <dgm:prSet presAssocID="{8BCF03D2-2790-4C2F-B954-52E9CF7CB825}" presName="bgRect" presStyleLbl="alignNode1" presStyleIdx="1" presStyleCnt="3"/>
      <dgm:spPr/>
    </dgm:pt>
    <dgm:pt modelId="{7F9499DB-E03B-49CD-A46F-341927FC52AB}" type="pres">
      <dgm:prSet presAssocID="{47B620C2-BF82-472F-8E37-5A55FEB8D219}" presName="sibTransNodeRect" presStyleLbl="alignNode1" presStyleIdx="1" presStyleCnt="3">
        <dgm:presLayoutVars>
          <dgm:chMax val="0"/>
          <dgm:bulletEnabled val="1"/>
        </dgm:presLayoutVars>
      </dgm:prSet>
      <dgm:spPr/>
    </dgm:pt>
    <dgm:pt modelId="{96EFBE63-DF2E-4194-B989-59FE91028095}" type="pres">
      <dgm:prSet presAssocID="{8BCF03D2-2790-4C2F-B954-52E9CF7CB825}" presName="nodeRect" presStyleLbl="alignNode1" presStyleIdx="1" presStyleCnt="3">
        <dgm:presLayoutVars>
          <dgm:bulletEnabled val="1"/>
        </dgm:presLayoutVars>
      </dgm:prSet>
      <dgm:spPr/>
    </dgm:pt>
    <dgm:pt modelId="{8E649015-0064-40C1-89E9-7644D1429AB3}" type="pres">
      <dgm:prSet presAssocID="{47B620C2-BF82-472F-8E37-5A55FEB8D219}" presName="sibTrans" presStyleCnt="0"/>
      <dgm:spPr/>
    </dgm:pt>
    <dgm:pt modelId="{AB03E1DC-ADDF-484F-90C3-1D9290671EE4}" type="pres">
      <dgm:prSet presAssocID="{EC64C627-4AA2-475D-8F11-67DE8D474943}" presName="compositeNode" presStyleCnt="0">
        <dgm:presLayoutVars>
          <dgm:bulletEnabled val="1"/>
        </dgm:presLayoutVars>
      </dgm:prSet>
      <dgm:spPr/>
    </dgm:pt>
    <dgm:pt modelId="{FEB5556D-CFE8-4D31-9CEB-2B37A4CEA15E}" type="pres">
      <dgm:prSet presAssocID="{EC64C627-4AA2-475D-8F11-67DE8D474943}" presName="bgRect" presStyleLbl="alignNode1" presStyleIdx="2" presStyleCnt="3"/>
      <dgm:spPr/>
    </dgm:pt>
    <dgm:pt modelId="{14974476-3DC8-431C-9CD7-4FA95EBD0A01}" type="pres">
      <dgm:prSet presAssocID="{C578D829-E748-44E5-9206-EC5985CBC53A}" presName="sibTransNodeRect" presStyleLbl="alignNode1" presStyleIdx="2" presStyleCnt="3">
        <dgm:presLayoutVars>
          <dgm:chMax val="0"/>
          <dgm:bulletEnabled val="1"/>
        </dgm:presLayoutVars>
      </dgm:prSet>
      <dgm:spPr/>
    </dgm:pt>
    <dgm:pt modelId="{D319C0C7-99F6-4501-A179-0AFA3819A6FA}" type="pres">
      <dgm:prSet presAssocID="{EC64C627-4AA2-475D-8F11-67DE8D474943}" presName="nodeRect" presStyleLbl="alignNode1" presStyleIdx="2" presStyleCnt="3">
        <dgm:presLayoutVars>
          <dgm:bulletEnabled val="1"/>
        </dgm:presLayoutVars>
      </dgm:prSet>
      <dgm:spPr/>
    </dgm:pt>
  </dgm:ptLst>
  <dgm:cxnLst>
    <dgm:cxn modelId="{4B3A8B11-FAE3-4DC7-BD90-E2210498BC9D}" srcId="{981F1560-BA45-46AE-9263-ACD1A80F1AB0}" destId="{C2690992-6AF5-4BBF-BC57-002527AF4685}" srcOrd="0" destOrd="0" parTransId="{E739755C-B4C1-4BCB-83D7-23EF0BD9AB65}" sibTransId="{93F35F9D-4764-4C2B-9EA9-1B639664EB35}"/>
    <dgm:cxn modelId="{BC531C1F-A2D0-4852-85E4-4B936FD08FF3}" type="presOf" srcId="{C578D829-E748-44E5-9206-EC5985CBC53A}" destId="{14974476-3DC8-431C-9CD7-4FA95EBD0A01}" srcOrd="0" destOrd="0" presId="urn:microsoft.com/office/officeart/2016/7/layout/LinearBlockProcessNumbered"/>
    <dgm:cxn modelId="{93C23929-4CDB-4E23-9F8D-4FAA7E6513A1}" type="presOf" srcId="{C2690992-6AF5-4BBF-BC57-002527AF4685}" destId="{FF8439A1-922F-49CB-A899-03E5810D94B0}" srcOrd="0" destOrd="0" presId="urn:microsoft.com/office/officeart/2016/7/layout/LinearBlockProcessNumbered"/>
    <dgm:cxn modelId="{2495892B-9B0D-49D9-BDBD-6057AAEF6027}" srcId="{981F1560-BA45-46AE-9263-ACD1A80F1AB0}" destId="{8BCF03D2-2790-4C2F-B954-52E9CF7CB825}" srcOrd="1" destOrd="0" parTransId="{104A064B-AFC5-4395-B789-9E9C0B703E97}" sibTransId="{47B620C2-BF82-472F-8E37-5A55FEB8D219}"/>
    <dgm:cxn modelId="{2AF9D835-DB85-4C12-A27A-EA60BCBDE88B}" type="presOf" srcId="{981F1560-BA45-46AE-9263-ACD1A80F1AB0}" destId="{5166927E-5F45-43B7-AB2D-50F32E8CC2E6}" srcOrd="0" destOrd="0" presId="urn:microsoft.com/office/officeart/2016/7/layout/LinearBlockProcessNumbered"/>
    <dgm:cxn modelId="{D5E15139-053E-4009-9085-316BE86119A6}" type="presOf" srcId="{C2690992-6AF5-4BBF-BC57-002527AF4685}" destId="{FC0046BB-84E3-4DA4-BA6B-C4F55486C94E}" srcOrd="1" destOrd="0" presId="urn:microsoft.com/office/officeart/2016/7/layout/LinearBlockProcessNumbered"/>
    <dgm:cxn modelId="{93AB8A41-689E-4FC6-8F8E-02DF2BCC538F}" type="presOf" srcId="{8BCF03D2-2790-4C2F-B954-52E9CF7CB825}" destId="{5D9B9DB2-F0EA-4573-8923-967BE7D342E6}" srcOrd="0" destOrd="0" presId="urn:microsoft.com/office/officeart/2016/7/layout/LinearBlockProcessNumbered"/>
    <dgm:cxn modelId="{EF0D5973-96D5-4A31-9DA4-A5D21E254F38}" type="presOf" srcId="{EC64C627-4AA2-475D-8F11-67DE8D474943}" destId="{FEB5556D-CFE8-4D31-9CEB-2B37A4CEA15E}" srcOrd="0" destOrd="0" presId="urn:microsoft.com/office/officeart/2016/7/layout/LinearBlockProcessNumbered"/>
    <dgm:cxn modelId="{DD153178-A679-434B-92AB-7E2661B3B555}" type="presOf" srcId="{EC64C627-4AA2-475D-8F11-67DE8D474943}" destId="{D319C0C7-99F6-4501-A179-0AFA3819A6FA}" srcOrd="1" destOrd="0" presId="urn:microsoft.com/office/officeart/2016/7/layout/LinearBlockProcessNumbered"/>
    <dgm:cxn modelId="{539A507E-1610-4A9F-BDD8-4DDBA09FC9E3}" type="presOf" srcId="{8BCF03D2-2790-4C2F-B954-52E9CF7CB825}" destId="{96EFBE63-DF2E-4194-B989-59FE91028095}" srcOrd="1" destOrd="0" presId="urn:microsoft.com/office/officeart/2016/7/layout/LinearBlockProcessNumbered"/>
    <dgm:cxn modelId="{EF825AA6-8B7B-49D1-AD0A-ED315C92D99C}" srcId="{981F1560-BA45-46AE-9263-ACD1A80F1AB0}" destId="{EC64C627-4AA2-475D-8F11-67DE8D474943}" srcOrd="2" destOrd="0" parTransId="{E7A69141-7EB3-4D1B-97F9-0863704DB961}" sibTransId="{C578D829-E748-44E5-9206-EC5985CBC53A}"/>
    <dgm:cxn modelId="{84054ECE-970A-4A3F-858F-5E5965AE19CC}" type="presOf" srcId="{93F35F9D-4764-4C2B-9EA9-1B639664EB35}" destId="{1564CBC2-1702-490E-8108-63FCEE36DE8C}" srcOrd="0" destOrd="0" presId="urn:microsoft.com/office/officeart/2016/7/layout/LinearBlockProcessNumbered"/>
    <dgm:cxn modelId="{04CA43DC-D187-4E8D-8EBA-C3CB3131FE71}" type="presOf" srcId="{47B620C2-BF82-472F-8E37-5A55FEB8D219}" destId="{7F9499DB-E03B-49CD-A46F-341927FC52AB}" srcOrd="0" destOrd="0" presId="urn:microsoft.com/office/officeart/2016/7/layout/LinearBlockProcessNumbered"/>
    <dgm:cxn modelId="{03C9D49A-729C-435D-84AB-FC563D036C7A}" type="presParOf" srcId="{5166927E-5F45-43B7-AB2D-50F32E8CC2E6}" destId="{FFCF821A-0CCC-4387-968C-1335B1FA544A}" srcOrd="0" destOrd="0" presId="urn:microsoft.com/office/officeart/2016/7/layout/LinearBlockProcessNumbered"/>
    <dgm:cxn modelId="{3F6001C1-9D83-46EE-992A-00ED0DEE2513}" type="presParOf" srcId="{FFCF821A-0CCC-4387-968C-1335B1FA544A}" destId="{FF8439A1-922F-49CB-A899-03E5810D94B0}" srcOrd="0" destOrd="0" presId="urn:microsoft.com/office/officeart/2016/7/layout/LinearBlockProcessNumbered"/>
    <dgm:cxn modelId="{0EF7B29D-31A2-48A9-9A21-EAFCF97713AA}" type="presParOf" srcId="{FFCF821A-0CCC-4387-968C-1335B1FA544A}" destId="{1564CBC2-1702-490E-8108-63FCEE36DE8C}" srcOrd="1" destOrd="0" presId="urn:microsoft.com/office/officeart/2016/7/layout/LinearBlockProcessNumbered"/>
    <dgm:cxn modelId="{DCD1AA1D-7AD4-4C3C-9DD3-7BBCD66FAF8A}" type="presParOf" srcId="{FFCF821A-0CCC-4387-968C-1335B1FA544A}" destId="{FC0046BB-84E3-4DA4-BA6B-C4F55486C94E}" srcOrd="2" destOrd="0" presId="urn:microsoft.com/office/officeart/2016/7/layout/LinearBlockProcessNumbered"/>
    <dgm:cxn modelId="{BC1A3A0F-0BA5-4095-A125-952DA96D1192}" type="presParOf" srcId="{5166927E-5F45-43B7-AB2D-50F32E8CC2E6}" destId="{6A8CF8C9-9738-4CF9-8279-5F883326FE52}" srcOrd="1" destOrd="0" presId="urn:microsoft.com/office/officeart/2016/7/layout/LinearBlockProcessNumbered"/>
    <dgm:cxn modelId="{30F4835F-E45C-4DD9-9DA3-058F46E56AF5}" type="presParOf" srcId="{5166927E-5F45-43B7-AB2D-50F32E8CC2E6}" destId="{3FE5169B-BB3D-49B0-AE06-63721C244F86}" srcOrd="2" destOrd="0" presId="urn:microsoft.com/office/officeart/2016/7/layout/LinearBlockProcessNumbered"/>
    <dgm:cxn modelId="{54B717A3-F575-4B5D-918A-DBE00D69AEE4}" type="presParOf" srcId="{3FE5169B-BB3D-49B0-AE06-63721C244F86}" destId="{5D9B9DB2-F0EA-4573-8923-967BE7D342E6}" srcOrd="0" destOrd="0" presId="urn:microsoft.com/office/officeart/2016/7/layout/LinearBlockProcessNumbered"/>
    <dgm:cxn modelId="{59A2432C-28DE-41DC-9D28-33B52DA6914D}" type="presParOf" srcId="{3FE5169B-BB3D-49B0-AE06-63721C244F86}" destId="{7F9499DB-E03B-49CD-A46F-341927FC52AB}" srcOrd="1" destOrd="0" presId="urn:microsoft.com/office/officeart/2016/7/layout/LinearBlockProcessNumbered"/>
    <dgm:cxn modelId="{494C32BD-A357-4846-AFF4-042C5CD54F11}" type="presParOf" srcId="{3FE5169B-BB3D-49B0-AE06-63721C244F86}" destId="{96EFBE63-DF2E-4194-B989-59FE91028095}" srcOrd="2" destOrd="0" presId="urn:microsoft.com/office/officeart/2016/7/layout/LinearBlockProcessNumbered"/>
    <dgm:cxn modelId="{9DBD366A-C2AA-4450-B608-F6CB20F59F27}" type="presParOf" srcId="{5166927E-5F45-43B7-AB2D-50F32E8CC2E6}" destId="{8E649015-0064-40C1-89E9-7644D1429AB3}" srcOrd="3" destOrd="0" presId="urn:microsoft.com/office/officeart/2016/7/layout/LinearBlockProcessNumbered"/>
    <dgm:cxn modelId="{16E7DAF0-E39C-469B-9CB2-F84615670CFF}" type="presParOf" srcId="{5166927E-5F45-43B7-AB2D-50F32E8CC2E6}" destId="{AB03E1DC-ADDF-484F-90C3-1D9290671EE4}" srcOrd="4" destOrd="0" presId="urn:microsoft.com/office/officeart/2016/7/layout/LinearBlockProcessNumbered"/>
    <dgm:cxn modelId="{9F82D6FC-9E66-4E81-AAA9-DF762DB291CA}" type="presParOf" srcId="{AB03E1DC-ADDF-484F-90C3-1D9290671EE4}" destId="{FEB5556D-CFE8-4D31-9CEB-2B37A4CEA15E}" srcOrd="0" destOrd="0" presId="urn:microsoft.com/office/officeart/2016/7/layout/LinearBlockProcessNumbered"/>
    <dgm:cxn modelId="{37BC89FB-482D-4521-A07C-AED8B1DC82B3}" type="presParOf" srcId="{AB03E1DC-ADDF-484F-90C3-1D9290671EE4}" destId="{14974476-3DC8-431C-9CD7-4FA95EBD0A01}" srcOrd="1" destOrd="0" presId="urn:microsoft.com/office/officeart/2016/7/layout/LinearBlockProcessNumbered"/>
    <dgm:cxn modelId="{A35A595D-55C8-48ED-9E8B-BFEEB2B42322}" type="presParOf" srcId="{AB03E1DC-ADDF-484F-90C3-1D9290671EE4}" destId="{D319C0C7-99F6-4501-A179-0AFA3819A6F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87842-A336-4A72-B397-589BDA97F7DA}">
      <dsp:nvSpPr>
        <dsp:cNvPr id="0" name=""/>
        <dsp:cNvSpPr/>
      </dsp:nvSpPr>
      <dsp:spPr>
        <a:xfrm>
          <a:off x="0" y="155628"/>
          <a:ext cx="5914209" cy="15210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Initiation</a:t>
          </a:r>
        </a:p>
      </dsp:txBody>
      <dsp:txXfrm>
        <a:off x="74249" y="229877"/>
        <a:ext cx="5765711" cy="1372502"/>
      </dsp:txXfrm>
    </dsp:sp>
    <dsp:sp modelId="{366C0C6C-1950-47F0-A36B-90850F4FC635}">
      <dsp:nvSpPr>
        <dsp:cNvPr id="0" name=""/>
        <dsp:cNvSpPr/>
      </dsp:nvSpPr>
      <dsp:spPr>
        <a:xfrm>
          <a:off x="0" y="1863828"/>
          <a:ext cx="5914209" cy="1521000"/>
        </a:xfrm>
        <a:prstGeom prst="roundRect">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Adoption</a:t>
          </a:r>
        </a:p>
      </dsp:txBody>
      <dsp:txXfrm>
        <a:off x="74249" y="1938077"/>
        <a:ext cx="5765711" cy="1372502"/>
      </dsp:txXfrm>
    </dsp:sp>
    <dsp:sp modelId="{38597B6E-3D36-4AA4-AB9B-A36CFB5B7A54}">
      <dsp:nvSpPr>
        <dsp:cNvPr id="0" name=""/>
        <dsp:cNvSpPr/>
      </dsp:nvSpPr>
      <dsp:spPr>
        <a:xfrm>
          <a:off x="0" y="3572028"/>
          <a:ext cx="5914209" cy="1521000"/>
        </a:xfrm>
        <a:prstGeom prst="round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Routinization</a:t>
          </a:r>
        </a:p>
      </dsp:txBody>
      <dsp:txXfrm>
        <a:off x="74249" y="3646277"/>
        <a:ext cx="5765711" cy="1372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1902-F97D-4188-9B37-22C96F930E61}">
      <dsp:nvSpPr>
        <dsp:cNvPr id="0" name=""/>
        <dsp:cNvSpPr/>
      </dsp:nvSpPr>
      <dsp:spPr>
        <a:xfrm>
          <a:off x="0" y="696528"/>
          <a:ext cx="5914209" cy="7020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Technology readines</a:t>
          </a:r>
        </a:p>
      </dsp:txBody>
      <dsp:txXfrm>
        <a:off x="34269" y="730797"/>
        <a:ext cx="5845671" cy="633462"/>
      </dsp:txXfrm>
    </dsp:sp>
    <dsp:sp modelId="{3F0A393E-F471-4526-98D5-47560AE4782C}">
      <dsp:nvSpPr>
        <dsp:cNvPr id="0" name=""/>
        <dsp:cNvSpPr/>
      </dsp:nvSpPr>
      <dsp:spPr>
        <a:xfrm>
          <a:off x="0" y="1484928"/>
          <a:ext cx="5914209" cy="702000"/>
        </a:xfrm>
        <a:prstGeom prst="roundRect">
          <a:avLst/>
        </a:prstGeom>
        <a:blipFill>
          <a:blip xmlns:r="http://schemas.openxmlformats.org/officeDocument/2006/relationships" r:embed="rId1">
            <a:duotone>
              <a:schemeClr val="accent2">
                <a:hueOff val="840789"/>
                <a:satOff val="-893"/>
                <a:lumOff val="686"/>
                <a:alphaOff val="0"/>
                <a:shade val="74000"/>
                <a:satMod val="130000"/>
                <a:lumMod val="90000"/>
              </a:schemeClr>
              <a:schemeClr val="accent2">
                <a:hueOff val="840789"/>
                <a:satOff val="-893"/>
                <a:lumOff val="68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Technology integration</a:t>
          </a:r>
        </a:p>
      </dsp:txBody>
      <dsp:txXfrm>
        <a:off x="34269" y="1519197"/>
        <a:ext cx="5845671" cy="633462"/>
      </dsp:txXfrm>
    </dsp:sp>
    <dsp:sp modelId="{005C4C28-59AF-4185-BDE7-248D8E281924}">
      <dsp:nvSpPr>
        <dsp:cNvPr id="0" name=""/>
        <dsp:cNvSpPr/>
      </dsp:nvSpPr>
      <dsp:spPr>
        <a:xfrm>
          <a:off x="0" y="2273328"/>
          <a:ext cx="5914209" cy="702000"/>
        </a:xfrm>
        <a:prstGeom prst="roundRect">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Managerial obstacle</a:t>
          </a:r>
        </a:p>
      </dsp:txBody>
      <dsp:txXfrm>
        <a:off x="34269" y="2307597"/>
        <a:ext cx="5845671" cy="633462"/>
      </dsp:txXfrm>
    </dsp:sp>
    <dsp:sp modelId="{2B0E9516-4E11-4ECB-A012-A752270E1364}">
      <dsp:nvSpPr>
        <dsp:cNvPr id="0" name=""/>
        <dsp:cNvSpPr/>
      </dsp:nvSpPr>
      <dsp:spPr>
        <a:xfrm>
          <a:off x="0" y="3061728"/>
          <a:ext cx="5914209" cy="702000"/>
        </a:xfrm>
        <a:prstGeom prst="roundRect">
          <a:avLst/>
        </a:prstGeom>
        <a:blipFill>
          <a:blip xmlns:r="http://schemas.openxmlformats.org/officeDocument/2006/relationships" r:embed="rId1">
            <a:duotone>
              <a:schemeClr val="accent2">
                <a:hueOff val="2522366"/>
                <a:satOff val="-2679"/>
                <a:lumOff val="2059"/>
                <a:alphaOff val="0"/>
                <a:shade val="74000"/>
                <a:satMod val="130000"/>
                <a:lumMod val="90000"/>
              </a:schemeClr>
              <a:schemeClr val="accent2">
                <a:hueOff val="2522366"/>
                <a:satOff val="-2679"/>
                <a:lumOff val="2059"/>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Competition intensity</a:t>
          </a:r>
        </a:p>
      </dsp:txBody>
      <dsp:txXfrm>
        <a:off x="34269" y="3095997"/>
        <a:ext cx="5845671" cy="633462"/>
      </dsp:txXfrm>
    </dsp:sp>
    <dsp:sp modelId="{39BA5DDC-1715-4491-BD11-3A50F62079EF}">
      <dsp:nvSpPr>
        <dsp:cNvPr id="0" name=""/>
        <dsp:cNvSpPr/>
      </dsp:nvSpPr>
      <dsp:spPr>
        <a:xfrm>
          <a:off x="0" y="3850128"/>
          <a:ext cx="5914209" cy="702000"/>
        </a:xfrm>
        <a:prstGeom prst="round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 supportive regulatory environment</a:t>
          </a:r>
        </a:p>
      </dsp:txBody>
      <dsp:txXfrm>
        <a:off x="34269" y="3884397"/>
        <a:ext cx="5845671" cy="633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439A1-922F-49CB-A899-03E5810D94B0}">
      <dsp:nvSpPr>
        <dsp:cNvPr id="0" name=""/>
        <dsp:cNvSpPr/>
      </dsp:nvSpPr>
      <dsp:spPr>
        <a:xfrm>
          <a:off x="808" y="0"/>
          <a:ext cx="3275967" cy="3143416"/>
        </a:xfrm>
        <a:prstGeom prst="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w="9525" cap="flat" cmpd="sng" algn="ctr">
          <a:solidFill>
            <a:schemeClr val="accent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933450">
            <a:lnSpc>
              <a:spcPct val="100000"/>
            </a:lnSpc>
            <a:spcBef>
              <a:spcPct val="0"/>
            </a:spcBef>
            <a:spcAft>
              <a:spcPct val="35000"/>
            </a:spcAft>
            <a:buNone/>
          </a:pPr>
          <a:r>
            <a:rPr lang="en-US" sz="2100" kern="1200"/>
            <a:t>Perform analysis that explores the </a:t>
          </a:r>
          <a:r>
            <a:rPr lang="en-US" sz="2100" kern="1200">
              <a:latin typeface="Gill Sans MT" panose="02040603050505030304"/>
            </a:rPr>
            <a:t>inititation</a:t>
          </a:r>
          <a:r>
            <a:rPr lang="en-US" sz="2100" kern="1200"/>
            <a:t>, adoption, and routinization phases simultaneously</a:t>
          </a:r>
          <a:r>
            <a:rPr lang="en-US" sz="2100" b="0" i="0" u="none" strike="noStrike" kern="1200" cap="none" baseline="0" noProof="0">
              <a:latin typeface="Gill Sans MT"/>
            </a:rPr>
            <a:t>.</a:t>
          </a:r>
          <a:endParaRPr lang="en-US" sz="2100" b="0" i="0" u="none" strike="noStrike" kern="1200" cap="none" baseline="0" noProof="0" dirty="0">
            <a:latin typeface="Gill Sans MT"/>
          </a:endParaRPr>
        </a:p>
      </dsp:txBody>
      <dsp:txXfrm>
        <a:off x="808" y="1257366"/>
        <a:ext cx="3275967" cy="1886049"/>
      </dsp:txXfrm>
    </dsp:sp>
    <dsp:sp modelId="{1564CBC2-1702-490E-8108-63FCEE36DE8C}">
      <dsp:nvSpPr>
        <dsp:cNvPr id="0" name=""/>
        <dsp:cNvSpPr/>
      </dsp:nvSpPr>
      <dsp:spPr>
        <a:xfrm>
          <a:off x="808" y="0"/>
          <a:ext cx="3275967" cy="1257366"/>
        </a:xfrm>
        <a:prstGeom prst="rect">
          <a:avLst/>
        </a:prstGeom>
        <a:noFill/>
        <a:ln w="9525" cap="flat" cmpd="sng" algn="ctr">
          <a:noFill/>
          <a:prstDash val="solid"/>
        </a:ln>
        <a:effectLst>
          <a:innerShdw blurRad="25400" dist="12700" dir="13500000">
            <a:srgbClr val="000000">
              <a:alpha val="45000"/>
            </a:srgbClr>
          </a:inn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5D9B9DB2-F0EA-4573-8923-967BE7D342E6}">
      <dsp:nvSpPr>
        <dsp:cNvPr id="0" name=""/>
        <dsp:cNvSpPr/>
      </dsp:nvSpPr>
      <dsp:spPr>
        <a:xfrm>
          <a:off x="3538853" y="0"/>
          <a:ext cx="3275967" cy="3143416"/>
        </a:xfrm>
        <a:prstGeom prst="rect">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w="9525" cap="flat" cmpd="sng" algn="ctr">
          <a:solidFill>
            <a:schemeClr val="accent2">
              <a:hueOff val="1681577"/>
              <a:satOff val="-1786"/>
              <a:lumOff val="1372"/>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933450">
            <a:lnSpc>
              <a:spcPct val="100000"/>
            </a:lnSpc>
            <a:spcBef>
              <a:spcPct val="0"/>
            </a:spcBef>
            <a:spcAft>
              <a:spcPct val="35000"/>
            </a:spcAft>
            <a:buNone/>
          </a:pPr>
          <a:r>
            <a:rPr lang="en-US" sz="2100" kern="1200">
              <a:latin typeface="Gill Sans MT" panose="02040603050505030304"/>
            </a:rPr>
            <a:t>Handle</a:t>
          </a:r>
          <a:r>
            <a:rPr lang="en-US" sz="2100" kern="1200"/>
            <a:t> the missing data in a more principled way.</a:t>
          </a:r>
          <a:endParaRPr lang="en-US" sz="2100" kern="1200" dirty="0"/>
        </a:p>
      </dsp:txBody>
      <dsp:txXfrm>
        <a:off x="3538853" y="1257366"/>
        <a:ext cx="3275967" cy="1886049"/>
      </dsp:txXfrm>
    </dsp:sp>
    <dsp:sp modelId="{7F9499DB-E03B-49CD-A46F-341927FC52AB}">
      <dsp:nvSpPr>
        <dsp:cNvPr id="0" name=""/>
        <dsp:cNvSpPr/>
      </dsp:nvSpPr>
      <dsp:spPr>
        <a:xfrm>
          <a:off x="3538853" y="0"/>
          <a:ext cx="3275967" cy="1257366"/>
        </a:xfrm>
        <a:prstGeom prst="rect">
          <a:avLst/>
        </a:prstGeom>
        <a:noFill/>
        <a:ln w="9525" cap="flat" cmpd="sng" algn="ctr">
          <a:noFill/>
          <a:prstDash val="solid"/>
        </a:ln>
        <a:effectLst>
          <a:innerShdw blurRad="25400" dist="12700" dir="13500000">
            <a:srgbClr val="000000">
              <a:alpha val="45000"/>
            </a:srgbClr>
          </a:inn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FEB5556D-CFE8-4D31-9CEB-2B37A4CEA15E}">
      <dsp:nvSpPr>
        <dsp:cNvPr id="0" name=""/>
        <dsp:cNvSpPr/>
      </dsp:nvSpPr>
      <dsp:spPr>
        <a:xfrm>
          <a:off x="7076898" y="0"/>
          <a:ext cx="3275967" cy="3143416"/>
        </a:xfrm>
        <a:prstGeom prst="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w="9525" cap="flat" cmpd="sng" algn="ctr">
          <a:solidFill>
            <a:schemeClr val="accent2">
              <a:hueOff val="3363155"/>
              <a:satOff val="-3572"/>
              <a:lumOff val="2745"/>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933450">
            <a:lnSpc>
              <a:spcPct val="100000"/>
            </a:lnSpc>
            <a:spcBef>
              <a:spcPct val="0"/>
            </a:spcBef>
            <a:spcAft>
              <a:spcPct val="35000"/>
            </a:spcAft>
            <a:buNone/>
          </a:pPr>
          <a:r>
            <a:rPr lang="en-US" sz="2100" kern="1200"/>
            <a:t>Utilize existing data to the greatest extent.</a:t>
          </a:r>
          <a:endParaRPr lang="en-US" sz="2100" kern="1200" dirty="0"/>
        </a:p>
      </dsp:txBody>
      <dsp:txXfrm>
        <a:off x="7076898" y="1257366"/>
        <a:ext cx="3275967" cy="1886049"/>
      </dsp:txXfrm>
    </dsp:sp>
    <dsp:sp modelId="{14974476-3DC8-431C-9CD7-4FA95EBD0A01}">
      <dsp:nvSpPr>
        <dsp:cNvPr id="0" name=""/>
        <dsp:cNvSpPr/>
      </dsp:nvSpPr>
      <dsp:spPr>
        <a:xfrm>
          <a:off x="7076898" y="0"/>
          <a:ext cx="3275967" cy="1257366"/>
        </a:xfrm>
        <a:prstGeom prst="rect">
          <a:avLst/>
        </a:prstGeom>
        <a:noFill/>
        <a:ln w="9525" cap="flat" cmpd="sng" algn="ctr">
          <a:noFill/>
          <a:prstDash val="solid"/>
        </a:ln>
        <a:effectLst>
          <a:innerShdw blurRad="25400" dist="12700" dir="13500000">
            <a:srgbClr val="000000">
              <a:alpha val="45000"/>
            </a:srgbClr>
          </a:inn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62E39-CCF8-4136-ABAA-405767C4529D}" type="datetimeFigureOut">
              <a:rPr lang="zh-CN" altLang="en-US" smtClean="0"/>
              <a:t>2020/9/10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8E7D1-DD71-4BB2-8394-647C4282E918}" type="slidenum">
              <a:rPr lang="zh-CN" altLang="en-US" smtClean="0"/>
              <a:t>‹#›</a:t>
            </a:fld>
            <a:endParaRPr lang="zh-CN" altLang="en-US"/>
          </a:p>
        </p:txBody>
      </p:sp>
    </p:spTree>
    <p:extLst>
      <p:ext uri="{BB962C8B-B14F-4D97-AF65-F5344CB8AC3E}">
        <p14:creationId xmlns:p14="http://schemas.microsoft.com/office/powerpoint/2010/main" val="389012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r>
              <a:rPr lang="zh-CN" altLang="en-US" dirty="0"/>
              <a:t> </a:t>
            </a:r>
            <a:r>
              <a:rPr lang="en-US" altLang="zh-CN" dirty="0"/>
              <a:t>introduction: 45 seconds</a:t>
            </a:r>
            <a:endParaRPr lang="zh-CN" altLang="en-US" dirty="0"/>
          </a:p>
        </p:txBody>
      </p:sp>
      <p:sp>
        <p:nvSpPr>
          <p:cNvPr id="4" name="灯片编号占位符 3"/>
          <p:cNvSpPr>
            <a:spLocks noGrp="1"/>
          </p:cNvSpPr>
          <p:nvPr>
            <p:ph type="sldNum" sz="quarter" idx="5"/>
          </p:nvPr>
        </p:nvSpPr>
        <p:spPr/>
        <p:txBody>
          <a:bodyPr/>
          <a:lstStyle/>
          <a:p>
            <a:fld id="{CE98E7D1-DD71-4BB2-8394-647C4282E918}" type="slidenum">
              <a:rPr lang="zh-CN" altLang="en-US" smtClean="0"/>
              <a:t>1</a:t>
            </a:fld>
            <a:endParaRPr lang="zh-CN" altLang="en-US"/>
          </a:p>
        </p:txBody>
      </p:sp>
    </p:spTree>
    <p:extLst>
      <p:ext uri="{BB962C8B-B14F-4D97-AF65-F5344CB8AC3E}">
        <p14:creationId xmlns:p14="http://schemas.microsoft.com/office/powerpoint/2010/main" val="310565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cooperate with the client in the accounting department. Topic discussion. Response variable. 15 seconds</a:t>
            </a:r>
            <a:endParaRPr lang="zh-CN" altLang="en-US" dirty="0"/>
          </a:p>
        </p:txBody>
      </p:sp>
      <p:sp>
        <p:nvSpPr>
          <p:cNvPr id="4" name="灯片编号占位符 3"/>
          <p:cNvSpPr>
            <a:spLocks noGrp="1"/>
          </p:cNvSpPr>
          <p:nvPr>
            <p:ph type="sldNum" sz="quarter" idx="5"/>
          </p:nvPr>
        </p:nvSpPr>
        <p:spPr/>
        <p:txBody>
          <a:bodyPr/>
          <a:lstStyle/>
          <a:p>
            <a:fld id="{CE98E7D1-DD71-4BB2-8394-647C4282E918}" type="slidenum">
              <a:rPr lang="zh-CN" altLang="en-US" smtClean="0"/>
              <a:t>2</a:t>
            </a:fld>
            <a:endParaRPr lang="zh-CN" altLang="en-US"/>
          </a:p>
        </p:txBody>
      </p:sp>
    </p:spTree>
    <p:extLst>
      <p:ext uri="{BB962C8B-B14F-4D97-AF65-F5344CB8AC3E}">
        <p14:creationId xmlns:p14="http://schemas.microsoft.com/office/powerpoint/2010/main" val="2729371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TOE represents factors in three kinds. (30 seconds)</a:t>
            </a:r>
            <a:endParaRPr lang="zh-CN" altLang="en-US" dirty="0"/>
          </a:p>
        </p:txBody>
      </p:sp>
      <p:sp>
        <p:nvSpPr>
          <p:cNvPr id="4" name="灯片编号占位符 3"/>
          <p:cNvSpPr>
            <a:spLocks noGrp="1"/>
          </p:cNvSpPr>
          <p:nvPr>
            <p:ph type="sldNum" sz="quarter" idx="5"/>
          </p:nvPr>
        </p:nvSpPr>
        <p:spPr/>
        <p:txBody>
          <a:bodyPr/>
          <a:lstStyle/>
          <a:p>
            <a:fld id="{CE98E7D1-DD71-4BB2-8394-647C4282E918}" type="slidenum">
              <a:rPr lang="zh-CN" altLang="en-US" smtClean="0"/>
              <a:t>3</a:t>
            </a:fld>
            <a:endParaRPr lang="zh-CN" altLang="en-US"/>
          </a:p>
        </p:txBody>
      </p:sp>
    </p:spTree>
    <p:extLst>
      <p:ext uri="{BB962C8B-B14F-4D97-AF65-F5344CB8AC3E}">
        <p14:creationId xmlns:p14="http://schemas.microsoft.com/office/powerpoint/2010/main" val="1413113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Theoretical factors for analysis. &lt;- Cleaned data. &lt;- Survey.  (30 seconds)</a:t>
            </a:r>
            <a:endParaRPr lang="zh-CN" altLang="en-US" dirty="0"/>
          </a:p>
        </p:txBody>
      </p:sp>
      <p:sp>
        <p:nvSpPr>
          <p:cNvPr id="4" name="灯片编号占位符 3"/>
          <p:cNvSpPr>
            <a:spLocks noGrp="1"/>
          </p:cNvSpPr>
          <p:nvPr>
            <p:ph type="sldNum" sz="quarter" idx="5"/>
          </p:nvPr>
        </p:nvSpPr>
        <p:spPr/>
        <p:txBody>
          <a:bodyPr/>
          <a:lstStyle/>
          <a:p>
            <a:fld id="{CE98E7D1-DD71-4BB2-8394-647C4282E918}" type="slidenum">
              <a:rPr lang="zh-CN" altLang="en-US" smtClean="0"/>
              <a:t>4</a:t>
            </a:fld>
            <a:endParaRPr lang="zh-CN" altLang="en-US"/>
          </a:p>
        </p:txBody>
      </p:sp>
    </p:spTree>
    <p:extLst>
      <p:ext uri="{BB962C8B-B14F-4D97-AF65-F5344CB8AC3E}">
        <p14:creationId xmlns:p14="http://schemas.microsoft.com/office/powerpoint/2010/main" val="25908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Description of data. Source: survey. Limitation: respond rate. (30 seconds)</a:t>
            </a:r>
            <a:endParaRPr lang="zh-CN" altLang="en-US" dirty="0"/>
          </a:p>
        </p:txBody>
      </p:sp>
      <p:sp>
        <p:nvSpPr>
          <p:cNvPr id="4" name="灯片编号占位符 3"/>
          <p:cNvSpPr>
            <a:spLocks noGrp="1"/>
          </p:cNvSpPr>
          <p:nvPr>
            <p:ph type="sldNum" sz="quarter" idx="5"/>
          </p:nvPr>
        </p:nvSpPr>
        <p:spPr/>
        <p:txBody>
          <a:bodyPr/>
          <a:lstStyle/>
          <a:p>
            <a:fld id="{CE98E7D1-DD71-4BB2-8394-647C4282E918}" type="slidenum">
              <a:rPr lang="zh-CN" altLang="en-US" smtClean="0"/>
              <a:t>5</a:t>
            </a:fld>
            <a:endParaRPr lang="zh-CN" altLang="en-US"/>
          </a:p>
        </p:txBody>
      </p:sp>
    </p:spTree>
    <p:extLst>
      <p:ext uri="{BB962C8B-B14F-4D97-AF65-F5344CB8AC3E}">
        <p14:creationId xmlns:p14="http://schemas.microsoft.com/office/powerpoint/2010/main" val="256389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Potential work. </a:t>
            </a:r>
            <a:r>
              <a:rPr lang="en-US" altLang="zh-CN"/>
              <a:t>(30-60 seconds</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E98E7D1-DD71-4BB2-8394-647C4282E918}" type="slidenum">
              <a:rPr lang="zh-CN" altLang="en-US" smtClean="0"/>
              <a:t>6</a:t>
            </a:fld>
            <a:endParaRPr lang="zh-CN" altLang="en-US"/>
          </a:p>
        </p:txBody>
      </p:sp>
    </p:spTree>
    <p:extLst>
      <p:ext uri="{BB962C8B-B14F-4D97-AF65-F5344CB8AC3E}">
        <p14:creationId xmlns:p14="http://schemas.microsoft.com/office/powerpoint/2010/main" val="3783389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2615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73ED0CC-082F-4160-86E5-0D6041F12778}" type="datetime1">
              <a:rPr lang="en-US" smtClean="0"/>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59307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8250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3520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7562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6100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6190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9754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35159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66109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3ED0CC-082F-4160-86E5-0D6041F12778}" type="datetime1">
              <a:rPr lang="en-US" smtClean="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2495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98705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9/10/2020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92508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t>9/10/2020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6349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9/10/2020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1220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73ED0CC-082F-4160-86E5-0D6041F12778}" type="datetime1">
              <a:rPr lang="en-US" smtClean="0"/>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2724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73ED0CC-082F-4160-86E5-0D6041F12778}" type="datetime1">
              <a:rPr lang="en-US" smtClean="0"/>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03246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9/10/2020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4491350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573D59-677F-4C92-844D-8CE3FAC93C3F}"/>
              </a:ext>
            </a:extLst>
          </p:cNvPr>
          <p:cNvPicPr>
            <a:picLocks noChangeAspect="1"/>
          </p:cNvPicPr>
          <p:nvPr/>
        </p:nvPicPr>
        <p:blipFill rotWithShape="1">
          <a:blip r:embed="rId4">
            <a:duotone>
              <a:prstClr val="black"/>
              <a:prstClr val="white"/>
            </a:duotone>
          </a:blip>
          <a:srcRect b="15730"/>
          <a:stretch/>
        </p:blipFill>
        <p:spPr>
          <a:xfrm>
            <a:off x="20" y="10"/>
            <a:ext cx="12191980" cy="6857990"/>
          </a:xfrm>
          <a:prstGeom prst="rect">
            <a:avLst/>
          </a:prstGeom>
        </p:spPr>
      </p:pic>
      <p:sp>
        <p:nvSpPr>
          <p:cNvPr id="6" name="Rectangle 8">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5">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8" name="Group 12">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0"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2"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en-US" sz="4200">
                <a:ea typeface="+mj-lt"/>
                <a:cs typeface="+mj-lt"/>
              </a:rPr>
              <a:t>Tax Analytics and Automation Diffusion in Large Companies</a:t>
            </a:r>
            <a:endParaRPr lang="en-US" sz="4200"/>
          </a:p>
        </p:txBody>
      </p:sp>
      <p:sp>
        <p:nvSpPr>
          <p:cNvPr id="3" name="Subtitle 2"/>
          <p:cNvSpPr>
            <a:spLocks noGrp="1"/>
          </p:cNvSpPr>
          <p:nvPr>
            <p:ph type="subTitle" idx="1"/>
          </p:nvPr>
        </p:nvSpPr>
        <p:spPr>
          <a:xfrm>
            <a:off x="2692398" y="3657597"/>
            <a:ext cx="6815669" cy="1320802"/>
          </a:xfrm>
        </p:spPr>
        <p:txBody>
          <a:bodyPr vert="horz" lIns="91440" tIns="45720" rIns="91440" bIns="45720" rtlCol="0">
            <a:normAutofit/>
          </a:bodyPr>
          <a:lstStyle/>
          <a:p>
            <a:r>
              <a:rPr lang="en-US">
                <a:ea typeface="+mn-lt"/>
                <a:cs typeface="+mn-lt"/>
              </a:rPr>
              <a:t>Drew Hollis, Xinyu Zhang, and Qiang Heng</a:t>
            </a:r>
            <a:endParaRPr lang="en-US"/>
          </a:p>
        </p:txBody>
      </p:sp>
      <p:cxnSp>
        <p:nvCxnSpPr>
          <p:cNvPr id="18" name="Straight Connector 18">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 name="Rectangle 2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F7EC42F-A087-4490-BB82-BF0B15AB21F2}"/>
              </a:ext>
            </a:extLst>
          </p:cNvPr>
          <p:cNvSpPr>
            <a:spLocks noGrp="1"/>
          </p:cNvSpPr>
          <p:nvPr>
            <p:ph type="title"/>
          </p:nvPr>
        </p:nvSpPr>
        <p:spPr>
          <a:xfrm>
            <a:off x="1055599" y="1055077"/>
            <a:ext cx="2532909" cy="4794578"/>
          </a:xfrm>
        </p:spPr>
        <p:txBody>
          <a:bodyPr>
            <a:normAutofit/>
          </a:bodyPr>
          <a:lstStyle/>
          <a:p>
            <a:r>
              <a:rPr lang="en-US" sz="3700">
                <a:ln>
                  <a:solidFill>
                    <a:srgbClr val="FFFFFF">
                      <a:lumMod val="75000"/>
                      <a:lumOff val="25000"/>
                      <a:alpha val="10000"/>
                    </a:srgbClr>
                  </a:solidFill>
                </a:ln>
                <a:solidFill>
                  <a:srgbClr val="262626"/>
                </a:solidFill>
                <a:effectLst>
                  <a:outerShdw blurRad="9525" dist="25400" dir="14640000" algn="tl" rotWithShape="0">
                    <a:srgbClr val="FFFFFF">
                      <a:alpha val="30000"/>
                    </a:srgbClr>
                  </a:outerShdw>
                </a:effectLst>
                <a:ea typeface="+mj-lt"/>
                <a:cs typeface="+mj-lt"/>
              </a:rPr>
              <a:t>  Tax Analytics and Automation</a:t>
            </a:r>
            <a:endParaRPr lang="en-US" sz="3700">
              <a:solidFill>
                <a:srgbClr val="262626"/>
              </a:solidFill>
            </a:endParaRPr>
          </a:p>
        </p:txBody>
      </p:sp>
      <p:sp useBgFill="1">
        <p:nvSpPr>
          <p:cNvPr id="21" name="Rectangle 2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69A5B51F-C94E-4570-99D1-38733A3D8357}"/>
              </a:ext>
            </a:extLst>
          </p:cNvPr>
          <p:cNvGraphicFramePr>
            <a:graphicFrameLocks noGrp="1"/>
          </p:cNvGraphicFramePr>
          <p:nvPr>
            <p:ph idx="1"/>
            <p:extLst>
              <p:ext uri="{D42A27DB-BD31-4B8C-83A1-F6EECF244321}">
                <p14:modId xmlns:p14="http://schemas.microsoft.com/office/powerpoint/2010/main" val="1425602720"/>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2795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BAAB6-6862-4117-80AF-966DD1913547}"/>
              </a:ext>
            </a:extLst>
          </p:cNvPr>
          <p:cNvSpPr>
            <a:spLocks noGrp="1"/>
          </p:cNvSpPr>
          <p:nvPr>
            <p:ph type="title"/>
          </p:nvPr>
        </p:nvSpPr>
        <p:spPr>
          <a:xfrm>
            <a:off x="804421" y="796374"/>
            <a:ext cx="10583158" cy="880027"/>
          </a:xfrm>
        </p:spPr>
        <p:txBody>
          <a:bodyPr>
            <a:normAutofit/>
          </a:bodyPr>
          <a:lstStyle/>
          <a:p>
            <a:r>
              <a:rPr lang="en-US">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rPr>
              <a:t>TOE Framework</a:t>
            </a:r>
            <a:endParaRPr lang="en-US">
              <a:solidFill>
                <a:srgbClr val="FFFFFF"/>
              </a:solidFill>
            </a:endParaRPr>
          </a:p>
        </p:txBody>
      </p:sp>
      <p:sp>
        <p:nvSpPr>
          <p:cNvPr id="31" name="Rectangle 24">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2" name="Rectangle 26">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C98F48-97AD-4710-BBBA-F3572E7A1EB5}"/>
              </a:ext>
            </a:extLst>
          </p:cNvPr>
          <p:cNvSpPr>
            <a:spLocks noGrp="1"/>
          </p:cNvSpPr>
          <p:nvPr>
            <p:ph idx="1"/>
          </p:nvPr>
        </p:nvSpPr>
        <p:spPr>
          <a:xfrm>
            <a:off x="1295401" y="2612256"/>
            <a:ext cx="9601196" cy="3263612"/>
          </a:xfrm>
        </p:spPr>
        <p:txBody>
          <a:bodyPr vert="horz" lIns="91440" tIns="45720" rIns="91440" bIns="45720" rtlCol="0">
            <a:normAutofit/>
          </a:bodyPr>
          <a:lstStyle/>
          <a:p>
            <a:pPr marL="37465" indent="0">
              <a:buNone/>
            </a:pPr>
            <a:r>
              <a:rPr lang="en-US" altLang="zh-CN" dirty="0"/>
              <a:t>Technology-Organization-Environment (TOE):  </a:t>
            </a:r>
          </a:p>
          <a:p>
            <a:pPr marL="37465" indent="0">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Technology diffusion is impacted by the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technological</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sophistication and preparedness of a company, the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organizational</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and managerial attributes of a company, and the regulatory and competitive context or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environment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of a company.</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97339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9C9310-2F92-4D89-9330-1049ACFA33D9}"/>
              </a:ext>
            </a:extLst>
          </p:cNvPr>
          <p:cNvSpPr>
            <a:spLocks noGrp="1"/>
          </p:cNvSpPr>
          <p:nvPr>
            <p:ph type="title"/>
          </p:nvPr>
        </p:nvSpPr>
        <p:spPr>
          <a:xfrm>
            <a:off x="1055599" y="1055077"/>
            <a:ext cx="2532909" cy="4794578"/>
          </a:xfrm>
        </p:spPr>
        <p:txBody>
          <a:bodyPr>
            <a:normAutofit/>
          </a:bodyPr>
          <a:lstStyle/>
          <a:p>
            <a:r>
              <a:rPr lang="en-US" sz="2400">
                <a:ln>
                  <a:solidFill>
                    <a:srgbClr val="FFFFFF">
                      <a:lumMod val="75000"/>
                      <a:lumOff val="25000"/>
                      <a:alpha val="10000"/>
                    </a:srgbClr>
                  </a:solidFill>
                </a:ln>
                <a:solidFill>
                  <a:srgbClr val="262626"/>
                </a:solidFill>
                <a:effectLst>
                  <a:outerShdw blurRad="9525" dist="25400" dir="14640000" algn="tl" rotWithShape="0">
                    <a:srgbClr val="FFFFFF">
                      <a:alpha val="30000"/>
                    </a:srgbClr>
                  </a:outerShdw>
                </a:effectLst>
              </a:rPr>
              <a:t>Positive/Negative</a:t>
            </a:r>
            <a:br>
              <a:rPr lang="en-US" sz="2400">
                <a:ln>
                  <a:solidFill>
                    <a:srgbClr val="FFFFFF">
                      <a:lumMod val="75000"/>
                      <a:lumOff val="25000"/>
                      <a:alpha val="10000"/>
                    </a:srgbClr>
                  </a:solidFill>
                </a:ln>
                <a:solidFill>
                  <a:srgbClr val="262626"/>
                </a:solidFill>
                <a:effectLst>
                  <a:outerShdw blurRad="9525" dist="25400" dir="14640000" algn="tl" rotWithShape="0">
                    <a:srgbClr val="FFFFFF">
                      <a:alpha val="30000"/>
                    </a:srgbClr>
                  </a:outerShdw>
                </a:effectLst>
              </a:rPr>
            </a:br>
            <a:r>
              <a:rPr lang="en-US" sz="2400">
                <a:ln>
                  <a:solidFill>
                    <a:srgbClr val="FFFFFF">
                      <a:lumMod val="75000"/>
                      <a:lumOff val="25000"/>
                      <a:alpha val="10000"/>
                    </a:srgbClr>
                  </a:solidFill>
                </a:ln>
                <a:solidFill>
                  <a:srgbClr val="262626"/>
                </a:solidFill>
                <a:effectLst>
                  <a:outerShdw blurRad="9525" dist="25400" dir="14640000" algn="tl" rotWithShape="0">
                    <a:srgbClr val="FFFFFF">
                      <a:alpha val="30000"/>
                    </a:srgbClr>
                  </a:outerShdw>
                </a:effectLst>
              </a:rPr>
              <a:t>Factors       </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589057-6563-46C2-BC5F-33A62A4B7582}"/>
              </a:ext>
            </a:extLst>
          </p:cNvPr>
          <p:cNvGraphicFramePr>
            <a:graphicFrameLocks noGrp="1"/>
          </p:cNvGraphicFramePr>
          <p:nvPr>
            <p:ph idx="1"/>
            <p:extLst>
              <p:ext uri="{D42A27DB-BD31-4B8C-83A1-F6EECF244321}">
                <p14:modId xmlns:p14="http://schemas.microsoft.com/office/powerpoint/2010/main" val="1225843978"/>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102283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C180F-361E-49CF-BA36-3F3C46A3893F}"/>
              </a:ext>
            </a:extLst>
          </p:cNvPr>
          <p:cNvSpPr>
            <a:spLocks noGrp="1"/>
          </p:cNvSpPr>
          <p:nvPr>
            <p:ph type="title"/>
          </p:nvPr>
        </p:nvSpPr>
        <p:spPr>
          <a:xfrm>
            <a:off x="804421" y="796374"/>
            <a:ext cx="10583158" cy="880027"/>
          </a:xfrm>
        </p:spPr>
        <p:txBody>
          <a:bodyPr>
            <a:normAutofit/>
          </a:bodyPr>
          <a:lstStyle/>
          <a:p>
            <a:r>
              <a:rPr lang="en-US">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rPr>
              <a:t>Dataset Description</a:t>
            </a:r>
            <a:endParaRPr lang="en-US">
              <a:ln>
                <a:solidFill>
                  <a:srgbClr val="FFFFFF">
                    <a:lumMod val="75000"/>
                    <a:lumOff val="25000"/>
                    <a:alpha val="10000"/>
                  </a:srgbClr>
                </a:solidFill>
              </a:ln>
              <a:solidFill>
                <a:srgbClr val="FFFFFF"/>
              </a:solidFill>
              <a:effectLst>
                <a:outerShdw blurRad="9525" dist="25400" dir="14640000" algn="tl" rotWithShape="0">
                  <a:srgbClr val="FFFFFF">
                    <a:alpha val="30000"/>
                  </a:srgbClr>
                </a:outerShdw>
              </a:effectLst>
            </a:endParaRP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FEF056-D9D3-4C22-94D6-8A6693D69A48}"/>
              </a:ext>
            </a:extLst>
          </p:cNvPr>
          <p:cNvSpPr>
            <a:spLocks noGrp="1"/>
          </p:cNvSpPr>
          <p:nvPr>
            <p:ph idx="1"/>
          </p:nvPr>
        </p:nvSpPr>
        <p:spPr>
          <a:xfrm>
            <a:off x="1295401" y="2612256"/>
            <a:ext cx="9601196" cy="3263612"/>
          </a:xfrm>
        </p:spPr>
        <p:txBody>
          <a:bodyPr>
            <a:normAutofit/>
          </a:bodyPr>
          <a:lstStyle/>
          <a:p>
            <a:pPr marL="37465" indent="0">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Our client sent surveys to a chief tax officer at each of the Fortune 1000 companies asking about the initiation, adoption and routinization of TAA within that company’s tax department and the level of technological readiness, technological integration, managerial obstacles, com-petition intensity, and regulatory support for TAA for the company. Of the1000 companies that received surveys, 70 responded. The client has already performed an analysis answering the hypotheses for the routinization phase of the technology diffusion process.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0940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1FBF-A8C1-4001-B8FF-6806303ABB54}"/>
              </a:ext>
            </a:extLst>
          </p:cNvPr>
          <p:cNvSpPr>
            <a:spLocks noGrp="1"/>
          </p:cNvSpPr>
          <p:nvPr>
            <p:ph type="title"/>
          </p:nvPr>
        </p:nvSpPr>
        <p:spPr/>
        <p:txBody>
          <a:bodyPr>
            <a:normAutofit/>
          </a:bodyPr>
          <a:lstStyle/>
          <a:p>
            <a:r>
              <a:rPr lang="en-US" dirty="0">
                <a:ln w="0"/>
                <a:solidFill>
                  <a:schemeClr val="tx1"/>
                </a:solidFill>
                <a:effectLst>
                  <a:outerShdw blurRad="38100" dist="19050" dir="2700000" algn="tl" rotWithShape="0">
                    <a:schemeClr val="dk1">
                      <a:alpha val="40000"/>
                    </a:schemeClr>
                  </a:outerShdw>
                </a:effectLst>
              </a:rPr>
              <a:t>Our Goal </a:t>
            </a:r>
          </a:p>
        </p:txBody>
      </p:sp>
      <p:graphicFrame>
        <p:nvGraphicFramePr>
          <p:cNvPr id="5" name="Content Placeholder 2">
            <a:extLst>
              <a:ext uri="{FF2B5EF4-FFF2-40B4-BE49-F238E27FC236}">
                <a16:creationId xmlns:a16="http://schemas.microsoft.com/office/drawing/2014/main" id="{EB32CFD0-0844-4E68-805F-0F5FEDDFEB5E}"/>
              </a:ext>
            </a:extLst>
          </p:cNvPr>
          <p:cNvGraphicFramePr>
            <a:graphicFrameLocks noGrp="1"/>
          </p:cNvGraphicFramePr>
          <p:nvPr>
            <p:ph idx="1"/>
            <p:extLst>
              <p:ext uri="{D42A27DB-BD31-4B8C-83A1-F6EECF244321}">
                <p14:modId xmlns:p14="http://schemas.microsoft.com/office/powerpoint/2010/main" val="2864907107"/>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889340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TotalTime>
  <Words>289</Words>
  <Application>Microsoft Office PowerPoint</Application>
  <PresentationFormat>宽屏</PresentationFormat>
  <Paragraphs>36</Paragraphs>
  <Slides>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Arial</vt:lpstr>
      <vt:lpstr>Garamond</vt:lpstr>
      <vt:lpstr>Gill Sans MT</vt:lpstr>
      <vt:lpstr>环保</vt:lpstr>
      <vt:lpstr>Tax Analytics and Automation Diffusion in Large Companies</vt:lpstr>
      <vt:lpstr>  Tax Analytics and Automation</vt:lpstr>
      <vt:lpstr>TOE Framework</vt:lpstr>
      <vt:lpstr>Positive/Negative Factors       </vt:lpstr>
      <vt:lpstr>Dataset Description</vt:lpstr>
      <vt:lpstr>Our Goal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Analytics and Automation Diffusion in Large Companies</dc:title>
  <dc:creator>XINYU ZHANG</dc:creator>
  <cp:lastModifiedBy>XINYU ZHANG</cp:lastModifiedBy>
  <cp:revision>9</cp:revision>
  <dcterms:created xsi:type="dcterms:W3CDTF">2020-09-10T19:25:36Z</dcterms:created>
  <dcterms:modified xsi:type="dcterms:W3CDTF">2020-09-10T19:58:52Z</dcterms:modified>
</cp:coreProperties>
</file>