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60" r:id="rId11"/>
    <p:sldId id="261" r:id="rId12"/>
    <p:sldId id="262" r:id="rId13"/>
    <p:sldId id="263" r:id="rId14"/>
    <p:sldId id="264" r:id="rId15"/>
    <p:sldId id="265" r:id="rId16"/>
    <p:sldId id="274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3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27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6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7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17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1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06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98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4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2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4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9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7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2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0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2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49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file:////var/folders/jb/c6rvn_p51sxbdgc37cdkp9dh0000gn/T/com.microsoft.Word/WebArchiveCopyPasteTempFiles/page5image9924176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file:////var/folders/jb/c6rvn_p51sxbdgc37cdkp9dh0000gn/T/com.microsoft.Word/WebArchiveCopyPasteTempFiles/page4image10065600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file:////var/folders/jb/c6rvn_p51sxbdgc37cdkp9dh0000gn/T/com.microsoft.Word/WebArchiveCopyPasteTempFiles/page7image10158496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DDFB4-99D2-4446-864A-529991B70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806" y="2169682"/>
            <a:ext cx="6767224" cy="318223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1" dirty="0"/>
              <a:t>Sentiment Analysis</a:t>
            </a:r>
            <a:br>
              <a:rPr lang="en-US" sz="5600" dirty="0"/>
            </a:br>
            <a:r>
              <a:rPr lang="en-US" sz="4400" i="1" dirty="0"/>
              <a:t>--</a:t>
            </a:r>
            <a:r>
              <a:rPr lang="en-US" sz="4400" b="1" i="1" dirty="0"/>
              <a:t>Three Chosen </a:t>
            </a:r>
            <a:br>
              <a:rPr lang="en-US" sz="4400" i="1" dirty="0"/>
            </a:br>
            <a:r>
              <a:rPr lang="en-US" sz="4400" b="1" i="1" dirty="0"/>
              <a:t> Automobile Companies </a:t>
            </a: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5CD87-FECB-9441-886C-68663D615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2899" y="970199"/>
            <a:ext cx="6767225" cy="889888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accent2"/>
                </a:solidFill>
              </a:rPr>
              <a:t>Ziming</a:t>
            </a:r>
            <a:r>
              <a:rPr lang="en-US" sz="1600" b="1" dirty="0">
                <a:solidFill>
                  <a:schemeClr val="accent2"/>
                </a:solidFill>
              </a:rPr>
              <a:t> Ping</a:t>
            </a:r>
            <a:r>
              <a:rPr lang="zh-CN" altLang="en-US" sz="1600" b="1" dirty="0">
                <a:solidFill>
                  <a:schemeClr val="accent2"/>
                </a:solidFill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</a:rPr>
              <a:t>(zp</a:t>
            </a:r>
            <a:r>
              <a:rPr lang="en-US" sz="1600" b="1" dirty="0">
                <a:solidFill>
                  <a:schemeClr val="accent2"/>
                </a:solidFill>
              </a:rPr>
              <a:t>584</a:t>
            </a:r>
            <a:r>
              <a:rPr lang="en-US" altLang="zh-CN" sz="1600" b="1" dirty="0">
                <a:solidFill>
                  <a:schemeClr val="accent2"/>
                </a:solidFill>
              </a:rPr>
              <a:t>)</a:t>
            </a:r>
            <a:endParaRPr lang="en-US" sz="16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/>
                </a:solidFill>
              </a:rPr>
              <a:t>Tingyu Yang</a:t>
            </a:r>
            <a:r>
              <a:rPr lang="zh-CN" altLang="en-US" sz="1600" b="1" dirty="0">
                <a:solidFill>
                  <a:schemeClr val="accent2"/>
                </a:solidFill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</a:rPr>
              <a:t>(</a:t>
            </a:r>
            <a:r>
              <a:rPr lang="en-US" sz="1600" b="1" dirty="0">
                <a:solidFill>
                  <a:schemeClr val="accent2"/>
                </a:solidFill>
              </a:rPr>
              <a:t>ty2069</a:t>
            </a:r>
            <a:r>
              <a:rPr lang="en-US" altLang="zh-CN" sz="1600" b="1" dirty="0">
                <a:solidFill>
                  <a:schemeClr val="accent2"/>
                </a:solidFill>
              </a:rPr>
              <a:t>)</a:t>
            </a:r>
            <a:endParaRPr lang="en-US" sz="16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 err="1">
                <a:solidFill>
                  <a:schemeClr val="accent2"/>
                </a:solidFill>
              </a:rPr>
              <a:t>Xinyu</a:t>
            </a:r>
            <a:r>
              <a:rPr lang="en-US" sz="1600" b="1" dirty="0">
                <a:solidFill>
                  <a:schemeClr val="accent2"/>
                </a:solidFill>
              </a:rPr>
              <a:t> Zhao</a:t>
            </a:r>
            <a:r>
              <a:rPr lang="zh-CN" altLang="en-US" sz="1600" b="1" dirty="0">
                <a:solidFill>
                  <a:schemeClr val="accent2"/>
                </a:solidFill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</a:rPr>
              <a:t>(xz2671)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6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9F2-AC44-734E-831E-48C76052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16" y="168569"/>
            <a:ext cx="10131425" cy="1456267"/>
          </a:xfrm>
        </p:spPr>
        <p:txBody>
          <a:bodyPr/>
          <a:lstStyle/>
          <a:p>
            <a:r>
              <a:rPr lang="en-US" dirty="0"/>
              <a:t>Scores, Graphs Word Cloud 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717FF94-7174-1B43-8BB8-5857217848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93" y="2076226"/>
            <a:ext cx="4295838" cy="21545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B675462-DF98-5D47-A2E6-A5C0F2CDC688}"/>
              </a:ext>
            </a:extLst>
          </p:cNvPr>
          <p:cNvSpPr txBox="1">
            <a:spLocks/>
          </p:cNvSpPr>
          <p:nvPr/>
        </p:nvSpPr>
        <p:spPr>
          <a:xfrm>
            <a:off x="641773" y="938978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Mazda</a:t>
            </a:r>
            <a:r>
              <a:rPr lang="zh-CN" altLang="en-US" b="1" dirty="0"/>
              <a:t> </a:t>
            </a:r>
            <a:r>
              <a:rPr lang="en-US" b="1" dirty="0"/>
              <a:t>USA—451.5 points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EAC50-3E3C-934A-A751-22707DA2BD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3616" y="4324878"/>
            <a:ext cx="3205480" cy="2371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5ADFCE-C4E6-694A-9526-6330CDF52E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55985" y="4315352"/>
            <a:ext cx="3176905" cy="239077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D79E6A0-BB13-EC4E-9F44-A1221FAFB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047" y="349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" descr="page5image9924176">
            <a:extLst>
              <a:ext uri="{FF2B5EF4-FFF2-40B4-BE49-F238E27FC236}">
                <a16:creationId xmlns:a16="http://schemas.microsoft.com/office/drawing/2014/main" id="{FBFC72D7-B012-D34F-A51F-9F8CC959D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047" y="871368"/>
            <a:ext cx="4529485" cy="563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9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9F2-AC44-734E-831E-48C76052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08386"/>
            <a:ext cx="10131425" cy="1456267"/>
          </a:xfrm>
        </p:spPr>
        <p:txBody>
          <a:bodyPr/>
          <a:lstStyle/>
          <a:p>
            <a:r>
              <a:rPr lang="en-US" dirty="0"/>
              <a:t>Scores, Graphs Word Cloud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E798B-A529-4B4C-89E4-CBE835F580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235581"/>
            <a:ext cx="4305747" cy="19383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B842CA-62D9-0343-BB2D-72897E577C45}"/>
              </a:ext>
            </a:extLst>
          </p:cNvPr>
          <p:cNvSpPr txBox="1">
            <a:spLocks/>
          </p:cNvSpPr>
          <p:nvPr/>
        </p:nvSpPr>
        <p:spPr>
          <a:xfrm>
            <a:off x="816224" y="102446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b="1" dirty="0"/>
              <a:t>Buick—487.5 points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E7ED2-5409-7F45-AAF0-FECBD1516D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6519" y="4515452"/>
            <a:ext cx="3404908" cy="2147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2A59A-11C6-4D42-86F8-B5098C8995C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26260" y="4377267"/>
            <a:ext cx="2974975" cy="22860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8F1045C5-12BA-464B-8040-D3E3F8E1A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899" y="9081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page4image10065600">
            <a:extLst>
              <a:ext uri="{FF2B5EF4-FFF2-40B4-BE49-F238E27FC236}">
                <a16:creationId xmlns:a16="http://schemas.microsoft.com/office/drawing/2014/main" id="{E5DE0B58-12D1-B045-89FC-524CB82C4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899" y="908137"/>
            <a:ext cx="39243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94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9F2-AC44-734E-831E-48C76052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532" y="321322"/>
            <a:ext cx="10131425" cy="1456267"/>
          </a:xfrm>
        </p:spPr>
        <p:txBody>
          <a:bodyPr/>
          <a:lstStyle/>
          <a:p>
            <a:r>
              <a:rPr lang="en-US" dirty="0"/>
              <a:t>Scores, Graphs Word Cloud 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F48F49A6-49FC-5D48-A6C2-148DA8C5A1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371171"/>
            <a:ext cx="3078270" cy="2096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B93259-E79D-664B-A773-B15EFF0225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2312894"/>
            <a:ext cx="3778623" cy="19257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54DEB91-057A-7C41-B612-7CE19DBD2C33}"/>
              </a:ext>
            </a:extLst>
          </p:cNvPr>
          <p:cNvSpPr txBox="1">
            <a:spLocks/>
          </p:cNvSpPr>
          <p:nvPr/>
        </p:nvSpPr>
        <p:spPr>
          <a:xfrm>
            <a:off x="846573" y="1115729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b="1" dirty="0"/>
              <a:t>Ford—333.5 points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5AB5F0-623A-2245-A3B7-B8201DC59F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35818" y="4371170"/>
            <a:ext cx="3489053" cy="2096435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2238F0E6-3331-C74F-B0C2-52410AD1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619" y="2004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 descr="page7image10158496">
            <a:extLst>
              <a:ext uri="{FF2B5EF4-FFF2-40B4-BE49-F238E27FC236}">
                <a16:creationId xmlns:a16="http://schemas.microsoft.com/office/drawing/2014/main" id="{91CB5FE8-1DDD-CA4C-A556-4AD9C3C84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619" y="200417"/>
            <a:ext cx="4610100" cy="56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9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9F2-AC44-734E-831E-48C76052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05AD-BA47-3044-861F-665C7A95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Sensitivity refers to the ability to designate each tweet in the samples with as positive. </a:t>
            </a:r>
          </a:p>
          <a:p>
            <a:r>
              <a:rPr lang="en-US" sz="2400" dirty="0"/>
              <a:t>A higher sensitive result means that this tweet tends to become more positive compared to other samples showing a lower sensitive number.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9F2-AC44-734E-831E-48C76052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05AD-BA47-3044-861F-665C7A95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scoring rules basically depends on the results of polarity </a:t>
            </a:r>
          </a:p>
          <a:p>
            <a:r>
              <a:rPr lang="en-US" sz="2400" dirty="0"/>
              <a:t>If the company comes out more positive results and less negative results and it can gain more scores. </a:t>
            </a:r>
          </a:p>
        </p:txBody>
      </p:sp>
    </p:spTree>
    <p:extLst>
      <p:ext uri="{BB962C8B-B14F-4D97-AF65-F5344CB8AC3E}">
        <p14:creationId xmlns:p14="http://schemas.microsoft.com/office/powerpoint/2010/main" val="228858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9F2-AC44-734E-831E-48C76052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Company’s Strategy Analysis: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05AD-BA47-3044-861F-665C7A95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Buick and Mazda show a much better sentiment figure than Ford, at least on Twitter </a:t>
            </a:r>
          </a:p>
          <a:p>
            <a:pPr marL="0" indent="0">
              <a:buNone/>
            </a:pPr>
            <a:r>
              <a:rPr lang="en-US" sz="2400" dirty="0"/>
              <a:t>	successfully build up their reputation by offering good services </a:t>
            </a:r>
          </a:p>
          <a:p>
            <a:r>
              <a:rPr lang="en-US" sz="2400" dirty="0"/>
              <a:t>Ford usually brings more issues or bad experience to its customers </a:t>
            </a:r>
          </a:p>
          <a:p>
            <a:pPr marL="0" indent="0">
              <a:buNone/>
            </a:pPr>
            <a:r>
              <a:rPr lang="en-US" sz="2400" dirty="0"/>
              <a:t>	improve their customer service and build a much better population to the 	public. </a:t>
            </a:r>
          </a:p>
        </p:txBody>
      </p:sp>
    </p:spTree>
    <p:extLst>
      <p:ext uri="{BB962C8B-B14F-4D97-AF65-F5344CB8AC3E}">
        <p14:creationId xmlns:p14="http://schemas.microsoft.com/office/powerpoint/2010/main" val="109167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DE3B-CD80-2146-BCAC-49D46CD6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5169-BA2F-E743-A40F-5A9C84F9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i="1" dirty="0"/>
              <a:t>Twitter API Documentation</a:t>
            </a:r>
            <a:r>
              <a:rPr lang="en-US" sz="2000" dirty="0"/>
              <a:t>. (2010). Docs | Twitter Developer. https://</a:t>
            </a:r>
            <a:r>
              <a:rPr lang="en-US" sz="2000" dirty="0" err="1"/>
              <a:t>developer.twitter.com</a:t>
            </a:r>
            <a:r>
              <a:rPr lang="en-US" sz="2000" dirty="0"/>
              <a:t>/</a:t>
            </a:r>
            <a:r>
              <a:rPr lang="en-US" sz="2000" dirty="0" err="1"/>
              <a:t>en</a:t>
            </a:r>
            <a:r>
              <a:rPr lang="en-US" sz="2000" dirty="0"/>
              <a:t>/docs/twitter-</a:t>
            </a:r>
            <a:r>
              <a:rPr lang="en-US" sz="2000" dirty="0" err="1"/>
              <a:t>api</a:t>
            </a:r>
            <a:endParaRPr lang="en-US" sz="2000" dirty="0"/>
          </a:p>
          <a:p>
            <a:r>
              <a:rPr lang="en-US" sz="2000" dirty="0"/>
              <a:t>Jain, S. (2020, December 8). </a:t>
            </a:r>
            <a:r>
              <a:rPr lang="en-US" sz="2000" i="1" dirty="0"/>
              <a:t>Natural Language Processing for Beginners: Using </a:t>
            </a:r>
            <a:r>
              <a:rPr lang="en-US" sz="2000" i="1" dirty="0" err="1"/>
              <a:t>TextBlob</a:t>
            </a:r>
            <a:r>
              <a:rPr lang="en-US" sz="2000" dirty="0"/>
              <a:t>. Analytics Vidhya. https://</a:t>
            </a:r>
            <a:r>
              <a:rPr lang="en-US" sz="2000" dirty="0" err="1"/>
              <a:t>www.analyticsvidhya.com</a:t>
            </a:r>
            <a:r>
              <a:rPr lang="en-US" sz="2000" dirty="0"/>
              <a:t>/blog/2018/02/natural-language-processing-for-beginners-using-</a:t>
            </a:r>
            <a:r>
              <a:rPr lang="en-US" sz="2000" dirty="0" err="1"/>
              <a:t>textblob</a:t>
            </a:r>
            <a:r>
              <a:rPr lang="en-US" sz="2000" dirty="0"/>
              <a:t>/</a:t>
            </a:r>
          </a:p>
          <a:p>
            <a:r>
              <a:rPr lang="en-US" sz="2000" dirty="0"/>
              <a:t>Hsu, S. (2018, September 11). </a:t>
            </a:r>
            <a:r>
              <a:rPr lang="en-US" sz="2000" i="1" dirty="0"/>
              <a:t>Introduction to Data Science: Custom Twitter Word Clouds</a:t>
            </a:r>
            <a:r>
              <a:rPr lang="en-US" sz="2000" dirty="0"/>
              <a:t>. Medium. https://</a:t>
            </a:r>
            <a:r>
              <a:rPr lang="en-US" sz="2000" dirty="0" err="1"/>
              <a:t>medium.com</a:t>
            </a:r>
            <a:r>
              <a:rPr lang="en-US" sz="2000" dirty="0"/>
              <a:t>/@shsu14/introduction-to-data-science-custom-twitter-word-clouds-704ec5538f46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9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6306-8A98-6145-BAB6-157F06CF3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7536"/>
            <a:ext cx="7197726" cy="2421464"/>
          </a:xfrm>
        </p:spPr>
        <p:txBody>
          <a:bodyPr/>
          <a:lstStyle/>
          <a:p>
            <a:r>
              <a:rPr lang="en-US" b="1" i="1" dirty="0"/>
              <a:t>Thank</a:t>
            </a:r>
            <a:r>
              <a:rPr lang="zh-CN" altLang="en-US" b="1" i="1" dirty="0"/>
              <a:t> </a:t>
            </a:r>
            <a:r>
              <a:rPr lang="en-US" altLang="zh-CN" b="1" i="1" dirty="0"/>
              <a:t>You</a:t>
            </a: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AB753-8B4D-F142-954A-7BAED484A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0205" y="4385731"/>
            <a:ext cx="7197726" cy="1405467"/>
          </a:xfrm>
        </p:spPr>
        <p:txBody>
          <a:bodyPr/>
          <a:lstStyle/>
          <a:p>
            <a:r>
              <a:rPr lang="en-US" b="1" dirty="0" err="1"/>
              <a:t>Ziming</a:t>
            </a:r>
            <a:r>
              <a:rPr lang="en-US" b="1" dirty="0"/>
              <a:t> Ping</a:t>
            </a:r>
            <a:r>
              <a:rPr lang="zh-CN" altLang="en-US" b="1" dirty="0"/>
              <a:t> </a:t>
            </a:r>
            <a:r>
              <a:rPr lang="en-US" altLang="zh-CN" b="1" dirty="0"/>
              <a:t>(zp</a:t>
            </a:r>
            <a:r>
              <a:rPr lang="en-US" b="1" dirty="0"/>
              <a:t>584</a:t>
            </a:r>
            <a:r>
              <a:rPr lang="en-US" altLang="zh-CN" b="1" dirty="0"/>
              <a:t>)</a:t>
            </a:r>
            <a:endParaRPr lang="en-US" dirty="0"/>
          </a:p>
          <a:p>
            <a:r>
              <a:rPr lang="en-US" b="1" dirty="0"/>
              <a:t>Tingyu Yang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en-US" b="1" dirty="0"/>
              <a:t>ty2069</a:t>
            </a:r>
            <a:r>
              <a:rPr lang="en-US" altLang="zh-CN" b="1" dirty="0"/>
              <a:t>)</a:t>
            </a:r>
            <a:endParaRPr lang="en-US" dirty="0"/>
          </a:p>
          <a:p>
            <a:r>
              <a:rPr lang="en-US" b="1" dirty="0" err="1"/>
              <a:t>Xinyu</a:t>
            </a:r>
            <a:r>
              <a:rPr lang="en-US" b="1" dirty="0"/>
              <a:t> Zhao</a:t>
            </a:r>
            <a:r>
              <a:rPr lang="zh-CN" altLang="en-US" b="1" dirty="0"/>
              <a:t> </a:t>
            </a:r>
            <a:r>
              <a:rPr lang="en-US" altLang="zh-CN" b="1" dirty="0"/>
              <a:t>(xz2671)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9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9F2-AC44-734E-831E-48C76052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05AD-BA47-3044-861F-665C7A951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5866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NLP-TEXTBLOB</a:t>
            </a:r>
          </a:p>
          <a:p>
            <a:r>
              <a:rPr lang="en-US" sz="2400" dirty="0"/>
              <a:t>Public attitudes towards 3 famous automobile companies in the USA </a:t>
            </a:r>
          </a:p>
          <a:p>
            <a:r>
              <a:rPr lang="en-US" sz="2400" dirty="0"/>
              <a:t>Twitter API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36EB7B-94AC-C048-9F13-0A133DD9F3CF}"/>
              </a:ext>
            </a:extLst>
          </p:cNvPr>
          <p:cNvSpPr txBox="1">
            <a:spLocks/>
          </p:cNvSpPr>
          <p:nvPr/>
        </p:nvSpPr>
        <p:spPr>
          <a:xfrm>
            <a:off x="826982" y="1337733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Basic idea</a:t>
            </a:r>
          </a:p>
        </p:txBody>
      </p:sp>
    </p:spTree>
    <p:extLst>
      <p:ext uri="{BB962C8B-B14F-4D97-AF65-F5344CB8AC3E}">
        <p14:creationId xmlns:p14="http://schemas.microsoft.com/office/powerpoint/2010/main" val="44929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9F2-AC44-734E-831E-48C76052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82" y="609600"/>
            <a:ext cx="9990244" cy="1456267"/>
          </a:xfrm>
        </p:spPr>
        <p:txBody>
          <a:bodyPr/>
          <a:lstStyle/>
          <a:p>
            <a:r>
              <a:rPr lang="en-US" b="1" dirty="0"/>
              <a:t>Introduction 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05AD-BA47-3044-861F-665C7A951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15167"/>
            <a:ext cx="10131425" cy="3649133"/>
          </a:xfrm>
        </p:spPr>
        <p:txBody>
          <a:bodyPr/>
          <a:lstStyle/>
          <a:p>
            <a:r>
              <a:rPr lang="en-US" sz="2400" dirty="0"/>
              <a:t>Clean up the raw data</a:t>
            </a:r>
          </a:p>
          <a:p>
            <a:r>
              <a:rPr lang="en-US" sz="2400" dirty="0"/>
              <a:t>NLP model to calculate the polarity and subjectivity of each meaningful word (</a:t>
            </a:r>
            <a:r>
              <a:rPr lang="en-US" sz="2400" dirty="0" err="1"/>
              <a:t>TextBlob</a:t>
            </a:r>
            <a:r>
              <a:rPr lang="en-US" sz="2400" dirty="0"/>
              <a:t>)</a:t>
            </a:r>
          </a:p>
          <a:p>
            <a:r>
              <a:rPr lang="en-US" sz="2400" dirty="0"/>
              <a:t>define a kind of metric to calculate the sentiment scores</a:t>
            </a:r>
          </a:p>
          <a:p>
            <a:r>
              <a:rPr lang="en-US" sz="2400" dirty="0"/>
              <a:t>every Positive tweet +2 points; every Neutral tweet +0.5 point; every Negative tweet -2 points</a:t>
            </a:r>
          </a:p>
          <a:p>
            <a:r>
              <a:rPr lang="en-US" sz="2400" dirty="0"/>
              <a:t>create a word cloud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36EB7B-94AC-C048-9F13-0A133DD9F3CF}"/>
              </a:ext>
            </a:extLst>
          </p:cNvPr>
          <p:cNvSpPr txBox="1">
            <a:spLocks/>
          </p:cNvSpPr>
          <p:nvPr/>
        </p:nvSpPr>
        <p:spPr>
          <a:xfrm>
            <a:off x="826982" y="1337733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Necessary Steps</a:t>
            </a:r>
          </a:p>
        </p:txBody>
      </p:sp>
    </p:spTree>
    <p:extLst>
      <p:ext uri="{BB962C8B-B14F-4D97-AF65-F5344CB8AC3E}">
        <p14:creationId xmlns:p14="http://schemas.microsoft.com/office/powerpoint/2010/main" val="16011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9F2-AC44-734E-831E-48C76052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Performance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05AD-BA47-3044-861F-665C7A951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2120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Selection of the top 3 automobile companies </a:t>
            </a:r>
          </a:p>
          <a:p>
            <a:pPr lvl="0" fontAlgn="base"/>
            <a:r>
              <a:rPr lang="en-US" sz="2400" dirty="0"/>
              <a:t>Mazda USA </a:t>
            </a:r>
          </a:p>
          <a:p>
            <a:pPr lvl="0" fontAlgn="base"/>
            <a:r>
              <a:rPr lang="en-US" sz="2400" dirty="0"/>
              <a:t>Buick </a:t>
            </a:r>
          </a:p>
          <a:p>
            <a:pPr lvl="0" fontAlgn="base"/>
            <a:r>
              <a:rPr lang="en-US" sz="2400" dirty="0"/>
              <a:t>Ford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36EB7B-94AC-C048-9F13-0A133DD9F3CF}"/>
              </a:ext>
            </a:extLst>
          </p:cNvPr>
          <p:cNvSpPr txBox="1">
            <a:spLocks/>
          </p:cNvSpPr>
          <p:nvPr/>
        </p:nvSpPr>
        <p:spPr>
          <a:xfrm>
            <a:off x="826982" y="1337733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36EB7B-94AC-C048-9F13-0A133DD9F3CF}"/>
              </a:ext>
            </a:extLst>
          </p:cNvPr>
          <p:cNvSpPr txBox="1">
            <a:spLocks/>
          </p:cNvSpPr>
          <p:nvPr/>
        </p:nvSpPr>
        <p:spPr>
          <a:xfrm>
            <a:off x="826982" y="1337733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8E544F-EB1C-CC4C-A3BD-C2B8CB48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Performance Process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754A9A-EC70-E74A-B90F-0A1685CA44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82" y="2275830"/>
            <a:ext cx="10131425" cy="259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5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9F2-AC44-734E-831E-48C76052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Performance Process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19692-A304-B84C-A531-18A3CFE69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762" y="3051969"/>
            <a:ext cx="4127500" cy="18288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036EB7B-94AC-C048-9F13-0A133DD9F3CF}"/>
              </a:ext>
            </a:extLst>
          </p:cNvPr>
          <p:cNvSpPr txBox="1">
            <a:spLocks/>
          </p:cNvSpPr>
          <p:nvPr/>
        </p:nvSpPr>
        <p:spPr>
          <a:xfrm>
            <a:off x="826982" y="1337733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9F2-AC44-734E-831E-48C76052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Performance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05AD-BA47-3044-861F-665C7A951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15167"/>
            <a:ext cx="10131425" cy="3649133"/>
          </a:xfrm>
        </p:spPr>
        <p:txBody>
          <a:bodyPr/>
          <a:lstStyle/>
          <a:p>
            <a:r>
              <a:rPr lang="en-US" sz="2400" dirty="0"/>
              <a:t>importing </a:t>
            </a:r>
            <a:r>
              <a:rPr lang="en-US" sz="2400" dirty="0" err="1"/>
              <a:t>TextBlob</a:t>
            </a:r>
            <a:r>
              <a:rPr lang="en-US" sz="2400" dirty="0"/>
              <a:t> package </a:t>
            </a:r>
          </a:p>
          <a:p>
            <a:r>
              <a:rPr lang="en-US" sz="2400" dirty="0"/>
              <a:t>add the corresponding subjectivity and polarity into the previous </a:t>
            </a:r>
            <a:r>
              <a:rPr lang="en-US" sz="2400" dirty="0" err="1"/>
              <a:t>DataFrame</a:t>
            </a:r>
            <a:r>
              <a:rPr lang="en-US" sz="2400" dirty="0"/>
              <a:t> and display the Scatter diagram. </a:t>
            </a:r>
          </a:p>
          <a:p>
            <a:r>
              <a:rPr lang="en-US" sz="2400" dirty="0"/>
              <a:t>set the scoring rule that Positive—gain 2 points, Neutral-gain 0.5 point and Negative lose 2 points in order to calculate the total scores of the specific company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36EB7B-94AC-C048-9F13-0A133DD9F3CF}"/>
              </a:ext>
            </a:extLst>
          </p:cNvPr>
          <p:cNvSpPr txBox="1">
            <a:spLocks/>
          </p:cNvSpPr>
          <p:nvPr/>
        </p:nvSpPr>
        <p:spPr>
          <a:xfrm>
            <a:off x="826982" y="1337733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5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9F2-AC44-734E-831E-48C76052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Performance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05AD-BA47-3044-861F-665C7A951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6828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generate the relevant graph regarding to the score results </a:t>
            </a:r>
          </a:p>
          <a:p>
            <a:r>
              <a:rPr lang="en-US" sz="2400" dirty="0"/>
              <a:t>generate the graph of scores of this company </a:t>
            </a:r>
          </a:p>
        </p:txBody>
      </p:sp>
    </p:spTree>
    <p:extLst>
      <p:ext uri="{BB962C8B-B14F-4D97-AF65-F5344CB8AC3E}">
        <p14:creationId xmlns:p14="http://schemas.microsoft.com/office/powerpoint/2010/main" val="22663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9F2-AC44-734E-831E-48C76052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Performance Process-WORD CLOUD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FCBCE-31B1-7542-A01F-358A266A7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012" y="3223419"/>
            <a:ext cx="6477000" cy="14859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036EB7B-94AC-C048-9F13-0A133DD9F3CF}"/>
              </a:ext>
            </a:extLst>
          </p:cNvPr>
          <p:cNvSpPr txBox="1">
            <a:spLocks/>
          </p:cNvSpPr>
          <p:nvPr/>
        </p:nvSpPr>
        <p:spPr>
          <a:xfrm>
            <a:off x="826982" y="1337733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464</Words>
  <Application>Microsoft Macintosh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Sentiment Analysis --Three Chosen   Automobile Companies </vt:lpstr>
      <vt:lpstr>Introduction</vt:lpstr>
      <vt:lpstr>Introduction &amp;</vt:lpstr>
      <vt:lpstr>Task Performance Process </vt:lpstr>
      <vt:lpstr>Task Performance Process </vt:lpstr>
      <vt:lpstr>Task Performance Process </vt:lpstr>
      <vt:lpstr>Task Performance Process </vt:lpstr>
      <vt:lpstr>Task Performance Process </vt:lpstr>
      <vt:lpstr>Task Performance Process-WORD CLOUD </vt:lpstr>
      <vt:lpstr>Scores, Graphs Word Cloud </vt:lpstr>
      <vt:lpstr>Scores, Graphs Word Cloud </vt:lpstr>
      <vt:lpstr>Scores, Graphs Word Cloud </vt:lpstr>
      <vt:lpstr>Analysis &amp; Conclusion </vt:lpstr>
      <vt:lpstr>Analysis &amp; Conclusion </vt:lpstr>
      <vt:lpstr>Company’s Strategy Analysis: 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--Three Chosen   Automobile Companies </dc:title>
  <dc:creator>Ziming Ping</dc:creator>
  <cp:lastModifiedBy>Ziming Ping</cp:lastModifiedBy>
  <cp:revision>1</cp:revision>
  <dcterms:created xsi:type="dcterms:W3CDTF">2020-12-10T04:48:12Z</dcterms:created>
  <dcterms:modified xsi:type="dcterms:W3CDTF">2020-12-10T04:49:30Z</dcterms:modified>
</cp:coreProperties>
</file>