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1"/>
  </p:notesMasterIdLst>
  <p:sldIdLst>
    <p:sldId id="256" r:id="rId3"/>
    <p:sldId id="399" r:id="rId4"/>
    <p:sldId id="266" r:id="rId5"/>
    <p:sldId id="288" r:id="rId6"/>
    <p:sldId id="350" r:id="rId7"/>
    <p:sldId id="351" r:id="rId8"/>
    <p:sldId id="352" r:id="rId9"/>
    <p:sldId id="354" r:id="rId10"/>
    <p:sldId id="355" r:id="rId11"/>
    <p:sldId id="356" r:id="rId12"/>
    <p:sldId id="357" r:id="rId13"/>
    <p:sldId id="401" r:id="rId14"/>
    <p:sldId id="358" r:id="rId15"/>
    <p:sldId id="359" r:id="rId16"/>
    <p:sldId id="360" r:id="rId17"/>
    <p:sldId id="402" r:id="rId18"/>
    <p:sldId id="367" r:id="rId19"/>
    <p:sldId id="361" r:id="rId20"/>
    <p:sldId id="362" r:id="rId21"/>
    <p:sldId id="306" r:id="rId22"/>
    <p:sldId id="308" r:id="rId23"/>
    <p:sldId id="309" r:id="rId24"/>
    <p:sldId id="310" r:id="rId25"/>
    <p:sldId id="311" r:id="rId26"/>
    <p:sldId id="312" r:id="rId27"/>
    <p:sldId id="313" r:id="rId28"/>
    <p:sldId id="314" r:id="rId29"/>
    <p:sldId id="315" r:id="rId30"/>
    <p:sldId id="320" r:id="rId31"/>
    <p:sldId id="316" r:id="rId32"/>
    <p:sldId id="321" r:id="rId33"/>
    <p:sldId id="322" r:id="rId34"/>
    <p:sldId id="323" r:id="rId35"/>
    <p:sldId id="324" r:id="rId36"/>
    <p:sldId id="325" r:id="rId37"/>
    <p:sldId id="336" r:id="rId38"/>
    <p:sldId id="326" r:id="rId39"/>
    <p:sldId id="328" r:id="rId40"/>
    <p:sldId id="327" r:id="rId41"/>
    <p:sldId id="329" r:id="rId42"/>
    <p:sldId id="330" r:id="rId43"/>
    <p:sldId id="331" r:id="rId44"/>
    <p:sldId id="332" r:id="rId45"/>
    <p:sldId id="333" r:id="rId46"/>
    <p:sldId id="334" r:id="rId47"/>
    <p:sldId id="335" r:id="rId48"/>
    <p:sldId id="307" r:id="rId49"/>
    <p:sldId id="285" r:id="rId50"/>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BEFF7"/>
    <a:srgbClr val="445660"/>
    <a:srgbClr val="A6A6A6"/>
    <a:srgbClr val="6F6F6F"/>
    <a:srgbClr val="2BB8C7"/>
    <a:srgbClr val="28B0BE"/>
    <a:srgbClr val="34C5D4"/>
    <a:srgbClr val="44546A"/>
    <a:srgbClr val="6D6D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3750" autoAdjust="0"/>
  </p:normalViewPr>
  <p:slideViewPr>
    <p:cSldViewPr snapToGrid="0" snapToObjects="1">
      <p:cViewPr varScale="1">
        <p:scale>
          <a:sx n="119" d="100"/>
          <a:sy n="119" d="100"/>
        </p:scale>
        <p:origin x="96" y="228"/>
      </p:cViewPr>
      <p:guideLst>
        <p:guide pos="3774"/>
        <p:guide orient="horz" pos="2160"/>
        <p:guide orient="horz" pos="3229"/>
        <p:guide pos="451"/>
        <p:guide pos="7224"/>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notesMaster" Target="notesMasters/notesMaster1.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smtClean="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endParaRPr lang="zh-CN" altLang="en-US" sz="1800" dirty="0" smtClean="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smtClean="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8965"/>
            <a:r>
              <a:rPr lang="zh-CN" altLang="en-US" sz="1800" dirty="0" smtClean="0">
                <a:solidFill>
                  <a:srgbClr val="FFFFFF"/>
                </a:solidFill>
                <a:latin typeface="Segoe UI Light" panose="020B0502040204020203"/>
                <a:ea typeface="微软雅黑" panose="020B0503020204020204" charset="-122"/>
                <a:cs typeface="Segoe UI Light" panose="020B0502040204020203"/>
              </a:rPr>
              <a:t>标注</a:t>
            </a:r>
            <a:endParaRPr lang="zh-CN" altLang="en-US" sz="1800" dirty="0">
              <a:solidFill>
                <a:srgbClr val="FFFFFF"/>
              </a:solidFill>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行距</a:t>
            </a: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背景图片出处</a:t>
            </a:r>
            <a:endParaRPr lang="zh-CN" altLang="en-US"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声明</a:t>
            </a: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英文 </a:t>
            </a:r>
            <a:r>
              <a:rPr lang="en-US" altLang="zh-CN" sz="1400" dirty="0">
                <a:solidFill>
                  <a:srgbClr val="FFFFFF"/>
                </a:solidFill>
                <a:latin typeface="Segoe UI Light" panose="020B0502040204020203" charset="0"/>
                <a:ea typeface="Segoe UI Light" panose="020B0502040204020203" charset="0"/>
                <a:cs typeface="Segoe UI Light" panose="020B0502040204020203" charset="0"/>
              </a:rPr>
              <a:t>Segoe </a:t>
            </a:r>
            <a:r>
              <a:rPr lang="en-US" altLang="zh-CN" sz="1400" dirty="0" smtClean="0">
                <a:solidFill>
                  <a:srgbClr val="FFFFFF"/>
                </a:solidFill>
                <a:latin typeface="Segoe UI Light" panose="020B0502040204020203" charset="0"/>
                <a:ea typeface="Segoe UI Light" panose="020B0502040204020203" charset="0"/>
                <a:cs typeface="Segoe UI Light" panose="020B0502040204020203" charset="0"/>
              </a:rPr>
              <a:t>UI</a:t>
            </a:r>
            <a:endParaRPr lang="zh-CN" altLang="en-US" sz="1400" dirty="0" smtClean="0">
              <a:solidFill>
                <a:srgbClr val="FFFFFF"/>
              </a:solidFill>
              <a:latin typeface="Segoe UI Light" panose="020B0502040204020203" charset="0"/>
              <a:ea typeface="Segoe UI Light" panose="020B0502040204020203" charset="0"/>
              <a:cs typeface="Segoe UI Light" panose="020B0502040204020203" charset="0"/>
            </a:endParaRPr>
          </a:p>
          <a:p>
            <a:pPr>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smtClean="0">
                <a:solidFill>
                  <a:srgbClr val="FFFFFF"/>
                </a:solidFill>
                <a:latin typeface="Segoe UI Light" panose="020B0502040204020203"/>
                <a:ea typeface="微软雅黑" panose="020B0503020204020204" charset="-122"/>
                <a:cs typeface="Segoe UI Light" panose="020B0502040204020203"/>
              </a:rPr>
              <a:t>正文 </a:t>
            </a:r>
            <a:r>
              <a:rPr lang="en-US" altLang="zh-CN" sz="1400" dirty="0" smtClean="0">
                <a:solidFill>
                  <a:srgbClr val="FFFFFF"/>
                </a:solidFill>
                <a:latin typeface="Segoe UI Light" panose="020B0502040204020203"/>
                <a:ea typeface="微软雅黑" panose="020B0503020204020204" charset="-122"/>
                <a:cs typeface="Segoe UI Light" panose="020B0502040204020203"/>
              </a:rPr>
              <a:t>1.3</a:t>
            </a: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en-US" altLang="zh-CN" sz="1400" dirty="0" err="1" smtClean="0">
                <a:solidFill>
                  <a:srgbClr val="FFFFFF"/>
                </a:solidFill>
                <a:latin typeface="Segoe UI Light" panose="020B0502040204020203"/>
                <a:ea typeface="微软雅黑" panose="020B0503020204020204" charset="-122"/>
                <a:cs typeface="Segoe UI Light" panose="020B0502040204020203"/>
              </a:rPr>
              <a:t>cn.bing.com</a:t>
            </a:r>
            <a:endParaRPr lang="zh-CN" altLang="en-US" sz="1400"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smtClean="0">
              <a:solidFill>
                <a:srgbClr val="FFFFFF"/>
              </a:solidFill>
              <a:latin typeface="Segoe UI Light" panose="020B0502040204020203"/>
              <a:ea typeface="微软雅黑" panose="020B050302020402020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smtClean="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8965"/>
            <a:r>
              <a:rPr kumimoji="1" lang="en-US" altLang="zh-CN" sz="1000" dirty="0" smtClean="0">
                <a:solidFill>
                  <a:prstClr val="white"/>
                </a:solidFill>
                <a:latin typeface="Segoe UI Light" panose="020B0502040204020203"/>
                <a:ea typeface="微软雅黑" panose="020B050302020402020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8965"/>
            <a:r>
              <a:rPr kumimoji="1" lang="zh-CN" altLang="en-US" sz="1335" dirty="0" smtClean="0">
                <a:solidFill>
                  <a:srgbClr val="000000"/>
                </a:solidFill>
                <a:latin typeface="Century Gothic" panose="020B0502020202020204"/>
                <a:ea typeface="微软雅黑" panose="020B0503020204020204" charset="-122"/>
              </a:rPr>
              <a:t>点击</a:t>
            </a:r>
            <a:r>
              <a:rPr kumimoji="1" lang="en-US" altLang="zh-CN" sz="1335" dirty="0" smtClean="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smtClean="0">
                <a:solidFill>
                  <a:srgbClr val="000000"/>
                </a:solidFill>
                <a:latin typeface="Century Gothic" panose="020B0502020202020204"/>
                <a:ea typeface="微软雅黑" panose="020B0503020204020204" charset="-122"/>
              </a:rPr>
              <a:t>获取更多优质模板（放映模式）</a:t>
            </a:r>
            <a:endParaRPr kumimoji="1" lang="zh-CN" altLang="en-US" sz="1335" dirty="0">
              <a:solidFill>
                <a:srgbClr val="000000"/>
              </a:solidFill>
              <a:latin typeface="Century Gothic" panose="020B0502020202020204"/>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Bradley Hand ITC" panose="03070402050302030203" pitchFamily="66" charset="0"/>
              </a:rPr>
              <a:t>OPPO</a:t>
            </a:r>
            <a:endParaRPr lang="zh-CN" altLang="en-US" sz="2800" b="1" dirty="0">
              <a:latin typeface="Bradley Hand ITC" panose="03070402050302030203" pitchFamily="66" charset="0"/>
            </a:endParaRPr>
          </a:p>
        </p:txBody>
      </p:sp>
      <p:sp>
        <p:nvSpPr>
          <p:cNvPr id="15" name="矩形 14"/>
          <p:cNvSpPr/>
          <p:nvPr/>
        </p:nvSpPr>
        <p:spPr>
          <a:xfrm>
            <a:off x="1075244" y="3307827"/>
            <a:ext cx="9897555" cy="1168400"/>
          </a:xfrm>
          <a:prstGeom prst="rect">
            <a:avLst/>
          </a:prstGeom>
        </p:spPr>
        <p:txBody>
          <a:bodyPr wrap="square">
            <a:spAutoFit/>
          </a:bodyPr>
          <a:lstStyle/>
          <a:p>
            <a:pPr algn="ctr"/>
            <a:r>
              <a:rPr lang="zh-CN" sz="6600" b="1" dirty="0" err="1" smtClean="0">
                <a:solidFill>
                  <a:schemeClr val="bg1"/>
                </a:solidFill>
              </a:rPr>
              <a:t>密码算法使用规范</a:t>
            </a:r>
            <a:endParaRPr lang="zh-CN" sz="6600" b="1" dirty="0">
              <a:solidFill>
                <a:schemeClr val="bg1"/>
              </a:solidFill>
            </a:endParaRPr>
          </a:p>
        </p:txBody>
      </p:sp>
      <p:sp>
        <p:nvSpPr>
          <p:cNvPr id="16" name="矩形 15"/>
          <p:cNvSpPr/>
          <p:nvPr/>
        </p:nvSpPr>
        <p:spPr>
          <a:xfrm>
            <a:off x="5278256" y="4607625"/>
            <a:ext cx="1402080" cy="352425"/>
          </a:xfrm>
          <a:prstGeom prst="rect">
            <a:avLst/>
          </a:prstGeom>
        </p:spPr>
        <p:txBody>
          <a:bodyPr wrap="none">
            <a:spAutoFit/>
          </a:bodyPr>
          <a:lstStyle/>
          <a:p>
            <a:r>
              <a:rPr lang="zh-CN" altLang="en-US" sz="1600" dirty="0">
                <a:solidFill>
                  <a:schemeClr val="bg1">
                    <a:lumMod val="95000"/>
                  </a:schemeClr>
                </a:solidFill>
                <a:latin typeface="+mj-ea"/>
                <a:ea typeface="+mj-ea"/>
              </a:rPr>
              <a:t>编写人</a:t>
            </a:r>
            <a:r>
              <a:rPr lang="zh-CN" altLang="en-US" sz="1600" dirty="0" smtClean="0">
                <a:solidFill>
                  <a:schemeClr val="bg1">
                    <a:lumMod val="95000"/>
                  </a:schemeClr>
                </a:solidFill>
                <a:latin typeface="+mj-ea"/>
                <a:ea typeface="+mj-ea"/>
              </a:rPr>
              <a:t>：</a:t>
            </a:r>
            <a:r>
              <a:rPr lang="zh-CN" sz="1600" dirty="0" smtClean="0">
                <a:solidFill>
                  <a:schemeClr val="bg1">
                    <a:lumMod val="95000"/>
                  </a:schemeClr>
                </a:solidFill>
                <a:latin typeface="+mj-ea"/>
                <a:ea typeface="+mj-ea"/>
              </a:rPr>
              <a:t>蒋浩</a:t>
            </a:r>
            <a:endParaRPr lang="zh-CN" sz="1600" dirty="0">
              <a:solidFill>
                <a:schemeClr val="bg1">
                  <a:lumMod val="95000"/>
                </a:schemeClr>
              </a:solidFill>
              <a:latin typeface="+mj-ea"/>
              <a:ea typeface="+mj-ea"/>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2f6aef774327c3f650d86ba188b477c4"/>
          <p:cNvPicPr>
            <a:picLocks noChangeAspect="1"/>
          </p:cNvPicPr>
          <p:nvPr/>
        </p:nvPicPr>
        <p:blipFill>
          <a:blip r:embed="rId1"/>
          <a:stretch>
            <a:fillRect/>
          </a:stretch>
        </p:blipFill>
        <p:spPr>
          <a:xfrm>
            <a:off x="4841240" y="657860"/>
            <a:ext cx="2365375" cy="2365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sz="2800" dirty="0" smtClean="0">
                <a:solidFill>
                  <a:schemeClr val="bg1"/>
                </a:solidFill>
                <a:latin typeface="+mj-ea"/>
                <a:ea typeface="+mj-ea"/>
              </a:rPr>
              <a:t>加密算法简介</a:t>
            </a:r>
            <a:endParaRPr lang="zh-CN" sz="2800" dirty="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716280" y="1208405"/>
            <a:ext cx="6649720" cy="394970"/>
          </a:xfrm>
          <a:prstGeom prst="rect">
            <a:avLst/>
          </a:prstGeom>
          <a:noFill/>
        </p:spPr>
        <p:txBody>
          <a:bodyPr wrap="square" rtlCol="0" anchor="t">
            <a:spAutoFit/>
          </a:bodyPr>
          <a:p>
            <a:pPr marL="342900" indent="-342900">
              <a:buFont typeface="+mj-ea"/>
              <a:buAutoNum type="circleNumDbPlain" startAt="4"/>
            </a:pPr>
            <a:r>
              <a:rPr lang="zh-CN" altLang="en-US"/>
              <a:t>密码反馈模式（Cipher FeedBack (CFB)</a:t>
            </a:r>
            <a:endParaRPr lang="zh-CN" altLang="en-US"/>
          </a:p>
        </p:txBody>
      </p:sp>
      <p:pic>
        <p:nvPicPr>
          <p:cNvPr id="3" name="图片 2"/>
          <p:cNvPicPr>
            <a:picLocks noChangeAspect="1"/>
          </p:cNvPicPr>
          <p:nvPr/>
        </p:nvPicPr>
        <p:blipFill>
          <a:blip r:embed="rId1"/>
          <a:stretch>
            <a:fillRect/>
          </a:stretch>
        </p:blipFill>
        <p:spPr>
          <a:xfrm>
            <a:off x="977900" y="2199005"/>
            <a:ext cx="4521200" cy="2940050"/>
          </a:xfrm>
          <a:prstGeom prst="rect">
            <a:avLst/>
          </a:prstGeom>
        </p:spPr>
      </p:pic>
      <p:sp>
        <p:nvSpPr>
          <p:cNvPr id="4" name="文本框 3"/>
          <p:cNvSpPr txBox="1"/>
          <p:nvPr/>
        </p:nvSpPr>
        <p:spPr>
          <a:xfrm>
            <a:off x="6522085" y="1864995"/>
            <a:ext cx="4549140" cy="3017520"/>
          </a:xfrm>
          <a:prstGeom prst="rect">
            <a:avLst/>
          </a:prstGeom>
          <a:noFill/>
        </p:spPr>
        <p:txBody>
          <a:bodyPr wrap="square" rtlCol="0" anchor="t">
            <a:spAutoFit/>
          </a:bodyPr>
          <a:p>
            <a:pPr fontAlgn="auto">
              <a:lnSpc>
                <a:spcPct val="150000"/>
              </a:lnSpc>
            </a:pPr>
            <a:r>
              <a:rPr lang="zh-CN" altLang="en-US" sz="1600" b="1"/>
              <a:t>优点：</a:t>
            </a:r>
            <a:endParaRPr lang="zh-CN" altLang="en-US" sz="1600" b="1"/>
          </a:p>
          <a:p>
            <a:pPr marL="285750" indent="-285750" fontAlgn="auto">
              <a:lnSpc>
                <a:spcPct val="150000"/>
              </a:lnSpc>
              <a:buFont typeface="Arial" panose="020B0604020202020204" pitchFamily="34" charset="0"/>
              <a:buChar char="•"/>
            </a:pPr>
            <a:r>
              <a:rPr lang="zh-CN" altLang="en-US" sz="1600"/>
              <a:t>隐藏了明文模式</a:t>
            </a:r>
            <a:endParaRPr lang="zh-CN" altLang="en-US" sz="1600"/>
          </a:p>
          <a:p>
            <a:pPr marL="285750" indent="-285750" fontAlgn="auto">
              <a:lnSpc>
                <a:spcPct val="150000"/>
              </a:lnSpc>
              <a:buFont typeface="Arial" panose="020B0604020202020204" pitchFamily="34" charset="0"/>
              <a:buChar char="•"/>
            </a:pPr>
            <a:r>
              <a:rPr lang="zh-CN" altLang="en-US" sz="1600"/>
              <a:t>分组密码转化为流模式</a:t>
            </a:r>
            <a:endParaRPr lang="zh-CN" altLang="en-US" sz="1600"/>
          </a:p>
          <a:p>
            <a:pPr marL="285750" indent="-285750" fontAlgn="auto">
              <a:lnSpc>
                <a:spcPct val="150000"/>
              </a:lnSpc>
              <a:buFont typeface="Arial" panose="020B0604020202020204" pitchFamily="34" charset="0"/>
              <a:buChar char="•"/>
            </a:pPr>
            <a:r>
              <a:rPr lang="zh-CN" altLang="en-US" sz="1600"/>
              <a:t>可以及时加密传送小于分组的数据</a:t>
            </a:r>
            <a:endParaRPr lang="zh-CN" altLang="en-US" sz="1600"/>
          </a:p>
          <a:p>
            <a:pPr fontAlgn="auto">
              <a:lnSpc>
                <a:spcPct val="150000"/>
              </a:lnSpc>
            </a:pPr>
            <a:r>
              <a:rPr lang="zh-CN" altLang="en-US" sz="1600" b="1"/>
              <a:t>缺点:</a:t>
            </a:r>
            <a:endParaRPr lang="zh-CN" altLang="en-US" sz="1600" b="1"/>
          </a:p>
          <a:p>
            <a:pPr marL="285750" indent="-285750" fontAlgn="auto">
              <a:lnSpc>
                <a:spcPct val="150000"/>
              </a:lnSpc>
              <a:buFont typeface="Arial" panose="020B0604020202020204" pitchFamily="34" charset="0"/>
              <a:buChar char="•"/>
            </a:pPr>
            <a:r>
              <a:rPr lang="zh-CN" altLang="en-US" sz="1600"/>
              <a:t>不利于并行计算</a:t>
            </a:r>
            <a:endParaRPr lang="zh-CN" altLang="en-US" sz="1600"/>
          </a:p>
          <a:p>
            <a:pPr marL="285750" indent="-285750" fontAlgn="auto">
              <a:lnSpc>
                <a:spcPct val="150000"/>
              </a:lnSpc>
              <a:buFont typeface="Arial" panose="020B0604020202020204" pitchFamily="34" charset="0"/>
              <a:buChar char="•"/>
            </a:pPr>
            <a:r>
              <a:rPr lang="zh-CN" altLang="en-US" sz="1600"/>
              <a:t>误差传送：一个明文单元损坏影响多个单元</a:t>
            </a:r>
            <a:endParaRPr lang="zh-CN" altLang="en-US" sz="1600"/>
          </a:p>
          <a:p>
            <a:pPr marL="285750" indent="-285750" fontAlgn="auto">
              <a:lnSpc>
                <a:spcPct val="150000"/>
              </a:lnSpc>
              <a:buFont typeface="Arial" panose="020B0604020202020204" pitchFamily="34" charset="0"/>
              <a:buChar char="•"/>
            </a:pPr>
            <a:r>
              <a:rPr lang="zh-CN" altLang="en-US" sz="1600"/>
              <a:t>唯一的IV</a:t>
            </a:r>
            <a:endParaRPr lang="zh-CN" altLang="en-US" sz="16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sz="2800" dirty="0" smtClean="0">
                <a:solidFill>
                  <a:schemeClr val="bg1"/>
                </a:solidFill>
                <a:latin typeface="+mj-ea"/>
                <a:ea typeface="+mj-ea"/>
              </a:rPr>
              <a:t>加密算法简介</a:t>
            </a:r>
            <a:endParaRPr lang="zh-CN" sz="2800" dirty="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764540" y="1328420"/>
            <a:ext cx="4650105" cy="394970"/>
          </a:xfrm>
          <a:prstGeom prst="rect">
            <a:avLst/>
          </a:prstGeom>
          <a:noFill/>
        </p:spPr>
        <p:txBody>
          <a:bodyPr wrap="square" rtlCol="0" anchor="t">
            <a:spAutoFit/>
          </a:bodyPr>
          <a:p>
            <a:pPr marL="342900" indent="-342900">
              <a:buFont typeface="+mj-ea"/>
              <a:buAutoNum type="circleNumDbPlain" startAt="5"/>
            </a:pPr>
            <a:r>
              <a:rPr lang="zh-CN" altLang="en-US"/>
              <a:t>输出反馈模式Output FeedBack (OFB)</a:t>
            </a:r>
            <a:endParaRPr lang="zh-CN" altLang="en-US"/>
          </a:p>
        </p:txBody>
      </p:sp>
      <p:pic>
        <p:nvPicPr>
          <p:cNvPr id="3" name="图片 2"/>
          <p:cNvPicPr>
            <a:picLocks noChangeAspect="1"/>
          </p:cNvPicPr>
          <p:nvPr/>
        </p:nvPicPr>
        <p:blipFill>
          <a:blip r:embed="rId1"/>
          <a:stretch>
            <a:fillRect/>
          </a:stretch>
        </p:blipFill>
        <p:spPr>
          <a:xfrm>
            <a:off x="875665" y="2188210"/>
            <a:ext cx="4762500" cy="3054350"/>
          </a:xfrm>
          <a:prstGeom prst="rect">
            <a:avLst/>
          </a:prstGeom>
        </p:spPr>
      </p:pic>
      <p:sp>
        <p:nvSpPr>
          <p:cNvPr id="4" name="文本框 3"/>
          <p:cNvSpPr txBox="1"/>
          <p:nvPr/>
        </p:nvSpPr>
        <p:spPr>
          <a:xfrm>
            <a:off x="6595745" y="2276475"/>
            <a:ext cx="4678045" cy="1920240"/>
          </a:xfrm>
          <a:prstGeom prst="rect">
            <a:avLst/>
          </a:prstGeom>
          <a:noFill/>
        </p:spPr>
        <p:txBody>
          <a:bodyPr wrap="square" rtlCol="0" anchor="t">
            <a:spAutoFit/>
          </a:bodyPr>
          <a:p>
            <a:pPr fontAlgn="auto">
              <a:lnSpc>
                <a:spcPct val="150000"/>
              </a:lnSpc>
            </a:pPr>
            <a:r>
              <a:rPr lang="zh-CN" altLang="en-US" sz="1600" b="1"/>
              <a:t>优点：</a:t>
            </a:r>
            <a:endParaRPr lang="zh-CN" altLang="en-US" sz="1600" b="1"/>
          </a:p>
          <a:p>
            <a:pPr marL="285750" indent="-285750" fontAlgn="auto">
              <a:lnSpc>
                <a:spcPct val="150000"/>
              </a:lnSpc>
              <a:buFont typeface="Arial" panose="020B0604020202020204" pitchFamily="34" charset="0"/>
              <a:buChar char="•"/>
            </a:pPr>
            <a:r>
              <a:rPr lang="zh-CN" altLang="en-US" sz="1600"/>
              <a:t>同明文不同密文，分组密钥转换为流密码</a:t>
            </a:r>
            <a:endParaRPr lang="zh-CN" altLang="en-US" sz="1600"/>
          </a:p>
          <a:p>
            <a:pPr fontAlgn="auto">
              <a:lnSpc>
                <a:spcPct val="150000"/>
              </a:lnSpc>
            </a:pPr>
            <a:r>
              <a:rPr lang="zh-CN" altLang="en-US" sz="1600" b="1"/>
              <a:t>缺点：</a:t>
            </a:r>
            <a:endParaRPr lang="zh-CN" altLang="en-US" sz="1600" b="1"/>
          </a:p>
          <a:p>
            <a:pPr marL="285750" indent="-285750" fontAlgn="auto">
              <a:lnSpc>
                <a:spcPct val="150000"/>
              </a:lnSpc>
              <a:buFont typeface="Arial" panose="020B0604020202020204" pitchFamily="34" charset="0"/>
              <a:buChar char="•"/>
            </a:pPr>
            <a:r>
              <a:rPr lang="zh-CN" altLang="en-US" sz="1600"/>
              <a:t>串行运算不利并行</a:t>
            </a:r>
            <a:endParaRPr lang="zh-CN" altLang="en-US" sz="1600"/>
          </a:p>
          <a:p>
            <a:pPr marL="285750" indent="-285750" fontAlgn="auto">
              <a:lnSpc>
                <a:spcPct val="150000"/>
              </a:lnSpc>
              <a:buFont typeface="Arial" panose="020B0604020202020204" pitchFamily="34" charset="0"/>
              <a:buChar char="•"/>
            </a:pPr>
            <a:r>
              <a:rPr lang="zh-CN" altLang="en-US" sz="1600"/>
              <a:t>传输错误可能导致后续传输块错误</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en-US" altLang="zh-CN" sz="2800" dirty="0">
                <a:solidFill>
                  <a:schemeClr val="bg1"/>
                </a:solidFill>
                <a:latin typeface="+mj-ea"/>
                <a:ea typeface="+mj-ea"/>
              </a:rPr>
              <a:t>AES-GCM</a:t>
            </a:r>
            <a:endParaRPr lang="en-US" altLang="zh-CN" sz="2800" dirty="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5" name="图片 4"/>
          <p:cNvPicPr>
            <a:picLocks noChangeAspect="1"/>
          </p:cNvPicPr>
          <p:nvPr/>
        </p:nvPicPr>
        <p:blipFill>
          <a:blip r:embed="rId1"/>
          <a:stretch>
            <a:fillRect/>
          </a:stretch>
        </p:blipFill>
        <p:spPr>
          <a:xfrm>
            <a:off x="444500" y="1305560"/>
            <a:ext cx="7038975" cy="5394325"/>
          </a:xfrm>
          <a:prstGeom prst="rect">
            <a:avLst/>
          </a:prstGeom>
        </p:spPr>
      </p:pic>
      <p:sp>
        <p:nvSpPr>
          <p:cNvPr id="6" name="文本框 5"/>
          <p:cNvSpPr txBox="1"/>
          <p:nvPr/>
        </p:nvSpPr>
        <p:spPr>
          <a:xfrm>
            <a:off x="8044815" y="1305560"/>
            <a:ext cx="3768090" cy="2148840"/>
          </a:xfrm>
          <a:prstGeom prst="rect">
            <a:avLst/>
          </a:prstGeom>
          <a:noFill/>
        </p:spPr>
        <p:txBody>
          <a:bodyPr wrap="square" rtlCol="0" anchor="t">
            <a:spAutoFit/>
          </a:bodyPr>
          <a:p>
            <a:pPr marL="285750" indent="-285750" fontAlgn="auto">
              <a:lnSpc>
                <a:spcPct val="150000"/>
              </a:lnSpc>
              <a:buFont typeface="Arial" panose="020B0604020202020204" pitchFamily="34" charset="0"/>
              <a:buChar char="•"/>
            </a:pPr>
            <a:r>
              <a:rPr lang="zh-CN" altLang="en-US"/>
              <a:t>GCM中的G就是指GMAC，C就是指CTR。</a:t>
            </a:r>
            <a:endParaRPr lang="zh-CN" altLang="en-US"/>
          </a:p>
          <a:p>
            <a:pPr marL="285750" indent="-285750" fontAlgn="auto">
              <a:lnSpc>
                <a:spcPct val="150000"/>
              </a:lnSpc>
              <a:buFont typeface="Arial" panose="020B0604020202020204" pitchFamily="34" charset="0"/>
              <a:buChar char="•"/>
            </a:pPr>
            <a:r>
              <a:rPr lang="zh-CN" altLang="en-US"/>
              <a:t>GCM可以提供对消息的加密和</a:t>
            </a:r>
            <a:r>
              <a:rPr lang="zh-CN" altLang="en-US" b="1">
                <a:solidFill>
                  <a:srgbClr val="FF0000"/>
                </a:solidFill>
              </a:rPr>
              <a:t>完整性校验</a:t>
            </a:r>
            <a:r>
              <a:rPr lang="zh-CN" altLang="en-US"/>
              <a:t>，另外，它还可以提供附加消息的完整性校验。</a:t>
            </a:r>
            <a:endParaRPr lang="zh-CN" altLang="en-US"/>
          </a:p>
        </p:txBody>
      </p:sp>
      <p:sp>
        <p:nvSpPr>
          <p:cNvPr id="7" name="文本框 6"/>
          <p:cNvSpPr txBox="1"/>
          <p:nvPr/>
        </p:nvSpPr>
        <p:spPr>
          <a:xfrm>
            <a:off x="8169275" y="3600450"/>
            <a:ext cx="3519170" cy="2148840"/>
          </a:xfrm>
          <a:prstGeom prst="rect">
            <a:avLst/>
          </a:prstGeom>
          <a:noFill/>
        </p:spPr>
        <p:txBody>
          <a:bodyPr wrap="square" rtlCol="0" anchor="t">
            <a:spAutoFit/>
          </a:bodyPr>
          <a:p>
            <a:pPr marL="285750" indent="-285750" fontAlgn="auto">
              <a:lnSpc>
                <a:spcPct val="150000"/>
              </a:lnSpc>
              <a:buFont typeface="Arial" panose="020B0604020202020204" pitchFamily="34" charset="0"/>
              <a:buChar char="•"/>
            </a:pPr>
            <a:r>
              <a:rPr lang="zh-CN" altLang="en-US"/>
              <a:t>Ek表示用对称秘钥k对输入做AES运算。</a:t>
            </a:r>
            <a:endParaRPr lang="zh-CN" altLang="en-US"/>
          </a:p>
          <a:p>
            <a:pPr marL="285750" indent="-285750" fontAlgn="auto">
              <a:lnSpc>
                <a:spcPct val="150000"/>
              </a:lnSpc>
              <a:buFont typeface="Arial" panose="020B0604020202020204" pitchFamily="34" charset="0"/>
              <a:buChar char="•"/>
            </a:pPr>
            <a:r>
              <a:rPr lang="zh-CN" altLang="en-US"/>
              <a:t>最后，密文接收者会收到密文、IV（计数器CTR的初始值）、MAC值。</a:t>
            </a:r>
            <a:endParaRPr lang="zh-CN" altLang="en-US"/>
          </a:p>
        </p:txBody>
      </p:sp>
      <p:sp>
        <p:nvSpPr>
          <p:cNvPr id="8" name="矩形 7"/>
          <p:cNvSpPr/>
          <p:nvPr/>
        </p:nvSpPr>
        <p:spPr>
          <a:xfrm>
            <a:off x="257175" y="3529965"/>
            <a:ext cx="7787640" cy="3169920"/>
          </a:xfrm>
          <a:prstGeom prst="rect">
            <a:avLst/>
          </a:prstGeom>
          <a:noFill/>
          <a:ln w="28575">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sz="2800" dirty="0" smtClean="0">
                <a:solidFill>
                  <a:schemeClr val="bg1"/>
                </a:solidFill>
                <a:latin typeface="+mj-ea"/>
                <a:ea typeface="+mj-ea"/>
              </a:rPr>
              <a:t>加密算法简介</a:t>
            </a:r>
            <a:endParaRPr lang="zh-CN" sz="2800" dirty="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716280" y="1234440"/>
            <a:ext cx="2068830" cy="384810"/>
          </a:xfrm>
          <a:prstGeom prst="rect">
            <a:avLst/>
          </a:prstGeom>
          <a:noFill/>
        </p:spPr>
        <p:txBody>
          <a:bodyPr wrap="none" rtlCol="0">
            <a:spAutoFit/>
          </a:bodyPr>
          <a:p>
            <a:pPr marL="285750" indent="-285750">
              <a:buFont typeface="Wingdings" panose="05000000000000000000" charset="0"/>
              <a:buChar char="Ø"/>
            </a:pPr>
            <a:r>
              <a:rPr lang="zh-CN" altLang="en-US" b="1"/>
              <a:t>非对称加密算法</a:t>
            </a:r>
            <a:endParaRPr lang="zh-CN" altLang="en-US" b="1"/>
          </a:p>
        </p:txBody>
      </p:sp>
      <p:sp>
        <p:nvSpPr>
          <p:cNvPr id="2" name="文本框 1"/>
          <p:cNvSpPr txBox="1"/>
          <p:nvPr/>
        </p:nvSpPr>
        <p:spPr>
          <a:xfrm>
            <a:off x="764540" y="1899920"/>
            <a:ext cx="4678680" cy="394970"/>
          </a:xfrm>
          <a:prstGeom prst="rect">
            <a:avLst/>
          </a:prstGeom>
          <a:noFill/>
        </p:spPr>
        <p:txBody>
          <a:bodyPr wrap="square" rtlCol="0" anchor="t">
            <a:spAutoFit/>
          </a:bodyPr>
          <a:p>
            <a:pPr marL="342900" indent="-342900">
              <a:buFont typeface="+mj-ea"/>
              <a:buAutoNum type="circleNumDbPlain"/>
            </a:pPr>
            <a:r>
              <a:rPr lang="zh-CN" altLang="en-US"/>
              <a:t>DSA （Digital Signature Algorithm）</a:t>
            </a:r>
            <a:endParaRPr lang="zh-CN" altLang="en-US"/>
          </a:p>
        </p:txBody>
      </p:sp>
      <p:sp>
        <p:nvSpPr>
          <p:cNvPr id="3" name="文本框 2"/>
          <p:cNvSpPr txBox="1"/>
          <p:nvPr/>
        </p:nvSpPr>
        <p:spPr>
          <a:xfrm>
            <a:off x="954405" y="2583180"/>
            <a:ext cx="6365240" cy="822960"/>
          </a:xfrm>
          <a:prstGeom prst="rect">
            <a:avLst/>
          </a:prstGeom>
          <a:noFill/>
        </p:spPr>
        <p:txBody>
          <a:bodyPr wrap="square" rtlCol="0" anchor="t">
            <a:spAutoFit/>
          </a:bodyPr>
          <a:p>
            <a:pPr marL="285750" indent="-285750" fontAlgn="auto">
              <a:lnSpc>
                <a:spcPct val="150000"/>
              </a:lnSpc>
              <a:buFont typeface="Arial" panose="020B0604020202020204" pitchFamily="34" charset="0"/>
              <a:buChar char="•"/>
            </a:pPr>
            <a:r>
              <a:rPr lang="zh-CN" altLang="en-US" sz="1600"/>
              <a:t>DSA加密算法主要依赖于整数有限域离散对数难题，其安全性与RSA相比差不多。</a:t>
            </a:r>
            <a:endParaRPr lang="zh-CN" altLang="en-US" sz="1600"/>
          </a:p>
        </p:txBody>
      </p:sp>
      <p:sp>
        <p:nvSpPr>
          <p:cNvPr id="4" name="文本框 3"/>
          <p:cNvSpPr txBox="1"/>
          <p:nvPr/>
        </p:nvSpPr>
        <p:spPr>
          <a:xfrm>
            <a:off x="953135" y="4645660"/>
            <a:ext cx="10281285" cy="1188720"/>
          </a:xfrm>
          <a:prstGeom prst="rect">
            <a:avLst/>
          </a:prstGeom>
          <a:noFill/>
        </p:spPr>
        <p:txBody>
          <a:bodyPr wrap="square" rtlCol="0" anchor="t">
            <a:spAutoFit/>
          </a:bodyPr>
          <a:p>
            <a:pPr marL="285750" indent="-285750" fontAlgn="auto">
              <a:lnSpc>
                <a:spcPct val="150000"/>
              </a:lnSpc>
              <a:buFont typeface="Arial" panose="020B0604020202020204" pitchFamily="34" charset="0"/>
              <a:buChar char="•"/>
            </a:pPr>
            <a:r>
              <a:rPr lang="zh-CN" altLang="en-US" sz="1600"/>
              <a:t>DSA 一般用于数字签名和认证。在DSA数字签名和认证中，发送者使用自己的私钥对文件或消息进行签名，接受者收到消息后使用发送者的公钥来验证签名的真实性。DSA只是一种算法，和</a:t>
            </a:r>
            <a:r>
              <a:rPr lang="zh-CN" altLang="en-US" sz="1600" b="1"/>
              <a:t>RSA不同之处在于它不能用作加密和解密，也不能进行密钥交换，只用于签名,它比RSA要快很多</a:t>
            </a:r>
            <a:r>
              <a:rPr lang="zh-CN" altLang="en-US" sz="1600"/>
              <a:t>。</a:t>
            </a:r>
            <a:endParaRPr lang="zh-CN" altLang="en-US" sz="1600"/>
          </a:p>
        </p:txBody>
      </p:sp>
      <p:sp>
        <p:nvSpPr>
          <p:cNvPr id="6" name="文本框 5"/>
          <p:cNvSpPr txBox="1"/>
          <p:nvPr/>
        </p:nvSpPr>
        <p:spPr>
          <a:xfrm>
            <a:off x="954405" y="3614420"/>
            <a:ext cx="10566400" cy="822960"/>
          </a:xfrm>
          <a:prstGeom prst="rect">
            <a:avLst/>
          </a:prstGeom>
          <a:noFill/>
        </p:spPr>
        <p:txBody>
          <a:bodyPr wrap="square" rtlCol="0" anchor="t">
            <a:spAutoFit/>
          </a:bodyPr>
          <a:p>
            <a:pPr marL="285750" indent="-285750" fontAlgn="auto">
              <a:lnSpc>
                <a:spcPct val="150000"/>
              </a:lnSpc>
              <a:buFont typeface="Arial" panose="020B0604020202020204" pitchFamily="34" charset="0"/>
              <a:buChar char="•"/>
            </a:pPr>
            <a:r>
              <a:rPr lang="zh-CN" altLang="en-US" sz="1600"/>
              <a:t>DSA的一个重要特点是两个素数公开，这样，当使用别人的p和q时，即使不知道私钥，你也能确认它们是否是随机产生的，还是作了手脚。RSA算法却作不到。</a:t>
            </a:r>
            <a:endParaRPr lang="zh-CN" altLang="en-US" sz="16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sz="2800" dirty="0" smtClean="0">
                <a:solidFill>
                  <a:schemeClr val="bg1"/>
                </a:solidFill>
                <a:latin typeface="+mj-ea"/>
                <a:ea typeface="+mj-ea"/>
              </a:rPr>
              <a:t>加密算法简介</a:t>
            </a:r>
            <a:endParaRPr lang="zh-CN" sz="2800" dirty="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764540" y="1271905"/>
            <a:ext cx="3775075" cy="408305"/>
          </a:xfrm>
          <a:prstGeom prst="rect">
            <a:avLst/>
          </a:prstGeom>
          <a:noFill/>
        </p:spPr>
        <p:txBody>
          <a:bodyPr wrap="square" rtlCol="0" anchor="t">
            <a:spAutoFit/>
          </a:bodyPr>
          <a:p>
            <a:pPr marL="342900" indent="-342900">
              <a:buFont typeface="+mj-ea"/>
              <a:buAutoNum type="circleNumDbPlain" startAt="2"/>
            </a:pPr>
            <a:r>
              <a:rPr lang="zh-CN" altLang="en-US"/>
              <a:t>RSA加密算法</a:t>
            </a:r>
            <a:endParaRPr lang="zh-CN" altLang="en-US"/>
          </a:p>
        </p:txBody>
      </p:sp>
      <p:sp>
        <p:nvSpPr>
          <p:cNvPr id="3" name="文本框 2"/>
          <p:cNvSpPr txBox="1"/>
          <p:nvPr/>
        </p:nvSpPr>
        <p:spPr>
          <a:xfrm>
            <a:off x="963930" y="1680210"/>
            <a:ext cx="10502900" cy="1188720"/>
          </a:xfrm>
          <a:prstGeom prst="rect">
            <a:avLst/>
          </a:prstGeom>
          <a:noFill/>
        </p:spPr>
        <p:txBody>
          <a:bodyPr wrap="square" rtlCol="0" anchor="t">
            <a:spAutoFit/>
          </a:bodyPr>
          <a:p>
            <a:pPr fontAlgn="auto">
              <a:lnSpc>
                <a:spcPct val="150000"/>
              </a:lnSpc>
            </a:pPr>
            <a:r>
              <a:rPr lang="zh-CN" altLang="en-US" sz="1600"/>
              <a:t>RSA加密算法是一种非对称加密算法，在公开密钥加密和电子商业中被广泛使用。RSA是1977年由罗纳德·李维斯特（Ron Rivest）、阿迪·萨莫尔（Adi Shamir）和伦纳德·阿德曼（Leonard Adleman）一起提出的。当时他们三人都在麻省理工学院工作。RSA就是他们三人姓氏开头字母拼在一起组成的。</a:t>
            </a:r>
            <a:endParaRPr lang="zh-CN" altLang="en-US" sz="1600"/>
          </a:p>
        </p:txBody>
      </p:sp>
      <p:sp>
        <p:nvSpPr>
          <p:cNvPr id="4" name="文本框 3"/>
          <p:cNvSpPr txBox="1"/>
          <p:nvPr/>
        </p:nvSpPr>
        <p:spPr>
          <a:xfrm>
            <a:off x="963930" y="3192780"/>
            <a:ext cx="10391140" cy="1188720"/>
          </a:xfrm>
          <a:prstGeom prst="rect">
            <a:avLst/>
          </a:prstGeom>
          <a:noFill/>
        </p:spPr>
        <p:txBody>
          <a:bodyPr wrap="square" rtlCol="0" anchor="t">
            <a:spAutoFit/>
          </a:bodyPr>
          <a:p>
            <a:pPr fontAlgn="auto">
              <a:lnSpc>
                <a:spcPct val="150000"/>
              </a:lnSpc>
            </a:pPr>
            <a:r>
              <a:rPr lang="zh-CN" altLang="en-US" sz="1600"/>
              <a:t>这种算法非常可靠，密钥越长，它就越难破解。根据已经披露的文献，目前被破解的最长RSA密钥是768个二进制位。也就是说，长度超过768位的密钥，还无法破解（至少没人公开宣布）。因此可以认为，1024位的RSA密钥基本安全，</a:t>
            </a:r>
            <a:r>
              <a:rPr lang="zh-CN" altLang="en-US" sz="1600" b="1"/>
              <a:t>2048位的密钥极其安全</a:t>
            </a:r>
            <a:r>
              <a:rPr lang="zh-CN" altLang="en-US" sz="1600"/>
              <a:t>。</a:t>
            </a:r>
            <a:endParaRPr lang="zh-CN" altLang="en-US" sz="16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sz="2800" dirty="0" smtClean="0">
                <a:solidFill>
                  <a:schemeClr val="bg1"/>
                </a:solidFill>
                <a:latin typeface="+mj-ea"/>
                <a:ea typeface="+mj-ea"/>
              </a:rPr>
              <a:t>加密算法简介</a:t>
            </a:r>
            <a:endParaRPr lang="zh-CN" sz="2800" dirty="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716280" y="1117600"/>
            <a:ext cx="7506970" cy="394970"/>
          </a:xfrm>
          <a:prstGeom prst="rect">
            <a:avLst/>
          </a:prstGeom>
          <a:noFill/>
        </p:spPr>
        <p:txBody>
          <a:bodyPr wrap="square" rtlCol="0" anchor="t">
            <a:spAutoFit/>
          </a:bodyPr>
          <a:p>
            <a:pPr marL="342900" indent="-342900">
              <a:buFont typeface="+mj-ea"/>
              <a:buAutoNum type="circleNumDbPlain" startAt="3"/>
            </a:pPr>
            <a:r>
              <a:rPr lang="zh-CN" altLang="en-US"/>
              <a:t>ECC （Elliptic Curves Cryptography），椭圆曲线密码编码学</a:t>
            </a:r>
            <a:endParaRPr lang="zh-CN" altLang="en-US"/>
          </a:p>
        </p:txBody>
      </p:sp>
      <p:sp>
        <p:nvSpPr>
          <p:cNvPr id="3" name="文本框 2"/>
          <p:cNvSpPr txBox="1"/>
          <p:nvPr/>
        </p:nvSpPr>
        <p:spPr>
          <a:xfrm>
            <a:off x="882650" y="1914525"/>
            <a:ext cx="10426700" cy="822960"/>
          </a:xfrm>
          <a:prstGeom prst="rect">
            <a:avLst/>
          </a:prstGeom>
          <a:noFill/>
        </p:spPr>
        <p:txBody>
          <a:bodyPr wrap="square" rtlCol="0" anchor="t">
            <a:spAutoFit/>
          </a:bodyPr>
          <a:p>
            <a:pPr fontAlgn="auto">
              <a:lnSpc>
                <a:spcPct val="150000"/>
              </a:lnSpc>
            </a:pPr>
            <a:r>
              <a:rPr lang="zh-CN" altLang="en-US" sz="1600"/>
              <a:t>椭圆曲线密码学的主要优势是在某些情况下它比其他的方法使用更小的密钥（</a:t>
            </a:r>
            <a:r>
              <a:rPr lang="zh-CN" altLang="en-US" sz="1600">
                <a:sym typeface="+mn-ea"/>
              </a:rPr>
              <a:t>比如RSA加密算法 </a:t>
            </a:r>
            <a:r>
              <a:rPr lang="zh-CN" altLang="en-US" sz="1600"/>
              <a:t>），同时提供相当的或更高等级的安全。</a:t>
            </a:r>
            <a:endParaRPr lang="zh-CN" altLang="en-US" sz="1600"/>
          </a:p>
        </p:txBody>
      </p:sp>
      <p:sp>
        <p:nvSpPr>
          <p:cNvPr id="4" name="文本框 3"/>
          <p:cNvSpPr txBox="1"/>
          <p:nvPr/>
        </p:nvSpPr>
        <p:spPr>
          <a:xfrm>
            <a:off x="2458720" y="3081020"/>
            <a:ext cx="7081520" cy="486410"/>
          </a:xfrm>
          <a:prstGeom prst="rect">
            <a:avLst/>
          </a:prstGeom>
          <a:noFill/>
        </p:spPr>
        <p:txBody>
          <a:bodyPr wrap="square" rtlCol="0" anchor="t">
            <a:spAutoFit/>
          </a:bodyPr>
          <a:p>
            <a:r>
              <a:rPr lang="zh-CN" altLang="en-US" sz="2400" b="1">
                <a:solidFill>
                  <a:srgbClr val="FF0000"/>
                </a:solidFill>
              </a:rPr>
              <a:t>ECC被公认为在给定密钥长度下最安全的加密算法</a:t>
            </a:r>
            <a:endParaRPr lang="zh-CN" altLang="en-US" sz="2400" b="1">
              <a:solidFill>
                <a:srgbClr val="FF0000"/>
              </a:solidFill>
            </a:endParaRPr>
          </a:p>
        </p:txBody>
      </p:sp>
      <p:sp>
        <p:nvSpPr>
          <p:cNvPr id="5" name="文本框 4"/>
          <p:cNvSpPr txBox="1"/>
          <p:nvPr/>
        </p:nvSpPr>
        <p:spPr>
          <a:xfrm>
            <a:off x="798830" y="3850640"/>
            <a:ext cx="10779125" cy="1920240"/>
          </a:xfrm>
          <a:prstGeom prst="rect">
            <a:avLst/>
          </a:prstGeom>
          <a:noFill/>
        </p:spPr>
        <p:txBody>
          <a:bodyPr wrap="square" rtlCol="0" anchor="t">
            <a:spAutoFit/>
          </a:bodyPr>
          <a:p>
            <a:pPr fontAlgn="auto">
              <a:lnSpc>
                <a:spcPct val="150000"/>
              </a:lnSpc>
            </a:pPr>
            <a:r>
              <a:rPr lang="zh-CN" altLang="en-US" sz="1600" b="1"/>
              <a:t>ECC 和 RSA 相比</a:t>
            </a:r>
            <a:endParaRPr lang="zh-CN" altLang="en-US" sz="1600"/>
          </a:p>
          <a:p>
            <a:pPr marL="285750" indent="-285750" fontAlgn="auto">
              <a:lnSpc>
                <a:spcPct val="150000"/>
              </a:lnSpc>
              <a:buFont typeface="Arial" panose="020B0604020202020204" pitchFamily="34" charset="0"/>
              <a:buChar char="•"/>
            </a:pPr>
            <a:r>
              <a:rPr lang="zh-CN" altLang="en-US" sz="1600"/>
              <a:t>抗攻击性强。相同的密钥长度，其抗攻击性要强很多倍</a:t>
            </a:r>
            <a:endParaRPr lang="zh-CN" altLang="en-US" sz="1600"/>
          </a:p>
          <a:p>
            <a:pPr marL="285750" indent="-285750" fontAlgn="auto">
              <a:lnSpc>
                <a:spcPct val="150000"/>
              </a:lnSpc>
              <a:buFont typeface="Arial" panose="020B0604020202020204" pitchFamily="34" charset="0"/>
              <a:buChar char="•"/>
            </a:pPr>
            <a:r>
              <a:rPr lang="zh-CN" altLang="en-US" sz="1600"/>
              <a:t>计算量小，处理速度快。ECC 总的速度比 RSA、DSA 要快得多</a:t>
            </a:r>
            <a:endParaRPr lang="zh-CN" altLang="en-US" sz="1600"/>
          </a:p>
          <a:p>
            <a:pPr marL="285750" indent="-285750" fontAlgn="auto">
              <a:lnSpc>
                <a:spcPct val="150000"/>
              </a:lnSpc>
              <a:buFont typeface="Arial" panose="020B0604020202020204" pitchFamily="34" charset="0"/>
              <a:buChar char="•"/>
            </a:pPr>
            <a:r>
              <a:rPr lang="zh-CN" altLang="en-US" sz="1600"/>
              <a:t>存储空间占用小。ECC 的密钥尺寸和系统参数与 RSA、DSA 相比要小得多，意味着它所占的存贮空间要小得多</a:t>
            </a:r>
            <a:endParaRPr lang="zh-CN" altLang="en-US" sz="1600"/>
          </a:p>
          <a:p>
            <a:pPr marL="285750" indent="-285750" fontAlgn="auto">
              <a:lnSpc>
                <a:spcPct val="150000"/>
              </a:lnSpc>
              <a:buFont typeface="Arial" panose="020B0604020202020204" pitchFamily="34" charset="0"/>
              <a:buChar char="•"/>
            </a:pPr>
            <a:r>
              <a:rPr lang="zh-CN" altLang="en-US" sz="1600"/>
              <a:t>带宽要求低。应用于短消息时 ECC 带宽要求比</a:t>
            </a:r>
            <a:r>
              <a:rPr lang="en-US" altLang="zh-CN" sz="1600"/>
              <a:t>RSA</a:t>
            </a:r>
            <a:r>
              <a:rPr lang="zh-CN" altLang="en-US" sz="1600"/>
              <a:t>、</a:t>
            </a:r>
            <a:r>
              <a:rPr lang="en-US" altLang="zh-CN" sz="1600"/>
              <a:t>DSA</a:t>
            </a:r>
            <a:r>
              <a:rPr lang="zh-CN" altLang="en-US" sz="1600"/>
              <a:t>低得多</a:t>
            </a:r>
            <a:endParaRPr lang="zh-CN" altLang="en-US" sz="16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sz="2800" dirty="0" smtClean="0">
                <a:solidFill>
                  <a:schemeClr val="bg1"/>
                </a:solidFill>
                <a:latin typeface="+mj-ea"/>
                <a:ea typeface="+mj-ea"/>
              </a:rPr>
              <a:t>加密算法简介</a:t>
            </a:r>
            <a:endParaRPr lang="zh-CN" sz="2800" dirty="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764540" y="2031365"/>
            <a:ext cx="10643870" cy="1737360"/>
          </a:xfrm>
          <a:prstGeom prst="rect">
            <a:avLst/>
          </a:prstGeom>
          <a:noFill/>
        </p:spPr>
        <p:txBody>
          <a:bodyPr wrap="square" rtlCol="0" anchor="t">
            <a:spAutoFit/>
          </a:bodyPr>
          <a:p>
            <a:pPr fontAlgn="auto">
              <a:lnSpc>
                <a:spcPct val="200000"/>
              </a:lnSpc>
            </a:pPr>
            <a:r>
              <a:rPr lang="zh-CN" altLang="en-US"/>
              <a:t>现在 SSL 证书普遍使用的是 RSA 算法， ECC 作为其公钥算法的数字证书近几年的发展也不容小觑：2008 年左右 CA 开始储备 ECC 根证书，2012 年左右 CA 开始对外公开销售 ECC 证书，2014 年 ECC 证书在国外被普遍开始使用，2015 年国内开始接受 ECC 证书。</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sz="2800" dirty="0" smtClean="0">
                <a:solidFill>
                  <a:schemeClr val="bg1"/>
                </a:solidFill>
                <a:latin typeface="+mj-ea"/>
                <a:ea typeface="+mj-ea"/>
              </a:rPr>
              <a:t>加密算法简介</a:t>
            </a:r>
            <a:endParaRPr lang="zh-CN" sz="2800" dirty="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764540" y="1132840"/>
            <a:ext cx="3120390" cy="408305"/>
          </a:xfrm>
          <a:prstGeom prst="rect">
            <a:avLst/>
          </a:prstGeom>
          <a:noFill/>
        </p:spPr>
        <p:txBody>
          <a:bodyPr wrap="square" rtlCol="0">
            <a:spAutoFit/>
          </a:bodyPr>
          <a:p>
            <a:pPr marL="342900" indent="-342900">
              <a:buFont typeface="+mj-ea"/>
              <a:buAutoNum type="circleNumDbPlain" startAt="4"/>
            </a:pPr>
            <a:r>
              <a:rPr lang="en-US" altLang="zh-CN"/>
              <a:t>DH</a:t>
            </a:r>
            <a:r>
              <a:rPr lang="zh-CN" altLang="en-US"/>
              <a:t>算法</a:t>
            </a:r>
            <a:endParaRPr lang="zh-CN" altLang="en-US"/>
          </a:p>
        </p:txBody>
      </p:sp>
      <p:sp>
        <p:nvSpPr>
          <p:cNvPr id="3" name="文本框 2"/>
          <p:cNvSpPr txBox="1"/>
          <p:nvPr/>
        </p:nvSpPr>
        <p:spPr>
          <a:xfrm>
            <a:off x="899160" y="1746250"/>
            <a:ext cx="10069830" cy="661670"/>
          </a:xfrm>
          <a:prstGeom prst="rect">
            <a:avLst/>
          </a:prstGeom>
          <a:noFill/>
        </p:spPr>
        <p:txBody>
          <a:bodyPr wrap="square" rtlCol="0" anchor="t">
            <a:spAutoFit/>
          </a:bodyPr>
          <a:p>
            <a:r>
              <a:rPr lang="zh-CN" altLang="en-US"/>
              <a:t>DH（Diffie-Hellman）算法是非对称加密算法的鼻祖，为非对称加密算法奠定了基础，该算法可以使两个用户之间安全地交换一个密钥，但不能用于加密或解密信息。</a:t>
            </a:r>
            <a:endParaRPr lang="zh-CN" altLang="en-US"/>
          </a:p>
        </p:txBody>
      </p:sp>
      <p:sp>
        <p:nvSpPr>
          <p:cNvPr id="4" name="文本框 3"/>
          <p:cNvSpPr txBox="1"/>
          <p:nvPr/>
        </p:nvSpPr>
        <p:spPr>
          <a:xfrm>
            <a:off x="899160" y="2637155"/>
            <a:ext cx="10576560" cy="2286000"/>
          </a:xfrm>
          <a:prstGeom prst="rect">
            <a:avLst/>
          </a:prstGeom>
          <a:noFill/>
        </p:spPr>
        <p:txBody>
          <a:bodyPr wrap="square" rtlCol="0" anchor="t">
            <a:spAutoFit/>
          </a:bodyPr>
          <a:p>
            <a:pPr fontAlgn="auto">
              <a:lnSpc>
                <a:spcPct val="150000"/>
              </a:lnSpc>
            </a:pPr>
            <a:r>
              <a:rPr lang="zh-CN" altLang="en-US" sz="1600" b="1"/>
              <a:t> 原理</a:t>
            </a:r>
            <a:endParaRPr lang="zh-CN" altLang="en-US" sz="1600" b="1"/>
          </a:p>
          <a:p>
            <a:pPr marL="342900" indent="-342900" fontAlgn="auto">
              <a:lnSpc>
                <a:spcPct val="150000"/>
              </a:lnSpc>
              <a:buFont typeface="+mj-lt"/>
              <a:buAutoNum type="arabicPeriod"/>
            </a:pPr>
            <a:r>
              <a:rPr lang="zh-CN" altLang="en-US" sz="1600"/>
              <a:t>发送方和接收方设置相同的大数数n和g，这两个数不是保密的， 他们可以通过非安全通道来协商这两个素数。</a:t>
            </a:r>
            <a:endParaRPr lang="zh-CN" altLang="en-US" sz="1600"/>
          </a:p>
          <a:p>
            <a:pPr marL="342900" indent="-342900" fontAlgn="auto">
              <a:lnSpc>
                <a:spcPct val="150000"/>
              </a:lnSpc>
              <a:buFont typeface="+mj-lt"/>
              <a:buAutoNum type="arabicPeriod"/>
            </a:pPr>
            <a:r>
              <a:rPr lang="zh-CN" altLang="en-US" sz="1600"/>
              <a:t>发送方选择一个大随机整数x，计算 X = g^x mod n，发送X给接收者；</a:t>
            </a:r>
            <a:endParaRPr lang="zh-CN" altLang="en-US" sz="1600"/>
          </a:p>
          <a:p>
            <a:pPr marL="342900" indent="-342900" fontAlgn="auto">
              <a:lnSpc>
                <a:spcPct val="150000"/>
              </a:lnSpc>
              <a:buFont typeface="+mj-lt"/>
              <a:buAutoNum type="arabicPeriod"/>
            </a:pPr>
            <a:r>
              <a:rPr lang="zh-CN" altLang="en-US" sz="1600"/>
              <a:t>接收方选择一个大随机整数y，计算 Y = g^y mod n，发送Y给发送方；</a:t>
            </a:r>
            <a:endParaRPr lang="zh-CN" altLang="en-US" sz="1600"/>
          </a:p>
          <a:p>
            <a:pPr marL="342900" indent="-342900" fontAlgn="auto">
              <a:lnSpc>
                <a:spcPct val="150000"/>
              </a:lnSpc>
              <a:buFont typeface="+mj-lt"/>
              <a:buAutoNum type="arabicPeriod"/>
            </a:pPr>
            <a:r>
              <a:rPr lang="zh-CN" altLang="en-US" sz="1600"/>
              <a:t>发送方密钥为k1 = Y^x mod n，接收方密钥为k2=X^y mod n。</a:t>
            </a:r>
            <a:endParaRPr lang="zh-CN" altLang="en-US" sz="1600"/>
          </a:p>
          <a:p>
            <a:pPr marL="342900" indent="-342900" fontAlgn="auto">
              <a:lnSpc>
                <a:spcPct val="150000"/>
              </a:lnSpc>
              <a:buFont typeface="+mj-lt"/>
              <a:buAutoNum type="arabicPeriod"/>
            </a:pPr>
            <a:r>
              <a:rPr lang="zh-CN" altLang="en-US" sz="1600"/>
              <a:t>其他人可以知道n、 g、 X和Y， 但是他们不能计算出密钥，除非他们能恢复x和y。</a:t>
            </a:r>
            <a:endParaRPr lang="zh-CN" altLang="en-US" sz="1600"/>
          </a:p>
        </p:txBody>
      </p:sp>
      <p:sp>
        <p:nvSpPr>
          <p:cNvPr id="5" name="文本框 4"/>
          <p:cNvSpPr txBox="1"/>
          <p:nvPr/>
        </p:nvSpPr>
        <p:spPr>
          <a:xfrm>
            <a:off x="899160" y="5273675"/>
            <a:ext cx="8134350" cy="868680"/>
          </a:xfrm>
          <a:prstGeom prst="rect">
            <a:avLst/>
          </a:prstGeom>
          <a:noFill/>
        </p:spPr>
        <p:txBody>
          <a:bodyPr wrap="square" rtlCol="0" anchor="t">
            <a:spAutoFit/>
          </a:bodyPr>
          <a:p>
            <a:pPr fontAlgn="auto">
              <a:lnSpc>
                <a:spcPct val="150000"/>
              </a:lnSpc>
            </a:pPr>
            <a:r>
              <a:rPr lang="zh-CN" altLang="en-US" sz="1600" b="1"/>
              <a:t>缺点：</a:t>
            </a:r>
            <a:r>
              <a:rPr lang="zh-CN" altLang="en-US" sz="1600"/>
              <a:t>不能抵御中间人攻击。</a:t>
            </a:r>
            <a:endParaRPr lang="zh-CN" altLang="en-US" sz="1600"/>
          </a:p>
          <a:p>
            <a:pPr fontAlgn="auto">
              <a:lnSpc>
                <a:spcPct val="150000"/>
              </a:lnSpc>
            </a:pPr>
            <a:r>
              <a:rPr lang="zh-CN" altLang="en-US" sz="1600" b="1"/>
              <a:t>解决方法：</a:t>
            </a:r>
            <a:r>
              <a:rPr lang="zh-CN" altLang="en-US" sz="1600"/>
              <a:t>使用认证的方法，确保X 、Y可信</a:t>
            </a:r>
            <a:r>
              <a:rPr lang="zh-CN" altLang="en-US"/>
              <a:t>。</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sz="2800" dirty="0" smtClean="0">
                <a:solidFill>
                  <a:schemeClr val="bg1"/>
                </a:solidFill>
                <a:latin typeface="+mj-ea"/>
                <a:ea typeface="+mj-ea"/>
              </a:rPr>
              <a:t>加密算法简介</a:t>
            </a:r>
            <a:endParaRPr lang="zh-CN" sz="2800" dirty="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716280" y="1029335"/>
            <a:ext cx="1919605" cy="387350"/>
          </a:xfrm>
          <a:prstGeom prst="rect">
            <a:avLst/>
          </a:prstGeom>
          <a:noFill/>
        </p:spPr>
        <p:txBody>
          <a:bodyPr wrap="none" rtlCol="0">
            <a:spAutoFit/>
          </a:bodyPr>
          <a:p>
            <a:pPr marL="285750" indent="-285750">
              <a:buFont typeface="Wingdings" panose="05000000000000000000" charset="0"/>
              <a:buChar char="Ø"/>
            </a:pPr>
            <a:r>
              <a:rPr lang="en-US" altLang="zh-CN" b="1"/>
              <a:t>Hash</a:t>
            </a:r>
            <a:r>
              <a:rPr lang="zh-CN" altLang="en-US" b="1"/>
              <a:t>散列算法</a:t>
            </a:r>
            <a:endParaRPr lang="zh-CN" altLang="en-US" b="1"/>
          </a:p>
        </p:txBody>
      </p:sp>
      <p:sp>
        <p:nvSpPr>
          <p:cNvPr id="2" name="文本框 1"/>
          <p:cNvSpPr txBox="1"/>
          <p:nvPr/>
        </p:nvSpPr>
        <p:spPr>
          <a:xfrm>
            <a:off x="848995" y="1485265"/>
            <a:ext cx="10665460" cy="822960"/>
          </a:xfrm>
          <a:prstGeom prst="rect">
            <a:avLst/>
          </a:prstGeom>
          <a:noFill/>
        </p:spPr>
        <p:txBody>
          <a:bodyPr wrap="square" rtlCol="0" anchor="t">
            <a:spAutoFit/>
          </a:bodyPr>
          <a:p>
            <a:pPr fontAlgn="auto">
              <a:lnSpc>
                <a:spcPct val="150000"/>
              </a:lnSpc>
            </a:pPr>
            <a:r>
              <a:rPr lang="zh-CN" altLang="en-US" sz="1600"/>
              <a:t>Hash 算法特别的地方在于它是一种</a:t>
            </a:r>
            <a:r>
              <a:rPr lang="zh-CN" altLang="en-US" sz="1600" b="1"/>
              <a:t>单向算法</a:t>
            </a:r>
            <a:r>
              <a:rPr lang="zh-CN" altLang="en-US" sz="1600"/>
              <a:t>，用户可以通过 Hash 算法对目标信息生成一段特定长度的唯一的 Hash 值，却</a:t>
            </a:r>
            <a:r>
              <a:rPr lang="zh-CN" altLang="en-US" sz="1600" b="1"/>
              <a:t>不能通过这个 Hash 值重新获得目标信息</a:t>
            </a:r>
            <a:r>
              <a:rPr lang="zh-CN" altLang="en-US" sz="1600"/>
              <a:t>。因此 Hash 算法常用在不可还原的</a:t>
            </a:r>
            <a:r>
              <a:rPr lang="zh-CN" altLang="en-US" sz="1600" b="1"/>
              <a:t>密码存储、信息完整性校验</a:t>
            </a:r>
            <a:r>
              <a:rPr lang="zh-CN" altLang="en-US" sz="1600"/>
              <a:t>等。</a:t>
            </a:r>
            <a:endParaRPr lang="zh-CN" altLang="en-US" sz="1600"/>
          </a:p>
        </p:txBody>
      </p:sp>
      <p:sp>
        <p:nvSpPr>
          <p:cNvPr id="3" name="文本框 2"/>
          <p:cNvSpPr txBox="1"/>
          <p:nvPr/>
        </p:nvSpPr>
        <p:spPr>
          <a:xfrm>
            <a:off x="848995" y="2308225"/>
            <a:ext cx="10494645" cy="2286000"/>
          </a:xfrm>
          <a:prstGeom prst="rect">
            <a:avLst/>
          </a:prstGeom>
          <a:noFill/>
        </p:spPr>
        <p:txBody>
          <a:bodyPr wrap="square" rtlCol="0" anchor="t">
            <a:spAutoFit/>
          </a:bodyPr>
          <a:p>
            <a:pPr fontAlgn="auto">
              <a:lnSpc>
                <a:spcPct val="150000"/>
              </a:lnSpc>
            </a:pPr>
            <a:r>
              <a:rPr lang="zh-CN" altLang="en-US" sz="1600"/>
              <a:t>常见的有</a:t>
            </a:r>
            <a:r>
              <a:rPr lang="en-US" altLang="zh-CN" sz="1600"/>
              <a:t>Hash</a:t>
            </a:r>
            <a:r>
              <a:rPr lang="zh-CN" altLang="en-US" sz="1600"/>
              <a:t>算法有：</a:t>
            </a:r>
            <a:endParaRPr lang="zh-CN" altLang="en-US" sz="1600"/>
          </a:p>
          <a:p>
            <a:pPr marL="285750" indent="-285750" fontAlgn="auto">
              <a:lnSpc>
                <a:spcPct val="150000"/>
              </a:lnSpc>
              <a:buFont typeface="Arial" panose="020B0604020202020204" pitchFamily="34" charset="0"/>
              <a:buChar char="•"/>
            </a:pPr>
            <a:r>
              <a:rPr lang="zh-CN" altLang="en-US" sz="1600"/>
              <a:t>MD5 （Message Digest Algorithm 5）：是 RSA 数据安全公司开发的一种单向散列算法，非可逆，相同的明文产生相同的密文；</a:t>
            </a:r>
            <a:endParaRPr lang="zh-CN" altLang="en-US" sz="1600"/>
          </a:p>
          <a:p>
            <a:pPr marL="285750" indent="-285750" fontAlgn="auto">
              <a:lnSpc>
                <a:spcPct val="150000"/>
              </a:lnSpc>
              <a:buFont typeface="Arial" panose="020B0604020202020204" pitchFamily="34" charset="0"/>
              <a:buChar char="•"/>
            </a:pPr>
            <a:r>
              <a:rPr lang="zh-CN" altLang="en-US" sz="1600"/>
              <a:t>SHA （Secure Hash Algorithm）：可以对任意长度的数据运算生成一个 160 位的数值。</a:t>
            </a:r>
            <a:endParaRPr lang="zh-CN" altLang="en-US" sz="1600"/>
          </a:p>
          <a:p>
            <a:pPr marL="285750" indent="-285750" fontAlgn="auto">
              <a:lnSpc>
                <a:spcPct val="150000"/>
              </a:lnSpc>
              <a:buFont typeface="Arial" panose="020B0604020202020204" pitchFamily="34" charset="0"/>
              <a:buChar char="•"/>
            </a:pPr>
            <a:r>
              <a:rPr lang="zh-CN" altLang="en-US" sz="1600"/>
              <a:t>HMAC（Hash-based Message Authentication Code）：基于 hash</a:t>
            </a:r>
            <a:r>
              <a:rPr lang="en-US" altLang="zh-CN" sz="1600"/>
              <a:t>+key</a:t>
            </a:r>
            <a:r>
              <a:rPr lang="zh-CN" altLang="en-US" sz="1600"/>
              <a:t> 的消息验证码，是安全通信中必要的组成部件。主要是防止消息被篡改，和对称加密一起保护数据通信的完整性。</a:t>
            </a:r>
            <a:endParaRPr lang="zh-CN" altLang="en-US" sz="16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sz="2800" dirty="0" smtClean="0">
                <a:solidFill>
                  <a:schemeClr val="bg1"/>
                </a:solidFill>
                <a:latin typeface="+mj-ea"/>
                <a:ea typeface="+mj-ea"/>
              </a:rPr>
              <a:t>加密算法简介</a:t>
            </a:r>
            <a:endParaRPr lang="zh-CN" sz="2800" dirty="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764540" y="1325880"/>
            <a:ext cx="10263505" cy="4206240"/>
          </a:xfrm>
          <a:prstGeom prst="rect">
            <a:avLst/>
          </a:prstGeom>
          <a:noFill/>
        </p:spPr>
        <p:txBody>
          <a:bodyPr wrap="square" rtlCol="0" anchor="t">
            <a:spAutoFit/>
          </a:bodyPr>
          <a:p>
            <a:pPr fontAlgn="auto">
              <a:lnSpc>
                <a:spcPct val="150000"/>
              </a:lnSpc>
            </a:pPr>
            <a:r>
              <a:rPr lang="zh-CN" altLang="en-US" sz="2000" b="1"/>
              <a:t>SHA-1 与 MD5 的比较 :</a:t>
            </a:r>
            <a:endParaRPr lang="zh-CN" altLang="en-US" sz="2000" b="1"/>
          </a:p>
          <a:p>
            <a:pPr fontAlgn="auto">
              <a:lnSpc>
                <a:spcPct val="150000"/>
              </a:lnSpc>
            </a:pPr>
            <a:r>
              <a:rPr lang="zh-CN" altLang="en-US" sz="1600"/>
              <a:t>因为二者均由 MD4 导出，SHA-1 和 MD5 彼此很相似。但有以下几点不同：</a:t>
            </a:r>
            <a:endParaRPr lang="zh-CN" altLang="en-US" sz="1600"/>
          </a:p>
          <a:p>
            <a:pPr fontAlgn="auto">
              <a:lnSpc>
                <a:spcPct val="150000"/>
              </a:lnSpc>
            </a:pPr>
            <a:endParaRPr lang="zh-CN" altLang="en-US" sz="1600"/>
          </a:p>
          <a:p>
            <a:pPr marL="285750" indent="-285750" fontAlgn="auto">
              <a:lnSpc>
                <a:spcPct val="150000"/>
              </a:lnSpc>
              <a:buFont typeface="Wingdings" panose="05000000000000000000" charset="0"/>
              <a:buChar char="l"/>
            </a:pPr>
            <a:r>
              <a:rPr lang="zh-CN" altLang="en-US" sz="1600" b="1"/>
              <a:t>对强行攻击的安全性：</a:t>
            </a:r>
            <a:endParaRPr lang="zh-CN" altLang="en-US" sz="1600" b="1"/>
          </a:p>
          <a:p>
            <a:pPr fontAlgn="auto">
              <a:lnSpc>
                <a:spcPct val="150000"/>
              </a:lnSpc>
            </a:pPr>
            <a:r>
              <a:rPr lang="zh-CN" altLang="en-US" sz="1600"/>
              <a:t>     最显著和最重要的区别是 SHA-1 摘要比 MD5 摘要长 32 位。使用强行攻击技术，产生任何一个报文使其摘要  等于给定报摘要的难度对 MD5 是 2128 数量级的操作，而对 SHA-1 则是 2160 数量级的操作。这样，SHA-1 对强行攻击有更大的抵抗强度；</a:t>
            </a:r>
            <a:endParaRPr lang="zh-CN" altLang="en-US" sz="1600"/>
          </a:p>
          <a:p>
            <a:pPr marL="285750" indent="-285750" fontAlgn="auto">
              <a:lnSpc>
                <a:spcPct val="150000"/>
              </a:lnSpc>
              <a:buFont typeface="Wingdings" panose="05000000000000000000" charset="0"/>
              <a:buChar char="l"/>
            </a:pPr>
            <a:r>
              <a:rPr lang="zh-CN" altLang="en-US" sz="1600" b="1"/>
              <a:t>对密码分析的安全性：</a:t>
            </a:r>
            <a:endParaRPr lang="zh-CN" altLang="en-US" sz="1600" b="1"/>
          </a:p>
          <a:p>
            <a:pPr fontAlgn="auto">
              <a:lnSpc>
                <a:spcPct val="150000"/>
              </a:lnSpc>
            </a:pPr>
            <a:r>
              <a:rPr lang="zh-CN" altLang="en-US" sz="1600"/>
              <a:t>     由于 MD5 的设计，易受密码分析的攻击，SHA-1 显得不易受这样的攻击；</a:t>
            </a:r>
            <a:endParaRPr lang="zh-CN" altLang="en-US" sz="1600"/>
          </a:p>
          <a:p>
            <a:pPr marL="285750" indent="-285750" fontAlgn="auto">
              <a:lnSpc>
                <a:spcPct val="150000"/>
              </a:lnSpc>
              <a:buFont typeface="Wingdings" panose="05000000000000000000" charset="0"/>
              <a:buChar char="l"/>
            </a:pPr>
            <a:r>
              <a:rPr lang="zh-CN" altLang="en-US" sz="1600" b="1"/>
              <a:t>运算速度：</a:t>
            </a:r>
            <a:endParaRPr lang="zh-CN" altLang="en-US" sz="1600" b="1"/>
          </a:p>
          <a:p>
            <a:pPr fontAlgn="auto">
              <a:lnSpc>
                <a:spcPct val="150000"/>
              </a:lnSpc>
            </a:pPr>
            <a:r>
              <a:rPr lang="zh-CN" altLang="en-US" sz="1600"/>
              <a:t>     在相同的硬件上，SHA-1 的运行速度比 MD5 慢。</a:t>
            </a:r>
            <a:endParaRPr lang="zh-CN" altLang="en-US" sz="16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互联网服务·公共OJT】细说互联网客户端研发标准化规范——密码算法使用规范--签到二维码"/>
          <p:cNvPicPr>
            <a:picLocks noChangeAspect="1"/>
          </p:cNvPicPr>
          <p:nvPr/>
        </p:nvPicPr>
        <p:blipFill>
          <a:blip r:embed="rId1"/>
          <a:stretch>
            <a:fillRect/>
          </a:stretch>
        </p:blipFill>
        <p:spPr>
          <a:xfrm>
            <a:off x="3848735" y="605790"/>
            <a:ext cx="4330065" cy="4330065"/>
          </a:xfrm>
          <a:prstGeom prst="rect">
            <a:avLst/>
          </a:prstGeom>
        </p:spPr>
      </p:pic>
      <p:sp>
        <p:nvSpPr>
          <p:cNvPr id="4" name="文本框 3"/>
          <p:cNvSpPr txBox="1"/>
          <p:nvPr/>
        </p:nvSpPr>
        <p:spPr>
          <a:xfrm>
            <a:off x="5312410" y="5370195"/>
            <a:ext cx="1402080" cy="613410"/>
          </a:xfrm>
          <a:prstGeom prst="rect">
            <a:avLst/>
          </a:prstGeom>
          <a:noFill/>
        </p:spPr>
        <p:txBody>
          <a:bodyPr wrap="none" rtlCol="0">
            <a:spAutoFit/>
          </a:bodyPr>
          <a:p>
            <a:r>
              <a:rPr lang="zh-CN" altLang="en-US" sz="3200" b="1">
                <a:solidFill>
                  <a:srgbClr val="FFFFFF"/>
                </a:solidFill>
              </a:rPr>
              <a:t>签到码</a:t>
            </a:r>
            <a:endParaRPr lang="zh-CN" altLang="en-US" sz="3200" b="1">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794084"/>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64360" y="116553"/>
            <a:ext cx="3418173" cy="523220"/>
          </a:xfrm>
          <a:prstGeom prst="rect">
            <a:avLst/>
          </a:prstGeom>
          <a:noFill/>
        </p:spPr>
        <p:txBody>
          <a:bodyPr wrap="square" rtlCol="0">
            <a:spAutoFit/>
          </a:bodyPr>
          <a:lstStyle/>
          <a:p>
            <a:r>
              <a:rPr lang="zh-CN" altLang="en-US" sz="2800" dirty="0" smtClean="0">
                <a:solidFill>
                  <a:schemeClr val="bg1"/>
                </a:solidFill>
                <a:latin typeface="+mj-ea"/>
                <a:ea typeface="+mj-ea"/>
              </a:rPr>
              <a:t>目录</a:t>
            </a:r>
            <a:endParaRPr lang="zh-CN" altLang="en-US" sz="2800" dirty="0">
              <a:solidFill>
                <a:schemeClr val="bg1"/>
              </a:solidFill>
              <a:latin typeface="+mj-ea"/>
              <a:ea typeface="+mj-ea"/>
            </a:endParaRPr>
          </a:p>
        </p:txBody>
      </p:sp>
      <p:grpSp>
        <p:nvGrpSpPr>
          <p:cNvPr id="8" name="组合 7"/>
          <p:cNvGrpSpPr/>
          <p:nvPr/>
        </p:nvGrpSpPr>
        <p:grpSpPr>
          <a:xfrm>
            <a:off x="257207" y="261017"/>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11159566" y="6310143"/>
            <a:ext cx="758541" cy="369332"/>
          </a:xfrm>
          <a:prstGeom prst="rect">
            <a:avLst/>
          </a:prstGeom>
          <a:noFill/>
        </p:spPr>
        <p:txBody>
          <a:bodyPr wrap="none" rtlCol="0">
            <a:spAutoFit/>
          </a:bodyPr>
          <a:lstStyle/>
          <a:p>
            <a:r>
              <a:rPr lang="en-US" altLang="zh-CN" b="1" dirty="0">
                <a:solidFill>
                  <a:srgbClr val="FF0000"/>
                </a:solidFill>
                <a:latin typeface="Bradley Hand ITC" panose="03070402050302030203" pitchFamily="66" charset="0"/>
              </a:rPr>
              <a:t>O</a:t>
            </a:r>
            <a:r>
              <a:rPr lang="en-US" altLang="zh-CN" b="1" dirty="0">
                <a:solidFill>
                  <a:srgbClr val="7030A0"/>
                </a:solidFill>
                <a:latin typeface="Bradley Hand ITC" panose="03070402050302030203" pitchFamily="66" charset="0"/>
              </a:rPr>
              <a:t>P</a:t>
            </a:r>
            <a:r>
              <a:rPr lang="en-US" altLang="zh-CN" b="1" dirty="0">
                <a:solidFill>
                  <a:srgbClr val="00CC66"/>
                </a:solidFill>
                <a:latin typeface="Bradley Hand ITC" panose="03070402050302030203" pitchFamily="66" charset="0"/>
              </a:rPr>
              <a:t>P</a:t>
            </a:r>
            <a:r>
              <a:rPr lang="en-US" altLang="zh-CN" b="1" dirty="0">
                <a:solidFill>
                  <a:srgbClr val="FFC000"/>
                </a:solidFill>
                <a:latin typeface="Bradley Hand ITC" panose="03070402050302030203" pitchFamily="66" charset="0"/>
              </a:rPr>
              <a:t>O</a:t>
            </a:r>
            <a:endParaRPr lang="zh-CN" altLang="en-US" dirty="0">
              <a:solidFill>
                <a:srgbClr val="FFC000"/>
              </a:solidFill>
            </a:endParaRPr>
          </a:p>
        </p:txBody>
      </p:sp>
      <p:sp>
        <p:nvSpPr>
          <p:cNvPr id="28" name="Rectangle 5"/>
          <p:cNvSpPr>
            <a:spLocks noChangeArrowheads="1"/>
          </p:cNvSpPr>
          <p:nvPr/>
        </p:nvSpPr>
        <p:spPr bwMode="gray">
          <a:xfrm>
            <a:off x="2142836" y="1476005"/>
            <a:ext cx="594784" cy="503767"/>
          </a:xfrm>
          <a:prstGeom prst="rect">
            <a:avLst/>
          </a:prstGeom>
          <a:solidFill>
            <a:srgbClr val="A6A6A6"/>
          </a:solidFill>
          <a:ln w="9525" algn="ctr">
            <a:solidFill>
              <a:schemeClr val="accent1"/>
            </a:solidFill>
            <a:miter lim="800000"/>
          </a:ln>
          <a:effectLst>
            <a:outerShdw dist="35921" dir="2700000" algn="ctr" rotWithShape="0">
              <a:schemeClr val="bg2"/>
            </a:outerShdw>
          </a:effectLst>
        </p:spPr>
        <p:txBody>
          <a:bodyPr wrap="none" lIns="158400" rIns="60960" anchor="ctr"/>
          <a:lstStyle/>
          <a:p>
            <a:pPr algn="ctr">
              <a:buFont typeface="Wingdings" panose="05000000000000000000" pitchFamily="2" charset="2"/>
              <a:buNone/>
            </a:pPr>
            <a:r>
              <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1</a:t>
            </a:r>
            <a:endPar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30" name="Rectangle 6"/>
          <p:cNvSpPr>
            <a:spLocks noChangeArrowheads="1"/>
          </p:cNvSpPr>
          <p:nvPr/>
        </p:nvSpPr>
        <p:spPr bwMode="gray">
          <a:xfrm>
            <a:off x="2915422" y="1476005"/>
            <a:ext cx="6808437" cy="505883"/>
          </a:xfrm>
          <a:prstGeom prst="rect">
            <a:avLst/>
          </a:prstGeom>
          <a:solidFill>
            <a:srgbClr val="A6A6A6"/>
          </a:solidFill>
          <a:ln w="6350" algn="ctr">
            <a:solidFill>
              <a:schemeClr val="accent1"/>
            </a:solidFill>
            <a:miter lim="800000"/>
          </a:ln>
        </p:spPr>
        <p:txBody>
          <a:bodyPr wrap="none" anchor="ctr"/>
          <a:lstStyle/>
          <a:p>
            <a:pPr algn="l" fontAlgn="base">
              <a:spcBef>
                <a:spcPct val="0"/>
              </a:spcBef>
              <a:spcAft>
                <a:spcPct val="0"/>
              </a:spcAft>
            </a:pPr>
            <a:r>
              <a:rPr lang="zh-CN" altLang="en-US" sz="1865" dirty="0" smtClean="0">
                <a:solidFill>
                  <a:schemeClr val="bg1"/>
                </a:solidFill>
                <a:latin typeface="方正兰亭准黑简体" panose="02000000000000000000" charset="-122"/>
                <a:ea typeface="方正兰亭准黑简体" panose="02000000000000000000" charset="-122"/>
                <a:cs typeface="Arial" panose="020B0604020202020204" pitchFamily="34" charset="0"/>
              </a:rPr>
              <a:t>目的和适用范围</a:t>
            </a:r>
            <a:endParaRPr lang="zh-CN" altLang="en-US" sz="1865" dirty="0" smtClean="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34" name="Rectangle 5"/>
          <p:cNvSpPr>
            <a:spLocks noChangeArrowheads="1"/>
          </p:cNvSpPr>
          <p:nvPr/>
        </p:nvSpPr>
        <p:spPr bwMode="gray">
          <a:xfrm>
            <a:off x="2142836" y="4056169"/>
            <a:ext cx="594784" cy="503767"/>
          </a:xfrm>
          <a:prstGeom prst="rect">
            <a:avLst/>
          </a:prstGeom>
          <a:solidFill>
            <a:schemeClr val="bg1">
              <a:lumMod val="75000"/>
            </a:schemeClr>
          </a:solidFill>
          <a:ln w="9525" algn="ctr">
            <a:solidFill>
              <a:schemeClr val="accent1"/>
            </a:solidFill>
            <a:miter lim="800000"/>
          </a:ln>
          <a:effectLst>
            <a:outerShdw dist="35921" dir="2700000" algn="ctr" rotWithShape="0">
              <a:schemeClr val="bg2"/>
            </a:outerShdw>
          </a:effectLst>
        </p:spPr>
        <p:txBody>
          <a:bodyPr wrap="none" lIns="158400" rIns="60960" anchor="ctr"/>
          <a:lstStyle/>
          <a:p>
            <a:pPr algn="ctr">
              <a:buFont typeface="Wingdings" panose="05000000000000000000" pitchFamily="2" charset="2"/>
              <a:buNone/>
            </a:pPr>
            <a:r>
              <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3</a:t>
            </a:r>
            <a:endPar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35" name="Rectangle 5"/>
          <p:cNvSpPr>
            <a:spLocks noChangeArrowheads="1"/>
          </p:cNvSpPr>
          <p:nvPr/>
        </p:nvSpPr>
        <p:spPr bwMode="gray">
          <a:xfrm>
            <a:off x="2142836" y="2801729"/>
            <a:ext cx="594784" cy="503767"/>
          </a:xfrm>
          <a:prstGeom prst="rect">
            <a:avLst/>
          </a:prstGeom>
          <a:solidFill>
            <a:srgbClr val="445660"/>
          </a:solidFill>
          <a:ln w="9525" algn="ctr">
            <a:solidFill>
              <a:schemeClr val="accent1"/>
            </a:solidFill>
            <a:miter lim="800000"/>
          </a:ln>
          <a:effectLst>
            <a:outerShdw dist="35921" dir="2700000" algn="ctr" rotWithShape="0">
              <a:schemeClr val="bg2"/>
            </a:outerShdw>
          </a:effectLst>
        </p:spPr>
        <p:txBody>
          <a:bodyPr wrap="none" lIns="158400" rIns="60960" anchor="ctr"/>
          <a:lstStyle/>
          <a:p>
            <a:pPr algn="ctr">
              <a:buFont typeface="Wingdings" panose="05000000000000000000" pitchFamily="2" charset="2"/>
              <a:buNone/>
            </a:pPr>
            <a:r>
              <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2</a:t>
            </a:r>
            <a:endPar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36" name="Rectangle 6"/>
          <p:cNvSpPr>
            <a:spLocks noChangeArrowheads="1"/>
          </p:cNvSpPr>
          <p:nvPr/>
        </p:nvSpPr>
        <p:spPr bwMode="gray">
          <a:xfrm>
            <a:off x="2915422" y="2777608"/>
            <a:ext cx="6808437" cy="505884"/>
          </a:xfrm>
          <a:prstGeom prst="rect">
            <a:avLst/>
          </a:prstGeom>
          <a:solidFill>
            <a:srgbClr val="445660"/>
          </a:solidFill>
          <a:ln w="9525" algn="ctr">
            <a:solidFill>
              <a:schemeClr val="accent1"/>
            </a:solidFill>
            <a:miter lim="800000"/>
          </a:ln>
          <a:effectLst>
            <a:outerShdw dist="35921" dir="2700000" algn="ctr" rotWithShape="0">
              <a:schemeClr val="bg2"/>
            </a:outerShdw>
          </a:effectLst>
        </p:spPr>
        <p:txBody>
          <a:bodyPr wrap="none" lIns="158400" rIns="60960" anchor="ctr"/>
          <a:lstStyle/>
          <a:p>
            <a:pPr fontAlgn="auto">
              <a:buFont typeface="Wingdings" panose="05000000000000000000" pitchFamily="2" charset="2"/>
              <a:buNone/>
            </a:pPr>
            <a:r>
              <a:rPr lang="zh-CN" sz="1865" b="1" dirty="0" err="1" smtClean="0">
                <a:solidFill>
                  <a:schemeClr val="bg1"/>
                </a:solidFill>
                <a:latin typeface="方正兰亭准黑简体" panose="02000000000000000000" charset="-122"/>
                <a:ea typeface="方正兰亭准黑简体" panose="02000000000000000000" charset="-122"/>
                <a:cs typeface="Arial" panose="020B0604020202020204" pitchFamily="34" charset="0"/>
              </a:rPr>
              <a:t>算法规范</a:t>
            </a:r>
            <a:endParaRPr lang="zh-CN"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38" name="Rectangle 6"/>
          <p:cNvSpPr>
            <a:spLocks noChangeArrowheads="1"/>
          </p:cNvSpPr>
          <p:nvPr/>
        </p:nvSpPr>
        <p:spPr bwMode="gray">
          <a:xfrm>
            <a:off x="2915422" y="4067518"/>
            <a:ext cx="6808437" cy="505884"/>
          </a:xfrm>
          <a:prstGeom prst="rect">
            <a:avLst/>
          </a:prstGeom>
          <a:solidFill>
            <a:schemeClr val="bg1">
              <a:lumMod val="75000"/>
            </a:schemeClr>
          </a:solidFill>
          <a:ln w="9525" algn="ctr">
            <a:solidFill>
              <a:schemeClr val="accent1"/>
            </a:solidFill>
            <a:miter lim="800000"/>
          </a:ln>
          <a:effectLst>
            <a:outerShdw dist="35921" dir="2700000" algn="ctr" rotWithShape="0">
              <a:schemeClr val="bg2"/>
            </a:outerShdw>
          </a:effectLst>
        </p:spPr>
        <p:txBody>
          <a:bodyPr wrap="none" lIns="158400" rIns="60960" anchor="ctr"/>
          <a:lstStyle/>
          <a:p>
            <a:pPr>
              <a:buFont typeface="Wingdings" panose="05000000000000000000" pitchFamily="2" charset="2"/>
              <a:buNone/>
            </a:pPr>
            <a:r>
              <a:rPr lang="zh-CN"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密钥规范</a:t>
            </a:r>
            <a:endParaRPr lang="zh-CN"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4" name="Rectangle 5"/>
          <p:cNvSpPr>
            <a:spLocks noChangeArrowheads="1"/>
          </p:cNvSpPr>
          <p:nvPr/>
        </p:nvSpPr>
        <p:spPr bwMode="gray">
          <a:xfrm>
            <a:off x="2142836" y="5207424"/>
            <a:ext cx="594784" cy="503767"/>
          </a:xfrm>
          <a:prstGeom prst="rect">
            <a:avLst/>
          </a:prstGeom>
          <a:solidFill>
            <a:schemeClr val="bg1">
              <a:lumMod val="75000"/>
            </a:schemeClr>
          </a:solidFill>
          <a:ln w="9525" algn="ctr">
            <a:solidFill>
              <a:schemeClr val="accent1"/>
            </a:solidFill>
            <a:miter lim="800000"/>
          </a:ln>
          <a:effectLst>
            <a:outerShdw dist="35921" dir="2700000" algn="ctr" rotWithShape="0">
              <a:schemeClr val="bg2"/>
            </a:outerShdw>
          </a:effectLst>
        </p:spPr>
        <p:txBody>
          <a:bodyPr wrap="none" lIns="158400" rIns="60960" anchor="ctr"/>
          <a:p>
            <a:pPr algn="ctr">
              <a:buFont typeface="Wingdings" panose="05000000000000000000" pitchFamily="2" charset="2"/>
              <a:buNone/>
            </a:pPr>
            <a:r>
              <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4</a:t>
            </a:r>
            <a:endPar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9" name="Rectangle 6"/>
          <p:cNvSpPr>
            <a:spLocks noChangeArrowheads="1"/>
          </p:cNvSpPr>
          <p:nvPr/>
        </p:nvSpPr>
        <p:spPr bwMode="gray">
          <a:xfrm>
            <a:off x="2915422" y="5218773"/>
            <a:ext cx="6808437" cy="505884"/>
          </a:xfrm>
          <a:prstGeom prst="rect">
            <a:avLst/>
          </a:prstGeom>
          <a:solidFill>
            <a:schemeClr val="bg1">
              <a:lumMod val="75000"/>
            </a:schemeClr>
          </a:solidFill>
          <a:ln w="9525" algn="ctr">
            <a:solidFill>
              <a:schemeClr val="accent1"/>
            </a:solidFill>
            <a:miter lim="800000"/>
          </a:ln>
          <a:effectLst>
            <a:outerShdw dist="35921" dir="2700000" algn="ctr" rotWithShape="0">
              <a:schemeClr val="bg2"/>
            </a:outerShdw>
          </a:effectLst>
        </p:spPr>
        <p:txBody>
          <a:bodyPr wrap="none" lIns="158400" rIns="60960" anchor="ctr"/>
          <a:p>
            <a:pPr>
              <a:buFont typeface="Wingdings" panose="05000000000000000000" pitchFamily="2" charset="2"/>
              <a:buNone/>
            </a:pPr>
            <a:r>
              <a:rPr lang="zh-CN"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算法使用场景</a:t>
            </a:r>
            <a:endParaRPr lang="zh-CN"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540" y="116840"/>
            <a:ext cx="7256145" cy="548640"/>
          </a:xfrm>
          <a:prstGeom prst="rect">
            <a:avLst/>
          </a:prstGeom>
          <a:noFill/>
        </p:spPr>
        <p:txBody>
          <a:bodyPr wrap="square" rtlCol="0">
            <a:spAutoFit/>
          </a:bodyPr>
          <a:lstStyle/>
          <a:p>
            <a:r>
              <a:rPr lang="en-US" altLang="zh-CN" sz="2800" dirty="0" smtClean="0">
                <a:solidFill>
                  <a:schemeClr val="bg1"/>
                </a:solidFill>
                <a:latin typeface="+mj-ea"/>
                <a:ea typeface="+mj-ea"/>
              </a:rPr>
              <a:t>规则1</a:t>
            </a:r>
            <a:endParaRPr lang="en-US" altLang="zh-CN" sz="2800" dirty="0" smtClean="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426210" y="2280285"/>
            <a:ext cx="8729345" cy="384810"/>
          </a:xfrm>
          <a:prstGeom prst="rect">
            <a:avLst/>
          </a:prstGeom>
          <a:noFill/>
        </p:spPr>
        <p:txBody>
          <a:bodyPr wrap="square" rtlCol="0" anchor="t">
            <a:spAutoFit/>
          </a:bodyPr>
          <a:p>
            <a:pPr marL="285750" indent="-285750">
              <a:buFont typeface="Wingdings" panose="05000000000000000000" charset="0"/>
              <a:buChar char="n"/>
            </a:pPr>
            <a:r>
              <a:rPr lang="zh-CN" altLang="en-US"/>
              <a:t>禁止在需要使用加密算法的场景中，使用未公开的私有加解密算法。</a:t>
            </a:r>
            <a:endParaRPr lang="zh-CN" altLang="en-US"/>
          </a:p>
        </p:txBody>
      </p:sp>
      <p:sp>
        <p:nvSpPr>
          <p:cNvPr id="3" name="文本框 2"/>
          <p:cNvSpPr txBox="1"/>
          <p:nvPr/>
        </p:nvSpPr>
        <p:spPr>
          <a:xfrm>
            <a:off x="1426210" y="1306830"/>
            <a:ext cx="5332095" cy="548640"/>
          </a:xfrm>
          <a:prstGeom prst="rect">
            <a:avLst/>
          </a:prstGeom>
          <a:noFill/>
        </p:spPr>
        <p:txBody>
          <a:bodyPr wrap="square" rtlCol="0" anchor="t">
            <a:spAutoFit/>
          </a:bodyPr>
          <a:p>
            <a:r>
              <a:rPr lang="zh-CN" altLang="en-US" sz="2800" b="1"/>
              <a:t>禁止使用私有加解密算法</a:t>
            </a:r>
            <a:endParaRPr lang="zh-CN" altLang="en-US" sz="2800" b="1"/>
          </a:p>
        </p:txBody>
      </p:sp>
      <p:sp>
        <p:nvSpPr>
          <p:cNvPr id="5" name="文本框 4"/>
          <p:cNvSpPr txBox="1"/>
          <p:nvPr/>
        </p:nvSpPr>
        <p:spPr>
          <a:xfrm>
            <a:off x="4615180" y="3771265"/>
            <a:ext cx="3060065" cy="613410"/>
          </a:xfrm>
          <a:prstGeom prst="rect">
            <a:avLst/>
          </a:prstGeom>
          <a:noFill/>
        </p:spPr>
        <p:txBody>
          <a:bodyPr wrap="square" rtlCol="0" anchor="t">
            <a:spAutoFit/>
          </a:bodyPr>
          <a:p>
            <a:r>
              <a:rPr lang="zh-CN" altLang="en-US" sz="3200" b="1">
                <a:sym typeface="+mn-ea"/>
              </a:rPr>
              <a:t>私有加解密算法</a:t>
            </a:r>
            <a:endParaRPr lang="zh-CN" altLang="en-US" sz="3200"/>
          </a:p>
        </p:txBody>
      </p:sp>
      <p:grpSp>
        <p:nvGrpSpPr>
          <p:cNvPr id="8" name="组合 7"/>
          <p:cNvGrpSpPr/>
          <p:nvPr/>
        </p:nvGrpSpPr>
        <p:grpSpPr>
          <a:xfrm>
            <a:off x="5393690" y="3326765"/>
            <a:ext cx="1502410" cy="1502410"/>
            <a:chOff x="8494" y="5239"/>
            <a:chExt cx="2366" cy="2366"/>
          </a:xfrm>
        </p:grpSpPr>
        <p:cxnSp>
          <p:nvCxnSpPr>
            <p:cNvPr id="6" name="直接连接符 5"/>
            <p:cNvCxnSpPr>
              <a:stCxn id="4" idx="7"/>
            </p:cNvCxnSpPr>
            <p:nvPr/>
          </p:nvCxnSpPr>
          <p:spPr>
            <a:xfrm flipH="1">
              <a:off x="9134" y="5585"/>
              <a:ext cx="1380" cy="187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8494" y="5239"/>
              <a:ext cx="2366" cy="2366"/>
            </a:xfrm>
            <a:prstGeom prst="ellipse">
              <a:avLst/>
            </a:prstGeom>
            <a:noFill/>
            <a:ln w="762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540" y="116840"/>
            <a:ext cx="5697855" cy="548640"/>
          </a:xfrm>
          <a:prstGeom prst="rect">
            <a:avLst/>
          </a:prstGeom>
          <a:noFill/>
        </p:spPr>
        <p:txBody>
          <a:bodyPr wrap="square" rtlCol="0">
            <a:spAutoFit/>
          </a:bodyPr>
          <a:lstStyle/>
          <a:p>
            <a:r>
              <a:rPr lang="en-US" altLang="zh-CN" sz="2800" dirty="0" smtClean="0">
                <a:solidFill>
                  <a:schemeClr val="bg1"/>
                </a:solidFill>
                <a:latin typeface="+mj-ea"/>
                <a:ea typeface="+mj-ea"/>
              </a:rPr>
              <a:t>规则2 ：各类加密算法选择建议</a:t>
            </a:r>
            <a:endParaRPr lang="en-US" altLang="zh-CN" sz="2800" dirty="0" smtClean="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157605" y="979805"/>
            <a:ext cx="9673590" cy="5029200"/>
          </a:xfrm>
          <a:prstGeom prst="rect">
            <a:avLst/>
          </a:prstGeom>
          <a:noFill/>
        </p:spPr>
        <p:txBody>
          <a:bodyPr wrap="square" rtlCol="0" anchor="t">
            <a:spAutoFit/>
          </a:bodyPr>
          <a:p>
            <a:pPr marL="285750" indent="-285750" fontAlgn="auto">
              <a:lnSpc>
                <a:spcPct val="200000"/>
              </a:lnSpc>
              <a:buFont typeface="Wingdings" panose="05000000000000000000" charset="0"/>
              <a:buChar char="Ø"/>
            </a:pPr>
            <a:r>
              <a:rPr lang="zh-CN" altLang="en-US" b="1"/>
              <a:t>对称加密算法： </a:t>
            </a:r>
            <a:endParaRPr lang="zh-CN" altLang="en-US" b="1"/>
          </a:p>
          <a:p>
            <a:pPr fontAlgn="auto">
              <a:lnSpc>
                <a:spcPct val="200000"/>
              </a:lnSpc>
            </a:pPr>
            <a:r>
              <a:rPr lang="zh-CN" altLang="en-US">
                <a:sym typeface="+mn-ea"/>
              </a:rPr>
              <a:t>建议使用</a:t>
            </a:r>
            <a:r>
              <a:rPr lang="zh-CN" altLang="en-US"/>
              <a:t>AES 256 及以上强度；禁止使用 DES 、 3DES</a:t>
            </a:r>
            <a:endParaRPr lang="zh-CN" altLang="en-US"/>
          </a:p>
          <a:p>
            <a:pPr marL="285750" indent="-285750" fontAlgn="auto">
              <a:lnSpc>
                <a:spcPct val="200000"/>
              </a:lnSpc>
              <a:buFont typeface="Wingdings" panose="05000000000000000000" charset="0"/>
              <a:buChar char="Ø"/>
            </a:pPr>
            <a:r>
              <a:rPr lang="zh-CN" altLang="en-US" b="1"/>
              <a:t>密钥交换算法： </a:t>
            </a:r>
            <a:endParaRPr lang="zh-CN" altLang="en-US" b="1"/>
          </a:p>
          <a:p>
            <a:pPr fontAlgn="auto">
              <a:lnSpc>
                <a:spcPct val="200000"/>
              </a:lnSpc>
            </a:pPr>
            <a:r>
              <a:rPr lang="zh-CN" altLang="en-US">
                <a:sym typeface="+mn-ea"/>
              </a:rPr>
              <a:t>建议使用</a:t>
            </a:r>
            <a:r>
              <a:rPr lang="zh-CN" altLang="en-US"/>
              <a:t>DH1024 、 ECDHE NIST P256</a:t>
            </a:r>
            <a:endParaRPr lang="zh-CN" altLang="en-US"/>
          </a:p>
          <a:p>
            <a:pPr marL="285750" indent="-285750" fontAlgn="auto">
              <a:lnSpc>
                <a:spcPct val="200000"/>
              </a:lnSpc>
              <a:buFont typeface="Wingdings" panose="05000000000000000000" charset="0"/>
              <a:buChar char="Ø"/>
            </a:pPr>
            <a:r>
              <a:rPr lang="zh-CN" altLang="en-US" b="1"/>
              <a:t>数字签名算法： </a:t>
            </a:r>
            <a:endParaRPr lang="zh-CN" altLang="en-US" b="1"/>
          </a:p>
          <a:p>
            <a:pPr fontAlgn="auto">
              <a:lnSpc>
                <a:spcPct val="200000"/>
              </a:lnSpc>
            </a:pPr>
            <a:r>
              <a:rPr lang="zh-CN" altLang="en-US">
                <a:sym typeface="+mn-ea"/>
              </a:rPr>
              <a:t>建议使用</a:t>
            </a:r>
            <a:r>
              <a:rPr lang="zh-CN" altLang="en-US"/>
              <a:t>DSA 2048 、 ECDSA NIST P256</a:t>
            </a:r>
            <a:endParaRPr lang="zh-CN" altLang="en-US"/>
          </a:p>
          <a:p>
            <a:pPr marL="285750" indent="-285750" fontAlgn="auto">
              <a:lnSpc>
                <a:spcPct val="200000"/>
              </a:lnSpc>
              <a:buFont typeface="Wingdings" panose="05000000000000000000" charset="0"/>
              <a:buChar char="Ø"/>
            </a:pPr>
            <a:r>
              <a:rPr lang="zh-CN" altLang="en-US" b="1"/>
              <a:t>非对称加密算法：</a:t>
            </a:r>
            <a:r>
              <a:rPr lang="zh-CN" altLang="en-US"/>
              <a:t> </a:t>
            </a:r>
            <a:endParaRPr lang="zh-CN" altLang="en-US"/>
          </a:p>
          <a:p>
            <a:pPr fontAlgn="auto">
              <a:lnSpc>
                <a:spcPct val="200000"/>
              </a:lnSpc>
            </a:pPr>
            <a:r>
              <a:rPr lang="zh-CN" altLang="en-US">
                <a:sym typeface="+mn-ea"/>
              </a:rPr>
              <a:t>建议使用</a:t>
            </a:r>
            <a:r>
              <a:rPr lang="zh-CN" altLang="en-US"/>
              <a:t>RSA2048 、 ECC192 及 以上强度 ；</a:t>
            </a:r>
            <a:endParaRPr lang="zh-CN" altLang="en-US"/>
          </a:p>
          <a:p>
            <a:pPr fontAlgn="auto">
              <a:lnSpc>
                <a:spcPct val="200000"/>
              </a:lnSpc>
            </a:pPr>
            <a:r>
              <a:rPr lang="zh-CN" altLang="en-US" b="1">
                <a:solidFill>
                  <a:srgbClr val="FF0000"/>
                </a:solidFill>
              </a:rPr>
              <a:t>禁止使用 RSA1024 及以下强度</a:t>
            </a:r>
            <a:endParaRPr lang="zh-CN" altLang="en-US" b="1">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231265" y="1413510"/>
            <a:ext cx="9065895" cy="3931920"/>
          </a:xfrm>
          <a:prstGeom prst="rect">
            <a:avLst/>
          </a:prstGeom>
          <a:noFill/>
        </p:spPr>
        <p:txBody>
          <a:bodyPr wrap="square" rtlCol="0" anchor="t">
            <a:spAutoFit/>
          </a:bodyPr>
          <a:p>
            <a:pPr marL="285750" indent="-285750" fontAlgn="auto">
              <a:lnSpc>
                <a:spcPct val="200000"/>
              </a:lnSpc>
              <a:buFont typeface="Wingdings" panose="05000000000000000000" charset="0"/>
              <a:buChar char="Ø"/>
            </a:pPr>
            <a:r>
              <a:rPr lang="zh-CN" altLang="en-US" b="1"/>
              <a:t>摘要算法：</a:t>
            </a:r>
            <a:endParaRPr lang="zh-CN" altLang="en-US" b="1"/>
          </a:p>
          <a:p>
            <a:pPr fontAlgn="auto">
              <a:lnSpc>
                <a:spcPct val="200000"/>
              </a:lnSpc>
            </a:pPr>
            <a:r>
              <a:rPr lang="zh-CN" altLang="en-US">
                <a:sym typeface="+mn-ea"/>
              </a:rPr>
              <a:t>建议使用</a:t>
            </a:r>
            <a:r>
              <a:rPr lang="zh-CN" altLang="en-US"/>
              <a:t>SHA256 及以上强度 非安全相关场景可以使用 SHA1 MD5</a:t>
            </a:r>
            <a:endParaRPr lang="zh-CN" altLang="en-US"/>
          </a:p>
          <a:p>
            <a:pPr fontAlgn="auto">
              <a:lnSpc>
                <a:spcPct val="200000"/>
              </a:lnSpc>
            </a:pPr>
            <a:r>
              <a:rPr lang="zh-CN" altLang="en-US">
                <a:sym typeface="+mn-ea"/>
              </a:rPr>
              <a:t>比如：指纹、完整性校验等</a:t>
            </a:r>
            <a:endParaRPr lang="zh-CN" altLang="en-US"/>
          </a:p>
          <a:p>
            <a:pPr marL="285750" indent="-285750" fontAlgn="auto">
              <a:lnSpc>
                <a:spcPct val="200000"/>
              </a:lnSpc>
              <a:buFont typeface="Wingdings" panose="05000000000000000000" charset="0"/>
              <a:buChar char="Ø"/>
            </a:pPr>
            <a:r>
              <a:rPr lang="zh-CN" altLang="en-US" b="1"/>
              <a:t>身份认证算法 :</a:t>
            </a:r>
            <a:endParaRPr lang="zh-CN" altLang="en-US" b="1"/>
          </a:p>
          <a:p>
            <a:pPr fontAlgn="auto">
              <a:lnSpc>
                <a:spcPct val="200000"/>
              </a:lnSpc>
            </a:pPr>
            <a:r>
              <a:rPr lang="zh-CN" altLang="en-US">
                <a:sym typeface="+mn-ea"/>
              </a:rPr>
              <a:t>建议使用</a:t>
            </a:r>
            <a:r>
              <a:rPr lang="zh-CN" altLang="en-US"/>
              <a:t>HMAC SHA256 及以上强度</a:t>
            </a:r>
            <a:endParaRPr lang="zh-CN" altLang="en-US"/>
          </a:p>
          <a:p>
            <a:pPr marL="285750" indent="-285750" fontAlgn="auto">
              <a:lnSpc>
                <a:spcPct val="200000"/>
              </a:lnSpc>
              <a:buFont typeface="Wingdings" panose="05000000000000000000" charset="0"/>
              <a:buChar char="Ø"/>
            </a:pPr>
            <a:r>
              <a:rPr lang="zh-CN" altLang="en-US" b="1"/>
              <a:t>数字信封：</a:t>
            </a:r>
            <a:r>
              <a:rPr lang="zh-CN" altLang="en-US"/>
              <a:t> </a:t>
            </a:r>
            <a:endParaRPr lang="zh-CN" altLang="en-US"/>
          </a:p>
          <a:p>
            <a:pPr fontAlgn="auto">
              <a:lnSpc>
                <a:spcPct val="200000"/>
              </a:lnSpc>
            </a:pPr>
            <a:r>
              <a:rPr lang="zh-CN" altLang="en-US">
                <a:sym typeface="+mn-ea"/>
              </a:rPr>
              <a:t>建议使用</a:t>
            </a:r>
            <a:r>
              <a:rPr lang="zh-CN" altLang="en-US"/>
              <a:t>PKCS#7（在PKCS#1签名的基础上增加了签名者信息等内容）</a:t>
            </a:r>
            <a:endParaRPr lang="zh-CN" altLang="en-US"/>
          </a:p>
        </p:txBody>
      </p:sp>
      <p:sp>
        <p:nvSpPr>
          <p:cNvPr id="3" name="文本框 2"/>
          <p:cNvSpPr txBox="1"/>
          <p:nvPr/>
        </p:nvSpPr>
        <p:spPr>
          <a:xfrm>
            <a:off x="764540" y="116840"/>
            <a:ext cx="5697855" cy="548640"/>
          </a:xfrm>
          <a:prstGeom prst="rect">
            <a:avLst/>
          </a:prstGeom>
          <a:noFill/>
        </p:spPr>
        <p:txBody>
          <a:bodyPr wrap="square" rtlCol="0">
            <a:spAutoFit/>
          </a:bodyPr>
          <a:p>
            <a:r>
              <a:rPr lang="en-US" altLang="zh-CN" sz="2800" dirty="0" smtClean="0">
                <a:solidFill>
                  <a:schemeClr val="bg1"/>
                </a:solidFill>
                <a:latin typeface="+mj-ea"/>
                <a:ea typeface="+mj-ea"/>
              </a:rPr>
              <a:t>规则2 ：各类加密算法选择建议</a:t>
            </a:r>
            <a:endParaRPr lang="en-US" altLang="zh-CN" sz="2800" dirty="0" smtClean="0">
              <a:solidFill>
                <a:schemeClr val="bg1"/>
              </a:solidFill>
              <a:latin typeface="+mj-ea"/>
              <a:ea typeface="+mj-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764540" y="116840"/>
            <a:ext cx="5697855" cy="548640"/>
          </a:xfrm>
          <a:prstGeom prst="rect">
            <a:avLst/>
          </a:prstGeom>
          <a:noFill/>
        </p:spPr>
        <p:txBody>
          <a:bodyPr wrap="square" rtlCol="0">
            <a:spAutoFit/>
          </a:bodyPr>
          <a:p>
            <a:r>
              <a:rPr lang="en-US" altLang="zh-CN" sz="2800" dirty="0" smtClean="0">
                <a:solidFill>
                  <a:schemeClr val="bg1"/>
                </a:solidFill>
                <a:latin typeface="+mj-ea"/>
                <a:ea typeface="+mj-ea"/>
              </a:rPr>
              <a:t>规则2 ：各类加密算法选择建议</a:t>
            </a:r>
            <a:endParaRPr lang="en-US" altLang="zh-CN" sz="2800" dirty="0" smtClean="0">
              <a:solidFill>
                <a:schemeClr val="bg1"/>
              </a:solidFill>
              <a:latin typeface="+mj-ea"/>
              <a:ea typeface="+mj-ea"/>
            </a:endParaRPr>
          </a:p>
        </p:txBody>
      </p:sp>
      <p:sp>
        <p:nvSpPr>
          <p:cNvPr id="3" name="文本框 2"/>
          <p:cNvSpPr txBox="1"/>
          <p:nvPr/>
        </p:nvSpPr>
        <p:spPr>
          <a:xfrm>
            <a:off x="991235" y="1745615"/>
            <a:ext cx="2540000" cy="384810"/>
          </a:xfrm>
          <a:prstGeom prst="rect">
            <a:avLst/>
          </a:prstGeom>
          <a:noFill/>
        </p:spPr>
        <p:txBody>
          <a:bodyPr wrap="square" rtlCol="0" anchor="t">
            <a:spAutoFit/>
          </a:bodyPr>
          <a:p>
            <a:r>
              <a:rPr lang="zh-CN" altLang="en-US" b="1"/>
              <a:t>密钥长度最低限制</a:t>
            </a:r>
            <a:r>
              <a:rPr lang="zh-CN" altLang="en-US"/>
              <a:t>：</a:t>
            </a:r>
            <a:endParaRPr lang="zh-CN" altLang="en-US"/>
          </a:p>
        </p:txBody>
      </p:sp>
      <p:graphicFrame>
        <p:nvGraphicFramePr>
          <p:cNvPr id="4" name="表格 3"/>
          <p:cNvGraphicFramePr/>
          <p:nvPr/>
        </p:nvGraphicFramePr>
        <p:xfrm>
          <a:off x="1456055" y="2458085"/>
          <a:ext cx="9100185" cy="1266190"/>
        </p:xfrm>
        <a:graphic>
          <a:graphicData uri="http://schemas.openxmlformats.org/drawingml/2006/table">
            <a:tbl>
              <a:tblPr firstRow="1" bandRow="1">
                <a:tableStyleId>{5940675A-B579-460E-94D1-54222C63F5DA}</a:tableStyleId>
              </a:tblPr>
              <a:tblGrid>
                <a:gridCol w="1299845"/>
                <a:gridCol w="1300480"/>
                <a:gridCol w="1299845"/>
                <a:gridCol w="1299845"/>
                <a:gridCol w="1654175"/>
                <a:gridCol w="1237615"/>
                <a:gridCol w="1008380"/>
              </a:tblGrid>
              <a:tr h="633730">
                <a:tc>
                  <a:txBody>
                    <a:bodyPr/>
                    <a:p>
                      <a:pPr algn="ctr">
                        <a:buNone/>
                      </a:pPr>
                      <a:r>
                        <a:rPr lang="zh-CN" altLang="en-US"/>
                        <a:t>算法</a:t>
                      </a:r>
                      <a:endParaRPr lang="zh-CN" altLang="en-US"/>
                    </a:p>
                  </a:txBody>
                  <a:tcPr anchor="ctr" anchorCtr="0"/>
                </a:tc>
                <a:tc>
                  <a:txBody>
                    <a:bodyPr/>
                    <a:p>
                      <a:pPr algn="ctr">
                        <a:buNone/>
                      </a:pPr>
                      <a:r>
                        <a:rPr lang="zh-CN" altLang="en-US"/>
                        <a:t>AES</a:t>
                      </a:r>
                      <a:endParaRPr lang="zh-CN" altLang="en-US"/>
                    </a:p>
                  </a:txBody>
                  <a:tcPr anchor="ctr" anchorCtr="0"/>
                </a:tc>
                <a:tc>
                  <a:txBody>
                    <a:bodyPr/>
                    <a:p>
                      <a:pPr algn="ctr">
                        <a:buNone/>
                      </a:pPr>
                      <a:r>
                        <a:rPr lang="zh-CN" altLang="en-US" sz="1800">
                          <a:sym typeface="+mn-ea"/>
                        </a:rPr>
                        <a:t>DH</a:t>
                      </a:r>
                      <a:endParaRPr lang="zh-CN" altLang="en-US"/>
                    </a:p>
                  </a:txBody>
                  <a:tcPr anchor="ctr" anchorCtr="0"/>
                </a:tc>
                <a:tc>
                  <a:txBody>
                    <a:bodyPr/>
                    <a:p>
                      <a:pPr algn="ctr">
                        <a:buNone/>
                      </a:pPr>
                      <a:r>
                        <a:rPr lang="zh-CN" altLang="en-US" sz="1800">
                          <a:sym typeface="+mn-ea"/>
                        </a:rPr>
                        <a:t>RSA</a:t>
                      </a:r>
                      <a:endParaRPr lang="zh-CN" altLang="en-US"/>
                    </a:p>
                  </a:txBody>
                  <a:tcPr anchor="ctr" anchorCtr="0"/>
                </a:tc>
                <a:tc>
                  <a:txBody>
                    <a:bodyPr/>
                    <a:p>
                      <a:pPr algn="ctr">
                        <a:buNone/>
                      </a:pPr>
                      <a:r>
                        <a:rPr lang="zh-CN" altLang="en-US" sz="1800">
                          <a:sym typeface="+mn-ea"/>
                        </a:rPr>
                        <a:t>DSA</a:t>
                      </a:r>
                      <a:endParaRPr lang="zh-CN" altLang="en-US"/>
                    </a:p>
                  </a:txBody>
                  <a:tcPr anchor="ctr" anchorCtr="0"/>
                </a:tc>
                <a:tc>
                  <a:txBody>
                    <a:bodyPr/>
                    <a:p>
                      <a:pPr algn="ctr">
                        <a:buNone/>
                      </a:pPr>
                      <a:r>
                        <a:rPr lang="zh-CN" altLang="en-US" sz="1800">
                          <a:sym typeface="+mn-ea"/>
                        </a:rPr>
                        <a:t>ECC</a:t>
                      </a:r>
                      <a:r>
                        <a:rPr lang="en-US" altLang="zh-CN" sz="1800">
                          <a:sym typeface="+mn-ea"/>
                        </a:rPr>
                        <a:t>(</a:t>
                      </a:r>
                      <a:r>
                        <a:rPr lang="zh-CN" altLang="en-US" sz="1800">
                          <a:sym typeface="+mn-ea"/>
                        </a:rPr>
                        <a:t>NIST) </a:t>
                      </a:r>
                      <a:endParaRPr lang="zh-CN" altLang="en-US"/>
                    </a:p>
                  </a:txBody>
                  <a:tcPr anchor="ctr" anchorCtr="0"/>
                </a:tc>
                <a:tc>
                  <a:txBody>
                    <a:bodyPr/>
                    <a:p>
                      <a:pPr algn="ctr">
                        <a:buNone/>
                      </a:pPr>
                      <a:r>
                        <a:rPr lang="zh-CN" altLang="en-US" sz="1800">
                          <a:sym typeface="+mn-ea"/>
                        </a:rPr>
                        <a:t>HASH</a:t>
                      </a:r>
                      <a:endParaRPr lang="zh-CN" altLang="en-US"/>
                    </a:p>
                  </a:txBody>
                  <a:tcPr anchor="ctr" anchorCtr="0"/>
                </a:tc>
              </a:tr>
              <a:tr h="632460">
                <a:tc>
                  <a:txBody>
                    <a:bodyPr/>
                    <a:p>
                      <a:pPr algn="ctr">
                        <a:buNone/>
                      </a:pPr>
                      <a:r>
                        <a:rPr lang="zh-CN" altLang="en-US"/>
                        <a:t>最低长度</a:t>
                      </a:r>
                      <a:endParaRPr lang="zh-CN" altLang="en-US"/>
                    </a:p>
                  </a:txBody>
                  <a:tcPr anchor="ctr" anchorCtr="0"/>
                </a:tc>
                <a:tc>
                  <a:txBody>
                    <a:bodyPr/>
                    <a:p>
                      <a:pPr algn="ctr">
                        <a:buNone/>
                      </a:pPr>
                      <a:r>
                        <a:rPr lang="zh-CN" altLang="en-US"/>
                        <a:t>128</a:t>
                      </a:r>
                      <a:endParaRPr lang="zh-CN" altLang="en-US"/>
                    </a:p>
                  </a:txBody>
                  <a:tcPr anchor="ctr" anchorCtr="0"/>
                </a:tc>
                <a:tc>
                  <a:txBody>
                    <a:bodyPr/>
                    <a:p>
                      <a:pPr algn="ctr">
                        <a:buNone/>
                      </a:pPr>
                      <a:r>
                        <a:rPr lang="en-US" altLang="zh-CN"/>
                        <a:t>1024</a:t>
                      </a:r>
                      <a:endParaRPr lang="en-US" altLang="zh-CN"/>
                    </a:p>
                  </a:txBody>
                  <a:tcPr anchor="ctr" anchorCtr="0"/>
                </a:tc>
                <a:tc>
                  <a:txBody>
                    <a:bodyPr/>
                    <a:p>
                      <a:pPr algn="ctr">
                        <a:buNone/>
                      </a:pPr>
                      <a:r>
                        <a:rPr lang="en-US" altLang="zh-CN"/>
                        <a:t>2048</a:t>
                      </a:r>
                      <a:endParaRPr lang="en-US" altLang="zh-CN"/>
                    </a:p>
                  </a:txBody>
                  <a:tcPr anchor="ctr" anchorCtr="0"/>
                </a:tc>
                <a:tc>
                  <a:txBody>
                    <a:bodyPr/>
                    <a:p>
                      <a:pPr algn="ctr">
                        <a:buNone/>
                      </a:pPr>
                      <a:r>
                        <a:rPr lang="en-US" altLang="zh-CN"/>
                        <a:t>2048-3072</a:t>
                      </a:r>
                      <a:endParaRPr lang="en-US" altLang="zh-CN"/>
                    </a:p>
                  </a:txBody>
                  <a:tcPr anchor="ctr" anchorCtr="0"/>
                </a:tc>
                <a:tc>
                  <a:txBody>
                    <a:bodyPr/>
                    <a:p>
                      <a:pPr algn="ctr">
                        <a:buNone/>
                      </a:pPr>
                      <a:r>
                        <a:rPr lang="en-US" altLang="zh-CN"/>
                        <a:t>256</a:t>
                      </a:r>
                      <a:endParaRPr lang="en-US" altLang="zh-CN"/>
                    </a:p>
                  </a:txBody>
                  <a:tcPr anchor="ctr" anchorCtr="0"/>
                </a:tc>
                <a:tc>
                  <a:txBody>
                    <a:bodyPr/>
                    <a:p>
                      <a:pPr algn="ctr">
                        <a:buNone/>
                      </a:pPr>
                      <a:r>
                        <a:rPr lang="en-US" altLang="zh-CN"/>
                        <a:t>256</a:t>
                      </a:r>
                      <a:endParaRPr lang="en-US" altLang="zh-CN"/>
                    </a:p>
                  </a:txBody>
                  <a:tcPr anchor="ctr" anchorCtr="0"/>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540" y="116840"/>
            <a:ext cx="11127105" cy="548640"/>
          </a:xfrm>
          <a:prstGeom prst="rect">
            <a:avLst/>
          </a:prstGeom>
          <a:noFill/>
        </p:spPr>
        <p:txBody>
          <a:bodyPr wrap="square" rtlCol="0">
            <a:spAutoFit/>
          </a:bodyPr>
          <a:lstStyle/>
          <a:p>
            <a:r>
              <a:rPr lang="en-US" altLang="zh-CN" sz="2800" dirty="0" smtClean="0">
                <a:solidFill>
                  <a:schemeClr val="bg1"/>
                </a:solidFill>
                <a:latin typeface="+mj-ea"/>
                <a:ea typeface="+mj-ea"/>
              </a:rPr>
              <a:t>规则3</a:t>
            </a:r>
            <a:endParaRPr lang="en-US" altLang="zh-CN" sz="2800" dirty="0" smtClean="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400810" y="2421890"/>
            <a:ext cx="10106025" cy="1737360"/>
          </a:xfrm>
          <a:prstGeom prst="rect">
            <a:avLst/>
          </a:prstGeom>
          <a:noFill/>
        </p:spPr>
        <p:txBody>
          <a:bodyPr wrap="square" rtlCol="0" anchor="t">
            <a:spAutoFit/>
          </a:bodyPr>
          <a:p>
            <a:pPr marL="285750" indent="-285750" fontAlgn="auto">
              <a:lnSpc>
                <a:spcPct val="200000"/>
              </a:lnSpc>
              <a:buFont typeface="Wingdings" panose="05000000000000000000" charset="0"/>
              <a:buChar char="n"/>
            </a:pPr>
            <a:r>
              <a:rPr lang="zh-CN" altLang="en-US"/>
              <a:t>AES的 ECB 模式存在安全隐患，可导致明文被破解，因此需要使用更安全的加密模式如 CTR、CFB、 OFB 并使用随机的 IV 。 </a:t>
            </a:r>
            <a:endParaRPr lang="zh-CN" altLang="en-US"/>
          </a:p>
          <a:p>
            <a:pPr marL="285750" indent="-285750" fontAlgn="auto">
              <a:lnSpc>
                <a:spcPct val="200000"/>
              </a:lnSpc>
              <a:buFont typeface="Wingdings" panose="05000000000000000000" charset="0"/>
              <a:buChar char="n"/>
            </a:pPr>
            <a:r>
              <a:rPr lang="zh-CN" altLang="en-US"/>
              <a:t>不建议使用 CBC 模式（CBC在互联网系统的规范里是禁用的，会受到Oracle攻击） 。</a:t>
            </a:r>
            <a:endParaRPr lang="zh-CN" altLang="en-US"/>
          </a:p>
        </p:txBody>
      </p:sp>
      <p:sp>
        <p:nvSpPr>
          <p:cNvPr id="3" name="文本框 2"/>
          <p:cNvSpPr txBox="1"/>
          <p:nvPr/>
        </p:nvSpPr>
        <p:spPr>
          <a:xfrm>
            <a:off x="1400175" y="1474470"/>
            <a:ext cx="10106660" cy="551815"/>
          </a:xfrm>
          <a:prstGeom prst="rect">
            <a:avLst/>
          </a:prstGeom>
          <a:noFill/>
        </p:spPr>
        <p:txBody>
          <a:bodyPr wrap="square" rtlCol="0" anchor="t">
            <a:spAutoFit/>
          </a:bodyPr>
          <a:p>
            <a:r>
              <a:rPr lang="zh-CN" altLang="en-US" sz="2800" b="1"/>
              <a:t>AES 算法要使用安全的加密模式，禁止使用 ECB 模式</a:t>
            </a:r>
            <a:endParaRPr lang="zh-CN" altLang="en-US" sz="2800" b="1"/>
          </a:p>
        </p:txBody>
      </p:sp>
      <p:sp>
        <p:nvSpPr>
          <p:cNvPr id="4" name="文本框 3"/>
          <p:cNvSpPr txBox="1"/>
          <p:nvPr/>
        </p:nvSpPr>
        <p:spPr>
          <a:xfrm>
            <a:off x="1774190" y="4893310"/>
            <a:ext cx="1045845" cy="734060"/>
          </a:xfrm>
          <a:prstGeom prst="rect">
            <a:avLst/>
          </a:prstGeom>
          <a:noFill/>
        </p:spPr>
        <p:txBody>
          <a:bodyPr wrap="none" rtlCol="0">
            <a:spAutoFit/>
          </a:bodyPr>
          <a:p>
            <a:r>
              <a:rPr lang="en-US" altLang="zh-CN" sz="4000"/>
              <a:t>ECB</a:t>
            </a:r>
            <a:endParaRPr lang="en-US" altLang="zh-CN" sz="4000"/>
          </a:p>
        </p:txBody>
      </p:sp>
      <p:grpSp>
        <p:nvGrpSpPr>
          <p:cNvPr id="8" name="组合 7"/>
          <p:cNvGrpSpPr/>
          <p:nvPr/>
        </p:nvGrpSpPr>
        <p:grpSpPr>
          <a:xfrm>
            <a:off x="1510665" y="4500245"/>
            <a:ext cx="1502410" cy="1502410"/>
            <a:chOff x="8494" y="5239"/>
            <a:chExt cx="2366" cy="2366"/>
          </a:xfrm>
        </p:grpSpPr>
        <p:cxnSp>
          <p:nvCxnSpPr>
            <p:cNvPr id="6" name="直接连接符 5"/>
            <p:cNvCxnSpPr>
              <a:stCxn id="5" idx="7"/>
            </p:cNvCxnSpPr>
            <p:nvPr/>
          </p:nvCxnSpPr>
          <p:spPr>
            <a:xfrm flipH="1">
              <a:off x="9134" y="5585"/>
              <a:ext cx="1380" cy="187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8494" y="5239"/>
              <a:ext cx="2366" cy="2366"/>
            </a:xfrm>
            <a:prstGeom prst="ellipse">
              <a:avLst/>
            </a:prstGeom>
            <a:noFill/>
            <a:ln w="762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文本框 6"/>
          <p:cNvSpPr txBox="1"/>
          <p:nvPr/>
        </p:nvSpPr>
        <p:spPr>
          <a:xfrm>
            <a:off x="9342120" y="4786630"/>
            <a:ext cx="1102995" cy="734060"/>
          </a:xfrm>
          <a:prstGeom prst="rect">
            <a:avLst/>
          </a:prstGeom>
          <a:noFill/>
        </p:spPr>
        <p:txBody>
          <a:bodyPr wrap="none" rtlCol="0">
            <a:spAutoFit/>
          </a:bodyPr>
          <a:p>
            <a:r>
              <a:rPr lang="en-US" altLang="zh-CN" sz="4000"/>
              <a:t>CBC</a:t>
            </a:r>
            <a:endParaRPr lang="en-US" altLang="zh-CN" sz="4000"/>
          </a:p>
        </p:txBody>
      </p:sp>
      <p:grpSp>
        <p:nvGrpSpPr>
          <p:cNvPr id="11" name="组合 10"/>
          <p:cNvGrpSpPr/>
          <p:nvPr/>
        </p:nvGrpSpPr>
        <p:grpSpPr>
          <a:xfrm>
            <a:off x="9017635" y="4254500"/>
            <a:ext cx="1751330" cy="1502410"/>
            <a:chOff x="11412" y="7101"/>
            <a:chExt cx="2758" cy="2366"/>
          </a:xfrm>
        </p:grpSpPr>
        <p:sp>
          <p:nvSpPr>
            <p:cNvPr id="9" name="等腰三角形 8"/>
            <p:cNvSpPr/>
            <p:nvPr/>
          </p:nvSpPr>
          <p:spPr>
            <a:xfrm>
              <a:off x="11412" y="7101"/>
              <a:ext cx="2759" cy="2366"/>
            </a:xfrm>
            <a:prstGeom prst="triangle">
              <a:avLst/>
            </a:prstGeom>
            <a:noFill/>
            <a:ln w="762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2477" y="7661"/>
              <a:ext cx="629" cy="1662"/>
            </a:xfrm>
            <a:prstGeom prst="rect">
              <a:avLst/>
            </a:prstGeom>
            <a:noFill/>
            <a:ln>
              <a:noFill/>
            </a:ln>
          </p:spPr>
          <p:txBody>
            <a:bodyPr wrap="none" rtlCol="0">
              <a:spAutoFit/>
            </a:bodyPr>
            <a:p>
              <a:r>
                <a:rPr lang="en-US" altLang="zh-CN" sz="6000">
                  <a:solidFill>
                    <a:srgbClr val="FFC000"/>
                  </a:solidFill>
                </a:rPr>
                <a:t>!</a:t>
              </a:r>
              <a:endParaRPr lang="en-US" altLang="zh-CN" sz="6000">
                <a:solidFill>
                  <a:srgbClr val="FFC000"/>
                </a:solidFill>
              </a:endParaRPr>
            </a:p>
          </p:txBody>
        </p:sp>
      </p:grpSp>
      <p:sp>
        <p:nvSpPr>
          <p:cNvPr id="12" name="文本框 11"/>
          <p:cNvSpPr txBox="1"/>
          <p:nvPr/>
        </p:nvSpPr>
        <p:spPr>
          <a:xfrm>
            <a:off x="4272280" y="4728845"/>
            <a:ext cx="3228975" cy="734060"/>
          </a:xfrm>
          <a:prstGeom prst="rect">
            <a:avLst/>
          </a:prstGeom>
          <a:noFill/>
        </p:spPr>
        <p:txBody>
          <a:bodyPr wrap="none" rtlCol="0">
            <a:spAutoFit/>
          </a:bodyPr>
          <a:p>
            <a:r>
              <a:rPr lang="en-US" altLang="zh-CN" sz="4000"/>
              <a:t>CTR\CFB\OFB</a:t>
            </a:r>
            <a:endParaRPr lang="en-US" altLang="zh-CN" sz="4000"/>
          </a:p>
        </p:txBody>
      </p:sp>
      <p:grpSp>
        <p:nvGrpSpPr>
          <p:cNvPr id="31" name="组合 30"/>
          <p:cNvGrpSpPr/>
          <p:nvPr/>
        </p:nvGrpSpPr>
        <p:grpSpPr>
          <a:xfrm>
            <a:off x="5177790" y="4570730"/>
            <a:ext cx="1873885" cy="1313180"/>
            <a:chOff x="11475" y="7440"/>
            <a:chExt cx="2951" cy="2068"/>
          </a:xfrm>
        </p:grpSpPr>
        <p:cxnSp>
          <p:nvCxnSpPr>
            <p:cNvPr id="24" name="直接连接符 23"/>
            <p:cNvCxnSpPr/>
            <p:nvPr/>
          </p:nvCxnSpPr>
          <p:spPr>
            <a:xfrm flipH="1">
              <a:off x="12544" y="7440"/>
              <a:ext cx="1882" cy="2069"/>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11475" y="8310"/>
              <a:ext cx="1069" cy="1125"/>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540" y="116840"/>
            <a:ext cx="10703560" cy="548640"/>
          </a:xfrm>
          <a:prstGeom prst="rect">
            <a:avLst/>
          </a:prstGeom>
          <a:noFill/>
        </p:spPr>
        <p:txBody>
          <a:bodyPr wrap="square" rtlCol="0">
            <a:spAutoFit/>
          </a:bodyPr>
          <a:lstStyle/>
          <a:p>
            <a:r>
              <a:rPr lang="en-US" altLang="zh-CN" sz="2800" dirty="0" smtClean="0">
                <a:solidFill>
                  <a:schemeClr val="bg1"/>
                </a:solidFill>
                <a:latin typeface="+mj-ea"/>
                <a:ea typeface="+mj-ea"/>
              </a:rPr>
              <a:t>规则4</a:t>
            </a:r>
            <a:endParaRPr lang="en-US" altLang="zh-CN" sz="2800" dirty="0" smtClean="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304925" y="2056130"/>
            <a:ext cx="9444355" cy="1188720"/>
          </a:xfrm>
          <a:prstGeom prst="rect">
            <a:avLst/>
          </a:prstGeom>
          <a:noFill/>
        </p:spPr>
        <p:txBody>
          <a:bodyPr wrap="square" rtlCol="0" anchor="t">
            <a:spAutoFit/>
          </a:bodyPr>
          <a:p>
            <a:pPr marL="285750" indent="-285750" fontAlgn="auto">
              <a:lnSpc>
                <a:spcPct val="200000"/>
              </a:lnSpc>
              <a:buFont typeface="Wingdings" panose="05000000000000000000" charset="0"/>
              <a:buChar char="n"/>
            </a:pPr>
            <a:r>
              <a:rPr lang="zh-CN" altLang="en-US"/>
              <a:t>在服务端对密码等敏感信息进行 SHA256 等算法生成摘要值时需要加入 salt 值增加安全性。</a:t>
            </a:r>
            <a:endParaRPr lang="zh-CN" altLang="en-US"/>
          </a:p>
          <a:p>
            <a:pPr marL="285750" indent="-285750" fontAlgn="auto">
              <a:lnSpc>
                <a:spcPct val="200000"/>
              </a:lnSpc>
              <a:buFont typeface="Wingdings" panose="05000000000000000000" charset="0"/>
              <a:buChar char="n"/>
            </a:pPr>
            <a:r>
              <a:rPr lang="zh-CN" altLang="en-US"/>
              <a:t>所使用的 salt 为长度与算法长度一致（ SHA256 为 256 位）。</a:t>
            </a:r>
            <a:endParaRPr lang="zh-CN" altLang="en-US"/>
          </a:p>
        </p:txBody>
      </p:sp>
      <p:sp>
        <p:nvSpPr>
          <p:cNvPr id="3" name="文本框 2"/>
          <p:cNvSpPr txBox="1"/>
          <p:nvPr/>
        </p:nvSpPr>
        <p:spPr>
          <a:xfrm>
            <a:off x="1304925" y="1329055"/>
            <a:ext cx="8698230" cy="548640"/>
          </a:xfrm>
          <a:prstGeom prst="rect">
            <a:avLst/>
          </a:prstGeom>
          <a:noFill/>
        </p:spPr>
        <p:txBody>
          <a:bodyPr wrap="square" rtlCol="0" anchor="t">
            <a:spAutoFit/>
          </a:bodyPr>
          <a:p>
            <a:r>
              <a:rPr lang="en-US" altLang="zh-CN" sz="2800" b="1" dirty="0" smtClean="0">
                <a:solidFill>
                  <a:schemeClr val="tx1"/>
                </a:solidFill>
                <a:latin typeface="+mj-ea"/>
                <a:ea typeface="+mj-ea"/>
                <a:sym typeface="+mn-ea"/>
              </a:rPr>
              <a:t>用户身份登录时</a:t>
            </a:r>
            <a:r>
              <a:rPr lang="zh-CN" altLang="en-US" sz="2800" b="1" dirty="0" smtClean="0">
                <a:solidFill>
                  <a:schemeClr val="tx1"/>
                </a:solidFill>
                <a:latin typeface="+mj-ea"/>
                <a:ea typeface="+mj-ea"/>
                <a:sym typeface="+mn-ea"/>
              </a:rPr>
              <a:t>，</a:t>
            </a:r>
            <a:r>
              <a:rPr lang="en-US" altLang="zh-CN" sz="2800" b="1" dirty="0" smtClean="0">
                <a:solidFill>
                  <a:schemeClr val="tx1"/>
                </a:solidFill>
                <a:latin typeface="+mj-ea"/>
                <a:ea typeface="+mj-ea"/>
                <a:sym typeface="+mn-ea"/>
              </a:rPr>
              <a:t>对密码使用的摘要算法必须加salt</a:t>
            </a:r>
            <a:endParaRPr lang="en-US" altLang="zh-CN" sz="2800" b="1" dirty="0" smtClean="0">
              <a:solidFill>
                <a:schemeClr val="tx1"/>
              </a:solidFill>
              <a:latin typeface="+mj-ea"/>
              <a:ea typeface="+mj-ea"/>
              <a:sym typeface="+mn-ea"/>
            </a:endParaRPr>
          </a:p>
        </p:txBody>
      </p:sp>
      <p:sp>
        <p:nvSpPr>
          <p:cNvPr id="4" name="文本框 3"/>
          <p:cNvSpPr txBox="1"/>
          <p:nvPr/>
        </p:nvSpPr>
        <p:spPr>
          <a:xfrm>
            <a:off x="2197100" y="4064635"/>
            <a:ext cx="7793355" cy="476885"/>
          </a:xfrm>
          <a:prstGeom prst="rect">
            <a:avLst/>
          </a:prstGeom>
          <a:noFill/>
        </p:spPr>
        <p:txBody>
          <a:bodyPr wrap="none" rtlCol="0">
            <a:spAutoFit/>
          </a:bodyPr>
          <a:p>
            <a:r>
              <a:rPr lang="en-US" altLang="zh-CN" sz="2400" b="1">
                <a:solidFill>
                  <a:srgbClr val="00B050"/>
                </a:solidFill>
              </a:rPr>
              <a:t>TOKEN = HASH ( PASSWORD + SALT + TIMESTAMP )</a:t>
            </a:r>
            <a:endParaRPr lang="en-US" altLang="zh-CN" sz="2400" b="1">
              <a:solidFill>
                <a:srgbClr val="00B050"/>
              </a:solidFill>
            </a:endParaRPr>
          </a:p>
        </p:txBody>
      </p:sp>
      <p:pic>
        <p:nvPicPr>
          <p:cNvPr id="7" name="图片 6" descr="6e9de65d28c842a4684213ed362d6652"/>
          <p:cNvPicPr>
            <a:picLocks noChangeAspect="1"/>
          </p:cNvPicPr>
          <p:nvPr/>
        </p:nvPicPr>
        <p:blipFill>
          <a:blip r:embed="rId1"/>
          <a:stretch>
            <a:fillRect/>
          </a:stretch>
        </p:blipFill>
        <p:spPr>
          <a:xfrm>
            <a:off x="7394575" y="4632960"/>
            <a:ext cx="3154680" cy="204787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altLang="en-US" sz="2800" dirty="0" smtClean="0">
                <a:solidFill>
                  <a:schemeClr val="bg1"/>
                </a:solidFill>
                <a:latin typeface="+mj-ea"/>
                <a:ea typeface="+mj-ea"/>
              </a:rPr>
              <a:t>规则</a:t>
            </a:r>
            <a:r>
              <a:rPr lang="en-US" altLang="zh-CN" sz="2800" dirty="0" smtClean="0">
                <a:solidFill>
                  <a:schemeClr val="bg1"/>
                </a:solidFill>
                <a:latin typeface="+mj-ea"/>
                <a:ea typeface="+mj-ea"/>
              </a:rPr>
              <a:t>5</a:t>
            </a:r>
            <a:endParaRPr lang="en-US" altLang="zh-CN" sz="2800" dirty="0" smtClean="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51865" y="1273175"/>
            <a:ext cx="8144510" cy="548640"/>
          </a:xfrm>
          <a:prstGeom prst="rect">
            <a:avLst/>
          </a:prstGeom>
          <a:noFill/>
        </p:spPr>
        <p:txBody>
          <a:bodyPr wrap="square" rtlCol="0" anchor="t">
            <a:spAutoFit/>
          </a:bodyPr>
          <a:p>
            <a:r>
              <a:rPr lang="zh-CN" altLang="en-US" sz="2800" b="1"/>
              <a:t>加解密使用安全的随机数生成算法</a:t>
            </a:r>
            <a:endParaRPr lang="zh-CN" altLang="en-US" sz="2800" b="1"/>
          </a:p>
        </p:txBody>
      </p:sp>
      <p:sp>
        <p:nvSpPr>
          <p:cNvPr id="3" name="文本框 2"/>
          <p:cNvSpPr txBox="1"/>
          <p:nvPr/>
        </p:nvSpPr>
        <p:spPr>
          <a:xfrm>
            <a:off x="951865" y="2286000"/>
            <a:ext cx="10841990" cy="2286000"/>
          </a:xfrm>
          <a:prstGeom prst="rect">
            <a:avLst/>
          </a:prstGeom>
          <a:noFill/>
        </p:spPr>
        <p:txBody>
          <a:bodyPr wrap="square" rtlCol="0" anchor="t">
            <a:spAutoFit/>
          </a:bodyPr>
          <a:p>
            <a:pPr marL="285750" indent="-285750" fontAlgn="auto">
              <a:lnSpc>
                <a:spcPct val="200000"/>
              </a:lnSpc>
              <a:buFont typeface="Wingdings" panose="05000000000000000000" charset="0"/>
              <a:buChar char="n"/>
            </a:pPr>
            <a:r>
              <a:rPr lang="zh-CN" altLang="en-US"/>
              <a:t>在加解密场景中需要使用随机数生成算法时， 要使用安全随机数生成算法， 例如在 java 中禁止使用 random() 等伪随机数生成算法， 使用 secureRandom() 等安全随机数生成算法； </a:t>
            </a:r>
            <a:endParaRPr lang="zh-CN" altLang="en-US"/>
          </a:p>
          <a:p>
            <a:pPr marL="285750" indent="-285750" fontAlgn="auto">
              <a:lnSpc>
                <a:spcPct val="200000"/>
              </a:lnSpc>
              <a:buFont typeface="Wingdings" panose="05000000000000000000" charset="0"/>
              <a:buChar char="n"/>
            </a:pPr>
            <a:r>
              <a:rPr lang="zh-CN" altLang="en-US"/>
              <a:t>在C/C++ 中 使用 /dev/urandom 生成 安全随机数。 </a:t>
            </a:r>
            <a:endParaRPr lang="zh-CN" altLang="en-US"/>
          </a:p>
          <a:p>
            <a:pPr marL="285750" indent="-285750" fontAlgn="auto">
              <a:lnSpc>
                <a:spcPct val="200000"/>
              </a:lnSpc>
              <a:buFont typeface="Wingdings" panose="05000000000000000000" charset="0"/>
              <a:buChar char="n"/>
            </a:pPr>
            <a:r>
              <a:rPr lang="zh-CN" altLang="en-US"/>
              <a:t>条件允许的情况下，可以使用 满足 FIPS 140 2或AIS 31 标准 的 硬件 随机数发生器。</a:t>
            </a: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altLang="en-US" sz="2800" dirty="0" smtClean="0">
                <a:solidFill>
                  <a:schemeClr val="bg1"/>
                </a:solidFill>
                <a:latin typeface="+mj-ea"/>
                <a:ea typeface="+mj-ea"/>
              </a:rPr>
              <a:t>规则</a:t>
            </a:r>
            <a:r>
              <a:rPr lang="en-US" altLang="zh-CN" sz="2800" dirty="0" smtClean="0">
                <a:solidFill>
                  <a:schemeClr val="bg1"/>
                </a:solidFill>
                <a:latin typeface="+mj-ea"/>
                <a:ea typeface="+mj-ea"/>
              </a:rPr>
              <a:t>6</a:t>
            </a:r>
            <a:endParaRPr lang="en-US" altLang="zh-CN" sz="2800" dirty="0" smtClean="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26465" y="1329690"/>
            <a:ext cx="9563735" cy="548640"/>
          </a:xfrm>
          <a:prstGeom prst="rect">
            <a:avLst/>
          </a:prstGeom>
          <a:noFill/>
        </p:spPr>
        <p:txBody>
          <a:bodyPr wrap="square" rtlCol="0" anchor="t">
            <a:spAutoFit/>
          </a:bodyPr>
          <a:p>
            <a:r>
              <a:rPr lang="zh-CN" altLang="en-US" sz="2800" b="1"/>
              <a:t>分块加解密需要填充块时，使用安全的填充方式</a:t>
            </a:r>
            <a:endParaRPr lang="zh-CN" altLang="en-US" sz="2800" b="1"/>
          </a:p>
        </p:txBody>
      </p:sp>
      <p:sp>
        <p:nvSpPr>
          <p:cNvPr id="3" name="文本框 2"/>
          <p:cNvSpPr txBox="1"/>
          <p:nvPr/>
        </p:nvSpPr>
        <p:spPr>
          <a:xfrm>
            <a:off x="926465" y="2073910"/>
            <a:ext cx="9001760" cy="2286000"/>
          </a:xfrm>
          <a:prstGeom prst="rect">
            <a:avLst/>
          </a:prstGeom>
          <a:noFill/>
        </p:spPr>
        <p:txBody>
          <a:bodyPr wrap="square" rtlCol="0" anchor="t">
            <a:spAutoFit/>
          </a:bodyPr>
          <a:p>
            <a:pPr marL="285750" indent="-285750" fontAlgn="auto">
              <a:lnSpc>
                <a:spcPct val="200000"/>
              </a:lnSpc>
              <a:buFont typeface="Wingdings" panose="05000000000000000000" charset="0"/>
              <a:buChar char="n"/>
            </a:pPr>
            <a:r>
              <a:rPr lang="zh-CN" altLang="en-US"/>
              <a:t>块加密算法如AES 、RSA要求在加密之前填充最后的块填充方式 </a:t>
            </a:r>
            <a:endParaRPr lang="zh-CN" altLang="en-US"/>
          </a:p>
          <a:p>
            <a:pPr marL="285750" indent="-285750" fontAlgn="auto">
              <a:lnSpc>
                <a:spcPct val="200000"/>
              </a:lnSpc>
              <a:buFont typeface="Wingdings" panose="05000000000000000000" charset="0"/>
              <a:buChar char="n"/>
            </a:pPr>
            <a:r>
              <a:rPr lang="zh-CN" altLang="en-US"/>
              <a:t>AES 推荐使用 PKCS5Padding或PKCS7Padding </a:t>
            </a:r>
            <a:endParaRPr lang="zh-CN" altLang="en-US"/>
          </a:p>
          <a:p>
            <a:pPr marL="285750" indent="-285750" fontAlgn="auto">
              <a:lnSpc>
                <a:spcPct val="200000"/>
              </a:lnSpc>
              <a:buFont typeface="Wingdings" panose="05000000000000000000" charset="0"/>
              <a:buChar char="n"/>
            </a:pPr>
            <a:r>
              <a:rPr lang="zh-CN" altLang="en-US"/>
              <a:t>RSA 推荐使用 PKCS1Padding 或 OAEPPadding </a:t>
            </a:r>
            <a:endParaRPr lang="zh-CN" altLang="en-US"/>
          </a:p>
          <a:p>
            <a:pPr marL="285750" indent="-285750" fontAlgn="auto">
              <a:lnSpc>
                <a:spcPct val="200000"/>
              </a:lnSpc>
              <a:buFont typeface="Wingdings" panose="05000000000000000000" charset="0"/>
              <a:buChar char="n"/>
            </a:pPr>
            <a:r>
              <a:rPr lang="zh-CN" altLang="en-US"/>
              <a:t>注意 在客户端和服务端保持相同的填充方式</a:t>
            </a: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794084"/>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64360" y="116553"/>
            <a:ext cx="3418173" cy="523220"/>
          </a:xfrm>
          <a:prstGeom prst="rect">
            <a:avLst/>
          </a:prstGeom>
          <a:noFill/>
        </p:spPr>
        <p:txBody>
          <a:bodyPr wrap="square" rtlCol="0">
            <a:spAutoFit/>
          </a:bodyPr>
          <a:lstStyle/>
          <a:p>
            <a:r>
              <a:rPr lang="zh-CN" altLang="en-US" sz="2800" dirty="0" smtClean="0">
                <a:solidFill>
                  <a:schemeClr val="bg1"/>
                </a:solidFill>
                <a:latin typeface="+mj-ea"/>
                <a:ea typeface="+mj-ea"/>
              </a:rPr>
              <a:t>目录</a:t>
            </a:r>
            <a:endParaRPr lang="zh-CN" altLang="en-US" sz="2800" dirty="0">
              <a:solidFill>
                <a:schemeClr val="bg1"/>
              </a:solidFill>
              <a:latin typeface="+mj-ea"/>
              <a:ea typeface="+mj-ea"/>
            </a:endParaRPr>
          </a:p>
        </p:txBody>
      </p:sp>
      <p:grpSp>
        <p:nvGrpSpPr>
          <p:cNvPr id="8" name="组合 7"/>
          <p:cNvGrpSpPr/>
          <p:nvPr/>
        </p:nvGrpSpPr>
        <p:grpSpPr>
          <a:xfrm>
            <a:off x="257207" y="261017"/>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11159566" y="6310143"/>
            <a:ext cx="758541" cy="369332"/>
          </a:xfrm>
          <a:prstGeom prst="rect">
            <a:avLst/>
          </a:prstGeom>
          <a:noFill/>
        </p:spPr>
        <p:txBody>
          <a:bodyPr wrap="none" rtlCol="0">
            <a:spAutoFit/>
          </a:bodyPr>
          <a:lstStyle/>
          <a:p>
            <a:r>
              <a:rPr lang="en-US" altLang="zh-CN" b="1" dirty="0">
                <a:solidFill>
                  <a:srgbClr val="FF0000"/>
                </a:solidFill>
                <a:latin typeface="Bradley Hand ITC" panose="03070402050302030203" pitchFamily="66" charset="0"/>
              </a:rPr>
              <a:t>O</a:t>
            </a:r>
            <a:r>
              <a:rPr lang="en-US" altLang="zh-CN" b="1" dirty="0">
                <a:solidFill>
                  <a:srgbClr val="7030A0"/>
                </a:solidFill>
                <a:latin typeface="Bradley Hand ITC" panose="03070402050302030203" pitchFamily="66" charset="0"/>
              </a:rPr>
              <a:t>P</a:t>
            </a:r>
            <a:r>
              <a:rPr lang="en-US" altLang="zh-CN" b="1" dirty="0">
                <a:solidFill>
                  <a:srgbClr val="00CC66"/>
                </a:solidFill>
                <a:latin typeface="Bradley Hand ITC" panose="03070402050302030203" pitchFamily="66" charset="0"/>
              </a:rPr>
              <a:t>P</a:t>
            </a:r>
            <a:r>
              <a:rPr lang="en-US" altLang="zh-CN" b="1" dirty="0">
                <a:solidFill>
                  <a:srgbClr val="FFC000"/>
                </a:solidFill>
                <a:latin typeface="Bradley Hand ITC" panose="03070402050302030203" pitchFamily="66" charset="0"/>
              </a:rPr>
              <a:t>O</a:t>
            </a:r>
            <a:endParaRPr lang="zh-CN" altLang="en-US" dirty="0">
              <a:solidFill>
                <a:srgbClr val="FFC000"/>
              </a:solidFill>
            </a:endParaRPr>
          </a:p>
        </p:txBody>
      </p:sp>
      <p:sp>
        <p:nvSpPr>
          <p:cNvPr id="28" name="Rectangle 5"/>
          <p:cNvSpPr>
            <a:spLocks noChangeArrowheads="1"/>
          </p:cNvSpPr>
          <p:nvPr/>
        </p:nvSpPr>
        <p:spPr bwMode="gray">
          <a:xfrm>
            <a:off x="2142836" y="1476005"/>
            <a:ext cx="594784" cy="503767"/>
          </a:xfrm>
          <a:prstGeom prst="rect">
            <a:avLst/>
          </a:prstGeom>
          <a:solidFill>
            <a:srgbClr val="A6A6A6"/>
          </a:solidFill>
          <a:ln w="9525" algn="ctr">
            <a:solidFill>
              <a:schemeClr val="accent1"/>
            </a:solidFill>
            <a:miter lim="800000"/>
          </a:ln>
          <a:effectLst>
            <a:outerShdw dist="35921" dir="2700000" algn="ctr" rotWithShape="0">
              <a:schemeClr val="bg2"/>
            </a:outerShdw>
          </a:effectLst>
        </p:spPr>
        <p:txBody>
          <a:bodyPr wrap="none" lIns="158400" rIns="60960" anchor="ctr"/>
          <a:lstStyle/>
          <a:p>
            <a:pPr algn="ctr">
              <a:buFont typeface="Wingdings" panose="05000000000000000000" pitchFamily="2" charset="2"/>
              <a:buNone/>
            </a:pPr>
            <a:r>
              <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1</a:t>
            </a:r>
            <a:endPar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30" name="Rectangle 6"/>
          <p:cNvSpPr>
            <a:spLocks noChangeArrowheads="1"/>
          </p:cNvSpPr>
          <p:nvPr/>
        </p:nvSpPr>
        <p:spPr bwMode="gray">
          <a:xfrm>
            <a:off x="2915422" y="1476005"/>
            <a:ext cx="6808437" cy="505883"/>
          </a:xfrm>
          <a:prstGeom prst="rect">
            <a:avLst/>
          </a:prstGeom>
          <a:solidFill>
            <a:srgbClr val="A6A6A6"/>
          </a:solidFill>
          <a:ln w="6350" algn="ctr">
            <a:solidFill>
              <a:schemeClr val="accent1"/>
            </a:solidFill>
            <a:miter lim="800000"/>
          </a:ln>
        </p:spPr>
        <p:txBody>
          <a:bodyPr wrap="none" anchor="ctr"/>
          <a:lstStyle/>
          <a:p>
            <a:pPr algn="l" fontAlgn="base">
              <a:spcBef>
                <a:spcPct val="0"/>
              </a:spcBef>
              <a:spcAft>
                <a:spcPct val="0"/>
              </a:spcAft>
            </a:pPr>
            <a:r>
              <a:rPr lang="zh-CN" altLang="en-US" sz="1865" dirty="0" smtClean="0">
                <a:solidFill>
                  <a:schemeClr val="bg1"/>
                </a:solidFill>
                <a:latin typeface="方正兰亭准黑简体" panose="02000000000000000000" charset="-122"/>
                <a:ea typeface="方正兰亭准黑简体" panose="02000000000000000000" charset="-122"/>
                <a:cs typeface="Arial" panose="020B0604020202020204" pitchFamily="34" charset="0"/>
              </a:rPr>
              <a:t>目的和适用范围</a:t>
            </a:r>
            <a:endParaRPr lang="zh-CN" altLang="en-US" sz="1865" dirty="0" smtClean="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34" name="Rectangle 5"/>
          <p:cNvSpPr>
            <a:spLocks noChangeArrowheads="1"/>
          </p:cNvSpPr>
          <p:nvPr/>
        </p:nvSpPr>
        <p:spPr bwMode="gray">
          <a:xfrm>
            <a:off x="2142836" y="4056169"/>
            <a:ext cx="594784" cy="503767"/>
          </a:xfrm>
          <a:prstGeom prst="rect">
            <a:avLst/>
          </a:prstGeom>
          <a:solidFill>
            <a:srgbClr val="445660"/>
          </a:solidFill>
          <a:ln w="9525" algn="ctr">
            <a:solidFill>
              <a:schemeClr val="accent1"/>
            </a:solidFill>
            <a:miter lim="800000"/>
          </a:ln>
          <a:effectLst>
            <a:outerShdw dist="35921" dir="2700000" algn="ctr" rotWithShape="0">
              <a:schemeClr val="bg2"/>
            </a:outerShdw>
          </a:effectLst>
        </p:spPr>
        <p:txBody>
          <a:bodyPr wrap="none" lIns="158400" rIns="60960" anchor="ctr"/>
          <a:lstStyle/>
          <a:p>
            <a:pPr algn="ctr">
              <a:buFont typeface="Wingdings" panose="05000000000000000000" pitchFamily="2" charset="2"/>
              <a:buNone/>
            </a:pPr>
            <a:r>
              <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3</a:t>
            </a:r>
            <a:endPar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35" name="Rectangle 5"/>
          <p:cNvSpPr>
            <a:spLocks noChangeArrowheads="1"/>
          </p:cNvSpPr>
          <p:nvPr/>
        </p:nvSpPr>
        <p:spPr bwMode="gray">
          <a:xfrm>
            <a:off x="2142836" y="2801729"/>
            <a:ext cx="594784" cy="503767"/>
          </a:xfrm>
          <a:prstGeom prst="rect">
            <a:avLst/>
          </a:prstGeom>
          <a:solidFill>
            <a:srgbClr val="A6A6A6"/>
          </a:solidFill>
          <a:ln w="9525" algn="ctr">
            <a:solidFill>
              <a:schemeClr val="accent1"/>
            </a:solidFill>
            <a:miter lim="800000"/>
          </a:ln>
          <a:effectLst>
            <a:outerShdw dist="35921" dir="2700000" algn="ctr" rotWithShape="0">
              <a:schemeClr val="bg2"/>
            </a:outerShdw>
          </a:effectLst>
        </p:spPr>
        <p:txBody>
          <a:bodyPr wrap="none" lIns="158400" rIns="60960" anchor="ctr"/>
          <a:lstStyle/>
          <a:p>
            <a:pPr algn="ctr">
              <a:buFont typeface="Wingdings" panose="05000000000000000000" pitchFamily="2" charset="2"/>
              <a:buNone/>
            </a:pPr>
            <a:r>
              <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2</a:t>
            </a:r>
            <a:endPar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36" name="Rectangle 6"/>
          <p:cNvSpPr>
            <a:spLocks noChangeArrowheads="1"/>
          </p:cNvSpPr>
          <p:nvPr/>
        </p:nvSpPr>
        <p:spPr bwMode="gray">
          <a:xfrm>
            <a:off x="2915422" y="2777608"/>
            <a:ext cx="6808437" cy="505884"/>
          </a:xfrm>
          <a:prstGeom prst="rect">
            <a:avLst/>
          </a:prstGeom>
          <a:solidFill>
            <a:srgbClr val="A6A6A6"/>
          </a:solidFill>
          <a:ln w="9525" algn="ctr">
            <a:solidFill>
              <a:schemeClr val="accent1"/>
            </a:solidFill>
            <a:miter lim="800000"/>
          </a:ln>
          <a:effectLst>
            <a:outerShdw dist="35921" dir="2700000" algn="ctr" rotWithShape="0">
              <a:schemeClr val="bg2"/>
            </a:outerShdw>
          </a:effectLst>
        </p:spPr>
        <p:txBody>
          <a:bodyPr wrap="none" lIns="158400" rIns="60960" anchor="ctr"/>
          <a:lstStyle/>
          <a:p>
            <a:pPr fontAlgn="auto">
              <a:buFont typeface="Wingdings" panose="05000000000000000000" pitchFamily="2" charset="2"/>
              <a:buNone/>
            </a:pPr>
            <a:r>
              <a:rPr lang="zh-CN" sz="1865" b="1" dirty="0" err="1" smtClean="0">
                <a:solidFill>
                  <a:schemeClr val="bg1"/>
                </a:solidFill>
                <a:latin typeface="方正兰亭准黑简体" panose="02000000000000000000" charset="-122"/>
                <a:ea typeface="方正兰亭准黑简体" panose="02000000000000000000" charset="-122"/>
                <a:cs typeface="Arial" panose="020B0604020202020204" pitchFamily="34" charset="0"/>
              </a:rPr>
              <a:t>算法规范</a:t>
            </a:r>
            <a:endParaRPr lang="zh-CN"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38" name="Rectangle 6"/>
          <p:cNvSpPr>
            <a:spLocks noChangeArrowheads="1"/>
          </p:cNvSpPr>
          <p:nvPr/>
        </p:nvSpPr>
        <p:spPr bwMode="gray">
          <a:xfrm>
            <a:off x="2915422" y="4067518"/>
            <a:ext cx="6808437" cy="505884"/>
          </a:xfrm>
          <a:prstGeom prst="rect">
            <a:avLst/>
          </a:prstGeom>
          <a:solidFill>
            <a:srgbClr val="445660"/>
          </a:solidFill>
          <a:ln w="9525" algn="ctr">
            <a:solidFill>
              <a:schemeClr val="accent1"/>
            </a:solidFill>
            <a:miter lim="800000"/>
          </a:ln>
          <a:effectLst>
            <a:outerShdw dist="35921" dir="2700000" algn="ctr" rotWithShape="0">
              <a:schemeClr val="bg2"/>
            </a:outerShdw>
          </a:effectLst>
        </p:spPr>
        <p:txBody>
          <a:bodyPr wrap="none" lIns="158400" rIns="60960" anchor="ctr"/>
          <a:lstStyle/>
          <a:p>
            <a:pPr>
              <a:buFont typeface="Wingdings" panose="05000000000000000000" pitchFamily="2" charset="2"/>
              <a:buNone/>
            </a:pPr>
            <a:r>
              <a:rPr lang="zh-CN"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密钥规范</a:t>
            </a:r>
            <a:endParaRPr lang="zh-CN"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4" name="Rectangle 5"/>
          <p:cNvSpPr>
            <a:spLocks noChangeArrowheads="1"/>
          </p:cNvSpPr>
          <p:nvPr/>
        </p:nvSpPr>
        <p:spPr bwMode="gray">
          <a:xfrm>
            <a:off x="2142836" y="5207424"/>
            <a:ext cx="594784" cy="503767"/>
          </a:xfrm>
          <a:prstGeom prst="rect">
            <a:avLst/>
          </a:prstGeom>
          <a:solidFill>
            <a:schemeClr val="bg1">
              <a:lumMod val="75000"/>
            </a:schemeClr>
          </a:solidFill>
          <a:ln w="9525" algn="ctr">
            <a:solidFill>
              <a:schemeClr val="accent1"/>
            </a:solidFill>
            <a:miter lim="800000"/>
          </a:ln>
          <a:effectLst>
            <a:outerShdw dist="35921" dir="2700000" algn="ctr" rotWithShape="0">
              <a:schemeClr val="bg2"/>
            </a:outerShdw>
          </a:effectLst>
        </p:spPr>
        <p:txBody>
          <a:bodyPr wrap="none" lIns="158400" rIns="60960" anchor="ctr"/>
          <a:p>
            <a:pPr algn="ctr">
              <a:buFont typeface="Wingdings" panose="05000000000000000000" pitchFamily="2" charset="2"/>
              <a:buNone/>
            </a:pPr>
            <a:r>
              <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4</a:t>
            </a:r>
            <a:endPar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9" name="Rectangle 6"/>
          <p:cNvSpPr>
            <a:spLocks noChangeArrowheads="1"/>
          </p:cNvSpPr>
          <p:nvPr/>
        </p:nvSpPr>
        <p:spPr bwMode="gray">
          <a:xfrm>
            <a:off x="2915422" y="5218773"/>
            <a:ext cx="6808437" cy="505884"/>
          </a:xfrm>
          <a:prstGeom prst="rect">
            <a:avLst/>
          </a:prstGeom>
          <a:solidFill>
            <a:schemeClr val="bg1">
              <a:lumMod val="75000"/>
            </a:schemeClr>
          </a:solidFill>
          <a:ln w="9525" algn="ctr">
            <a:solidFill>
              <a:schemeClr val="accent1"/>
            </a:solidFill>
            <a:miter lim="800000"/>
          </a:ln>
          <a:effectLst>
            <a:outerShdw dist="35921" dir="2700000" algn="ctr" rotWithShape="0">
              <a:schemeClr val="bg2"/>
            </a:outerShdw>
          </a:effectLst>
        </p:spPr>
        <p:txBody>
          <a:bodyPr wrap="none" lIns="158400" rIns="60960" anchor="ctr"/>
          <a:p>
            <a:pPr>
              <a:buFont typeface="Wingdings" panose="05000000000000000000" pitchFamily="2" charset="2"/>
              <a:buNone/>
            </a:pPr>
            <a:r>
              <a:rPr lang="zh-CN"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算法使用场景</a:t>
            </a:r>
            <a:endParaRPr lang="zh-CN"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794084"/>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64360" y="116553"/>
            <a:ext cx="3418173" cy="523220"/>
          </a:xfrm>
          <a:prstGeom prst="rect">
            <a:avLst/>
          </a:prstGeom>
          <a:noFill/>
        </p:spPr>
        <p:txBody>
          <a:bodyPr wrap="square" rtlCol="0">
            <a:spAutoFit/>
          </a:bodyPr>
          <a:lstStyle/>
          <a:p>
            <a:r>
              <a:rPr lang="zh-CN" altLang="en-US" sz="2800" dirty="0" smtClean="0">
                <a:solidFill>
                  <a:schemeClr val="bg1"/>
                </a:solidFill>
                <a:latin typeface="+mj-ea"/>
                <a:ea typeface="+mj-ea"/>
              </a:rPr>
              <a:t>目录</a:t>
            </a:r>
            <a:endParaRPr lang="zh-CN" altLang="en-US" sz="2800" dirty="0">
              <a:solidFill>
                <a:schemeClr val="bg1"/>
              </a:solidFill>
              <a:latin typeface="+mj-ea"/>
              <a:ea typeface="+mj-ea"/>
            </a:endParaRPr>
          </a:p>
        </p:txBody>
      </p:sp>
      <p:grpSp>
        <p:nvGrpSpPr>
          <p:cNvPr id="8" name="组合 7"/>
          <p:cNvGrpSpPr/>
          <p:nvPr/>
        </p:nvGrpSpPr>
        <p:grpSpPr>
          <a:xfrm>
            <a:off x="257207" y="261017"/>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11159566" y="6310143"/>
            <a:ext cx="758541" cy="369332"/>
          </a:xfrm>
          <a:prstGeom prst="rect">
            <a:avLst/>
          </a:prstGeom>
          <a:noFill/>
        </p:spPr>
        <p:txBody>
          <a:bodyPr wrap="none" rtlCol="0">
            <a:spAutoFit/>
          </a:bodyPr>
          <a:lstStyle/>
          <a:p>
            <a:r>
              <a:rPr lang="en-US" altLang="zh-CN" b="1" dirty="0">
                <a:solidFill>
                  <a:srgbClr val="FF0000"/>
                </a:solidFill>
                <a:latin typeface="Bradley Hand ITC" panose="03070402050302030203" pitchFamily="66" charset="0"/>
              </a:rPr>
              <a:t>O</a:t>
            </a:r>
            <a:r>
              <a:rPr lang="en-US" altLang="zh-CN" b="1" dirty="0">
                <a:solidFill>
                  <a:srgbClr val="7030A0"/>
                </a:solidFill>
                <a:latin typeface="Bradley Hand ITC" panose="03070402050302030203" pitchFamily="66" charset="0"/>
              </a:rPr>
              <a:t>P</a:t>
            </a:r>
            <a:r>
              <a:rPr lang="en-US" altLang="zh-CN" b="1" dirty="0">
                <a:solidFill>
                  <a:srgbClr val="00CC66"/>
                </a:solidFill>
                <a:latin typeface="Bradley Hand ITC" panose="03070402050302030203" pitchFamily="66" charset="0"/>
              </a:rPr>
              <a:t>P</a:t>
            </a:r>
            <a:r>
              <a:rPr lang="en-US" altLang="zh-CN" b="1" dirty="0">
                <a:solidFill>
                  <a:srgbClr val="FFC000"/>
                </a:solidFill>
                <a:latin typeface="Bradley Hand ITC" panose="03070402050302030203" pitchFamily="66" charset="0"/>
              </a:rPr>
              <a:t>O</a:t>
            </a:r>
            <a:endParaRPr lang="zh-CN" altLang="en-US" dirty="0">
              <a:solidFill>
                <a:srgbClr val="FFC000"/>
              </a:solidFill>
            </a:endParaRPr>
          </a:p>
        </p:txBody>
      </p:sp>
      <p:sp>
        <p:nvSpPr>
          <p:cNvPr id="28" name="Rectangle 5"/>
          <p:cNvSpPr>
            <a:spLocks noChangeArrowheads="1"/>
          </p:cNvSpPr>
          <p:nvPr/>
        </p:nvSpPr>
        <p:spPr bwMode="gray">
          <a:xfrm>
            <a:off x="2142836" y="1476005"/>
            <a:ext cx="594784" cy="503767"/>
          </a:xfrm>
          <a:prstGeom prst="rect">
            <a:avLst/>
          </a:prstGeom>
          <a:solidFill>
            <a:srgbClr val="445660"/>
          </a:solidFill>
          <a:ln w="9525" algn="ctr">
            <a:solidFill>
              <a:schemeClr val="accent1"/>
            </a:solidFill>
            <a:miter lim="800000"/>
          </a:ln>
          <a:effectLst>
            <a:outerShdw dist="35921" dir="2700000" algn="ctr" rotWithShape="0">
              <a:schemeClr val="bg2"/>
            </a:outerShdw>
          </a:effectLst>
        </p:spPr>
        <p:txBody>
          <a:bodyPr wrap="none" lIns="158400" rIns="60960" anchor="ctr"/>
          <a:lstStyle/>
          <a:p>
            <a:pPr algn="ctr">
              <a:buFont typeface="Wingdings" panose="05000000000000000000" pitchFamily="2" charset="2"/>
              <a:buNone/>
            </a:pPr>
            <a:r>
              <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1</a:t>
            </a:r>
            <a:endPar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30" name="Rectangle 6"/>
          <p:cNvSpPr>
            <a:spLocks noChangeArrowheads="1"/>
          </p:cNvSpPr>
          <p:nvPr/>
        </p:nvSpPr>
        <p:spPr bwMode="gray">
          <a:xfrm>
            <a:off x="2915422" y="1476005"/>
            <a:ext cx="6808437" cy="505883"/>
          </a:xfrm>
          <a:prstGeom prst="rect">
            <a:avLst/>
          </a:prstGeom>
          <a:solidFill>
            <a:srgbClr val="445660"/>
          </a:solidFill>
          <a:ln w="6350" algn="ctr">
            <a:solidFill>
              <a:schemeClr val="accent1"/>
            </a:solidFill>
            <a:miter lim="800000"/>
          </a:ln>
        </p:spPr>
        <p:txBody>
          <a:bodyPr wrap="none" anchor="ctr"/>
          <a:lstStyle/>
          <a:p>
            <a:pPr algn="l" fontAlgn="base">
              <a:spcBef>
                <a:spcPct val="0"/>
              </a:spcBef>
              <a:spcAft>
                <a:spcPct val="0"/>
              </a:spcAft>
            </a:pPr>
            <a:r>
              <a:rPr lang="zh-CN" altLang="en-US" sz="1865" dirty="0" smtClean="0">
                <a:solidFill>
                  <a:schemeClr val="bg1"/>
                </a:solidFill>
                <a:latin typeface="方正兰亭准黑简体" panose="02000000000000000000" charset="-122"/>
                <a:ea typeface="方正兰亭准黑简体" panose="02000000000000000000" charset="-122"/>
                <a:cs typeface="Arial" panose="020B0604020202020204" pitchFamily="34" charset="0"/>
              </a:rPr>
              <a:t>背景介绍</a:t>
            </a:r>
            <a:endParaRPr lang="zh-CN" altLang="en-US" sz="1865" dirty="0" smtClean="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34" name="Rectangle 5"/>
          <p:cNvSpPr>
            <a:spLocks noChangeArrowheads="1"/>
          </p:cNvSpPr>
          <p:nvPr/>
        </p:nvSpPr>
        <p:spPr bwMode="gray">
          <a:xfrm>
            <a:off x="2142836" y="4056169"/>
            <a:ext cx="594784" cy="503767"/>
          </a:xfrm>
          <a:prstGeom prst="rect">
            <a:avLst/>
          </a:prstGeom>
          <a:solidFill>
            <a:schemeClr val="bg1">
              <a:lumMod val="75000"/>
            </a:schemeClr>
          </a:solidFill>
          <a:ln w="9525" algn="ctr">
            <a:solidFill>
              <a:schemeClr val="accent1"/>
            </a:solidFill>
            <a:miter lim="800000"/>
          </a:ln>
          <a:effectLst>
            <a:outerShdw dist="35921" dir="2700000" algn="ctr" rotWithShape="0">
              <a:schemeClr val="bg2"/>
            </a:outerShdw>
          </a:effectLst>
        </p:spPr>
        <p:txBody>
          <a:bodyPr wrap="none" lIns="158400" rIns="60960" anchor="ctr"/>
          <a:lstStyle/>
          <a:p>
            <a:pPr algn="ctr">
              <a:buFont typeface="Wingdings" panose="05000000000000000000" pitchFamily="2" charset="2"/>
              <a:buNone/>
            </a:pPr>
            <a:r>
              <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3</a:t>
            </a:r>
            <a:endPar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35" name="Rectangle 5"/>
          <p:cNvSpPr>
            <a:spLocks noChangeArrowheads="1"/>
          </p:cNvSpPr>
          <p:nvPr/>
        </p:nvSpPr>
        <p:spPr bwMode="gray">
          <a:xfrm>
            <a:off x="2142836" y="2801729"/>
            <a:ext cx="594784" cy="503767"/>
          </a:xfrm>
          <a:prstGeom prst="rect">
            <a:avLst/>
          </a:prstGeom>
          <a:solidFill>
            <a:schemeClr val="bg1">
              <a:lumMod val="75000"/>
            </a:schemeClr>
          </a:solidFill>
          <a:ln w="9525" algn="ctr">
            <a:solidFill>
              <a:schemeClr val="accent1"/>
            </a:solidFill>
            <a:miter lim="800000"/>
          </a:ln>
          <a:effectLst>
            <a:outerShdw dist="35921" dir="2700000" algn="ctr" rotWithShape="0">
              <a:schemeClr val="bg2"/>
            </a:outerShdw>
          </a:effectLst>
        </p:spPr>
        <p:txBody>
          <a:bodyPr wrap="none" lIns="158400" rIns="60960" anchor="ctr"/>
          <a:lstStyle/>
          <a:p>
            <a:pPr algn="ctr">
              <a:buFont typeface="Wingdings" panose="05000000000000000000" pitchFamily="2" charset="2"/>
              <a:buNone/>
            </a:pPr>
            <a:r>
              <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2</a:t>
            </a:r>
            <a:endPar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36" name="Rectangle 6"/>
          <p:cNvSpPr>
            <a:spLocks noChangeArrowheads="1"/>
          </p:cNvSpPr>
          <p:nvPr/>
        </p:nvSpPr>
        <p:spPr bwMode="gray">
          <a:xfrm>
            <a:off x="2915422" y="2777608"/>
            <a:ext cx="6808437" cy="505884"/>
          </a:xfrm>
          <a:prstGeom prst="rect">
            <a:avLst/>
          </a:prstGeom>
          <a:solidFill>
            <a:schemeClr val="bg1">
              <a:lumMod val="75000"/>
            </a:schemeClr>
          </a:solidFill>
          <a:ln w="9525" algn="ctr">
            <a:solidFill>
              <a:schemeClr val="accent1"/>
            </a:solidFill>
            <a:miter lim="800000"/>
          </a:ln>
          <a:effectLst>
            <a:outerShdw dist="35921" dir="2700000" algn="ctr" rotWithShape="0">
              <a:schemeClr val="bg2"/>
            </a:outerShdw>
          </a:effectLst>
        </p:spPr>
        <p:txBody>
          <a:bodyPr wrap="none" lIns="158400" rIns="60960" anchor="ctr"/>
          <a:lstStyle/>
          <a:p>
            <a:pPr fontAlgn="auto">
              <a:buFont typeface="Wingdings" panose="05000000000000000000" pitchFamily="2" charset="2"/>
              <a:buNone/>
            </a:pPr>
            <a:r>
              <a:rPr lang="zh-CN" sz="1865" b="1" dirty="0" err="1" smtClean="0">
                <a:solidFill>
                  <a:schemeClr val="bg1"/>
                </a:solidFill>
                <a:latin typeface="方正兰亭准黑简体" panose="02000000000000000000" charset="-122"/>
                <a:ea typeface="方正兰亭准黑简体" panose="02000000000000000000" charset="-122"/>
                <a:cs typeface="Arial" panose="020B0604020202020204" pitchFamily="34" charset="0"/>
              </a:rPr>
              <a:t>算法规范</a:t>
            </a:r>
            <a:endParaRPr lang="zh-CN"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38" name="Rectangle 6"/>
          <p:cNvSpPr>
            <a:spLocks noChangeArrowheads="1"/>
          </p:cNvSpPr>
          <p:nvPr/>
        </p:nvSpPr>
        <p:spPr bwMode="gray">
          <a:xfrm>
            <a:off x="2915422" y="4067518"/>
            <a:ext cx="6808437" cy="505884"/>
          </a:xfrm>
          <a:prstGeom prst="rect">
            <a:avLst/>
          </a:prstGeom>
          <a:solidFill>
            <a:schemeClr val="bg1">
              <a:lumMod val="75000"/>
            </a:schemeClr>
          </a:solidFill>
          <a:ln w="9525" algn="ctr">
            <a:solidFill>
              <a:schemeClr val="accent1"/>
            </a:solidFill>
            <a:miter lim="800000"/>
          </a:ln>
          <a:effectLst>
            <a:outerShdw dist="35921" dir="2700000" algn="ctr" rotWithShape="0">
              <a:schemeClr val="bg2"/>
            </a:outerShdw>
          </a:effectLst>
        </p:spPr>
        <p:txBody>
          <a:bodyPr wrap="none" lIns="158400" rIns="60960" anchor="ctr"/>
          <a:lstStyle/>
          <a:p>
            <a:pPr>
              <a:buFont typeface="Wingdings" panose="05000000000000000000" pitchFamily="2" charset="2"/>
              <a:buNone/>
            </a:pPr>
            <a:r>
              <a:rPr lang="zh-CN"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密钥规范</a:t>
            </a:r>
            <a:endParaRPr lang="zh-CN"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4" name="Rectangle 5"/>
          <p:cNvSpPr>
            <a:spLocks noChangeArrowheads="1"/>
          </p:cNvSpPr>
          <p:nvPr/>
        </p:nvSpPr>
        <p:spPr bwMode="gray">
          <a:xfrm>
            <a:off x="2142836" y="5207424"/>
            <a:ext cx="594784" cy="503767"/>
          </a:xfrm>
          <a:prstGeom prst="rect">
            <a:avLst/>
          </a:prstGeom>
          <a:solidFill>
            <a:schemeClr val="bg1">
              <a:lumMod val="75000"/>
            </a:schemeClr>
          </a:solidFill>
          <a:ln w="9525" algn="ctr">
            <a:solidFill>
              <a:schemeClr val="accent1"/>
            </a:solidFill>
            <a:miter lim="800000"/>
          </a:ln>
          <a:effectLst>
            <a:outerShdw dist="35921" dir="2700000" algn="ctr" rotWithShape="0">
              <a:schemeClr val="bg2"/>
            </a:outerShdw>
          </a:effectLst>
        </p:spPr>
        <p:txBody>
          <a:bodyPr wrap="none" lIns="158400" rIns="60960" anchor="ctr"/>
          <a:p>
            <a:pPr algn="ctr">
              <a:buFont typeface="Wingdings" panose="05000000000000000000" pitchFamily="2" charset="2"/>
              <a:buNone/>
            </a:pPr>
            <a:r>
              <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4</a:t>
            </a:r>
            <a:endPar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9" name="Rectangle 6"/>
          <p:cNvSpPr>
            <a:spLocks noChangeArrowheads="1"/>
          </p:cNvSpPr>
          <p:nvPr/>
        </p:nvSpPr>
        <p:spPr bwMode="gray">
          <a:xfrm>
            <a:off x="2915422" y="5218773"/>
            <a:ext cx="6808437" cy="505884"/>
          </a:xfrm>
          <a:prstGeom prst="rect">
            <a:avLst/>
          </a:prstGeom>
          <a:solidFill>
            <a:schemeClr val="bg1">
              <a:lumMod val="75000"/>
            </a:schemeClr>
          </a:solidFill>
          <a:ln w="9525" algn="ctr">
            <a:solidFill>
              <a:schemeClr val="accent1"/>
            </a:solidFill>
            <a:miter lim="800000"/>
          </a:ln>
          <a:effectLst>
            <a:outerShdw dist="35921" dir="2700000" algn="ctr" rotWithShape="0">
              <a:schemeClr val="bg2"/>
            </a:outerShdw>
          </a:effectLst>
        </p:spPr>
        <p:txBody>
          <a:bodyPr wrap="none" lIns="158400" rIns="60960" anchor="ctr"/>
          <a:p>
            <a:pPr>
              <a:buFont typeface="Wingdings" panose="05000000000000000000" pitchFamily="2" charset="2"/>
              <a:buNone/>
            </a:pPr>
            <a:r>
              <a:rPr lang="zh-CN"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算法使用场景</a:t>
            </a:r>
            <a:endParaRPr lang="zh-CN"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altLang="en-US" sz="2800" dirty="0" smtClean="0">
                <a:solidFill>
                  <a:schemeClr val="bg1"/>
                </a:solidFill>
                <a:latin typeface="+mj-ea"/>
                <a:ea typeface="+mj-ea"/>
              </a:rPr>
              <a:t>规则</a:t>
            </a:r>
            <a:r>
              <a:rPr lang="en-US" altLang="zh-CN" sz="2800" dirty="0" smtClean="0">
                <a:solidFill>
                  <a:schemeClr val="bg1"/>
                </a:solidFill>
                <a:latin typeface="+mj-ea"/>
                <a:ea typeface="+mj-ea"/>
              </a:rPr>
              <a:t>1</a:t>
            </a:r>
            <a:endParaRPr lang="en-US" altLang="zh-CN" sz="2800" dirty="0" smtClean="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764540" y="1459865"/>
            <a:ext cx="10492740" cy="548640"/>
          </a:xfrm>
          <a:prstGeom prst="rect">
            <a:avLst/>
          </a:prstGeom>
          <a:noFill/>
        </p:spPr>
        <p:txBody>
          <a:bodyPr wrap="square" rtlCol="0" anchor="t">
            <a:spAutoFit/>
          </a:bodyPr>
          <a:p>
            <a:r>
              <a:rPr lang="zh-CN" altLang="en-US" sz="2800" b="1"/>
              <a:t>用于敏感信息传输加密的</a:t>
            </a:r>
            <a:r>
              <a:rPr lang="zh-CN" altLang="en-US" sz="2800" b="1">
                <a:solidFill>
                  <a:srgbClr val="FF0000"/>
                </a:solidFill>
              </a:rPr>
              <a:t>密钥，禁止硬编码在代码中</a:t>
            </a:r>
            <a:endParaRPr lang="zh-CN" altLang="en-US" sz="2800" b="1">
              <a:solidFill>
                <a:srgbClr val="FF0000"/>
              </a:solidFill>
            </a:endParaRPr>
          </a:p>
        </p:txBody>
      </p:sp>
      <p:sp>
        <p:nvSpPr>
          <p:cNvPr id="3" name="文本框 2"/>
          <p:cNvSpPr txBox="1"/>
          <p:nvPr/>
        </p:nvSpPr>
        <p:spPr>
          <a:xfrm>
            <a:off x="890270" y="2550795"/>
            <a:ext cx="9784715" cy="1188720"/>
          </a:xfrm>
          <a:prstGeom prst="rect">
            <a:avLst/>
          </a:prstGeom>
          <a:noFill/>
        </p:spPr>
        <p:txBody>
          <a:bodyPr wrap="square" rtlCol="0" anchor="t">
            <a:spAutoFit/>
          </a:bodyPr>
          <a:p>
            <a:pPr marL="285750" indent="-285750" fontAlgn="auto">
              <a:lnSpc>
                <a:spcPct val="200000"/>
              </a:lnSpc>
              <a:buFont typeface="Wingdings" panose="05000000000000000000" charset="0"/>
              <a:buChar char="n"/>
            </a:pPr>
            <a:r>
              <a:rPr lang="zh-CN" altLang="en-US"/>
              <a:t>在敏感数据的传输的加密中，需要确保对称加密的密钥和非对称加密的私钥可配置和更换，</a:t>
            </a:r>
            <a:endParaRPr lang="zh-CN" altLang="en-US"/>
          </a:p>
          <a:p>
            <a:pPr fontAlgn="auto">
              <a:lnSpc>
                <a:spcPct val="200000"/>
              </a:lnSpc>
            </a:pPr>
            <a:r>
              <a:rPr lang="zh-CN" altLang="en-US"/>
              <a:t>禁止直接写死在代码或配置文件中。</a:t>
            </a:r>
            <a:endParaRPr lang="zh-CN" altLang="en-US"/>
          </a:p>
        </p:txBody>
      </p:sp>
      <p:sp>
        <p:nvSpPr>
          <p:cNvPr id="5" name="折角形 4"/>
          <p:cNvSpPr/>
          <p:nvPr/>
        </p:nvSpPr>
        <p:spPr>
          <a:xfrm>
            <a:off x="5134610" y="4312920"/>
            <a:ext cx="1752600" cy="164973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secret key</a:t>
            </a:r>
            <a:endParaRPr lang="en-US" altLang="zh-CN"/>
          </a:p>
        </p:txBody>
      </p:sp>
      <p:grpSp>
        <p:nvGrpSpPr>
          <p:cNvPr id="8" name="组合 7"/>
          <p:cNvGrpSpPr/>
          <p:nvPr/>
        </p:nvGrpSpPr>
        <p:grpSpPr>
          <a:xfrm>
            <a:off x="4760595" y="4034155"/>
            <a:ext cx="951230" cy="951230"/>
            <a:chOff x="8494" y="5239"/>
            <a:chExt cx="2366" cy="2366"/>
          </a:xfrm>
        </p:grpSpPr>
        <p:cxnSp>
          <p:nvCxnSpPr>
            <p:cNvPr id="6" name="直接连接符 5"/>
            <p:cNvCxnSpPr>
              <a:stCxn id="7" idx="7"/>
            </p:cNvCxnSpPr>
            <p:nvPr/>
          </p:nvCxnSpPr>
          <p:spPr>
            <a:xfrm flipH="1">
              <a:off x="9134" y="5585"/>
              <a:ext cx="1380" cy="187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8494" y="5239"/>
              <a:ext cx="2366" cy="2366"/>
            </a:xfrm>
            <a:prstGeom prst="ellipse">
              <a:avLst/>
            </a:prstGeom>
            <a:noFill/>
            <a:ln w="762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altLang="en-US" sz="2800" dirty="0" smtClean="0">
                <a:solidFill>
                  <a:schemeClr val="bg1"/>
                </a:solidFill>
                <a:latin typeface="+mj-ea"/>
                <a:ea typeface="+mj-ea"/>
              </a:rPr>
              <a:t>规则</a:t>
            </a:r>
            <a:r>
              <a:rPr lang="en-US" altLang="zh-CN" sz="2800" dirty="0" smtClean="0">
                <a:solidFill>
                  <a:schemeClr val="bg1"/>
                </a:solidFill>
                <a:latin typeface="+mj-ea"/>
                <a:ea typeface="+mj-ea"/>
              </a:rPr>
              <a:t>2</a:t>
            </a:r>
            <a:endParaRPr lang="en-US" altLang="zh-CN" sz="2800" dirty="0" smtClean="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230630" y="1524635"/>
            <a:ext cx="9485630" cy="548640"/>
          </a:xfrm>
          <a:prstGeom prst="rect">
            <a:avLst/>
          </a:prstGeom>
          <a:noFill/>
        </p:spPr>
        <p:txBody>
          <a:bodyPr wrap="square" rtlCol="0" anchor="t">
            <a:spAutoFit/>
          </a:bodyPr>
          <a:p>
            <a:r>
              <a:rPr lang="zh-CN" altLang="en-US" sz="2800" b="1"/>
              <a:t>用于敏感信息传输加密的密钥，</a:t>
            </a:r>
            <a:r>
              <a:rPr lang="zh-CN" altLang="en-US" sz="2800" b="1">
                <a:solidFill>
                  <a:srgbClr val="FF0000"/>
                </a:solidFill>
              </a:rPr>
              <a:t>禁止明文存储或明文传输</a:t>
            </a:r>
            <a:endParaRPr lang="zh-CN" altLang="en-US" sz="2800" b="1">
              <a:solidFill>
                <a:srgbClr val="FF0000"/>
              </a:solidFill>
            </a:endParaRPr>
          </a:p>
        </p:txBody>
      </p:sp>
      <p:sp>
        <p:nvSpPr>
          <p:cNvPr id="3" name="文本框 2"/>
          <p:cNvSpPr txBox="1"/>
          <p:nvPr/>
        </p:nvSpPr>
        <p:spPr>
          <a:xfrm>
            <a:off x="1388110" y="2413635"/>
            <a:ext cx="8761095" cy="1737360"/>
          </a:xfrm>
          <a:prstGeom prst="rect">
            <a:avLst/>
          </a:prstGeom>
          <a:noFill/>
        </p:spPr>
        <p:txBody>
          <a:bodyPr wrap="square" rtlCol="0" anchor="t">
            <a:spAutoFit/>
          </a:bodyPr>
          <a:p>
            <a:pPr marL="285750" indent="-285750" fontAlgn="auto">
              <a:lnSpc>
                <a:spcPct val="200000"/>
              </a:lnSpc>
              <a:buFont typeface="Wingdings" panose="05000000000000000000" charset="0"/>
              <a:buChar char="n"/>
            </a:pPr>
            <a:r>
              <a:rPr lang="zh-CN" altLang="en-US"/>
              <a:t>在敏感信息加解密场景中，用于加密的密钥：</a:t>
            </a:r>
            <a:endParaRPr lang="zh-CN" altLang="en-US"/>
          </a:p>
          <a:p>
            <a:pPr marL="342900" indent="-342900" fontAlgn="auto">
              <a:lnSpc>
                <a:spcPct val="200000"/>
              </a:lnSpc>
              <a:buFont typeface="+mj-ea"/>
              <a:buAutoNum type="circleNumDbPlain"/>
            </a:pPr>
            <a:r>
              <a:rPr lang="zh-CN" altLang="en-US"/>
              <a:t>禁止以明文形式存储在文件或数据库中</a:t>
            </a:r>
            <a:endParaRPr lang="zh-CN" altLang="en-US"/>
          </a:p>
          <a:p>
            <a:pPr marL="342900" indent="-342900" fontAlgn="auto">
              <a:lnSpc>
                <a:spcPct val="200000"/>
              </a:lnSpc>
              <a:buFont typeface="+mj-ea"/>
              <a:buAutoNum type="circleNumDbPlain"/>
            </a:pPr>
            <a:r>
              <a:rPr lang="zh-CN" altLang="en-US"/>
              <a:t>禁止以明文形式在非安全通道中传输</a:t>
            </a:r>
            <a:endParaRPr lang="zh-CN" altLang="en-US"/>
          </a:p>
        </p:txBody>
      </p:sp>
      <p:sp>
        <p:nvSpPr>
          <p:cNvPr id="5" name="折角形 4"/>
          <p:cNvSpPr/>
          <p:nvPr/>
        </p:nvSpPr>
        <p:spPr>
          <a:xfrm>
            <a:off x="2162175" y="4653915"/>
            <a:ext cx="1752600" cy="164973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secret key</a:t>
            </a:r>
            <a:endParaRPr lang="en-US" altLang="zh-CN"/>
          </a:p>
        </p:txBody>
      </p:sp>
      <p:grpSp>
        <p:nvGrpSpPr>
          <p:cNvPr id="8" name="组合 7"/>
          <p:cNvGrpSpPr/>
          <p:nvPr/>
        </p:nvGrpSpPr>
        <p:grpSpPr>
          <a:xfrm>
            <a:off x="1788160" y="4375150"/>
            <a:ext cx="951230" cy="951230"/>
            <a:chOff x="8494" y="5239"/>
            <a:chExt cx="2366" cy="2366"/>
          </a:xfrm>
        </p:grpSpPr>
        <p:cxnSp>
          <p:nvCxnSpPr>
            <p:cNvPr id="6" name="直接连接符 5"/>
            <p:cNvCxnSpPr>
              <a:stCxn id="7" idx="7"/>
            </p:cNvCxnSpPr>
            <p:nvPr/>
          </p:nvCxnSpPr>
          <p:spPr>
            <a:xfrm flipH="1">
              <a:off x="9134" y="5585"/>
              <a:ext cx="1380" cy="187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8494" y="5239"/>
              <a:ext cx="2366" cy="2366"/>
            </a:xfrm>
            <a:prstGeom prst="ellipse">
              <a:avLst/>
            </a:prstGeom>
            <a:noFill/>
            <a:ln w="762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圆柱形 3"/>
          <p:cNvSpPr/>
          <p:nvPr/>
        </p:nvSpPr>
        <p:spPr>
          <a:xfrm>
            <a:off x="6358890" y="4879340"/>
            <a:ext cx="838835" cy="119824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立方体 8"/>
          <p:cNvSpPr/>
          <p:nvPr/>
        </p:nvSpPr>
        <p:spPr>
          <a:xfrm>
            <a:off x="9331325" y="4829175"/>
            <a:ext cx="843915" cy="11982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右箭头 9"/>
          <p:cNvSpPr/>
          <p:nvPr/>
        </p:nvSpPr>
        <p:spPr>
          <a:xfrm>
            <a:off x="7303770" y="5161280"/>
            <a:ext cx="1922145" cy="635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secret key</a:t>
            </a:r>
            <a:endParaRPr lang="en-US" altLang="zh-CN"/>
          </a:p>
        </p:txBody>
      </p:sp>
      <p:grpSp>
        <p:nvGrpSpPr>
          <p:cNvPr id="11" name="组合 10"/>
          <p:cNvGrpSpPr/>
          <p:nvPr/>
        </p:nvGrpSpPr>
        <p:grpSpPr>
          <a:xfrm>
            <a:off x="7729855" y="5022215"/>
            <a:ext cx="951230" cy="951230"/>
            <a:chOff x="8494" y="5239"/>
            <a:chExt cx="2366" cy="2366"/>
          </a:xfrm>
        </p:grpSpPr>
        <p:cxnSp>
          <p:nvCxnSpPr>
            <p:cNvPr id="12" name="直接连接符 11"/>
            <p:cNvCxnSpPr>
              <a:stCxn id="13" idx="7"/>
            </p:cNvCxnSpPr>
            <p:nvPr/>
          </p:nvCxnSpPr>
          <p:spPr>
            <a:xfrm flipH="1">
              <a:off x="9134" y="5585"/>
              <a:ext cx="1380" cy="187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8494" y="5239"/>
              <a:ext cx="2366" cy="2366"/>
            </a:xfrm>
            <a:prstGeom prst="ellipse">
              <a:avLst/>
            </a:prstGeom>
            <a:noFill/>
            <a:ln w="762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altLang="en-US" sz="2800" dirty="0" smtClean="0">
                <a:solidFill>
                  <a:schemeClr val="bg1"/>
                </a:solidFill>
                <a:latin typeface="+mj-ea"/>
                <a:ea typeface="+mj-ea"/>
              </a:rPr>
              <a:t>规则</a:t>
            </a:r>
            <a:r>
              <a:rPr lang="en-US" altLang="zh-CN" sz="2800" dirty="0" smtClean="0">
                <a:solidFill>
                  <a:schemeClr val="bg1"/>
                </a:solidFill>
                <a:latin typeface="+mj-ea"/>
                <a:ea typeface="+mj-ea"/>
              </a:rPr>
              <a:t>3</a:t>
            </a:r>
            <a:endParaRPr lang="en-US" altLang="zh-CN" sz="2800" dirty="0" smtClean="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73455" y="1268730"/>
            <a:ext cx="10309225" cy="548640"/>
          </a:xfrm>
          <a:prstGeom prst="rect">
            <a:avLst/>
          </a:prstGeom>
          <a:noFill/>
        </p:spPr>
        <p:txBody>
          <a:bodyPr wrap="square" rtlCol="0" anchor="t">
            <a:spAutoFit/>
          </a:bodyPr>
          <a:p>
            <a:r>
              <a:rPr lang="zh-CN" altLang="en-US" sz="2800" b="1"/>
              <a:t>客户端需要多次使用的密钥，用完后需要在内存中销毁</a:t>
            </a:r>
            <a:endParaRPr lang="zh-CN" altLang="en-US" sz="2800" b="1"/>
          </a:p>
        </p:txBody>
      </p:sp>
      <p:sp>
        <p:nvSpPr>
          <p:cNvPr id="3" name="文本框 2"/>
          <p:cNvSpPr txBox="1"/>
          <p:nvPr/>
        </p:nvSpPr>
        <p:spPr>
          <a:xfrm>
            <a:off x="973455" y="2276475"/>
            <a:ext cx="9497060" cy="1188720"/>
          </a:xfrm>
          <a:prstGeom prst="rect">
            <a:avLst/>
          </a:prstGeom>
          <a:noFill/>
        </p:spPr>
        <p:txBody>
          <a:bodyPr wrap="square" rtlCol="0" anchor="t">
            <a:spAutoFit/>
          </a:bodyPr>
          <a:p>
            <a:pPr marL="285750" indent="-285750" fontAlgn="auto">
              <a:lnSpc>
                <a:spcPct val="200000"/>
              </a:lnSpc>
              <a:buFont typeface="Wingdings" panose="05000000000000000000" charset="0"/>
              <a:buChar char="n"/>
            </a:pPr>
            <a:r>
              <a:rPr lang="zh-CN" altLang="en-US"/>
              <a:t>在部分场景中，客户端加密后密钥会残留在内存中，需要写入空数据进行覆盖保证密钥不被泄露。</a:t>
            </a:r>
            <a:endParaRPr lang="zh-CN" altLang="en-US"/>
          </a:p>
        </p:txBody>
      </p:sp>
      <p:sp>
        <p:nvSpPr>
          <p:cNvPr id="4" name="矩形 3"/>
          <p:cNvSpPr/>
          <p:nvPr/>
        </p:nvSpPr>
        <p:spPr>
          <a:xfrm>
            <a:off x="4826000" y="3465195"/>
            <a:ext cx="1520825" cy="2221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826000" y="6055995"/>
            <a:ext cx="1554480" cy="384810"/>
          </a:xfrm>
          <a:prstGeom prst="rect">
            <a:avLst/>
          </a:prstGeom>
          <a:noFill/>
        </p:spPr>
        <p:txBody>
          <a:bodyPr wrap="none" rtlCol="0">
            <a:spAutoFit/>
          </a:bodyPr>
          <a:p>
            <a:r>
              <a:rPr lang="zh-CN" altLang="en-US"/>
              <a:t>内存数据分布</a:t>
            </a:r>
            <a:endParaRPr lang="zh-CN" altLang="en-US"/>
          </a:p>
        </p:txBody>
      </p:sp>
      <p:cxnSp>
        <p:nvCxnSpPr>
          <p:cNvPr id="6" name="直接连接符 5"/>
          <p:cNvCxnSpPr/>
          <p:nvPr/>
        </p:nvCxnSpPr>
        <p:spPr>
          <a:xfrm>
            <a:off x="4707890" y="4575810"/>
            <a:ext cx="2027555"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707890" y="4008755"/>
            <a:ext cx="2027555"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08525" y="5105400"/>
            <a:ext cx="2027555"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13960" y="4650105"/>
            <a:ext cx="1179195" cy="380365"/>
          </a:xfrm>
          <a:prstGeom prst="rect">
            <a:avLst/>
          </a:prstGeom>
          <a:noFill/>
        </p:spPr>
        <p:txBody>
          <a:bodyPr wrap="none" rtlCol="0">
            <a:spAutoFit/>
          </a:bodyPr>
          <a:p>
            <a:r>
              <a:rPr lang="en-US" altLang="zh-CN">
                <a:solidFill>
                  <a:srgbClr val="FF0000"/>
                </a:solidFill>
              </a:rPr>
              <a:t>secret key</a:t>
            </a:r>
            <a:endParaRPr lang="en-US" altLang="zh-CN">
              <a:solidFill>
                <a:srgbClr val="FF0000"/>
              </a:solidFill>
            </a:endParaRPr>
          </a:p>
        </p:txBody>
      </p:sp>
      <p:sp>
        <p:nvSpPr>
          <p:cNvPr id="11" name="文本框 10"/>
          <p:cNvSpPr txBox="1"/>
          <p:nvPr/>
        </p:nvSpPr>
        <p:spPr>
          <a:xfrm>
            <a:off x="5324475" y="4008755"/>
            <a:ext cx="672465" cy="541655"/>
          </a:xfrm>
          <a:prstGeom prst="rect">
            <a:avLst/>
          </a:prstGeom>
          <a:noFill/>
        </p:spPr>
        <p:txBody>
          <a:bodyPr wrap="square" rtlCol="0">
            <a:spAutoFit/>
          </a:bodyPr>
          <a:p>
            <a:r>
              <a:rPr lang="en-US" altLang="zh-CN" sz="2800">
                <a:solidFill>
                  <a:schemeClr val="bg1"/>
                </a:solidFill>
              </a:rPr>
              <a:t>...</a:t>
            </a:r>
            <a:endParaRPr lang="en-US" altLang="zh-CN" sz="2800">
              <a:solidFill>
                <a:schemeClr val="bg1"/>
              </a:solidFill>
            </a:endParaRPr>
          </a:p>
        </p:txBody>
      </p:sp>
      <p:cxnSp>
        <p:nvCxnSpPr>
          <p:cNvPr id="12" name="直接箭头连接符 11"/>
          <p:cNvCxnSpPr/>
          <p:nvPr/>
        </p:nvCxnSpPr>
        <p:spPr>
          <a:xfrm flipH="1">
            <a:off x="6380480" y="4839970"/>
            <a:ext cx="11645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628255" y="4650105"/>
            <a:ext cx="1783080" cy="384810"/>
          </a:xfrm>
          <a:prstGeom prst="rect">
            <a:avLst/>
          </a:prstGeom>
          <a:noFill/>
        </p:spPr>
        <p:txBody>
          <a:bodyPr wrap="none" rtlCol="0">
            <a:spAutoFit/>
          </a:bodyPr>
          <a:p>
            <a:r>
              <a:rPr lang="zh-CN" altLang="en-US"/>
              <a:t>记得用完销毁它</a:t>
            </a: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altLang="en-US" sz="2800" dirty="0" smtClean="0">
                <a:solidFill>
                  <a:schemeClr val="bg1"/>
                </a:solidFill>
                <a:latin typeface="+mj-ea"/>
                <a:ea typeface="+mj-ea"/>
              </a:rPr>
              <a:t>规则</a:t>
            </a:r>
            <a:r>
              <a:rPr lang="en-US" altLang="zh-CN" sz="2800" dirty="0" smtClean="0">
                <a:solidFill>
                  <a:schemeClr val="bg1"/>
                </a:solidFill>
                <a:latin typeface="+mj-ea"/>
                <a:ea typeface="+mj-ea"/>
              </a:rPr>
              <a:t>4</a:t>
            </a:r>
            <a:endParaRPr lang="en-US" altLang="zh-CN" sz="2800" dirty="0" smtClean="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764540" y="1331595"/>
            <a:ext cx="8900160" cy="548640"/>
          </a:xfrm>
          <a:prstGeom prst="rect">
            <a:avLst/>
          </a:prstGeom>
          <a:noFill/>
        </p:spPr>
        <p:txBody>
          <a:bodyPr wrap="square" rtlCol="0" anchor="t">
            <a:spAutoFit/>
          </a:bodyPr>
          <a:p>
            <a:r>
              <a:rPr lang="zh-CN" altLang="en-US" sz="2800" b="1"/>
              <a:t>不同用户、不同客户端必须使用不同的对称加密密钥</a:t>
            </a:r>
            <a:endParaRPr lang="zh-CN" altLang="en-US" sz="2800" b="1"/>
          </a:p>
        </p:txBody>
      </p:sp>
      <p:sp>
        <p:nvSpPr>
          <p:cNvPr id="3" name="文本框 2"/>
          <p:cNvSpPr txBox="1"/>
          <p:nvPr/>
        </p:nvSpPr>
        <p:spPr>
          <a:xfrm>
            <a:off x="724535" y="2082800"/>
            <a:ext cx="10742930" cy="2286000"/>
          </a:xfrm>
          <a:prstGeom prst="rect">
            <a:avLst/>
          </a:prstGeom>
          <a:noFill/>
        </p:spPr>
        <p:txBody>
          <a:bodyPr wrap="square" rtlCol="0" anchor="t">
            <a:spAutoFit/>
          </a:bodyPr>
          <a:p>
            <a:pPr marL="285750" indent="-285750" fontAlgn="auto">
              <a:lnSpc>
                <a:spcPct val="200000"/>
              </a:lnSpc>
              <a:buFont typeface="Wingdings" panose="05000000000000000000" charset="0"/>
              <a:buChar char="n"/>
            </a:pPr>
            <a:r>
              <a:rPr lang="zh-CN" altLang="en-US"/>
              <a:t>必须为不同用户和客户端配置不同的密钥，否则一旦某一用户的密钥泄露，将导致所有用户面临风险 。</a:t>
            </a:r>
            <a:endParaRPr lang="zh-CN" altLang="en-US"/>
          </a:p>
          <a:p>
            <a:pPr marL="285750" indent="-285750" fontAlgn="auto">
              <a:lnSpc>
                <a:spcPct val="200000"/>
              </a:lnSpc>
              <a:buFont typeface="Wingdings" panose="05000000000000000000" charset="0"/>
              <a:buChar char="n"/>
            </a:pPr>
            <a:r>
              <a:rPr lang="zh-CN" altLang="en-US"/>
              <a:t>使用安全的密钥生成算法：</a:t>
            </a:r>
            <a:endParaRPr lang="en-US" altLang="zh-CN"/>
          </a:p>
          <a:p>
            <a:pPr indent="0" fontAlgn="auto">
              <a:lnSpc>
                <a:spcPct val="200000"/>
              </a:lnSpc>
              <a:buFont typeface="Wingdings" panose="05000000000000000000" charset="0"/>
              <a:buNone/>
            </a:pPr>
            <a:r>
              <a:rPr lang="zh-CN" altLang="en-US"/>
              <a:t>例如如果需要使用 java 本地生成随机密钥，建议使用javax.crypto.KeyGenerator.generateKey() 方法来生成随机秘钥。</a:t>
            </a:r>
            <a:endParaRPr lang="zh-CN" altLang="en-US"/>
          </a:p>
        </p:txBody>
      </p:sp>
      <p:sp>
        <p:nvSpPr>
          <p:cNvPr id="4" name="矩形 3"/>
          <p:cNvSpPr/>
          <p:nvPr/>
        </p:nvSpPr>
        <p:spPr>
          <a:xfrm>
            <a:off x="2347595" y="4599305"/>
            <a:ext cx="1050925"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客户端</a:t>
            </a:r>
            <a:r>
              <a:rPr lang="en-US" altLang="zh-CN"/>
              <a:t>A</a:t>
            </a:r>
            <a:endParaRPr lang="en-US" altLang="zh-CN"/>
          </a:p>
        </p:txBody>
      </p:sp>
      <p:sp>
        <p:nvSpPr>
          <p:cNvPr id="7" name="矩形 6"/>
          <p:cNvSpPr/>
          <p:nvPr/>
        </p:nvSpPr>
        <p:spPr>
          <a:xfrm>
            <a:off x="2347595" y="5106035"/>
            <a:ext cx="1050925"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客户端</a:t>
            </a:r>
            <a:r>
              <a:rPr lang="en-US" altLang="zh-CN"/>
              <a:t>B</a:t>
            </a:r>
            <a:endParaRPr lang="en-US" altLang="zh-CN"/>
          </a:p>
        </p:txBody>
      </p:sp>
      <p:sp>
        <p:nvSpPr>
          <p:cNvPr id="8" name="矩形 7"/>
          <p:cNvSpPr/>
          <p:nvPr/>
        </p:nvSpPr>
        <p:spPr>
          <a:xfrm>
            <a:off x="2347595" y="5659120"/>
            <a:ext cx="1050925"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客户端</a:t>
            </a:r>
            <a:r>
              <a:rPr lang="en-US" altLang="zh-CN"/>
              <a:t>C</a:t>
            </a:r>
            <a:endParaRPr lang="en-US" altLang="zh-CN"/>
          </a:p>
        </p:txBody>
      </p:sp>
      <p:sp>
        <p:nvSpPr>
          <p:cNvPr id="9" name="椭圆 8"/>
          <p:cNvSpPr/>
          <p:nvPr/>
        </p:nvSpPr>
        <p:spPr>
          <a:xfrm>
            <a:off x="4154170" y="4958080"/>
            <a:ext cx="807085" cy="585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KEY</a:t>
            </a:r>
            <a:endParaRPr lang="en-US" altLang="zh-CN"/>
          </a:p>
        </p:txBody>
      </p:sp>
      <p:cxnSp>
        <p:nvCxnSpPr>
          <p:cNvPr id="10" name="直接箭头连接符 9"/>
          <p:cNvCxnSpPr/>
          <p:nvPr/>
        </p:nvCxnSpPr>
        <p:spPr>
          <a:xfrm>
            <a:off x="3545840" y="4806950"/>
            <a:ext cx="608330" cy="2990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490595" y="5276850"/>
            <a:ext cx="543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527425" y="5464810"/>
            <a:ext cx="626745" cy="35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2799080" y="4474845"/>
            <a:ext cx="1741805" cy="1741805"/>
            <a:chOff x="8494" y="5239"/>
            <a:chExt cx="2366" cy="2366"/>
          </a:xfrm>
        </p:grpSpPr>
        <p:cxnSp>
          <p:nvCxnSpPr>
            <p:cNvPr id="14" name="直接连接符 13"/>
            <p:cNvCxnSpPr>
              <a:stCxn id="15" idx="7"/>
            </p:cNvCxnSpPr>
            <p:nvPr/>
          </p:nvCxnSpPr>
          <p:spPr>
            <a:xfrm flipH="1">
              <a:off x="9134" y="5585"/>
              <a:ext cx="1380" cy="187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8494" y="5239"/>
              <a:ext cx="2366" cy="2366"/>
            </a:xfrm>
            <a:prstGeom prst="ellipse">
              <a:avLst/>
            </a:prstGeom>
            <a:noFill/>
            <a:ln w="762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6" name="矩形 15"/>
          <p:cNvSpPr/>
          <p:nvPr/>
        </p:nvSpPr>
        <p:spPr>
          <a:xfrm>
            <a:off x="6459855" y="4589145"/>
            <a:ext cx="1050925"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客户端</a:t>
            </a:r>
            <a:r>
              <a:rPr lang="en-US" altLang="zh-CN"/>
              <a:t>A</a:t>
            </a:r>
            <a:endParaRPr lang="en-US" altLang="zh-CN"/>
          </a:p>
        </p:txBody>
      </p:sp>
      <p:sp>
        <p:nvSpPr>
          <p:cNvPr id="17" name="矩形 16"/>
          <p:cNvSpPr/>
          <p:nvPr/>
        </p:nvSpPr>
        <p:spPr>
          <a:xfrm>
            <a:off x="6459855" y="5095875"/>
            <a:ext cx="1050925"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客户端</a:t>
            </a:r>
            <a:r>
              <a:rPr lang="en-US" altLang="zh-CN"/>
              <a:t>B</a:t>
            </a:r>
            <a:endParaRPr lang="en-US" altLang="zh-CN"/>
          </a:p>
        </p:txBody>
      </p:sp>
      <p:sp>
        <p:nvSpPr>
          <p:cNvPr id="18" name="矩形 17"/>
          <p:cNvSpPr/>
          <p:nvPr/>
        </p:nvSpPr>
        <p:spPr>
          <a:xfrm>
            <a:off x="6459855" y="5648960"/>
            <a:ext cx="1050925"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客户端</a:t>
            </a:r>
            <a:r>
              <a:rPr lang="en-US" altLang="zh-CN"/>
              <a:t>C</a:t>
            </a:r>
            <a:endParaRPr lang="en-US" altLang="zh-CN"/>
          </a:p>
        </p:txBody>
      </p:sp>
      <p:sp>
        <p:nvSpPr>
          <p:cNvPr id="19" name="椭圆 18"/>
          <p:cNvSpPr/>
          <p:nvPr/>
        </p:nvSpPr>
        <p:spPr>
          <a:xfrm>
            <a:off x="8607425" y="4975225"/>
            <a:ext cx="916940" cy="479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KEY2</a:t>
            </a:r>
            <a:endParaRPr lang="en-US" altLang="zh-CN" sz="1600"/>
          </a:p>
        </p:txBody>
      </p:sp>
      <p:cxnSp>
        <p:nvCxnSpPr>
          <p:cNvPr id="20" name="直接箭头连接符 19"/>
          <p:cNvCxnSpPr>
            <a:stCxn id="25" idx="1"/>
            <a:endCxn id="29" idx="2"/>
          </p:cNvCxnSpPr>
          <p:nvPr/>
        </p:nvCxnSpPr>
        <p:spPr>
          <a:xfrm flipV="1">
            <a:off x="7396480" y="4608830"/>
            <a:ext cx="1137920" cy="168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7" idx="3"/>
            <a:endCxn id="19" idx="2"/>
          </p:cNvCxnSpPr>
          <p:nvPr/>
        </p:nvCxnSpPr>
        <p:spPr>
          <a:xfrm flipV="1">
            <a:off x="7510780" y="5215255"/>
            <a:ext cx="1096645" cy="60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8" idx="3"/>
            <a:endCxn id="28" idx="2"/>
          </p:cNvCxnSpPr>
          <p:nvPr/>
        </p:nvCxnSpPr>
        <p:spPr>
          <a:xfrm>
            <a:off x="7510780" y="5828665"/>
            <a:ext cx="1096645"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8607425" y="5598795"/>
            <a:ext cx="916940" cy="479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KEY3</a:t>
            </a:r>
            <a:endParaRPr lang="en-US" altLang="zh-CN" sz="1600"/>
          </a:p>
        </p:txBody>
      </p:sp>
      <p:sp>
        <p:nvSpPr>
          <p:cNvPr id="29" name="椭圆 28"/>
          <p:cNvSpPr/>
          <p:nvPr/>
        </p:nvSpPr>
        <p:spPr>
          <a:xfrm>
            <a:off x="8534400" y="4368800"/>
            <a:ext cx="918210" cy="480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KEY1</a:t>
            </a:r>
            <a:endParaRPr lang="en-US" altLang="zh-CN" sz="1600"/>
          </a:p>
        </p:txBody>
      </p:sp>
      <p:grpSp>
        <p:nvGrpSpPr>
          <p:cNvPr id="31" name="组合 30"/>
          <p:cNvGrpSpPr/>
          <p:nvPr/>
        </p:nvGrpSpPr>
        <p:grpSpPr>
          <a:xfrm>
            <a:off x="7286625" y="4724400"/>
            <a:ext cx="1873885" cy="1313180"/>
            <a:chOff x="11475" y="7440"/>
            <a:chExt cx="2951" cy="2068"/>
          </a:xfrm>
        </p:grpSpPr>
        <p:cxnSp>
          <p:nvCxnSpPr>
            <p:cNvPr id="24" name="直接连接符 23"/>
            <p:cNvCxnSpPr/>
            <p:nvPr/>
          </p:nvCxnSpPr>
          <p:spPr>
            <a:xfrm flipH="1">
              <a:off x="12544" y="7440"/>
              <a:ext cx="1882" cy="2069"/>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11475" y="8310"/>
              <a:ext cx="1069" cy="1125"/>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altLang="en-US" sz="2800" dirty="0" smtClean="0">
                <a:solidFill>
                  <a:schemeClr val="bg1"/>
                </a:solidFill>
                <a:latin typeface="+mj-ea"/>
                <a:ea typeface="+mj-ea"/>
              </a:rPr>
              <a:t>规则</a:t>
            </a:r>
            <a:r>
              <a:rPr lang="en-US" altLang="zh-CN" sz="2800" dirty="0" smtClean="0">
                <a:solidFill>
                  <a:schemeClr val="bg1"/>
                </a:solidFill>
                <a:latin typeface="+mj-ea"/>
                <a:ea typeface="+mj-ea"/>
              </a:rPr>
              <a:t>5</a:t>
            </a:r>
            <a:endParaRPr lang="en-US" altLang="zh-CN" sz="2800" dirty="0" smtClean="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00100" y="1329690"/>
            <a:ext cx="9554210" cy="548640"/>
          </a:xfrm>
          <a:prstGeom prst="rect">
            <a:avLst/>
          </a:prstGeom>
          <a:noFill/>
        </p:spPr>
        <p:txBody>
          <a:bodyPr wrap="square" rtlCol="0" anchor="t">
            <a:spAutoFit/>
          </a:bodyPr>
          <a:p>
            <a:r>
              <a:rPr lang="zh-CN" altLang="en-US" sz="2800" b="1"/>
              <a:t>密钥有效期和有效次数根据使用场景设置</a:t>
            </a:r>
            <a:endParaRPr lang="zh-CN" altLang="en-US" sz="2800" b="1"/>
          </a:p>
        </p:txBody>
      </p:sp>
      <p:sp>
        <p:nvSpPr>
          <p:cNvPr id="3" name="文本框 2"/>
          <p:cNvSpPr txBox="1"/>
          <p:nvPr/>
        </p:nvSpPr>
        <p:spPr>
          <a:xfrm>
            <a:off x="800100" y="2203450"/>
            <a:ext cx="10591800" cy="2834640"/>
          </a:xfrm>
          <a:prstGeom prst="rect">
            <a:avLst/>
          </a:prstGeom>
          <a:noFill/>
        </p:spPr>
        <p:txBody>
          <a:bodyPr wrap="square" rtlCol="0" anchor="t">
            <a:spAutoFit/>
          </a:bodyPr>
          <a:p>
            <a:pPr marL="285750" indent="-285750" fontAlgn="auto">
              <a:lnSpc>
                <a:spcPct val="200000"/>
              </a:lnSpc>
              <a:buFont typeface="Wingdings" panose="05000000000000000000" charset="0"/>
              <a:buChar char="n"/>
            </a:pPr>
            <a:r>
              <a:rPr lang="zh-CN" altLang="en-US"/>
              <a:t>密钥需要设置有效期或有限次数并可配置，达到有效期或次数上限时需要更换密钥</a:t>
            </a:r>
            <a:endParaRPr lang="zh-CN" altLang="en-US"/>
          </a:p>
          <a:p>
            <a:pPr marL="285750" indent="-285750" fontAlgn="auto">
              <a:lnSpc>
                <a:spcPct val="200000"/>
              </a:lnSpc>
              <a:buFont typeface="Wingdings" panose="05000000000000000000" charset="0"/>
              <a:buChar char="n"/>
            </a:pPr>
            <a:r>
              <a:rPr lang="zh-CN" altLang="en-US"/>
              <a:t>在高安全要求的多次数据传输场景下推荐密钥有效期为 10 分钟</a:t>
            </a:r>
            <a:endParaRPr lang="zh-CN" altLang="en-US"/>
          </a:p>
          <a:p>
            <a:pPr marL="285750" indent="-285750" fontAlgn="auto">
              <a:lnSpc>
                <a:spcPct val="200000"/>
              </a:lnSpc>
              <a:buFont typeface="Wingdings" panose="05000000000000000000" charset="0"/>
              <a:buChar char="n"/>
            </a:pPr>
            <a:r>
              <a:rPr lang="zh-CN" altLang="en-US"/>
              <a:t>少量数据传输的场景下推荐使用一次一密</a:t>
            </a:r>
            <a:endParaRPr lang="zh-CN" altLang="en-US"/>
          </a:p>
          <a:p>
            <a:pPr marL="285750" indent="-285750" fontAlgn="auto">
              <a:lnSpc>
                <a:spcPct val="200000"/>
              </a:lnSpc>
              <a:buFont typeface="Wingdings" panose="05000000000000000000" charset="0"/>
              <a:buChar char="n"/>
            </a:pPr>
            <a:r>
              <a:rPr lang="zh-CN" altLang="en-US"/>
              <a:t>禁止设置密钥有效期为永久。 </a:t>
            </a:r>
            <a:endParaRPr lang="zh-CN" altLang="en-US"/>
          </a:p>
          <a:p>
            <a:pPr marL="285750" indent="-285750" fontAlgn="auto">
              <a:lnSpc>
                <a:spcPct val="200000"/>
              </a:lnSpc>
              <a:buFont typeface="Wingdings" panose="05000000000000000000" charset="0"/>
              <a:buChar char="n"/>
            </a:pPr>
            <a:r>
              <a:rPr lang="zh-CN" altLang="en-US"/>
              <a:t>根据 NIST Special Publication 800</a:t>
            </a:r>
            <a:r>
              <a:rPr lang="en-US" altLang="zh-CN"/>
              <a:t>-</a:t>
            </a:r>
            <a:r>
              <a:rPr lang="zh-CN" altLang="en-US"/>
              <a:t>38A 和 800</a:t>
            </a:r>
            <a:r>
              <a:rPr lang="en-US" altLang="zh-CN"/>
              <a:t>-</a:t>
            </a:r>
            <a:r>
              <a:rPr lang="zh-CN" altLang="en-US"/>
              <a:t>38C 标准要求，对称加密密钥最长使用期为 7 天。</a:t>
            </a: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altLang="en-US" sz="2800" dirty="0">
                <a:solidFill>
                  <a:schemeClr val="bg1"/>
                </a:solidFill>
                <a:latin typeface="+mj-ea"/>
                <a:ea typeface="+mj-ea"/>
              </a:rPr>
              <a:t>规则</a:t>
            </a:r>
            <a:r>
              <a:rPr lang="en-US" altLang="zh-CN" sz="2800" dirty="0">
                <a:solidFill>
                  <a:schemeClr val="bg1"/>
                </a:solidFill>
                <a:latin typeface="+mj-ea"/>
                <a:ea typeface="+mj-ea"/>
              </a:rPr>
              <a:t>6</a:t>
            </a:r>
            <a:endParaRPr lang="en-US" altLang="zh-CN" sz="2800" dirty="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52500" y="1263015"/>
            <a:ext cx="9259570" cy="548640"/>
          </a:xfrm>
          <a:prstGeom prst="rect">
            <a:avLst/>
          </a:prstGeom>
          <a:noFill/>
        </p:spPr>
        <p:txBody>
          <a:bodyPr wrap="square" rtlCol="0" anchor="t">
            <a:spAutoFit/>
          </a:bodyPr>
          <a:p>
            <a:r>
              <a:rPr lang="zh-CN" altLang="en-US" sz="2800" b="1"/>
              <a:t>非对称加密算法用于加解密的场景中</a:t>
            </a:r>
            <a:r>
              <a:rPr lang="zh-CN" altLang="en-US" sz="2800" b="1">
                <a:solidFill>
                  <a:srgbClr val="FF0000"/>
                </a:solidFill>
              </a:rPr>
              <a:t>禁止暴露私钥</a:t>
            </a:r>
            <a:endParaRPr lang="zh-CN" altLang="en-US" sz="2800" b="1">
              <a:solidFill>
                <a:srgbClr val="FF0000"/>
              </a:solidFill>
            </a:endParaRPr>
          </a:p>
        </p:txBody>
      </p:sp>
      <p:sp>
        <p:nvSpPr>
          <p:cNvPr id="3" name="文本框 2"/>
          <p:cNvSpPr txBox="1"/>
          <p:nvPr/>
        </p:nvSpPr>
        <p:spPr>
          <a:xfrm>
            <a:off x="952500" y="2265045"/>
            <a:ext cx="10281920" cy="1188720"/>
          </a:xfrm>
          <a:prstGeom prst="rect">
            <a:avLst/>
          </a:prstGeom>
          <a:noFill/>
        </p:spPr>
        <p:txBody>
          <a:bodyPr wrap="square" rtlCol="0" anchor="t">
            <a:spAutoFit/>
          </a:bodyPr>
          <a:p>
            <a:pPr marL="285750" indent="-285750" fontAlgn="auto">
              <a:lnSpc>
                <a:spcPct val="200000"/>
              </a:lnSpc>
              <a:buFont typeface="Wingdings" panose="05000000000000000000" charset="0"/>
              <a:buChar char="n"/>
            </a:pPr>
            <a:r>
              <a:rPr lang="zh-CN" altLang="en-US"/>
              <a:t>非对称加密用于加解密的场景中时需要保证使用公钥加密私钥解密，防止泄露私钥</a:t>
            </a:r>
            <a:endParaRPr lang="zh-CN" altLang="en-US"/>
          </a:p>
          <a:p>
            <a:pPr marL="285750" indent="-285750" fontAlgn="auto">
              <a:lnSpc>
                <a:spcPct val="200000"/>
              </a:lnSpc>
              <a:buFont typeface="Wingdings" panose="05000000000000000000" charset="0"/>
              <a:buChar char="n"/>
            </a:pPr>
            <a:r>
              <a:rPr lang="zh-CN" altLang="en-US"/>
              <a:t>客户端禁止存放私钥。</a:t>
            </a:r>
            <a:endParaRPr lang="zh-CN" altLang="en-US"/>
          </a:p>
        </p:txBody>
      </p:sp>
      <p:pic>
        <p:nvPicPr>
          <p:cNvPr id="4" name="图片 3" descr="d8ffa2a1a6b9fbb6974a2c121edba158"/>
          <p:cNvPicPr>
            <a:picLocks noChangeAspect="1"/>
          </p:cNvPicPr>
          <p:nvPr/>
        </p:nvPicPr>
        <p:blipFill>
          <a:blip r:embed="rId1"/>
          <a:stretch>
            <a:fillRect/>
          </a:stretch>
        </p:blipFill>
        <p:spPr>
          <a:xfrm>
            <a:off x="4794885" y="3296285"/>
            <a:ext cx="2602865" cy="312102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794084"/>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64360" y="116553"/>
            <a:ext cx="3418173" cy="523220"/>
          </a:xfrm>
          <a:prstGeom prst="rect">
            <a:avLst/>
          </a:prstGeom>
          <a:noFill/>
        </p:spPr>
        <p:txBody>
          <a:bodyPr wrap="square" rtlCol="0">
            <a:spAutoFit/>
          </a:bodyPr>
          <a:lstStyle/>
          <a:p>
            <a:r>
              <a:rPr lang="zh-CN" altLang="en-US" sz="2800" dirty="0" smtClean="0">
                <a:solidFill>
                  <a:schemeClr val="bg1"/>
                </a:solidFill>
                <a:latin typeface="+mj-ea"/>
                <a:ea typeface="+mj-ea"/>
              </a:rPr>
              <a:t>目录</a:t>
            </a:r>
            <a:endParaRPr lang="zh-CN" altLang="en-US" sz="2800" dirty="0">
              <a:solidFill>
                <a:schemeClr val="bg1"/>
              </a:solidFill>
              <a:latin typeface="+mj-ea"/>
              <a:ea typeface="+mj-ea"/>
            </a:endParaRPr>
          </a:p>
        </p:txBody>
      </p:sp>
      <p:grpSp>
        <p:nvGrpSpPr>
          <p:cNvPr id="8" name="组合 7"/>
          <p:cNvGrpSpPr/>
          <p:nvPr/>
        </p:nvGrpSpPr>
        <p:grpSpPr>
          <a:xfrm>
            <a:off x="257207" y="261017"/>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11159566" y="6310143"/>
            <a:ext cx="758541" cy="369332"/>
          </a:xfrm>
          <a:prstGeom prst="rect">
            <a:avLst/>
          </a:prstGeom>
          <a:noFill/>
        </p:spPr>
        <p:txBody>
          <a:bodyPr wrap="none" rtlCol="0">
            <a:spAutoFit/>
          </a:bodyPr>
          <a:lstStyle/>
          <a:p>
            <a:r>
              <a:rPr lang="en-US" altLang="zh-CN" b="1" dirty="0">
                <a:solidFill>
                  <a:srgbClr val="FF0000"/>
                </a:solidFill>
                <a:latin typeface="Bradley Hand ITC" panose="03070402050302030203" pitchFamily="66" charset="0"/>
              </a:rPr>
              <a:t>O</a:t>
            </a:r>
            <a:r>
              <a:rPr lang="en-US" altLang="zh-CN" b="1" dirty="0">
                <a:solidFill>
                  <a:srgbClr val="7030A0"/>
                </a:solidFill>
                <a:latin typeface="Bradley Hand ITC" panose="03070402050302030203" pitchFamily="66" charset="0"/>
              </a:rPr>
              <a:t>P</a:t>
            </a:r>
            <a:r>
              <a:rPr lang="en-US" altLang="zh-CN" b="1" dirty="0">
                <a:solidFill>
                  <a:srgbClr val="00CC66"/>
                </a:solidFill>
                <a:latin typeface="Bradley Hand ITC" panose="03070402050302030203" pitchFamily="66" charset="0"/>
              </a:rPr>
              <a:t>P</a:t>
            </a:r>
            <a:r>
              <a:rPr lang="en-US" altLang="zh-CN" b="1" dirty="0">
                <a:solidFill>
                  <a:srgbClr val="FFC000"/>
                </a:solidFill>
                <a:latin typeface="Bradley Hand ITC" panose="03070402050302030203" pitchFamily="66" charset="0"/>
              </a:rPr>
              <a:t>O</a:t>
            </a:r>
            <a:endParaRPr lang="zh-CN" altLang="en-US" dirty="0">
              <a:solidFill>
                <a:srgbClr val="FFC000"/>
              </a:solidFill>
            </a:endParaRPr>
          </a:p>
        </p:txBody>
      </p:sp>
      <p:sp>
        <p:nvSpPr>
          <p:cNvPr id="28" name="Rectangle 5"/>
          <p:cNvSpPr>
            <a:spLocks noChangeArrowheads="1"/>
          </p:cNvSpPr>
          <p:nvPr/>
        </p:nvSpPr>
        <p:spPr bwMode="gray">
          <a:xfrm>
            <a:off x="2142836" y="1476005"/>
            <a:ext cx="594784" cy="503767"/>
          </a:xfrm>
          <a:prstGeom prst="rect">
            <a:avLst/>
          </a:prstGeom>
          <a:solidFill>
            <a:srgbClr val="A6A6A6"/>
          </a:solidFill>
          <a:ln w="9525" algn="ctr">
            <a:solidFill>
              <a:schemeClr val="accent1"/>
            </a:solidFill>
            <a:miter lim="800000"/>
          </a:ln>
          <a:effectLst>
            <a:outerShdw dist="35921" dir="2700000" algn="ctr" rotWithShape="0">
              <a:schemeClr val="bg2"/>
            </a:outerShdw>
          </a:effectLst>
        </p:spPr>
        <p:txBody>
          <a:bodyPr wrap="none" lIns="158400" rIns="60960" anchor="ctr"/>
          <a:lstStyle/>
          <a:p>
            <a:pPr algn="ctr">
              <a:buFont typeface="Wingdings" panose="05000000000000000000" pitchFamily="2" charset="2"/>
              <a:buNone/>
            </a:pPr>
            <a:r>
              <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1</a:t>
            </a:r>
            <a:endPar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30" name="Rectangle 6"/>
          <p:cNvSpPr>
            <a:spLocks noChangeArrowheads="1"/>
          </p:cNvSpPr>
          <p:nvPr/>
        </p:nvSpPr>
        <p:spPr bwMode="gray">
          <a:xfrm>
            <a:off x="2915422" y="1476005"/>
            <a:ext cx="6808437" cy="505883"/>
          </a:xfrm>
          <a:prstGeom prst="rect">
            <a:avLst/>
          </a:prstGeom>
          <a:solidFill>
            <a:srgbClr val="A6A6A6"/>
          </a:solidFill>
          <a:ln w="6350" algn="ctr">
            <a:solidFill>
              <a:schemeClr val="accent1"/>
            </a:solidFill>
            <a:miter lim="800000"/>
          </a:ln>
        </p:spPr>
        <p:txBody>
          <a:bodyPr wrap="none" anchor="ctr"/>
          <a:lstStyle/>
          <a:p>
            <a:pPr algn="l" fontAlgn="base">
              <a:spcBef>
                <a:spcPct val="0"/>
              </a:spcBef>
              <a:spcAft>
                <a:spcPct val="0"/>
              </a:spcAft>
            </a:pPr>
            <a:r>
              <a:rPr lang="zh-CN" altLang="en-US" sz="1865" dirty="0" smtClean="0">
                <a:solidFill>
                  <a:schemeClr val="bg1"/>
                </a:solidFill>
                <a:latin typeface="方正兰亭准黑简体" panose="02000000000000000000" charset="-122"/>
                <a:ea typeface="方正兰亭准黑简体" panose="02000000000000000000" charset="-122"/>
                <a:cs typeface="Arial" panose="020B0604020202020204" pitchFamily="34" charset="0"/>
              </a:rPr>
              <a:t>目的和适用范围</a:t>
            </a:r>
            <a:endParaRPr lang="zh-CN" altLang="en-US" sz="1865" dirty="0" smtClean="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34" name="Rectangle 5"/>
          <p:cNvSpPr>
            <a:spLocks noChangeArrowheads="1"/>
          </p:cNvSpPr>
          <p:nvPr/>
        </p:nvSpPr>
        <p:spPr bwMode="gray">
          <a:xfrm>
            <a:off x="2142836" y="4056169"/>
            <a:ext cx="594784" cy="503767"/>
          </a:xfrm>
          <a:prstGeom prst="rect">
            <a:avLst/>
          </a:prstGeom>
          <a:solidFill>
            <a:srgbClr val="A6A6A6"/>
          </a:solidFill>
          <a:ln w="9525" algn="ctr">
            <a:solidFill>
              <a:schemeClr val="accent1"/>
            </a:solidFill>
            <a:miter lim="800000"/>
          </a:ln>
          <a:effectLst>
            <a:outerShdw dist="35921" dir="2700000" algn="ctr" rotWithShape="0">
              <a:schemeClr val="bg2"/>
            </a:outerShdw>
          </a:effectLst>
        </p:spPr>
        <p:txBody>
          <a:bodyPr wrap="none" lIns="158400" rIns="60960" anchor="ctr"/>
          <a:lstStyle/>
          <a:p>
            <a:pPr algn="ctr">
              <a:buFont typeface="Wingdings" panose="05000000000000000000" pitchFamily="2" charset="2"/>
              <a:buNone/>
            </a:pPr>
            <a:r>
              <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3</a:t>
            </a:r>
            <a:endPar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35" name="Rectangle 5"/>
          <p:cNvSpPr>
            <a:spLocks noChangeArrowheads="1"/>
          </p:cNvSpPr>
          <p:nvPr/>
        </p:nvSpPr>
        <p:spPr bwMode="gray">
          <a:xfrm>
            <a:off x="2142836" y="2801729"/>
            <a:ext cx="594784" cy="503767"/>
          </a:xfrm>
          <a:prstGeom prst="rect">
            <a:avLst/>
          </a:prstGeom>
          <a:solidFill>
            <a:srgbClr val="A6A6A6"/>
          </a:solidFill>
          <a:ln w="9525" algn="ctr">
            <a:solidFill>
              <a:schemeClr val="accent1"/>
            </a:solidFill>
            <a:miter lim="800000"/>
          </a:ln>
          <a:effectLst>
            <a:outerShdw dist="35921" dir="2700000" algn="ctr" rotWithShape="0">
              <a:schemeClr val="bg2"/>
            </a:outerShdw>
          </a:effectLst>
        </p:spPr>
        <p:txBody>
          <a:bodyPr wrap="none" lIns="158400" rIns="60960" anchor="ctr"/>
          <a:lstStyle/>
          <a:p>
            <a:pPr algn="ctr">
              <a:buFont typeface="Wingdings" panose="05000000000000000000" pitchFamily="2" charset="2"/>
              <a:buNone/>
            </a:pPr>
            <a:r>
              <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2</a:t>
            </a:r>
            <a:endPar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36" name="Rectangle 6"/>
          <p:cNvSpPr>
            <a:spLocks noChangeArrowheads="1"/>
          </p:cNvSpPr>
          <p:nvPr/>
        </p:nvSpPr>
        <p:spPr bwMode="gray">
          <a:xfrm>
            <a:off x="2915422" y="2777608"/>
            <a:ext cx="6808437" cy="505884"/>
          </a:xfrm>
          <a:prstGeom prst="rect">
            <a:avLst/>
          </a:prstGeom>
          <a:solidFill>
            <a:srgbClr val="A6A6A6"/>
          </a:solidFill>
          <a:ln w="9525" algn="ctr">
            <a:solidFill>
              <a:schemeClr val="accent1"/>
            </a:solidFill>
            <a:miter lim="800000"/>
          </a:ln>
          <a:effectLst>
            <a:outerShdw dist="35921" dir="2700000" algn="ctr" rotWithShape="0">
              <a:schemeClr val="bg2"/>
            </a:outerShdw>
          </a:effectLst>
        </p:spPr>
        <p:txBody>
          <a:bodyPr wrap="none" lIns="158400" rIns="60960" anchor="ctr"/>
          <a:lstStyle/>
          <a:p>
            <a:pPr fontAlgn="auto">
              <a:buFont typeface="Wingdings" panose="05000000000000000000" pitchFamily="2" charset="2"/>
              <a:buNone/>
            </a:pPr>
            <a:r>
              <a:rPr lang="zh-CN" sz="1865" b="1" dirty="0" err="1" smtClean="0">
                <a:solidFill>
                  <a:schemeClr val="bg1"/>
                </a:solidFill>
                <a:latin typeface="方正兰亭准黑简体" panose="02000000000000000000" charset="-122"/>
                <a:ea typeface="方正兰亭准黑简体" panose="02000000000000000000" charset="-122"/>
                <a:cs typeface="Arial" panose="020B0604020202020204" pitchFamily="34" charset="0"/>
              </a:rPr>
              <a:t>算法规范</a:t>
            </a:r>
            <a:endParaRPr lang="zh-CN"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38" name="Rectangle 6"/>
          <p:cNvSpPr>
            <a:spLocks noChangeArrowheads="1"/>
          </p:cNvSpPr>
          <p:nvPr/>
        </p:nvSpPr>
        <p:spPr bwMode="gray">
          <a:xfrm>
            <a:off x="2915422" y="4067518"/>
            <a:ext cx="6808437" cy="505884"/>
          </a:xfrm>
          <a:prstGeom prst="rect">
            <a:avLst/>
          </a:prstGeom>
          <a:solidFill>
            <a:srgbClr val="A6A6A6"/>
          </a:solidFill>
          <a:ln w="9525" algn="ctr">
            <a:solidFill>
              <a:schemeClr val="accent1"/>
            </a:solidFill>
            <a:miter lim="800000"/>
          </a:ln>
          <a:effectLst>
            <a:outerShdw dist="35921" dir="2700000" algn="ctr" rotWithShape="0">
              <a:schemeClr val="bg2"/>
            </a:outerShdw>
          </a:effectLst>
        </p:spPr>
        <p:txBody>
          <a:bodyPr wrap="none" lIns="158400" rIns="60960" anchor="ctr"/>
          <a:lstStyle/>
          <a:p>
            <a:pPr>
              <a:buFont typeface="Wingdings" panose="05000000000000000000" pitchFamily="2" charset="2"/>
              <a:buNone/>
            </a:pPr>
            <a:r>
              <a:rPr lang="zh-CN"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密钥规范</a:t>
            </a:r>
            <a:endParaRPr lang="zh-CN"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4" name="Rectangle 5"/>
          <p:cNvSpPr>
            <a:spLocks noChangeArrowheads="1"/>
          </p:cNvSpPr>
          <p:nvPr/>
        </p:nvSpPr>
        <p:spPr bwMode="gray">
          <a:xfrm>
            <a:off x="2142836" y="5207424"/>
            <a:ext cx="594784" cy="503767"/>
          </a:xfrm>
          <a:prstGeom prst="rect">
            <a:avLst/>
          </a:prstGeom>
          <a:solidFill>
            <a:srgbClr val="445660"/>
          </a:solidFill>
          <a:ln w="9525" algn="ctr">
            <a:solidFill>
              <a:schemeClr val="accent1"/>
            </a:solidFill>
            <a:miter lim="800000"/>
          </a:ln>
          <a:effectLst>
            <a:outerShdw dist="35921" dir="2700000" algn="ctr" rotWithShape="0">
              <a:schemeClr val="bg2"/>
            </a:outerShdw>
          </a:effectLst>
        </p:spPr>
        <p:txBody>
          <a:bodyPr wrap="none" lIns="158400" rIns="60960" anchor="ctr"/>
          <a:p>
            <a:pPr algn="ctr">
              <a:buFont typeface="Wingdings" panose="05000000000000000000" pitchFamily="2" charset="2"/>
              <a:buNone/>
            </a:pPr>
            <a:r>
              <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4</a:t>
            </a:r>
            <a:endParaRPr lang="en-US" altLang="ja-JP"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
        <p:nvSpPr>
          <p:cNvPr id="9" name="Rectangle 6"/>
          <p:cNvSpPr>
            <a:spLocks noChangeArrowheads="1"/>
          </p:cNvSpPr>
          <p:nvPr/>
        </p:nvSpPr>
        <p:spPr bwMode="gray">
          <a:xfrm>
            <a:off x="2915422" y="5218773"/>
            <a:ext cx="6808437" cy="505884"/>
          </a:xfrm>
          <a:prstGeom prst="rect">
            <a:avLst/>
          </a:prstGeom>
          <a:solidFill>
            <a:srgbClr val="445660"/>
          </a:solidFill>
          <a:ln w="9525" algn="ctr">
            <a:solidFill>
              <a:schemeClr val="accent1"/>
            </a:solidFill>
            <a:miter lim="800000"/>
          </a:ln>
          <a:effectLst>
            <a:outerShdw dist="35921" dir="2700000" algn="ctr" rotWithShape="0">
              <a:schemeClr val="bg2"/>
            </a:outerShdw>
          </a:effectLst>
        </p:spPr>
        <p:txBody>
          <a:bodyPr wrap="none" lIns="158400" rIns="60960" anchor="ctr"/>
          <a:p>
            <a:pPr>
              <a:buFont typeface="Wingdings" panose="05000000000000000000" pitchFamily="2" charset="2"/>
              <a:buNone/>
            </a:pPr>
            <a:r>
              <a:rPr lang="zh-CN"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rPr>
              <a:t>算法使用场景</a:t>
            </a:r>
            <a:endParaRPr lang="zh-CN" sz="1865" b="1" dirty="0">
              <a:solidFill>
                <a:schemeClr val="bg1"/>
              </a:solidFill>
              <a:latin typeface="方正兰亭准黑简体" panose="02000000000000000000" charset="-122"/>
              <a:ea typeface="方正兰亭准黑简体" panose="02000000000000000000"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540" y="116840"/>
            <a:ext cx="6748780" cy="548640"/>
          </a:xfrm>
          <a:prstGeom prst="rect">
            <a:avLst/>
          </a:prstGeom>
          <a:noFill/>
        </p:spPr>
        <p:txBody>
          <a:bodyPr wrap="square" rtlCol="0">
            <a:spAutoFit/>
          </a:bodyPr>
          <a:lstStyle/>
          <a:p>
            <a:r>
              <a:rPr lang="en-US" altLang="zh-CN" sz="2800" dirty="0" smtClean="0">
                <a:solidFill>
                  <a:schemeClr val="bg1"/>
                </a:solidFill>
                <a:latin typeface="+mj-ea"/>
                <a:ea typeface="+mj-ea"/>
                <a:sym typeface="+mn-ea"/>
              </a:rPr>
              <a:t>场景1 </a:t>
            </a:r>
            <a:r>
              <a:rPr lang="en-US" altLang="zh-CN" sz="2800" dirty="0" smtClean="0">
                <a:solidFill>
                  <a:schemeClr val="bg1"/>
                </a:solidFill>
                <a:latin typeface="+mj-ea"/>
                <a:ea typeface="+mj-ea"/>
              </a:rPr>
              <a:t>敏感信息传输</a:t>
            </a:r>
            <a:endParaRPr lang="en-US" altLang="zh-CN" sz="2800" dirty="0" smtClean="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24560" y="1418590"/>
            <a:ext cx="10337800" cy="2834640"/>
          </a:xfrm>
          <a:prstGeom prst="rect">
            <a:avLst/>
          </a:prstGeom>
          <a:noFill/>
        </p:spPr>
        <p:txBody>
          <a:bodyPr wrap="square" rtlCol="0" anchor="t">
            <a:spAutoFit/>
          </a:bodyPr>
          <a:p>
            <a:pPr marL="285750" indent="-285750" fontAlgn="auto">
              <a:lnSpc>
                <a:spcPct val="200000"/>
              </a:lnSpc>
              <a:buFont typeface="Wingdings" panose="05000000000000000000" charset="0"/>
              <a:buChar char="n"/>
            </a:pPr>
            <a:r>
              <a:rPr lang="zh-CN" altLang="en-US"/>
              <a:t>在注册、备份用户信息等需要从客户端上传用户敏感信息至服务端的场景中，需要：</a:t>
            </a:r>
            <a:endParaRPr lang="zh-CN" altLang="en-US"/>
          </a:p>
          <a:p>
            <a:pPr marL="342900" indent="-342900" fontAlgn="auto">
              <a:lnSpc>
                <a:spcPct val="200000"/>
              </a:lnSpc>
              <a:buFont typeface="+mj-ea"/>
              <a:buAutoNum type="circleNumDbPlain"/>
            </a:pPr>
            <a:r>
              <a:rPr lang="zh-CN" altLang="en-US"/>
              <a:t>先由服务端生成并分配 RSA 公私钥对</a:t>
            </a:r>
            <a:endParaRPr lang="zh-CN" altLang="en-US"/>
          </a:p>
          <a:p>
            <a:pPr marL="342900" indent="-342900" fontAlgn="auto">
              <a:lnSpc>
                <a:spcPct val="200000"/>
              </a:lnSpc>
              <a:buFont typeface="+mj-ea"/>
              <a:buAutoNum type="circleNumDbPlain"/>
            </a:pPr>
            <a:r>
              <a:rPr lang="zh-CN" altLang="en-US"/>
              <a:t>客户端生成随机 AES 密钥，并使用 AES 算法通过该密钥加密信息</a:t>
            </a:r>
            <a:endParaRPr lang="zh-CN" altLang="en-US"/>
          </a:p>
          <a:p>
            <a:pPr marL="342900" indent="-342900" fontAlgn="auto">
              <a:lnSpc>
                <a:spcPct val="200000"/>
              </a:lnSpc>
              <a:buFont typeface="+mj-ea"/>
              <a:buAutoNum type="circleNumDbPlain"/>
            </a:pPr>
            <a:r>
              <a:rPr lang="zh-CN" altLang="en-US"/>
              <a:t>同时将 AES 密钥使用服务端 RSA 公钥加密，最后将上述两段密文合并传输</a:t>
            </a:r>
            <a:endParaRPr lang="zh-CN" altLang="en-US"/>
          </a:p>
          <a:p>
            <a:pPr marL="342900" indent="-342900" fontAlgn="auto">
              <a:lnSpc>
                <a:spcPct val="200000"/>
              </a:lnSpc>
              <a:buFont typeface="+mj-ea"/>
              <a:buAutoNum type="circleNumDbPlain"/>
            </a:pPr>
            <a:r>
              <a:rPr lang="zh-CN" altLang="en-US"/>
              <a:t> 服务端收到报文后，使用 RSA 私钥解密出 AES 密钥，再用该密钥解密出敏感信息 </a:t>
            </a:r>
            <a:endParaRPr lang="zh-CN" altLang="en-US"/>
          </a:p>
        </p:txBody>
      </p:sp>
      <p:sp>
        <p:nvSpPr>
          <p:cNvPr id="4" name="横卷形 3"/>
          <p:cNvSpPr/>
          <p:nvPr/>
        </p:nvSpPr>
        <p:spPr>
          <a:xfrm>
            <a:off x="4881880" y="4801870"/>
            <a:ext cx="2553335" cy="113411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b="1"/>
              <a:t>数字信封</a:t>
            </a:r>
            <a:endParaRPr lang="zh-CN" altLang="en-US" sz="2800" b="1"/>
          </a:p>
        </p:txBody>
      </p:sp>
      <p:sp>
        <p:nvSpPr>
          <p:cNvPr id="5" name="文本框 4"/>
          <p:cNvSpPr txBox="1"/>
          <p:nvPr/>
        </p:nvSpPr>
        <p:spPr>
          <a:xfrm>
            <a:off x="2791460" y="5236845"/>
            <a:ext cx="1097280" cy="384810"/>
          </a:xfrm>
          <a:prstGeom prst="rect">
            <a:avLst/>
          </a:prstGeom>
          <a:noFill/>
        </p:spPr>
        <p:txBody>
          <a:bodyPr wrap="none" rtlCol="0" anchor="t">
            <a:spAutoFit/>
          </a:bodyPr>
          <a:p>
            <a:r>
              <a:rPr lang="zh-CN" altLang="en-US">
                <a:sym typeface="+mn-ea"/>
              </a:rPr>
              <a:t>敏感信息</a:t>
            </a:r>
            <a:endParaRPr lang="zh-CN" altLang="en-US"/>
          </a:p>
        </p:txBody>
      </p:sp>
      <p:cxnSp>
        <p:nvCxnSpPr>
          <p:cNvPr id="6" name="直接箭头连接符 5"/>
          <p:cNvCxnSpPr/>
          <p:nvPr/>
        </p:nvCxnSpPr>
        <p:spPr>
          <a:xfrm>
            <a:off x="4070350" y="5410200"/>
            <a:ext cx="6362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573010" y="5363845"/>
            <a:ext cx="9124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圆柱形 7"/>
          <p:cNvSpPr/>
          <p:nvPr/>
        </p:nvSpPr>
        <p:spPr>
          <a:xfrm>
            <a:off x="9020175" y="4922520"/>
            <a:ext cx="608965" cy="69913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764540" y="1337310"/>
            <a:ext cx="10813415" cy="3931920"/>
          </a:xfrm>
          <a:prstGeom prst="rect">
            <a:avLst/>
          </a:prstGeom>
          <a:noFill/>
        </p:spPr>
        <p:txBody>
          <a:bodyPr wrap="square" rtlCol="0" anchor="t">
            <a:spAutoFit/>
          </a:bodyPr>
          <a:p>
            <a:pPr marL="285750" indent="-285750" fontAlgn="auto">
              <a:lnSpc>
                <a:spcPct val="200000"/>
              </a:lnSpc>
              <a:buFont typeface="Wingdings" panose="05000000000000000000" charset="0"/>
              <a:buChar char="n"/>
            </a:pPr>
            <a:r>
              <a:rPr lang="zh-CN" altLang="en-US"/>
              <a:t>在业务服务端自身、业务与第三方之间跨公网传输敏感数据时， 需要使用密钥协商算法和签名算法协商一个对称加密的会话密钥，即：</a:t>
            </a:r>
            <a:endParaRPr lang="zh-CN" altLang="en-US"/>
          </a:p>
          <a:p>
            <a:pPr marL="342900" indent="-342900" fontAlgn="auto">
              <a:lnSpc>
                <a:spcPct val="200000"/>
              </a:lnSpc>
              <a:buFont typeface="+mj-ea"/>
              <a:buAutoNum type="circleNumDbPlain"/>
            </a:pPr>
            <a:r>
              <a:rPr lang="zh-CN" altLang="en-US"/>
              <a:t>服务端 A 生成自己的 DHE 或 ECDHE 公私钥对</a:t>
            </a:r>
            <a:endParaRPr lang="zh-CN" altLang="en-US"/>
          </a:p>
          <a:p>
            <a:pPr marL="342900" indent="-342900" fontAlgn="auto">
              <a:lnSpc>
                <a:spcPct val="200000"/>
              </a:lnSpc>
              <a:buFont typeface="+mj-ea"/>
              <a:buAutoNum type="circleNumDbPlain"/>
            </a:pPr>
            <a:r>
              <a:rPr lang="zh-CN" altLang="en-US"/>
              <a:t>服务端 A 使用签名算法对公钥进行签名后发送给客户端</a:t>
            </a:r>
            <a:endParaRPr lang="zh-CN" altLang="en-US"/>
          </a:p>
          <a:p>
            <a:pPr marL="342900" indent="-342900" fontAlgn="auto">
              <a:lnSpc>
                <a:spcPct val="200000"/>
              </a:lnSpc>
              <a:buFont typeface="+mj-ea"/>
              <a:buAutoNum type="circleNumDbPlain"/>
            </a:pPr>
            <a:r>
              <a:rPr lang="zh-CN" altLang="en-US"/>
              <a:t>服务端 B 验证签名，同时也产生公私钥对，并将签名后的公钥传给服务端 A</a:t>
            </a:r>
            <a:endParaRPr lang="zh-CN" altLang="en-US"/>
          </a:p>
          <a:p>
            <a:pPr marL="342900" indent="-342900" fontAlgn="auto">
              <a:lnSpc>
                <a:spcPct val="200000"/>
              </a:lnSpc>
              <a:buFont typeface="+mj-ea"/>
              <a:buAutoNum type="circleNumDbPlain"/>
            </a:pPr>
            <a:r>
              <a:rPr lang="zh-CN" altLang="en-US"/>
              <a:t>服务端 A 和服务端 B 根据得到对方的公钥产生同一个会话密钥</a:t>
            </a:r>
            <a:endParaRPr lang="zh-CN" altLang="en-US"/>
          </a:p>
          <a:p>
            <a:pPr marL="342900" indent="-342900" fontAlgn="auto">
              <a:lnSpc>
                <a:spcPct val="200000"/>
              </a:lnSpc>
              <a:buFont typeface="+mj-ea"/>
              <a:buAutoNum type="circleNumDbPlain"/>
            </a:pPr>
            <a:r>
              <a:rPr lang="zh-CN" altLang="en-US"/>
              <a:t>之后可以使用该会话密钥对传输信息进行加密</a:t>
            </a:r>
            <a:endParaRPr lang="zh-CN" altLang="en-US"/>
          </a:p>
        </p:txBody>
      </p:sp>
      <p:sp>
        <p:nvSpPr>
          <p:cNvPr id="3" name="文本框 2"/>
          <p:cNvSpPr txBox="1"/>
          <p:nvPr/>
        </p:nvSpPr>
        <p:spPr>
          <a:xfrm>
            <a:off x="764360" y="116553"/>
            <a:ext cx="2997514" cy="548640"/>
          </a:xfrm>
          <a:prstGeom prst="rect">
            <a:avLst/>
          </a:prstGeom>
          <a:noFill/>
        </p:spPr>
        <p:txBody>
          <a:bodyPr wrap="square" rtlCol="0">
            <a:spAutoFit/>
          </a:bodyPr>
          <a:p>
            <a:r>
              <a:rPr lang="zh-CN" altLang="en-US" sz="2800" dirty="0" smtClean="0">
                <a:solidFill>
                  <a:schemeClr val="bg1"/>
                </a:solidFill>
                <a:latin typeface="+mj-ea"/>
                <a:ea typeface="+mj-ea"/>
              </a:rPr>
              <a:t>密钥协商</a:t>
            </a:r>
            <a:endParaRPr lang="zh-CN" altLang="en-US" sz="2800" dirty="0" smtClean="0">
              <a:solidFill>
                <a:schemeClr val="bg1"/>
              </a:solidFill>
              <a:latin typeface="+mj-ea"/>
              <a:ea typeface="+mj-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altLang="en-US" sz="2800" dirty="0" smtClean="0">
                <a:solidFill>
                  <a:schemeClr val="bg1"/>
                </a:solidFill>
                <a:latin typeface="+mj-ea"/>
                <a:ea typeface="+mj-ea"/>
              </a:rPr>
              <a:t>密钥协商</a:t>
            </a:r>
            <a:endParaRPr lang="zh-CN" altLang="en-US" sz="2800" dirty="0" smtClean="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1"/>
          <a:stretch>
            <a:fillRect/>
          </a:stretch>
        </p:blipFill>
        <p:spPr>
          <a:xfrm>
            <a:off x="2162810" y="984250"/>
            <a:ext cx="7239635" cy="4108450"/>
          </a:xfrm>
          <a:prstGeom prst="rect">
            <a:avLst/>
          </a:prstGeom>
        </p:spPr>
      </p:pic>
      <p:sp>
        <p:nvSpPr>
          <p:cNvPr id="3" name="文本框 2"/>
          <p:cNvSpPr txBox="1"/>
          <p:nvPr/>
        </p:nvSpPr>
        <p:spPr>
          <a:xfrm>
            <a:off x="4518660" y="5492115"/>
            <a:ext cx="3154680" cy="384810"/>
          </a:xfrm>
          <a:prstGeom prst="rect">
            <a:avLst/>
          </a:prstGeom>
          <a:noFill/>
        </p:spPr>
        <p:txBody>
          <a:bodyPr wrap="none" rtlCol="0">
            <a:spAutoFit/>
          </a:bodyPr>
          <a:p>
            <a:r>
              <a:rPr lang="zh-CN" altLang="en-US"/>
              <a:t>密钥协商实现加密传输的过程</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sz="2800" dirty="0" smtClean="0">
                <a:solidFill>
                  <a:schemeClr val="bg1"/>
                </a:solidFill>
                <a:latin typeface="+mj-ea"/>
                <a:ea typeface="+mj-ea"/>
              </a:rPr>
              <a:t>目的和适用范围</a:t>
            </a:r>
            <a:endParaRPr lang="zh-CN" sz="2800" dirty="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188085" y="1145540"/>
            <a:ext cx="10106660" cy="2286000"/>
          </a:xfrm>
          <a:prstGeom prst="rect">
            <a:avLst/>
          </a:prstGeom>
          <a:noFill/>
        </p:spPr>
        <p:txBody>
          <a:bodyPr wrap="square" rtlCol="0" anchor="t">
            <a:spAutoFit/>
          </a:bodyPr>
          <a:p>
            <a:pPr marL="285750" indent="-285750" fontAlgn="auto">
              <a:lnSpc>
                <a:spcPct val="200000"/>
              </a:lnSpc>
              <a:buFont typeface="Wingdings" panose="05000000000000000000" charset="0"/>
              <a:buChar char="Ø"/>
            </a:pPr>
            <a:r>
              <a:rPr lang="zh-CN" altLang="en-US" b="1"/>
              <a:t>目的</a:t>
            </a:r>
            <a:endParaRPr lang="zh-CN" altLang="en-US" b="1"/>
          </a:p>
          <a:p>
            <a:pPr fontAlgn="auto">
              <a:lnSpc>
                <a:spcPct val="200000"/>
              </a:lnSpc>
            </a:pPr>
            <a:r>
              <a:rPr lang="zh-CN" altLang="en-US"/>
              <a:t>      随着公司各业务不断发展， 数据传输和存储的</a:t>
            </a:r>
            <a:r>
              <a:rPr lang="zh-CN" altLang="en-US" b="1"/>
              <a:t>安全性需求</a:t>
            </a:r>
            <a:r>
              <a:rPr lang="zh-CN" altLang="en-US"/>
              <a:t>越来越高 为了规范各业务对密码算法的使用，同时避免在使用密码算法的过程中引入安全问题， 本规范特对密码算法 、密钥和使用场景进行说明及要求。</a:t>
            </a:r>
            <a:endParaRPr lang="zh-CN" altLang="en-US"/>
          </a:p>
        </p:txBody>
      </p:sp>
      <p:sp>
        <p:nvSpPr>
          <p:cNvPr id="4" name="文本框 3"/>
          <p:cNvSpPr txBox="1"/>
          <p:nvPr/>
        </p:nvSpPr>
        <p:spPr>
          <a:xfrm>
            <a:off x="1188085" y="3941445"/>
            <a:ext cx="5507355" cy="1188720"/>
          </a:xfrm>
          <a:prstGeom prst="rect">
            <a:avLst/>
          </a:prstGeom>
          <a:noFill/>
        </p:spPr>
        <p:txBody>
          <a:bodyPr wrap="square" rtlCol="0" anchor="t">
            <a:spAutoFit/>
          </a:bodyPr>
          <a:p>
            <a:pPr marL="285750" indent="-285750" fontAlgn="auto">
              <a:lnSpc>
                <a:spcPct val="200000"/>
              </a:lnSpc>
              <a:buFont typeface="Wingdings" panose="05000000000000000000" charset="0"/>
              <a:buChar char="Ø"/>
            </a:pPr>
            <a:r>
              <a:rPr lang="zh-CN" altLang="en-US" b="1"/>
              <a:t>适用范围</a:t>
            </a:r>
            <a:endParaRPr lang="zh-CN" altLang="en-US" b="1"/>
          </a:p>
          <a:p>
            <a:pPr fontAlgn="auto">
              <a:lnSpc>
                <a:spcPct val="200000"/>
              </a:lnSpc>
            </a:pPr>
            <a:r>
              <a:rPr lang="zh-CN" altLang="en-US"/>
              <a:t>    本规范适用公司</a:t>
            </a:r>
            <a:r>
              <a:rPr lang="zh-CN" altLang="en-US" b="1">
                <a:solidFill>
                  <a:srgbClr val="FF0000"/>
                </a:solidFill>
              </a:rPr>
              <a:t>所有业务</a:t>
            </a:r>
            <a:r>
              <a:rPr lang="zh-CN" altLang="en-US"/>
              <a:t>。</a:t>
            </a:r>
            <a:endParaRPr lang="zh-CN" altLang="en-US"/>
          </a:p>
        </p:txBody>
      </p:sp>
      <p:pic>
        <p:nvPicPr>
          <p:cNvPr id="3" name="图片 2" descr="9622142587d4e7982987f01e43dad0fa"/>
          <p:cNvPicPr>
            <a:picLocks noChangeAspect="1"/>
          </p:cNvPicPr>
          <p:nvPr/>
        </p:nvPicPr>
        <p:blipFill>
          <a:blip r:embed="rId1"/>
          <a:stretch>
            <a:fillRect/>
          </a:stretch>
        </p:blipFill>
        <p:spPr>
          <a:xfrm>
            <a:off x="8716010" y="3175635"/>
            <a:ext cx="1764665" cy="2496185"/>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46150" y="1468120"/>
            <a:ext cx="10300335" cy="1737360"/>
          </a:xfrm>
          <a:prstGeom prst="rect">
            <a:avLst/>
          </a:prstGeom>
          <a:noFill/>
        </p:spPr>
        <p:txBody>
          <a:bodyPr wrap="square" rtlCol="0" anchor="t">
            <a:spAutoFit/>
          </a:bodyPr>
          <a:p>
            <a:pPr marL="285750" indent="-285750" fontAlgn="auto">
              <a:lnSpc>
                <a:spcPct val="200000"/>
              </a:lnSpc>
              <a:buFont typeface="Wingdings" panose="05000000000000000000" charset="0"/>
              <a:buChar char="n"/>
            </a:pPr>
            <a:r>
              <a:rPr lang="zh-CN" altLang="en-US"/>
              <a:t>当有可用的可信 CA 时，可以在客户端预置根证书，服务端通过 CA 获取证书并发送给客户端进行验证，通过验证后双方使用服务器证书中提供的公钥进行下一步通信 。</a:t>
            </a:r>
            <a:endParaRPr lang="zh-CN" altLang="en-US"/>
          </a:p>
          <a:p>
            <a:pPr marL="285750" indent="-285750" fontAlgn="auto">
              <a:lnSpc>
                <a:spcPct val="200000"/>
              </a:lnSpc>
              <a:buFont typeface="Wingdings" panose="05000000000000000000" charset="0"/>
              <a:buChar char="n"/>
            </a:pPr>
            <a:r>
              <a:rPr lang="zh-CN" altLang="en-US"/>
              <a:t>以上场景中均需要使用 HTTPS 在传输层进行保护</a:t>
            </a:r>
            <a:r>
              <a:rPr lang="zh-CN" altLang="en-US" b="1"/>
              <a:t>防止中间人攻击 </a:t>
            </a:r>
            <a:r>
              <a:rPr lang="zh-CN" altLang="en-US"/>
              <a:t>。</a:t>
            </a:r>
            <a:endParaRPr lang="zh-CN" altLang="en-US"/>
          </a:p>
        </p:txBody>
      </p:sp>
      <p:sp>
        <p:nvSpPr>
          <p:cNvPr id="3" name="文本框 2"/>
          <p:cNvSpPr txBox="1"/>
          <p:nvPr/>
        </p:nvSpPr>
        <p:spPr>
          <a:xfrm>
            <a:off x="764360" y="116553"/>
            <a:ext cx="2997514" cy="548640"/>
          </a:xfrm>
          <a:prstGeom prst="rect">
            <a:avLst/>
          </a:prstGeom>
          <a:noFill/>
        </p:spPr>
        <p:txBody>
          <a:bodyPr wrap="square" rtlCol="0">
            <a:spAutoFit/>
          </a:bodyPr>
          <a:p>
            <a:r>
              <a:rPr lang="zh-CN" altLang="en-US" sz="2800" dirty="0" smtClean="0">
                <a:solidFill>
                  <a:schemeClr val="bg1"/>
                </a:solidFill>
                <a:latin typeface="+mj-ea"/>
                <a:ea typeface="+mj-ea"/>
              </a:rPr>
              <a:t>密钥协商</a:t>
            </a:r>
            <a:endParaRPr lang="zh-CN" altLang="en-US" sz="2800" dirty="0" smtClean="0">
              <a:solidFill>
                <a:schemeClr val="bg1"/>
              </a:solidFill>
              <a:latin typeface="+mj-ea"/>
              <a:ea typeface="+mj-ea"/>
            </a:endParaRPr>
          </a:p>
        </p:txBody>
      </p:sp>
      <p:pic>
        <p:nvPicPr>
          <p:cNvPr id="4" name="图片 3" descr="a55d8586cf48b98ba85dbff20b8524cd"/>
          <p:cNvPicPr>
            <a:picLocks noChangeAspect="1"/>
          </p:cNvPicPr>
          <p:nvPr/>
        </p:nvPicPr>
        <p:blipFill>
          <a:blip r:embed="rId1"/>
          <a:stretch>
            <a:fillRect/>
          </a:stretch>
        </p:blipFill>
        <p:spPr>
          <a:xfrm>
            <a:off x="3761740" y="3545840"/>
            <a:ext cx="4404995" cy="2710815"/>
          </a:xfrm>
          <a:prstGeom prst="rect">
            <a:avLst/>
          </a:prstGeom>
        </p:spPr>
      </p:pic>
      <p:sp>
        <p:nvSpPr>
          <p:cNvPr id="5" name="文本框 4"/>
          <p:cNvSpPr txBox="1"/>
          <p:nvPr/>
        </p:nvSpPr>
        <p:spPr>
          <a:xfrm>
            <a:off x="5415280" y="3990340"/>
            <a:ext cx="1097280" cy="384810"/>
          </a:xfrm>
          <a:prstGeom prst="rect">
            <a:avLst/>
          </a:prstGeom>
          <a:noFill/>
        </p:spPr>
        <p:txBody>
          <a:bodyPr wrap="none" rtlCol="0">
            <a:spAutoFit/>
          </a:bodyPr>
          <a:p>
            <a:r>
              <a:rPr lang="zh-CN" altLang="en-US" b="1">
                <a:solidFill>
                  <a:schemeClr val="accent6"/>
                </a:solidFill>
              </a:rPr>
              <a:t>合法证书</a:t>
            </a:r>
            <a:endParaRPr lang="zh-CN" altLang="en-US" b="1">
              <a:solidFill>
                <a:schemeClr val="accent6"/>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540" y="116840"/>
            <a:ext cx="8140065" cy="548640"/>
          </a:xfrm>
          <a:prstGeom prst="rect">
            <a:avLst/>
          </a:prstGeom>
          <a:noFill/>
        </p:spPr>
        <p:txBody>
          <a:bodyPr wrap="square" rtlCol="0">
            <a:spAutoFit/>
          </a:bodyPr>
          <a:lstStyle/>
          <a:p>
            <a:r>
              <a:rPr lang="zh-CN" altLang="en-US" sz="2800" dirty="0" smtClean="0">
                <a:solidFill>
                  <a:schemeClr val="bg1"/>
                </a:solidFill>
                <a:latin typeface="+mj-ea"/>
                <a:ea typeface="+mj-ea"/>
              </a:rPr>
              <a:t>场景</a:t>
            </a:r>
            <a:r>
              <a:rPr lang="en-US" altLang="zh-CN" sz="2800" dirty="0" smtClean="0">
                <a:solidFill>
                  <a:schemeClr val="bg1"/>
                </a:solidFill>
                <a:latin typeface="+mj-ea"/>
                <a:ea typeface="+mj-ea"/>
              </a:rPr>
              <a:t>2 服务端存储敏感信息</a:t>
            </a:r>
            <a:endParaRPr lang="en-US" altLang="zh-CN" sz="2800" dirty="0" smtClean="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37590" y="1590675"/>
            <a:ext cx="10337800" cy="1737360"/>
          </a:xfrm>
          <a:prstGeom prst="rect">
            <a:avLst/>
          </a:prstGeom>
          <a:noFill/>
        </p:spPr>
        <p:txBody>
          <a:bodyPr wrap="square" rtlCol="0" anchor="t">
            <a:spAutoFit/>
          </a:bodyPr>
          <a:p>
            <a:pPr marL="285750" indent="-285750" fontAlgn="auto">
              <a:lnSpc>
                <a:spcPct val="200000"/>
              </a:lnSpc>
              <a:buFont typeface="Wingdings" panose="05000000000000000000" charset="0"/>
              <a:buChar char="n"/>
            </a:pPr>
            <a:r>
              <a:rPr lang="zh-CN" altLang="en-US"/>
              <a:t>在服务端向数据库存储敏感信息的场景中，需要使用 AES 对敏感信息进行加密</a:t>
            </a:r>
            <a:endParaRPr lang="zh-CN" altLang="en-US"/>
          </a:p>
          <a:p>
            <a:pPr marL="285750" indent="-285750" fontAlgn="auto">
              <a:lnSpc>
                <a:spcPct val="200000"/>
              </a:lnSpc>
              <a:buFont typeface="Wingdings" panose="05000000000000000000" charset="0"/>
              <a:buChar char="n"/>
            </a:pPr>
            <a:r>
              <a:rPr lang="zh-CN" altLang="en-US"/>
              <a:t>在高安全要求下，该 AES 密钥需要使用根密钥派生的工作密钥加密存储</a:t>
            </a:r>
            <a:endParaRPr lang="zh-CN" altLang="en-US"/>
          </a:p>
          <a:p>
            <a:pPr marL="285750" indent="-285750" fontAlgn="auto">
              <a:lnSpc>
                <a:spcPct val="200000"/>
              </a:lnSpc>
              <a:buFont typeface="Wingdings" panose="05000000000000000000" charset="0"/>
              <a:buChar char="n"/>
            </a:pPr>
            <a:r>
              <a:rPr lang="zh-CN" altLang="en-US"/>
              <a:t>向数据库存储用户密码时，仅存储密码明文经 SHA256 运算再经 SHA256+salt 运算的结果</a:t>
            </a:r>
            <a:endParaRPr lang="zh-CN" altLang="en-US"/>
          </a:p>
        </p:txBody>
      </p:sp>
      <p:sp>
        <p:nvSpPr>
          <p:cNvPr id="3" name="圆柱形 2"/>
          <p:cNvSpPr/>
          <p:nvPr/>
        </p:nvSpPr>
        <p:spPr>
          <a:xfrm>
            <a:off x="1837690" y="4008755"/>
            <a:ext cx="1235075" cy="19081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383280" y="4681855"/>
            <a:ext cx="7889240" cy="734060"/>
          </a:xfrm>
          <a:prstGeom prst="rect">
            <a:avLst/>
          </a:prstGeom>
          <a:noFill/>
        </p:spPr>
        <p:txBody>
          <a:bodyPr wrap="none" rtlCol="0">
            <a:spAutoFit/>
          </a:bodyPr>
          <a:p>
            <a:r>
              <a:rPr lang="en-US" altLang="zh-CN" sz="4000" b="1">
                <a:solidFill>
                  <a:schemeClr val="accent6"/>
                </a:solidFill>
              </a:rPr>
              <a:t>KEY = SHA256 (password + salt)</a:t>
            </a:r>
            <a:endParaRPr lang="en-US" altLang="zh-CN" sz="4000" b="1">
              <a:solidFill>
                <a:schemeClr val="accent6"/>
              </a:solidFill>
            </a:endParaRPr>
          </a:p>
        </p:txBody>
      </p:sp>
      <p:sp>
        <p:nvSpPr>
          <p:cNvPr id="5" name="文本框 4"/>
          <p:cNvSpPr txBox="1"/>
          <p:nvPr/>
        </p:nvSpPr>
        <p:spPr>
          <a:xfrm>
            <a:off x="1909445" y="4681855"/>
            <a:ext cx="1091565" cy="734060"/>
          </a:xfrm>
          <a:prstGeom prst="rect">
            <a:avLst/>
          </a:prstGeom>
          <a:noFill/>
        </p:spPr>
        <p:txBody>
          <a:bodyPr wrap="none" rtlCol="0">
            <a:spAutoFit/>
          </a:bodyPr>
          <a:p>
            <a:r>
              <a:rPr lang="en-US" altLang="zh-CN" sz="4000" b="1">
                <a:solidFill>
                  <a:schemeClr val="bg1"/>
                </a:solidFill>
              </a:rPr>
              <a:t>KEY</a:t>
            </a:r>
            <a:endParaRPr lang="en-US" altLang="zh-CN" sz="4000" b="1">
              <a:solidFill>
                <a:schemeClr val="bg1"/>
              </a:solidFill>
            </a:endParaRPr>
          </a:p>
        </p:txBody>
      </p:sp>
      <p:sp>
        <p:nvSpPr>
          <p:cNvPr id="6" name="文本框 5"/>
          <p:cNvSpPr txBox="1"/>
          <p:nvPr/>
        </p:nvSpPr>
        <p:spPr>
          <a:xfrm>
            <a:off x="2021205" y="6055360"/>
            <a:ext cx="868680" cy="384810"/>
          </a:xfrm>
          <a:prstGeom prst="rect">
            <a:avLst/>
          </a:prstGeom>
          <a:noFill/>
        </p:spPr>
        <p:txBody>
          <a:bodyPr wrap="none" rtlCol="0">
            <a:spAutoFit/>
          </a:bodyPr>
          <a:p>
            <a:r>
              <a:rPr lang="zh-CN" altLang="en-US"/>
              <a:t>数据库</a:t>
            </a:r>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540" y="116840"/>
            <a:ext cx="7190740" cy="548640"/>
          </a:xfrm>
          <a:prstGeom prst="rect">
            <a:avLst/>
          </a:prstGeom>
          <a:noFill/>
        </p:spPr>
        <p:txBody>
          <a:bodyPr wrap="square" rtlCol="0">
            <a:spAutoFit/>
          </a:bodyPr>
          <a:lstStyle/>
          <a:p>
            <a:r>
              <a:rPr lang="en-US" altLang="zh-CN" sz="2800" dirty="0">
                <a:solidFill>
                  <a:schemeClr val="bg1"/>
                </a:solidFill>
                <a:latin typeface="+mj-ea"/>
                <a:ea typeface="+mj-ea"/>
                <a:sym typeface="+mn-ea"/>
              </a:rPr>
              <a:t>场景3 </a:t>
            </a:r>
            <a:r>
              <a:rPr lang="en-US" altLang="zh-CN" sz="2800" dirty="0">
                <a:solidFill>
                  <a:schemeClr val="bg1"/>
                </a:solidFill>
                <a:latin typeface="+mj-ea"/>
                <a:ea typeface="+mj-ea"/>
              </a:rPr>
              <a:t>挑战响应和数据完整性验证 </a:t>
            </a:r>
            <a:endParaRPr lang="en-US" altLang="zh-CN" sz="2800" dirty="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716915" y="1179195"/>
            <a:ext cx="10731500" cy="3931920"/>
          </a:xfrm>
          <a:prstGeom prst="rect">
            <a:avLst/>
          </a:prstGeom>
          <a:noFill/>
        </p:spPr>
        <p:txBody>
          <a:bodyPr wrap="square" rtlCol="0" anchor="t">
            <a:spAutoFit/>
          </a:bodyPr>
          <a:p>
            <a:pPr marL="285750" indent="-285750" fontAlgn="auto">
              <a:lnSpc>
                <a:spcPct val="200000"/>
              </a:lnSpc>
              <a:buFont typeface="Wingdings" panose="05000000000000000000" charset="0"/>
              <a:buChar char="n"/>
            </a:pPr>
            <a:r>
              <a:rPr lang="zh-CN" altLang="en-US"/>
              <a:t>在客户端与服务端之间传输数据的挑战响应和数据完整性验证场景中，需要在客户端中先预</a:t>
            </a:r>
            <a:endParaRPr lang="zh-CN" altLang="en-US"/>
          </a:p>
          <a:p>
            <a:pPr indent="0" fontAlgn="auto">
              <a:lnSpc>
                <a:spcPct val="200000"/>
              </a:lnSpc>
              <a:buFont typeface="Wingdings" panose="05000000000000000000" charset="0"/>
              <a:buNone/>
            </a:pPr>
            <a:r>
              <a:rPr lang="zh-CN" altLang="en-US"/>
              <a:t>置密钥，并在服务端数据库中记录该密钥。在验签时使用 HMAC 算法，即：</a:t>
            </a:r>
            <a:endParaRPr lang="zh-CN" altLang="en-US"/>
          </a:p>
          <a:p>
            <a:pPr marL="342900" indent="-342900" fontAlgn="auto">
              <a:lnSpc>
                <a:spcPct val="200000"/>
              </a:lnSpc>
              <a:buFont typeface="+mj-ea"/>
              <a:buAutoNum type="circleNumDbPlain"/>
            </a:pPr>
            <a:r>
              <a:rPr lang="zh-CN" altLang="en-US"/>
              <a:t>客户端向服务器发出一个认证请求</a:t>
            </a:r>
            <a:endParaRPr lang="zh-CN" altLang="en-US"/>
          </a:p>
          <a:p>
            <a:pPr marL="342900" indent="-342900" fontAlgn="auto">
              <a:lnSpc>
                <a:spcPct val="200000"/>
              </a:lnSpc>
              <a:buFont typeface="+mj-ea"/>
              <a:buAutoNum type="circleNumDbPlain"/>
            </a:pPr>
            <a:r>
              <a:rPr lang="zh-CN" altLang="en-US"/>
              <a:t>服务器收到认证请求后生成一个随机数并通过网络传输给客户端</a:t>
            </a:r>
            <a:endParaRPr lang="zh-CN" altLang="en-US"/>
          </a:p>
          <a:p>
            <a:pPr marL="342900" indent="-342900" fontAlgn="auto">
              <a:lnSpc>
                <a:spcPct val="200000"/>
              </a:lnSpc>
              <a:buFont typeface="+mj-ea"/>
              <a:buAutoNum type="circleNumDbPlain"/>
            </a:pPr>
            <a:r>
              <a:rPr lang="zh-CN" altLang="en-US"/>
              <a:t>客户端将收到的随机数使用密钥进行 HMAC 运算并将结果传输至服务器</a:t>
            </a:r>
            <a:endParaRPr lang="zh-CN" altLang="en-US"/>
          </a:p>
          <a:p>
            <a:pPr marL="342900" indent="-342900" fontAlgn="auto">
              <a:lnSpc>
                <a:spcPct val="200000"/>
              </a:lnSpc>
              <a:buFont typeface="+mj-ea"/>
              <a:buAutoNum type="circleNumDbPlain"/>
            </a:pPr>
            <a:r>
              <a:rPr lang="zh-CN" altLang="en-US"/>
              <a:t>服务器同时也使用该随机数与存储在服务器数据库中的该客户端密钥进行 HMAC 运算</a:t>
            </a:r>
            <a:endParaRPr lang="zh-CN" altLang="en-US"/>
          </a:p>
          <a:p>
            <a:pPr marL="342900" indent="-342900" fontAlgn="auto">
              <a:lnSpc>
                <a:spcPct val="200000"/>
              </a:lnSpc>
              <a:buFont typeface="+mj-ea"/>
              <a:buAutoNum type="circleNumDbPlain"/>
            </a:pPr>
            <a:r>
              <a:rPr lang="zh-CN" altLang="en-US"/>
              <a:t>如果服务器的运算结果与客户端传回的响应结果相同，则认为挑战响应成功。</a:t>
            </a:r>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altLang="en-US" sz="2800" dirty="0" smtClean="0">
                <a:solidFill>
                  <a:schemeClr val="bg1"/>
                </a:solidFill>
                <a:latin typeface="+mj-ea"/>
                <a:ea typeface="+mj-ea"/>
              </a:rPr>
              <a:t>场景</a:t>
            </a:r>
            <a:r>
              <a:rPr lang="en-US" altLang="zh-CN" sz="2800" dirty="0" smtClean="0">
                <a:solidFill>
                  <a:schemeClr val="bg1"/>
                </a:solidFill>
                <a:latin typeface="+mj-ea"/>
                <a:ea typeface="+mj-ea"/>
              </a:rPr>
              <a:t>4 </a:t>
            </a:r>
            <a:r>
              <a:rPr lang="zh-CN" altLang="en-US" sz="2800" dirty="0" smtClean="0">
                <a:solidFill>
                  <a:schemeClr val="bg1"/>
                </a:solidFill>
                <a:latin typeface="+mj-ea"/>
                <a:ea typeface="+mj-ea"/>
              </a:rPr>
              <a:t>密码认证</a:t>
            </a:r>
            <a:endParaRPr lang="zh-CN" altLang="en-US" sz="2800" dirty="0" smtClean="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9160" y="1316355"/>
            <a:ext cx="10678795" cy="2286000"/>
          </a:xfrm>
          <a:prstGeom prst="rect">
            <a:avLst/>
          </a:prstGeom>
          <a:noFill/>
        </p:spPr>
        <p:txBody>
          <a:bodyPr wrap="square" rtlCol="0" anchor="t">
            <a:spAutoFit/>
          </a:bodyPr>
          <a:p>
            <a:pPr marL="342900" indent="-342900" fontAlgn="auto">
              <a:lnSpc>
                <a:spcPct val="200000"/>
              </a:lnSpc>
              <a:buFont typeface="+mj-ea"/>
              <a:buAutoNum type="circleNumDbPlain"/>
            </a:pPr>
            <a:r>
              <a:rPr lang="zh-CN" altLang="en-US"/>
              <a:t>在登录等安全相关的场景中，需要使用 SHA256 等摘要算法对用户密码进行计算</a:t>
            </a:r>
            <a:endParaRPr lang="zh-CN" altLang="en-US"/>
          </a:p>
          <a:p>
            <a:pPr marL="342900" indent="-342900" fontAlgn="auto">
              <a:lnSpc>
                <a:spcPct val="200000"/>
              </a:lnSpc>
              <a:buFont typeface="+mj-ea"/>
              <a:buAutoNum type="circleNumDbPlain"/>
            </a:pPr>
            <a:r>
              <a:rPr lang="zh-CN" altLang="en-US"/>
              <a:t>传输计算结果至服务端再次计算摘要后进行验证</a:t>
            </a:r>
            <a:endParaRPr lang="zh-CN" altLang="en-US"/>
          </a:p>
          <a:p>
            <a:pPr marL="342900" indent="-342900" fontAlgn="auto">
              <a:lnSpc>
                <a:spcPct val="200000"/>
              </a:lnSpc>
              <a:buFont typeface="+mj-ea"/>
              <a:buAutoNum type="circleNumDbPlain"/>
            </a:pPr>
            <a:r>
              <a:rPr lang="zh-CN" altLang="en-US"/>
              <a:t>服务端只存储用户密码的二次摘要值，且第二次摘要运算时需要加 salt </a:t>
            </a:r>
            <a:endParaRPr lang="zh-CN" altLang="en-US"/>
          </a:p>
          <a:p>
            <a:pPr marL="342900" indent="-342900" fontAlgn="auto">
              <a:lnSpc>
                <a:spcPct val="200000"/>
              </a:lnSpc>
              <a:buFont typeface="+mj-ea"/>
              <a:buAutoNum type="circleNumDbPlain"/>
            </a:pPr>
            <a:r>
              <a:rPr lang="zh-CN" altLang="en-US"/>
              <a:t>整个过程需要在传输层使用 HTTPS 保证安全，防止中间人攻击</a:t>
            </a:r>
            <a:endParaRPr lang="zh-CN" altLang="en-US"/>
          </a:p>
        </p:txBody>
      </p:sp>
      <p:sp>
        <p:nvSpPr>
          <p:cNvPr id="3" name="文本框 2"/>
          <p:cNvSpPr txBox="1"/>
          <p:nvPr/>
        </p:nvSpPr>
        <p:spPr>
          <a:xfrm>
            <a:off x="954405" y="4373880"/>
            <a:ext cx="8670290" cy="387350"/>
          </a:xfrm>
          <a:prstGeom prst="rect">
            <a:avLst/>
          </a:prstGeom>
          <a:noFill/>
        </p:spPr>
        <p:txBody>
          <a:bodyPr wrap="square" rtlCol="0" anchor="t">
            <a:spAutoFit/>
          </a:bodyPr>
          <a:p>
            <a:r>
              <a:rPr lang="zh-CN" altLang="en-US"/>
              <a:t>条件允许的情况下， 在用户密码登录场景中可使用 SRP 等高等级安全认证协议。</a:t>
            </a: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altLang="en-US" sz="2800" dirty="0" smtClean="0">
                <a:solidFill>
                  <a:schemeClr val="bg1"/>
                </a:solidFill>
                <a:latin typeface="+mj-ea"/>
                <a:ea typeface="+mj-ea"/>
                <a:sym typeface="+mn-ea"/>
              </a:rPr>
              <a:t>密码认证</a:t>
            </a:r>
            <a:endParaRPr lang="en-US" altLang="zh-CN" sz="2800" dirty="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1"/>
          <a:stretch>
            <a:fillRect/>
          </a:stretch>
        </p:blipFill>
        <p:spPr>
          <a:xfrm>
            <a:off x="2720340" y="1304925"/>
            <a:ext cx="6750685" cy="4248150"/>
          </a:xfrm>
          <a:prstGeom prst="rect">
            <a:avLst/>
          </a:prstGeom>
        </p:spPr>
      </p:pic>
      <p:sp>
        <p:nvSpPr>
          <p:cNvPr id="3" name="文本框 2"/>
          <p:cNvSpPr txBox="1"/>
          <p:nvPr/>
        </p:nvSpPr>
        <p:spPr>
          <a:xfrm>
            <a:off x="5135245" y="5880735"/>
            <a:ext cx="1554480" cy="384810"/>
          </a:xfrm>
          <a:prstGeom prst="rect">
            <a:avLst/>
          </a:prstGeom>
          <a:noFill/>
        </p:spPr>
        <p:txBody>
          <a:bodyPr wrap="none" rtlCol="0">
            <a:spAutoFit/>
          </a:bodyPr>
          <a:p>
            <a:r>
              <a:rPr lang="zh-CN" altLang="en-US"/>
              <a:t>密码认证过程</a:t>
            </a:r>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540" y="116840"/>
            <a:ext cx="9255125" cy="548640"/>
          </a:xfrm>
          <a:prstGeom prst="rect">
            <a:avLst/>
          </a:prstGeom>
          <a:noFill/>
        </p:spPr>
        <p:txBody>
          <a:bodyPr wrap="square" rtlCol="0">
            <a:spAutoFit/>
          </a:bodyPr>
          <a:lstStyle/>
          <a:p>
            <a:r>
              <a:rPr lang="en-US" altLang="zh-CN" sz="2800" dirty="0" smtClean="0">
                <a:solidFill>
                  <a:schemeClr val="bg1"/>
                </a:solidFill>
                <a:latin typeface="+mj-ea"/>
                <a:ea typeface="+mj-ea"/>
                <a:sym typeface="+mn-ea"/>
              </a:rPr>
              <a:t>场景5 </a:t>
            </a:r>
            <a:r>
              <a:rPr lang="en-US" altLang="zh-CN" sz="2800" dirty="0" smtClean="0">
                <a:solidFill>
                  <a:schemeClr val="bg1"/>
                </a:solidFill>
                <a:latin typeface="+mj-ea"/>
                <a:ea typeface="+mj-ea"/>
              </a:rPr>
              <a:t>用户重合度匹配</a:t>
            </a:r>
            <a:endParaRPr lang="en-US" altLang="zh-CN" sz="2800" dirty="0" smtClean="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557530" y="1407795"/>
            <a:ext cx="10961370" cy="387350"/>
          </a:xfrm>
          <a:prstGeom prst="rect">
            <a:avLst/>
          </a:prstGeom>
          <a:noFill/>
        </p:spPr>
        <p:txBody>
          <a:bodyPr wrap="square" rtlCol="0" anchor="t">
            <a:spAutoFit/>
          </a:bodyPr>
          <a:p>
            <a:pPr marL="285750" indent="-285750">
              <a:buFont typeface="Wingdings" panose="05000000000000000000" charset="0"/>
              <a:buChar char="n"/>
            </a:pPr>
            <a:r>
              <a:rPr lang="zh-CN" altLang="en-US"/>
              <a:t>在向第三方传输IMEI 或 IDFA 进行用户重合度匹配时，必须传输 IMEI 或 IDFA 经过 hash 运算后的值。</a:t>
            </a:r>
            <a:endParaRPr lang="zh-CN" altLang="en-US"/>
          </a:p>
        </p:txBody>
      </p:sp>
      <p:sp>
        <p:nvSpPr>
          <p:cNvPr id="4" name="流程图: 磁盘 3"/>
          <p:cNvSpPr/>
          <p:nvPr/>
        </p:nvSpPr>
        <p:spPr>
          <a:xfrm>
            <a:off x="2848610" y="2359025"/>
            <a:ext cx="571500" cy="8661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流程图: 磁盘 4"/>
          <p:cNvSpPr/>
          <p:nvPr/>
        </p:nvSpPr>
        <p:spPr>
          <a:xfrm>
            <a:off x="8259445" y="2331720"/>
            <a:ext cx="571500" cy="866140"/>
          </a:xfrm>
          <a:prstGeom prst="flowChartMagneticDisk">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箭头连接符 5"/>
          <p:cNvCxnSpPr/>
          <p:nvPr/>
        </p:nvCxnSpPr>
        <p:spPr>
          <a:xfrm>
            <a:off x="3641725" y="2792095"/>
            <a:ext cx="43967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020310" y="2331720"/>
            <a:ext cx="1776095" cy="387350"/>
          </a:xfrm>
          <a:prstGeom prst="rect">
            <a:avLst/>
          </a:prstGeom>
          <a:noFill/>
        </p:spPr>
        <p:txBody>
          <a:bodyPr wrap="none" rtlCol="0">
            <a:spAutoFit/>
          </a:bodyPr>
          <a:p>
            <a:r>
              <a:rPr lang="en-US" altLang="zh-CN"/>
              <a:t>IMEI</a:t>
            </a:r>
            <a:r>
              <a:rPr lang="zh-CN" altLang="en-US"/>
              <a:t>、</a:t>
            </a:r>
            <a:r>
              <a:rPr lang="en-US" altLang="zh-CN"/>
              <a:t>IDFA</a:t>
            </a:r>
            <a:r>
              <a:rPr lang="zh-CN" altLang="en-US"/>
              <a:t>明文</a:t>
            </a:r>
            <a:endParaRPr lang="zh-CN" altLang="en-US"/>
          </a:p>
        </p:txBody>
      </p:sp>
      <p:grpSp>
        <p:nvGrpSpPr>
          <p:cNvPr id="8" name="组合 7"/>
          <p:cNvGrpSpPr/>
          <p:nvPr/>
        </p:nvGrpSpPr>
        <p:grpSpPr>
          <a:xfrm>
            <a:off x="3899535" y="2246630"/>
            <a:ext cx="951230" cy="951230"/>
            <a:chOff x="8494" y="5239"/>
            <a:chExt cx="2366" cy="2366"/>
          </a:xfrm>
        </p:grpSpPr>
        <p:cxnSp>
          <p:nvCxnSpPr>
            <p:cNvPr id="9" name="直接连接符 8"/>
            <p:cNvCxnSpPr>
              <a:stCxn id="10" idx="7"/>
            </p:cNvCxnSpPr>
            <p:nvPr/>
          </p:nvCxnSpPr>
          <p:spPr>
            <a:xfrm flipH="1">
              <a:off x="9134" y="5585"/>
              <a:ext cx="1380" cy="187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8494" y="5239"/>
              <a:ext cx="2366" cy="2366"/>
            </a:xfrm>
            <a:prstGeom prst="ellipse">
              <a:avLst/>
            </a:prstGeom>
            <a:noFill/>
            <a:ln w="762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1" name="流程图: 磁盘 10"/>
          <p:cNvSpPr/>
          <p:nvPr/>
        </p:nvSpPr>
        <p:spPr>
          <a:xfrm>
            <a:off x="2903855" y="4534535"/>
            <a:ext cx="571500" cy="8661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流程图: 磁盘 11"/>
          <p:cNvSpPr/>
          <p:nvPr/>
        </p:nvSpPr>
        <p:spPr>
          <a:xfrm>
            <a:off x="8314690" y="4507230"/>
            <a:ext cx="571500" cy="866140"/>
          </a:xfrm>
          <a:prstGeom prst="flowChartMagneticDisk">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箭头连接符 12"/>
          <p:cNvCxnSpPr/>
          <p:nvPr/>
        </p:nvCxnSpPr>
        <p:spPr>
          <a:xfrm>
            <a:off x="3696970" y="4967605"/>
            <a:ext cx="43967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075555" y="4507230"/>
            <a:ext cx="2104390" cy="380365"/>
          </a:xfrm>
          <a:prstGeom prst="rect">
            <a:avLst/>
          </a:prstGeom>
          <a:noFill/>
        </p:spPr>
        <p:txBody>
          <a:bodyPr wrap="none" rtlCol="0">
            <a:spAutoFit/>
          </a:bodyPr>
          <a:p>
            <a:r>
              <a:rPr lang="en-US" altLang="zh-CN"/>
              <a:t>hash ( IMEI / IDFA )</a:t>
            </a:r>
            <a:endParaRPr lang="zh-CN" altLang="en-US"/>
          </a:p>
        </p:txBody>
      </p:sp>
      <p:grpSp>
        <p:nvGrpSpPr>
          <p:cNvPr id="31" name="组合 30"/>
          <p:cNvGrpSpPr/>
          <p:nvPr/>
        </p:nvGrpSpPr>
        <p:grpSpPr>
          <a:xfrm>
            <a:off x="4041775" y="4507230"/>
            <a:ext cx="978535" cy="686435"/>
            <a:chOff x="11475" y="7440"/>
            <a:chExt cx="2951" cy="2068"/>
          </a:xfrm>
        </p:grpSpPr>
        <p:cxnSp>
          <p:nvCxnSpPr>
            <p:cNvPr id="24" name="直接连接符 23"/>
            <p:cNvCxnSpPr/>
            <p:nvPr/>
          </p:nvCxnSpPr>
          <p:spPr>
            <a:xfrm flipH="1">
              <a:off x="12544" y="7440"/>
              <a:ext cx="1882" cy="2069"/>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11475" y="8310"/>
              <a:ext cx="1069" cy="1125"/>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8978265" y="2599690"/>
            <a:ext cx="1325880" cy="384810"/>
          </a:xfrm>
          <a:prstGeom prst="rect">
            <a:avLst/>
          </a:prstGeom>
          <a:noFill/>
        </p:spPr>
        <p:txBody>
          <a:bodyPr wrap="none" rtlCol="0">
            <a:spAutoFit/>
          </a:bodyPr>
          <a:p>
            <a:r>
              <a:rPr lang="zh-CN" altLang="en-US"/>
              <a:t>第三方服务</a:t>
            </a:r>
            <a:endParaRPr lang="zh-CN" altLang="en-US"/>
          </a:p>
        </p:txBody>
      </p:sp>
      <p:sp>
        <p:nvSpPr>
          <p:cNvPr id="19" name="文本框 18"/>
          <p:cNvSpPr txBox="1"/>
          <p:nvPr/>
        </p:nvSpPr>
        <p:spPr>
          <a:xfrm>
            <a:off x="9043035" y="4747895"/>
            <a:ext cx="1325880" cy="384810"/>
          </a:xfrm>
          <a:prstGeom prst="rect">
            <a:avLst/>
          </a:prstGeom>
          <a:noFill/>
        </p:spPr>
        <p:txBody>
          <a:bodyPr wrap="none" rtlCol="0">
            <a:spAutoFit/>
          </a:bodyPr>
          <a:p>
            <a:r>
              <a:rPr lang="zh-CN" altLang="en-US"/>
              <a:t>第三方服务</a:t>
            </a:r>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540" y="116840"/>
            <a:ext cx="7846060" cy="548640"/>
          </a:xfrm>
          <a:prstGeom prst="rect">
            <a:avLst/>
          </a:prstGeom>
          <a:noFill/>
        </p:spPr>
        <p:txBody>
          <a:bodyPr wrap="square" rtlCol="0">
            <a:spAutoFit/>
          </a:bodyPr>
          <a:lstStyle/>
          <a:p>
            <a:r>
              <a:rPr lang="zh-CN" altLang="en-US" sz="2800" dirty="0">
                <a:solidFill>
                  <a:schemeClr val="bg1"/>
                </a:solidFill>
                <a:latin typeface="+mj-ea"/>
                <a:ea typeface="+mj-ea"/>
              </a:rPr>
              <a:t>场景</a:t>
            </a:r>
            <a:r>
              <a:rPr lang="en-US" altLang="zh-CN" sz="2800" dirty="0">
                <a:solidFill>
                  <a:schemeClr val="bg1"/>
                </a:solidFill>
                <a:latin typeface="+mj-ea"/>
                <a:ea typeface="+mj-ea"/>
              </a:rPr>
              <a:t>6 文件比对、完整性验证</a:t>
            </a:r>
            <a:endParaRPr lang="en-US" altLang="zh-CN" sz="2800" dirty="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29945" y="1621155"/>
            <a:ext cx="10527030" cy="1188720"/>
          </a:xfrm>
          <a:prstGeom prst="rect">
            <a:avLst/>
          </a:prstGeom>
          <a:noFill/>
        </p:spPr>
        <p:txBody>
          <a:bodyPr wrap="square" rtlCol="0" anchor="t">
            <a:spAutoFit/>
          </a:bodyPr>
          <a:p>
            <a:pPr marL="285750" indent="-285750" fontAlgn="auto">
              <a:lnSpc>
                <a:spcPct val="200000"/>
              </a:lnSpc>
              <a:buFont typeface="Wingdings" panose="05000000000000000000" charset="0"/>
              <a:buChar char="n"/>
            </a:pPr>
            <a:r>
              <a:rPr lang="zh-CN" altLang="en-US"/>
              <a:t>在文件比对、完整性验证等非安全相关的场景中，使用到摘要算法的推荐使用 SHA256</a:t>
            </a:r>
            <a:endParaRPr lang="zh-CN" altLang="en-US"/>
          </a:p>
          <a:p>
            <a:pPr marL="285750" indent="-285750" fontAlgn="auto">
              <a:lnSpc>
                <a:spcPct val="200000"/>
              </a:lnSpc>
              <a:buFont typeface="Wingdings" panose="05000000000000000000" charset="0"/>
              <a:buChar char="n"/>
            </a:pPr>
            <a:r>
              <a:rPr lang="zh-CN" altLang="en-US"/>
              <a:t>可以继续使用 SHA 1 、 MD5 </a:t>
            </a:r>
            <a:endParaRPr lang="zh-CN" altLang="en-US"/>
          </a:p>
        </p:txBody>
      </p:sp>
      <p:sp>
        <p:nvSpPr>
          <p:cNvPr id="3" name="折角形 2"/>
          <p:cNvSpPr/>
          <p:nvPr/>
        </p:nvSpPr>
        <p:spPr>
          <a:xfrm>
            <a:off x="2925445" y="3723005"/>
            <a:ext cx="1004570" cy="1207135"/>
          </a:xfrm>
          <a:prstGeom prst="foldedCorner">
            <a:avLst/>
          </a:prstGeom>
          <a:noFill/>
          <a:ln w="127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折角形 3"/>
          <p:cNvSpPr/>
          <p:nvPr/>
        </p:nvSpPr>
        <p:spPr>
          <a:xfrm>
            <a:off x="7617460" y="3723005"/>
            <a:ext cx="1004570" cy="120713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等于号 4"/>
          <p:cNvSpPr/>
          <p:nvPr/>
        </p:nvSpPr>
        <p:spPr>
          <a:xfrm>
            <a:off x="4834255" y="4189095"/>
            <a:ext cx="1631315" cy="553085"/>
          </a:xfrm>
          <a:prstGeom prst="mathEqual">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6" name="文本框 5"/>
          <p:cNvSpPr txBox="1"/>
          <p:nvPr/>
        </p:nvSpPr>
        <p:spPr>
          <a:xfrm>
            <a:off x="4986020" y="3712210"/>
            <a:ext cx="1327785" cy="476885"/>
          </a:xfrm>
          <a:prstGeom prst="rect">
            <a:avLst/>
          </a:prstGeom>
          <a:noFill/>
        </p:spPr>
        <p:txBody>
          <a:bodyPr wrap="none" rtlCol="0">
            <a:spAutoFit/>
          </a:bodyPr>
          <a:p>
            <a:r>
              <a:rPr lang="en-US" altLang="zh-CN" sz="2400" b="1">
                <a:solidFill>
                  <a:schemeClr val="accent6"/>
                </a:solidFill>
              </a:rPr>
              <a:t>SHA256</a:t>
            </a:r>
            <a:endParaRPr lang="en-US" altLang="zh-CN" sz="2400" b="1">
              <a:solidFill>
                <a:schemeClr val="accent6"/>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altLang="en-US" sz="2800" dirty="0" smtClean="0">
                <a:solidFill>
                  <a:schemeClr val="bg1"/>
                </a:solidFill>
                <a:latin typeface="+mj-ea"/>
                <a:ea typeface="+mj-ea"/>
              </a:rPr>
              <a:t>场景</a:t>
            </a:r>
            <a:r>
              <a:rPr lang="en-US" altLang="zh-CN" sz="2800" dirty="0" smtClean="0">
                <a:solidFill>
                  <a:schemeClr val="bg1"/>
                </a:solidFill>
                <a:latin typeface="+mj-ea"/>
                <a:ea typeface="+mj-ea"/>
              </a:rPr>
              <a:t>7 防篡改抵赖</a:t>
            </a:r>
            <a:endParaRPr lang="en-US" altLang="zh-CN" sz="2800" dirty="0" smtClean="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732790" y="1276985"/>
            <a:ext cx="10721340" cy="1188720"/>
          </a:xfrm>
          <a:prstGeom prst="rect">
            <a:avLst/>
          </a:prstGeom>
          <a:noFill/>
        </p:spPr>
        <p:txBody>
          <a:bodyPr wrap="square" rtlCol="0" anchor="t">
            <a:spAutoFit/>
          </a:bodyPr>
          <a:p>
            <a:pPr marL="285750" indent="-285750" fontAlgn="auto">
              <a:lnSpc>
                <a:spcPct val="200000"/>
              </a:lnSpc>
              <a:buFont typeface="Wingdings" panose="05000000000000000000" charset="0"/>
              <a:buChar char="n"/>
            </a:pPr>
            <a:r>
              <a:rPr lang="zh-CN" altLang="en-US"/>
              <a:t>在确认订单、支付等需要防篡改和抵赖的场景中，可以使用 DSA2048 RSA2048 ECDSA NISTP256 等签名算法对订单信息进行签名。</a:t>
            </a:r>
            <a:endParaRPr lang="zh-CN" altLang="en-US"/>
          </a:p>
        </p:txBody>
      </p:sp>
      <p:pic>
        <p:nvPicPr>
          <p:cNvPr id="3" name="图片 2" descr="3f145a244e2ea80ab49d4660175b6517"/>
          <p:cNvPicPr>
            <a:picLocks noChangeAspect="1"/>
          </p:cNvPicPr>
          <p:nvPr/>
        </p:nvPicPr>
        <p:blipFill>
          <a:blip r:embed="rId1"/>
          <a:stretch>
            <a:fillRect/>
          </a:stretch>
        </p:blipFill>
        <p:spPr>
          <a:xfrm>
            <a:off x="3041015" y="2684145"/>
            <a:ext cx="6104890" cy="3475355"/>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Bradley Hand ITC" panose="03070402050302030203" pitchFamily="66" charset="0"/>
              </a:rPr>
              <a:t>OPPO</a:t>
            </a:r>
            <a:endParaRPr lang="zh-CN" altLang="en-US" sz="2800" b="1" dirty="0">
              <a:latin typeface="Bradley Hand ITC" panose="03070402050302030203" pitchFamily="66" charset="0"/>
            </a:endParaRPr>
          </a:p>
        </p:txBody>
      </p:sp>
      <p:sp>
        <p:nvSpPr>
          <p:cNvPr id="37" name="矩形 36"/>
          <p:cNvSpPr/>
          <p:nvPr/>
        </p:nvSpPr>
        <p:spPr>
          <a:xfrm>
            <a:off x="1146675" y="1601860"/>
            <a:ext cx="9897555" cy="1446550"/>
          </a:xfrm>
          <a:prstGeom prst="rect">
            <a:avLst/>
          </a:prstGeom>
        </p:spPr>
        <p:txBody>
          <a:bodyPr wrap="square">
            <a:spAutoFit/>
          </a:bodyPr>
          <a:lstStyle/>
          <a:p>
            <a:pPr algn="ctr"/>
            <a:r>
              <a:rPr lang="en-US" altLang="zh-CN" sz="8800" b="1" dirty="0" smtClean="0">
                <a:solidFill>
                  <a:schemeClr val="bg1"/>
                </a:solidFill>
                <a:latin typeface="+mn-ea"/>
              </a:rPr>
              <a:t>Thank you !</a:t>
            </a:r>
            <a:endParaRPr lang="en-US" altLang="zh-CN" sz="8800" b="1" dirty="0">
              <a:solidFill>
                <a:schemeClr val="bg1"/>
              </a:solidFill>
              <a:latin typeface="+mn-ea"/>
            </a:endParaRPr>
          </a:p>
        </p:txBody>
      </p:sp>
      <p:grpSp>
        <p:nvGrpSpPr>
          <p:cNvPr id="4" name="组合 3"/>
          <p:cNvGrpSpPr/>
          <p:nvPr/>
        </p:nvGrpSpPr>
        <p:grpSpPr>
          <a:xfrm>
            <a:off x="5078730" y="3499485"/>
            <a:ext cx="1905000" cy="2413000"/>
            <a:chOff x="701" y="337"/>
            <a:chExt cx="3000" cy="3800"/>
          </a:xfrm>
        </p:grpSpPr>
        <p:pic>
          <p:nvPicPr>
            <p:cNvPr id="2" name="图片 1" descr="2"/>
            <p:cNvPicPr>
              <a:picLocks noChangeAspect="1"/>
            </p:cNvPicPr>
            <p:nvPr/>
          </p:nvPicPr>
          <p:blipFill>
            <a:blip r:embed="rId1"/>
            <a:stretch>
              <a:fillRect/>
            </a:stretch>
          </p:blipFill>
          <p:spPr>
            <a:xfrm>
              <a:off x="701" y="337"/>
              <a:ext cx="3000" cy="3000"/>
            </a:xfrm>
            <a:prstGeom prst="rect">
              <a:avLst/>
            </a:prstGeom>
          </p:spPr>
        </p:pic>
        <p:sp>
          <p:nvSpPr>
            <p:cNvPr id="3" name="文本框 2"/>
            <p:cNvSpPr txBox="1"/>
            <p:nvPr/>
          </p:nvSpPr>
          <p:spPr>
            <a:xfrm>
              <a:off x="1517" y="3531"/>
              <a:ext cx="1368" cy="606"/>
            </a:xfrm>
            <a:prstGeom prst="rect">
              <a:avLst/>
            </a:prstGeom>
            <a:noFill/>
          </p:spPr>
          <p:txBody>
            <a:bodyPr wrap="none" rtlCol="0">
              <a:spAutoFit/>
            </a:bodyPr>
            <a:p>
              <a:r>
                <a:rPr lang="zh-CN" altLang="en-US" b="1">
                  <a:solidFill>
                    <a:srgbClr val="FFFFFF"/>
                  </a:solidFill>
                </a:rPr>
                <a:t>评估码</a:t>
              </a:r>
              <a:endParaRPr lang="zh-CN" altLang="en-US" b="1">
                <a:solidFill>
                  <a:srgbClr val="FFFFFF"/>
                </a:solidFill>
              </a:endParaRPr>
            </a:p>
          </p:txBody>
        </p:sp>
      </p:grpSp>
    </p:spTree>
  </p:cSld>
  <p:clrMapOvr>
    <a:masterClrMapping/>
  </p:clrMapOvr>
  <p:transition spd="med">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sz="2800" dirty="0" smtClean="0">
                <a:solidFill>
                  <a:schemeClr val="bg1"/>
                </a:solidFill>
                <a:latin typeface="+mj-ea"/>
                <a:ea typeface="+mj-ea"/>
              </a:rPr>
              <a:t>加密算法简介</a:t>
            </a:r>
            <a:endParaRPr lang="zh-CN" sz="2800" dirty="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716280" y="1234440"/>
            <a:ext cx="1783715" cy="384810"/>
          </a:xfrm>
          <a:prstGeom prst="rect">
            <a:avLst/>
          </a:prstGeom>
          <a:noFill/>
        </p:spPr>
        <p:txBody>
          <a:bodyPr wrap="none" rtlCol="0">
            <a:spAutoFit/>
          </a:bodyPr>
          <a:p>
            <a:pPr marL="285750" indent="-285750">
              <a:buFont typeface="Wingdings" panose="05000000000000000000" charset="0"/>
              <a:buChar char="Ø"/>
            </a:pPr>
            <a:r>
              <a:rPr lang="zh-CN" altLang="en-US" b="1"/>
              <a:t>对称加密算法</a:t>
            </a:r>
            <a:endParaRPr lang="zh-CN" altLang="en-US" b="1"/>
          </a:p>
        </p:txBody>
      </p:sp>
      <p:sp>
        <p:nvSpPr>
          <p:cNvPr id="6" name="文本框 5"/>
          <p:cNvSpPr txBox="1"/>
          <p:nvPr/>
        </p:nvSpPr>
        <p:spPr>
          <a:xfrm>
            <a:off x="993140" y="1880870"/>
            <a:ext cx="2540000" cy="387350"/>
          </a:xfrm>
          <a:prstGeom prst="rect">
            <a:avLst/>
          </a:prstGeom>
          <a:noFill/>
        </p:spPr>
        <p:txBody>
          <a:bodyPr wrap="square" rtlCol="0" anchor="t">
            <a:spAutoFit/>
          </a:bodyPr>
          <a:p>
            <a:pPr marL="342900" indent="-342900">
              <a:buFont typeface="+mj-ea"/>
              <a:buAutoNum type="circleNumDbPlain"/>
            </a:pPr>
            <a:r>
              <a:rPr lang="zh-CN" altLang="en-US"/>
              <a:t>DES算法</a:t>
            </a:r>
            <a:endParaRPr lang="zh-CN" altLang="en-US"/>
          </a:p>
        </p:txBody>
      </p:sp>
      <p:sp>
        <p:nvSpPr>
          <p:cNvPr id="7" name="文本框 6"/>
          <p:cNvSpPr txBox="1"/>
          <p:nvPr/>
        </p:nvSpPr>
        <p:spPr>
          <a:xfrm>
            <a:off x="1101725" y="2330450"/>
            <a:ext cx="7350760" cy="1920240"/>
          </a:xfrm>
          <a:prstGeom prst="rect">
            <a:avLst/>
          </a:prstGeom>
          <a:noFill/>
        </p:spPr>
        <p:txBody>
          <a:bodyPr wrap="square" rtlCol="0" anchor="t">
            <a:spAutoFit/>
          </a:bodyPr>
          <a:p>
            <a:pPr fontAlgn="auto">
              <a:lnSpc>
                <a:spcPct val="150000"/>
              </a:lnSpc>
            </a:pPr>
            <a:r>
              <a:rPr lang="zh-CN" altLang="en-US" sz="1600"/>
              <a:t>DES算法为密码体制中的对称密码体制，又被称为美国数据加密标准，是1972年美国IBM公司研制的对称密码体制加密算法。 明文按64位进行分组，密钥长64位，密钥事实上是56位参与DES运算（第8、16、24、32、40、48、56、64位是校验位， 使得每个密钥都有奇数个1）分组后的明文组和56位的密钥按位替代或交换的方法形成密文组的加密方法。</a:t>
            </a:r>
            <a:endParaRPr lang="zh-CN" altLang="en-US" sz="1600"/>
          </a:p>
        </p:txBody>
      </p:sp>
      <p:sp>
        <p:nvSpPr>
          <p:cNvPr id="8" name="文本框 7"/>
          <p:cNvSpPr txBox="1"/>
          <p:nvPr/>
        </p:nvSpPr>
        <p:spPr>
          <a:xfrm>
            <a:off x="1101725" y="4584700"/>
            <a:ext cx="7583170" cy="354330"/>
          </a:xfrm>
          <a:prstGeom prst="rect">
            <a:avLst/>
          </a:prstGeom>
          <a:noFill/>
        </p:spPr>
        <p:txBody>
          <a:bodyPr wrap="square" rtlCol="0" anchor="t">
            <a:spAutoFit/>
          </a:bodyPr>
          <a:p>
            <a:r>
              <a:rPr lang="en-US" altLang="zh-CN" sz="1600"/>
              <a:t>DES</a:t>
            </a:r>
            <a:r>
              <a:rPr lang="zh-CN" altLang="en-US" sz="1600"/>
              <a:t>算法特点： 分组比较短、密钥太短、密码生命周期短、运算速度较慢。</a:t>
            </a:r>
            <a:endParaRPr lang="zh-CN" altLang="en-US" sz="1600"/>
          </a:p>
        </p:txBody>
      </p:sp>
      <p:pic>
        <p:nvPicPr>
          <p:cNvPr id="9" name="图片 8"/>
          <p:cNvPicPr>
            <a:picLocks noChangeAspect="1"/>
          </p:cNvPicPr>
          <p:nvPr/>
        </p:nvPicPr>
        <p:blipFill>
          <a:blip r:embed="rId1"/>
          <a:stretch>
            <a:fillRect/>
          </a:stretch>
        </p:blipFill>
        <p:spPr>
          <a:xfrm>
            <a:off x="8684895" y="2050415"/>
            <a:ext cx="2901950" cy="3937000"/>
          </a:xfrm>
          <a:prstGeom prst="rect">
            <a:avLst/>
          </a:prstGeom>
        </p:spPr>
      </p:pic>
      <p:sp>
        <p:nvSpPr>
          <p:cNvPr id="10" name="文本框 9"/>
          <p:cNvSpPr txBox="1"/>
          <p:nvPr/>
        </p:nvSpPr>
        <p:spPr>
          <a:xfrm>
            <a:off x="1101725" y="5029200"/>
            <a:ext cx="7230745" cy="822960"/>
          </a:xfrm>
          <a:prstGeom prst="rect">
            <a:avLst/>
          </a:prstGeom>
          <a:noFill/>
        </p:spPr>
        <p:txBody>
          <a:bodyPr wrap="square" rtlCol="0" anchor="t">
            <a:spAutoFit/>
          </a:bodyPr>
          <a:p>
            <a:pPr fontAlgn="auto">
              <a:lnSpc>
                <a:spcPct val="150000"/>
              </a:lnSpc>
            </a:pPr>
            <a:r>
              <a:rPr lang="zh-CN" altLang="en-US" sz="1600"/>
              <a:t>3DES，即triple-DES，简单地说就是3次DES加解密的组合。现已不推荐使用。（E表示Encrypt，D表示Decrypt。）</a:t>
            </a:r>
            <a:endParaRPr lang="zh-CN" altLang="en-US" sz="16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sz="2800" dirty="0" smtClean="0">
                <a:solidFill>
                  <a:schemeClr val="bg1"/>
                </a:solidFill>
                <a:latin typeface="+mj-ea"/>
                <a:ea typeface="+mj-ea"/>
              </a:rPr>
              <a:t>加密算法简介</a:t>
            </a:r>
            <a:endParaRPr lang="zh-CN" sz="2800" dirty="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9160" y="1261745"/>
            <a:ext cx="1581785" cy="387350"/>
          </a:xfrm>
          <a:prstGeom prst="rect">
            <a:avLst/>
          </a:prstGeom>
          <a:noFill/>
        </p:spPr>
        <p:txBody>
          <a:bodyPr wrap="none" rtlCol="0">
            <a:spAutoFit/>
          </a:bodyPr>
          <a:p>
            <a:pPr marL="342900" indent="-342900">
              <a:buFont typeface="+mj-ea"/>
              <a:buAutoNum type="circleNumDbPlain" startAt="2"/>
            </a:pPr>
            <a:r>
              <a:rPr lang="en-US" altLang="zh-CN"/>
              <a:t>AES</a:t>
            </a:r>
            <a:r>
              <a:rPr lang="zh-CN" altLang="en-US"/>
              <a:t>加密算法</a:t>
            </a:r>
            <a:endParaRPr lang="zh-CN" altLang="en-US"/>
          </a:p>
        </p:txBody>
      </p:sp>
      <p:sp>
        <p:nvSpPr>
          <p:cNvPr id="3" name="文本框 2"/>
          <p:cNvSpPr txBox="1"/>
          <p:nvPr/>
        </p:nvSpPr>
        <p:spPr>
          <a:xfrm>
            <a:off x="1038225" y="1870710"/>
            <a:ext cx="10447020" cy="354330"/>
          </a:xfrm>
          <a:prstGeom prst="rect">
            <a:avLst/>
          </a:prstGeom>
          <a:noFill/>
        </p:spPr>
        <p:txBody>
          <a:bodyPr wrap="square" rtlCol="0" anchor="t">
            <a:spAutoFit/>
          </a:bodyPr>
          <a:p>
            <a:r>
              <a:rPr lang="zh-CN" altLang="en-US" sz="1600"/>
              <a:t>AES, Advanced Encryption Standard，是现行的对称加密标准。目前如果使用对称加密，应该使用AES。</a:t>
            </a:r>
            <a:endParaRPr lang="zh-CN" altLang="en-US" sz="1600"/>
          </a:p>
        </p:txBody>
      </p:sp>
      <p:sp>
        <p:nvSpPr>
          <p:cNvPr id="4" name="文本框 3"/>
          <p:cNvSpPr txBox="1"/>
          <p:nvPr/>
        </p:nvSpPr>
        <p:spPr>
          <a:xfrm>
            <a:off x="1038225" y="2300605"/>
            <a:ext cx="9830435" cy="1188720"/>
          </a:xfrm>
          <a:prstGeom prst="rect">
            <a:avLst/>
          </a:prstGeom>
          <a:noFill/>
        </p:spPr>
        <p:txBody>
          <a:bodyPr wrap="square" rtlCol="0" anchor="t">
            <a:spAutoFit/>
          </a:bodyPr>
          <a:p>
            <a:pPr fontAlgn="auto">
              <a:lnSpc>
                <a:spcPct val="150000"/>
              </a:lnSpc>
            </a:pPr>
            <a:r>
              <a:rPr lang="zh-CN" altLang="en-US" sz="1600"/>
              <a:t>AES为分组密码，分组密码也就是把明文分成一组一组的，每组长度相等，每次加密一组数据，直到加密完整个明文。在AES标准规范中，分组长度只能是128位，也就是说，每个分组为16个字节（每个字节8位）。密钥的长度可以使用128位、192位或256位。密钥的长度不同，推荐加密轮数也不同。</a:t>
            </a:r>
            <a:endParaRPr lang="en-US" altLang="zh-CN" sz="16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sz="2800" dirty="0" smtClean="0">
                <a:solidFill>
                  <a:schemeClr val="bg1"/>
                </a:solidFill>
                <a:latin typeface="+mj-ea"/>
                <a:ea typeface="+mj-ea"/>
              </a:rPr>
              <a:t>加密算法简介</a:t>
            </a:r>
            <a:endParaRPr lang="zh-CN" sz="2800" dirty="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764540" y="1068705"/>
            <a:ext cx="4069715" cy="1188720"/>
          </a:xfrm>
          <a:prstGeom prst="rect">
            <a:avLst/>
          </a:prstGeom>
          <a:noFill/>
        </p:spPr>
        <p:txBody>
          <a:bodyPr wrap="none" rtlCol="0">
            <a:spAutoFit/>
          </a:bodyPr>
          <a:p>
            <a:pPr marL="285750" indent="-285750" algn="l" fontAlgn="auto">
              <a:lnSpc>
                <a:spcPct val="200000"/>
              </a:lnSpc>
              <a:buFont typeface="Wingdings" panose="05000000000000000000" charset="0"/>
              <a:buChar char="Ø"/>
            </a:pPr>
            <a:r>
              <a:rPr lang="zh-CN" altLang="en-US" b="1"/>
              <a:t>对称加密的五种分组加密工作模式：</a:t>
            </a:r>
            <a:endParaRPr lang="zh-CN" altLang="en-US" b="1"/>
          </a:p>
          <a:p>
            <a:pPr algn="l" fontAlgn="auto">
              <a:lnSpc>
                <a:spcPct val="200000"/>
              </a:lnSpc>
            </a:pPr>
            <a:r>
              <a:rPr lang="zh-CN" altLang="en-US"/>
              <a:t>ECB、CBC、CFB、OFB,CTR</a:t>
            </a:r>
            <a:endParaRPr lang="zh-CN" altLang="en-US"/>
          </a:p>
        </p:txBody>
      </p:sp>
      <p:sp>
        <p:nvSpPr>
          <p:cNvPr id="3" name="文本框 2"/>
          <p:cNvSpPr txBox="1"/>
          <p:nvPr/>
        </p:nvSpPr>
        <p:spPr>
          <a:xfrm>
            <a:off x="764540" y="2636520"/>
            <a:ext cx="5406390" cy="387350"/>
          </a:xfrm>
          <a:prstGeom prst="rect">
            <a:avLst/>
          </a:prstGeom>
          <a:noFill/>
        </p:spPr>
        <p:txBody>
          <a:bodyPr wrap="square" rtlCol="0" anchor="t">
            <a:spAutoFit/>
          </a:bodyPr>
          <a:p>
            <a:pPr marL="342900" indent="-342900">
              <a:buFont typeface="+mj-ea"/>
              <a:buAutoNum type="circleNumDbPlain"/>
            </a:pPr>
            <a:r>
              <a:rPr lang="zh-CN" altLang="en-US"/>
              <a:t>电码本模式 Electronic Codebook Book (ECB)</a:t>
            </a:r>
            <a:endParaRPr lang="zh-CN" altLang="en-US"/>
          </a:p>
        </p:txBody>
      </p:sp>
      <p:pic>
        <p:nvPicPr>
          <p:cNvPr id="4" name="图片 3"/>
          <p:cNvPicPr>
            <a:picLocks noChangeAspect="1"/>
          </p:cNvPicPr>
          <p:nvPr/>
        </p:nvPicPr>
        <p:blipFill>
          <a:blip r:embed="rId1"/>
          <a:stretch>
            <a:fillRect/>
          </a:stretch>
        </p:blipFill>
        <p:spPr>
          <a:xfrm>
            <a:off x="6567170" y="3528060"/>
            <a:ext cx="4883150" cy="2070100"/>
          </a:xfrm>
          <a:prstGeom prst="rect">
            <a:avLst/>
          </a:prstGeom>
        </p:spPr>
      </p:pic>
      <p:sp>
        <p:nvSpPr>
          <p:cNvPr id="5" name="文本框 4"/>
          <p:cNvSpPr txBox="1"/>
          <p:nvPr/>
        </p:nvSpPr>
        <p:spPr>
          <a:xfrm>
            <a:off x="871220" y="3134360"/>
            <a:ext cx="4455795" cy="2651760"/>
          </a:xfrm>
          <a:prstGeom prst="rect">
            <a:avLst/>
          </a:prstGeom>
          <a:noFill/>
        </p:spPr>
        <p:txBody>
          <a:bodyPr wrap="square" rtlCol="0" anchor="t">
            <a:spAutoFit/>
          </a:bodyPr>
          <a:p>
            <a:pPr fontAlgn="auto">
              <a:lnSpc>
                <a:spcPct val="150000"/>
              </a:lnSpc>
            </a:pPr>
            <a:r>
              <a:rPr lang="zh-CN" altLang="en-US" sz="1600" b="1"/>
              <a:t>优点:</a:t>
            </a:r>
            <a:endParaRPr lang="zh-CN" altLang="en-US" sz="1600" b="1"/>
          </a:p>
          <a:p>
            <a:pPr marL="342900" indent="-342900" fontAlgn="auto">
              <a:lnSpc>
                <a:spcPct val="150000"/>
              </a:lnSpc>
              <a:buFont typeface="Arial" panose="020B0604020202020204" pitchFamily="34" charset="0"/>
              <a:buChar char="•"/>
            </a:pPr>
            <a:r>
              <a:rPr lang="zh-CN" altLang="en-US" sz="1600"/>
              <a:t>简单</a:t>
            </a:r>
            <a:endParaRPr lang="zh-CN" altLang="en-US" sz="1600"/>
          </a:p>
          <a:p>
            <a:pPr marL="342900" indent="-342900" fontAlgn="auto">
              <a:lnSpc>
                <a:spcPct val="150000"/>
              </a:lnSpc>
              <a:buFont typeface="Arial" panose="020B0604020202020204" pitchFamily="34" charset="0"/>
              <a:buChar char="•"/>
            </a:pPr>
            <a:r>
              <a:rPr lang="zh-CN" altLang="en-US" sz="1600"/>
              <a:t>有利于并行计算</a:t>
            </a:r>
            <a:endParaRPr lang="zh-CN" altLang="en-US" sz="1600"/>
          </a:p>
          <a:p>
            <a:pPr marL="342900" indent="-342900" fontAlgn="auto">
              <a:lnSpc>
                <a:spcPct val="150000"/>
              </a:lnSpc>
              <a:buFont typeface="Arial" panose="020B0604020202020204" pitchFamily="34" charset="0"/>
              <a:buChar char="•"/>
            </a:pPr>
            <a:r>
              <a:rPr lang="zh-CN" altLang="en-US" sz="1600"/>
              <a:t>误差不会被传送</a:t>
            </a:r>
            <a:endParaRPr lang="zh-CN" altLang="en-US" sz="1600"/>
          </a:p>
          <a:p>
            <a:pPr fontAlgn="auto">
              <a:lnSpc>
                <a:spcPct val="150000"/>
              </a:lnSpc>
            </a:pPr>
            <a:r>
              <a:rPr lang="zh-CN" altLang="en-US" sz="1600" b="1"/>
              <a:t>缺点:</a:t>
            </a:r>
            <a:endParaRPr lang="zh-CN" altLang="en-US" sz="1600" b="1"/>
          </a:p>
          <a:p>
            <a:pPr marL="285750" indent="-285750" fontAlgn="auto">
              <a:lnSpc>
                <a:spcPct val="150000"/>
              </a:lnSpc>
              <a:buFont typeface="Arial" panose="020B0604020202020204" pitchFamily="34" charset="0"/>
              <a:buChar char="•"/>
            </a:pPr>
            <a:r>
              <a:rPr lang="zh-CN" altLang="en-US" sz="1600"/>
              <a:t>不能隐藏明文的模式</a:t>
            </a:r>
            <a:endParaRPr lang="zh-CN" altLang="en-US" sz="1600"/>
          </a:p>
          <a:p>
            <a:pPr marL="285750" indent="-285750" fontAlgn="auto">
              <a:lnSpc>
                <a:spcPct val="150000"/>
              </a:lnSpc>
              <a:buFont typeface="Arial" panose="020B0604020202020204" pitchFamily="34" charset="0"/>
              <a:buChar char="•"/>
            </a:pPr>
            <a:r>
              <a:rPr lang="zh-CN" altLang="en-US" sz="1600"/>
              <a:t>可能对明文进行主动攻击</a:t>
            </a:r>
            <a:endParaRPr lang="zh-CN" altLang="en-US" sz="16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sz="2800" dirty="0" smtClean="0">
                <a:solidFill>
                  <a:schemeClr val="bg1"/>
                </a:solidFill>
                <a:latin typeface="+mj-ea"/>
                <a:ea typeface="+mj-ea"/>
              </a:rPr>
              <a:t>加密算法简介</a:t>
            </a:r>
            <a:endParaRPr lang="zh-CN" sz="2800" dirty="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716280" y="1191260"/>
            <a:ext cx="6715125" cy="387350"/>
          </a:xfrm>
          <a:prstGeom prst="rect">
            <a:avLst/>
          </a:prstGeom>
          <a:noFill/>
        </p:spPr>
        <p:txBody>
          <a:bodyPr wrap="square" rtlCol="0" anchor="t">
            <a:spAutoFit/>
          </a:bodyPr>
          <a:p>
            <a:pPr marL="342900" indent="-342900">
              <a:buFont typeface="+mj-ea"/>
              <a:buAutoNum type="circleNumDbPlain" startAt="2"/>
            </a:pPr>
            <a:r>
              <a:rPr lang="zh-CN" altLang="en-US"/>
              <a:t>密码分组链接模式 Cipher Block Chaining (CBC)</a:t>
            </a:r>
            <a:endParaRPr lang="zh-CN" altLang="en-US"/>
          </a:p>
        </p:txBody>
      </p:sp>
      <p:pic>
        <p:nvPicPr>
          <p:cNvPr id="3" name="图片 2"/>
          <p:cNvPicPr>
            <a:picLocks noChangeAspect="1"/>
          </p:cNvPicPr>
          <p:nvPr/>
        </p:nvPicPr>
        <p:blipFill>
          <a:blip r:embed="rId1"/>
          <a:stretch>
            <a:fillRect/>
          </a:stretch>
        </p:blipFill>
        <p:spPr>
          <a:xfrm>
            <a:off x="7222490" y="2295525"/>
            <a:ext cx="4254500" cy="2266950"/>
          </a:xfrm>
          <a:prstGeom prst="rect">
            <a:avLst/>
          </a:prstGeom>
        </p:spPr>
      </p:pic>
      <p:sp>
        <p:nvSpPr>
          <p:cNvPr id="4" name="文本框 3"/>
          <p:cNvSpPr txBox="1"/>
          <p:nvPr/>
        </p:nvSpPr>
        <p:spPr>
          <a:xfrm>
            <a:off x="863600" y="1793240"/>
            <a:ext cx="6420485" cy="822960"/>
          </a:xfrm>
          <a:prstGeom prst="rect">
            <a:avLst/>
          </a:prstGeom>
          <a:noFill/>
        </p:spPr>
        <p:txBody>
          <a:bodyPr wrap="square" rtlCol="0" anchor="t">
            <a:spAutoFit/>
          </a:bodyPr>
          <a:p>
            <a:pPr fontAlgn="auto">
              <a:lnSpc>
                <a:spcPct val="150000"/>
              </a:lnSpc>
            </a:pPr>
            <a:r>
              <a:rPr lang="zh-CN" altLang="en-US" sz="1600"/>
              <a:t>这种模式是先将明文切分成若干小段，然后每一小段与初始块或者上一段的密文段进行异或运算后，再与密钥进行加密。</a:t>
            </a:r>
            <a:endParaRPr lang="zh-CN" altLang="en-US" sz="1600"/>
          </a:p>
        </p:txBody>
      </p:sp>
      <p:sp>
        <p:nvSpPr>
          <p:cNvPr id="5" name="文本框 4"/>
          <p:cNvSpPr txBox="1"/>
          <p:nvPr/>
        </p:nvSpPr>
        <p:spPr>
          <a:xfrm>
            <a:off x="863600" y="2923540"/>
            <a:ext cx="6134100" cy="2651760"/>
          </a:xfrm>
          <a:prstGeom prst="rect">
            <a:avLst/>
          </a:prstGeom>
          <a:noFill/>
        </p:spPr>
        <p:txBody>
          <a:bodyPr wrap="square" rtlCol="0" anchor="t">
            <a:spAutoFit/>
          </a:bodyPr>
          <a:p>
            <a:pPr fontAlgn="auto">
              <a:lnSpc>
                <a:spcPct val="150000"/>
              </a:lnSpc>
            </a:pPr>
            <a:r>
              <a:rPr lang="zh-CN" altLang="en-US" sz="1600" b="1"/>
              <a:t>优点：</a:t>
            </a:r>
            <a:endParaRPr lang="zh-CN" altLang="en-US" sz="1600" b="1"/>
          </a:p>
          <a:p>
            <a:pPr marL="285750" indent="-285750" fontAlgn="auto">
              <a:lnSpc>
                <a:spcPct val="150000"/>
              </a:lnSpc>
              <a:buFont typeface="Arial" panose="020B0604020202020204" pitchFamily="34" charset="0"/>
              <a:buChar char="•"/>
            </a:pPr>
            <a:r>
              <a:rPr lang="zh-CN" altLang="en-US" sz="1600" b="1">
                <a:solidFill>
                  <a:srgbClr val="FF0000"/>
                </a:solidFill>
              </a:rPr>
              <a:t>不容易主动攻击,安全性好于ECB</a:t>
            </a:r>
            <a:r>
              <a:rPr lang="zh-CN" altLang="en-US" sz="1600"/>
              <a:t>,适合传输长度长的报文,是SSL、IPSec的标准</a:t>
            </a:r>
            <a:endParaRPr lang="zh-CN" altLang="en-US" sz="1600"/>
          </a:p>
          <a:p>
            <a:pPr fontAlgn="auto">
              <a:lnSpc>
                <a:spcPct val="150000"/>
              </a:lnSpc>
            </a:pPr>
            <a:r>
              <a:rPr lang="zh-CN" altLang="en-US" sz="1600" b="1"/>
              <a:t>缺点：</a:t>
            </a:r>
            <a:endParaRPr lang="zh-CN" altLang="en-US" sz="1600" b="1"/>
          </a:p>
          <a:p>
            <a:pPr marL="285750" indent="-285750" fontAlgn="auto">
              <a:lnSpc>
                <a:spcPct val="150000"/>
              </a:lnSpc>
              <a:buFont typeface="Arial" panose="020B0604020202020204" pitchFamily="34" charset="0"/>
              <a:buChar char="•"/>
            </a:pPr>
            <a:r>
              <a:rPr lang="zh-CN" altLang="en-US" sz="1600"/>
              <a:t>不利于并行计算</a:t>
            </a:r>
            <a:endParaRPr lang="zh-CN" altLang="en-US" sz="1600"/>
          </a:p>
          <a:p>
            <a:pPr marL="285750" indent="-285750" fontAlgn="auto">
              <a:lnSpc>
                <a:spcPct val="150000"/>
              </a:lnSpc>
              <a:buFont typeface="Arial" panose="020B0604020202020204" pitchFamily="34" charset="0"/>
              <a:buChar char="•"/>
            </a:pPr>
            <a:r>
              <a:rPr lang="zh-CN" altLang="en-US" sz="1600"/>
              <a:t>误差传递</a:t>
            </a:r>
            <a:endParaRPr lang="zh-CN" altLang="en-US" sz="1600"/>
          </a:p>
          <a:p>
            <a:pPr marL="285750" indent="-285750" fontAlgn="auto">
              <a:lnSpc>
                <a:spcPct val="150000"/>
              </a:lnSpc>
              <a:buFont typeface="Arial" panose="020B0604020202020204" pitchFamily="34" charset="0"/>
              <a:buChar char="•"/>
            </a:pPr>
            <a:r>
              <a:rPr lang="zh-CN" altLang="en-US" sz="1600"/>
              <a:t>需要初始化向量IV</a:t>
            </a:r>
            <a:endParaRPr lang="zh-CN" altLang="en-US" sz="16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矩形 113"/>
          <p:cNvSpPr/>
          <p:nvPr/>
        </p:nvSpPr>
        <p:spPr>
          <a:xfrm>
            <a:off x="-4140" y="-13493"/>
            <a:ext cx="12196140" cy="82228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p:cNvSpPr txBox="1"/>
          <p:nvPr/>
        </p:nvSpPr>
        <p:spPr>
          <a:xfrm>
            <a:off x="764360" y="116553"/>
            <a:ext cx="2997514" cy="548640"/>
          </a:xfrm>
          <a:prstGeom prst="rect">
            <a:avLst/>
          </a:prstGeom>
          <a:noFill/>
        </p:spPr>
        <p:txBody>
          <a:bodyPr wrap="square" rtlCol="0">
            <a:spAutoFit/>
          </a:bodyPr>
          <a:lstStyle/>
          <a:p>
            <a:r>
              <a:rPr lang="zh-CN" sz="2800" dirty="0" smtClean="0">
                <a:solidFill>
                  <a:schemeClr val="bg1"/>
                </a:solidFill>
                <a:latin typeface="+mj-ea"/>
                <a:ea typeface="+mj-ea"/>
              </a:rPr>
              <a:t>加密算法简介</a:t>
            </a:r>
            <a:endParaRPr lang="zh-CN" sz="2800" dirty="0">
              <a:solidFill>
                <a:schemeClr val="bg1"/>
              </a:solidFill>
              <a:latin typeface="+mj-ea"/>
              <a:ea typeface="+mj-ea"/>
            </a:endParaRPr>
          </a:p>
        </p:txBody>
      </p:sp>
      <p:grpSp>
        <p:nvGrpSpPr>
          <p:cNvPr id="116" name="组合 115"/>
          <p:cNvGrpSpPr/>
          <p:nvPr/>
        </p:nvGrpSpPr>
        <p:grpSpPr>
          <a:xfrm>
            <a:off x="257207" y="261017"/>
            <a:ext cx="459073" cy="207434"/>
            <a:chOff x="764360" y="838200"/>
            <a:chExt cx="531040" cy="270934"/>
          </a:xfrm>
        </p:grpSpPr>
        <p:cxnSp>
          <p:nvCxnSpPr>
            <p:cNvPr id="117" name="直接连接符 116"/>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716280" y="1198880"/>
            <a:ext cx="4954270" cy="394970"/>
          </a:xfrm>
          <a:prstGeom prst="rect">
            <a:avLst/>
          </a:prstGeom>
          <a:noFill/>
        </p:spPr>
        <p:txBody>
          <a:bodyPr wrap="square" rtlCol="0" anchor="t">
            <a:spAutoFit/>
          </a:bodyPr>
          <a:p>
            <a:pPr marL="342900" indent="-342900">
              <a:buFont typeface="+mj-ea"/>
              <a:buAutoNum type="circleNumDbPlain" startAt="3"/>
            </a:pPr>
            <a:r>
              <a:rPr lang="zh-CN" altLang="en-US"/>
              <a:t>计算器模式Counter (CTR)</a:t>
            </a:r>
            <a:endParaRPr lang="zh-CN" altLang="en-US"/>
          </a:p>
        </p:txBody>
      </p:sp>
      <p:sp>
        <p:nvSpPr>
          <p:cNvPr id="3" name="文本框 2"/>
          <p:cNvSpPr txBox="1"/>
          <p:nvPr/>
        </p:nvSpPr>
        <p:spPr>
          <a:xfrm>
            <a:off x="856615" y="1652270"/>
            <a:ext cx="10740390" cy="822960"/>
          </a:xfrm>
          <a:prstGeom prst="rect">
            <a:avLst/>
          </a:prstGeom>
          <a:noFill/>
        </p:spPr>
        <p:txBody>
          <a:bodyPr wrap="square" rtlCol="0" anchor="t">
            <a:spAutoFit/>
          </a:bodyPr>
          <a:p>
            <a:pPr fontAlgn="auto">
              <a:lnSpc>
                <a:spcPct val="150000"/>
              </a:lnSpc>
            </a:pPr>
            <a:r>
              <a:rPr lang="zh-CN" altLang="en-US" sz="1600"/>
              <a:t>在CTR模式中， 有一个自增的算子，这个算子用密钥加密之后的输出和明文异或的结果得到密文，相当于一次一密。这种加密方式简单快速，安全可靠，而且可以并行加密，但是 在计算器不能维持很长的情况下，密钥只能使用一次 。</a:t>
            </a:r>
            <a:endParaRPr lang="zh-CN" altLang="en-US" sz="1600"/>
          </a:p>
        </p:txBody>
      </p:sp>
      <p:pic>
        <p:nvPicPr>
          <p:cNvPr id="4" name="图片 3"/>
          <p:cNvPicPr>
            <a:picLocks noChangeAspect="1"/>
          </p:cNvPicPr>
          <p:nvPr/>
        </p:nvPicPr>
        <p:blipFill>
          <a:blip r:embed="rId1"/>
          <a:stretch>
            <a:fillRect/>
          </a:stretch>
        </p:blipFill>
        <p:spPr>
          <a:xfrm>
            <a:off x="2744470" y="2625090"/>
            <a:ext cx="6437630" cy="1597025"/>
          </a:xfrm>
          <a:prstGeom prst="rect">
            <a:avLst/>
          </a:prstGeom>
        </p:spPr>
      </p:pic>
      <p:sp>
        <p:nvSpPr>
          <p:cNvPr id="5" name="文本框 4"/>
          <p:cNvSpPr txBox="1"/>
          <p:nvPr/>
        </p:nvSpPr>
        <p:spPr>
          <a:xfrm>
            <a:off x="1566545" y="4222115"/>
            <a:ext cx="6687185" cy="2286000"/>
          </a:xfrm>
          <a:prstGeom prst="rect">
            <a:avLst/>
          </a:prstGeom>
          <a:noFill/>
        </p:spPr>
        <p:txBody>
          <a:bodyPr wrap="square" rtlCol="0" anchor="t">
            <a:spAutoFit/>
          </a:bodyPr>
          <a:p>
            <a:pPr fontAlgn="auto">
              <a:lnSpc>
                <a:spcPct val="150000"/>
              </a:lnSpc>
            </a:pPr>
            <a:r>
              <a:rPr lang="zh-CN" altLang="en-US" sz="1600" b="1"/>
              <a:t>优点：</a:t>
            </a:r>
            <a:endParaRPr lang="zh-CN" altLang="en-US" sz="1600" b="1"/>
          </a:p>
          <a:p>
            <a:pPr marL="285750" indent="-285750" fontAlgn="auto">
              <a:lnSpc>
                <a:spcPct val="150000"/>
              </a:lnSpc>
              <a:buFont typeface="Arial" panose="020B0604020202020204" pitchFamily="34" charset="0"/>
              <a:buChar char="•"/>
            </a:pPr>
            <a:r>
              <a:rPr lang="zh-CN" altLang="en-US" sz="1600"/>
              <a:t>无填充</a:t>
            </a:r>
            <a:endParaRPr lang="zh-CN" altLang="en-US" sz="1600"/>
          </a:p>
          <a:p>
            <a:pPr marL="285750" indent="-285750" fontAlgn="auto">
              <a:lnSpc>
                <a:spcPct val="150000"/>
              </a:lnSpc>
              <a:buFont typeface="Arial" panose="020B0604020202020204" pitchFamily="34" charset="0"/>
              <a:buChar char="•"/>
            </a:pPr>
            <a:r>
              <a:rPr lang="zh-CN" altLang="en-US" sz="1600"/>
              <a:t>同明文不同密文</a:t>
            </a:r>
            <a:endParaRPr lang="zh-CN" altLang="en-US" sz="1600"/>
          </a:p>
          <a:p>
            <a:pPr marL="285750" indent="-285750" fontAlgn="auto">
              <a:lnSpc>
                <a:spcPct val="150000"/>
              </a:lnSpc>
              <a:buFont typeface="Arial" panose="020B0604020202020204" pitchFamily="34" charset="0"/>
              <a:buChar char="•"/>
            </a:pPr>
            <a:r>
              <a:rPr lang="zh-CN" altLang="en-US" sz="1600"/>
              <a:t>每个块单独运算，适合并行运算。</a:t>
            </a:r>
            <a:endParaRPr lang="zh-CN" altLang="en-US" sz="1600"/>
          </a:p>
          <a:p>
            <a:pPr fontAlgn="auto">
              <a:lnSpc>
                <a:spcPct val="150000"/>
              </a:lnSpc>
            </a:pPr>
            <a:r>
              <a:rPr lang="zh-CN" altLang="en-US" sz="1600" b="1"/>
              <a:t>缺点：</a:t>
            </a:r>
            <a:endParaRPr lang="zh-CN" altLang="en-US" sz="1600" b="1"/>
          </a:p>
          <a:p>
            <a:pPr marL="285750" indent="-285750" fontAlgn="auto">
              <a:lnSpc>
                <a:spcPct val="150000"/>
              </a:lnSpc>
              <a:buFont typeface="Arial" panose="020B0604020202020204" pitchFamily="34" charset="0"/>
              <a:buChar char="•"/>
            </a:pPr>
            <a:r>
              <a:rPr lang="zh-CN" altLang="en-US" sz="1600"/>
              <a:t>可能导致明文攻击</a:t>
            </a:r>
            <a:endParaRPr lang="zh-CN" altLang="en-US" sz="16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6885</Words>
  <Application>WPS 演示</Application>
  <PresentationFormat>宽屏</PresentationFormat>
  <Paragraphs>544</Paragraphs>
  <Slides>48</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48</vt:i4>
      </vt:variant>
    </vt:vector>
  </HeadingPairs>
  <TitlesOfParts>
    <vt:vector size="66" baseType="lpstr">
      <vt:lpstr>Arial</vt:lpstr>
      <vt:lpstr>宋体</vt:lpstr>
      <vt:lpstr>Wingdings</vt:lpstr>
      <vt:lpstr>Segoe UI Light</vt:lpstr>
      <vt:lpstr>Segoe UI Light</vt:lpstr>
      <vt:lpstr>微软雅黑</vt:lpstr>
      <vt:lpstr>Century Gothic</vt:lpstr>
      <vt:lpstr>Bradley Hand ITC</vt:lpstr>
      <vt:lpstr>方正兰亭准黑简体</vt:lpstr>
      <vt:lpstr>Wingdings</vt:lpstr>
      <vt:lpstr>Mongolian Baiti</vt:lpstr>
      <vt:lpstr>Segoe UI</vt:lpstr>
      <vt:lpstr>等线</vt:lpstr>
      <vt:lpstr>Segoe Print</vt:lpstr>
      <vt:lpstr>等线</vt:lpstr>
      <vt:lpstr>黑体</vt:lpstr>
      <vt:lpstr>Century</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80266734</cp:lastModifiedBy>
  <cp:revision>381</cp:revision>
  <dcterms:created xsi:type="dcterms:W3CDTF">2015-08-18T02:51:00Z</dcterms:created>
  <dcterms:modified xsi:type="dcterms:W3CDTF">2020-09-04T06:57:47Z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2052-10.1.0.6395</vt:lpwstr>
  </property>
</Properties>
</file>