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12" r:id="rId3"/>
    <p:sldId id="256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264" r:id="rId12"/>
    <p:sldId id="269" r:id="rId13"/>
    <p:sldId id="283" r:id="rId14"/>
    <p:sldId id="297" r:id="rId15"/>
    <p:sldId id="284" r:id="rId16"/>
    <p:sldId id="295" r:id="rId17"/>
    <p:sldId id="289" r:id="rId18"/>
    <p:sldId id="296" r:id="rId19"/>
    <p:sldId id="288" r:id="rId20"/>
    <p:sldId id="292" r:id="rId21"/>
    <p:sldId id="273" r:id="rId22"/>
    <p:sldId id="275" r:id="rId24"/>
    <p:sldId id="276" r:id="rId25"/>
    <p:sldId id="277" r:id="rId26"/>
    <p:sldId id="280" r:id="rId27"/>
    <p:sldId id="278" r:id="rId28"/>
    <p:sldId id="279" r:id="rId29"/>
    <p:sldId id="313" r:id="rId30"/>
    <p:sldId id="29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hyperlink" Target="&#28779;&#28976;&#22270;2.svg" TargetMode="External"/><Relationship Id="rId1" Type="http://schemas.openxmlformats.org/officeDocument/2006/relationships/hyperlink" Target="&#28779;&#28976;&#22270;1.svg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hyperlink" Target="&#28779;&#28976;&#22270;3.svg" TargetMode="External"/><Relationship Id="rId1" Type="http://schemas.openxmlformats.org/officeDocument/2006/relationships/hyperlink" Target="&#28779;&#28976;&#22270;2.svg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hyperlink" Target="&#28779;&#28976;&#22270;3.svg" TargetMode="External"/><Relationship Id="rId1" Type="http://schemas.openxmlformats.org/officeDocument/2006/relationships/hyperlink" Target="&#28779;&#28976;&#22270;2.svg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hyperlink" Target="&#28779;&#28976;&#22270;4.svg" TargetMode="Externa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BAoMF5wfmyASxrOAADzBgGzJok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0840" y="1852930"/>
            <a:ext cx="3287395" cy="3287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5248275" y="263525"/>
            <a:ext cx="6793230" cy="92773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9145" y="822325"/>
            <a:ext cx="2451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profiler/火焰图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8380" y="1519555"/>
            <a:ext cx="1061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profiler–使用async-profiler对应用采样，生成火焰图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3475" y="1980565"/>
            <a:ext cx="10995025" cy="475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用法：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启动</a:t>
            </a:r>
            <a:r>
              <a:rPr lang="en-US" altLang="zh-CN"/>
              <a:t>profiler</a:t>
            </a:r>
            <a:r>
              <a:rPr lang="zh-CN" altLang="en-US"/>
              <a:t>。默认情况下，生成的是cpu的火焰图，即event为cpu。可用--event参数来指定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查看profiler状态。可以查看当前profiler在采样哪种event和采样时间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获取已采集的sample的数量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停止profiler。</a:t>
            </a:r>
            <a:r>
              <a:rPr lang="zh-CN" altLang="en-US">
                <a:sym typeface="+mn-ea"/>
              </a:rPr>
              <a:t>默认情况下，</a:t>
            </a:r>
            <a:r>
              <a:rPr lang="zh-CN" altLang="en-US"/>
              <a:t>生成svg格式结果保存到应用工作目录的arthas-output目录，可用--file参数指定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indent="0">
              <a:buNone/>
            </a:pP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331595" y="2617470"/>
            <a:ext cx="7317105" cy="71945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37005" y="2636520"/>
            <a:ext cx="266319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$ profiler start</a:t>
            </a:r>
            <a:endParaRPr lang="zh-CN" altLang="en-US"/>
          </a:p>
          <a:p>
            <a:pPr algn="l"/>
            <a:r>
              <a:rPr lang="zh-CN" altLang="en-US"/>
              <a:t>Started [cpu] profiling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19225" y="2646680"/>
            <a:ext cx="220980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start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Started [cpu] profiling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1595" y="3690620"/>
            <a:ext cx="7317105" cy="71945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19225" y="3690620"/>
            <a:ext cx="373126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status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[cpu] profiling is running for 4 seconds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595" y="4782820"/>
            <a:ext cx="7317105" cy="71945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2092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1595" y="5887720"/>
            <a:ext cx="7317105" cy="85407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46530" y="5856605"/>
            <a:ext cx="660082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stop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profiler output file: /tmp/demo/arthas-output/20191125-135546.svg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OK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19700" y="273050"/>
            <a:ext cx="6891655" cy="91694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注意：从Linux 4.6开始，非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root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运行的进程，需要修改两个配置文件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# echo 1 &gt; /proc/sys/kernel/perf_event_paranoid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# echo 0 &gt; /proc/sys/kernel/kptr_restrict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451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profiler/火焰图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19225" y="3690620"/>
            <a:ext cx="373126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statu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[cpu] profiling is running for 4 seconds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9225" y="482092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823085"/>
            <a:ext cx="6430010" cy="32391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12495" y="5062220"/>
            <a:ext cx="10623550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spcAft>
                <a:spcPts val="1200"/>
              </a:spcAft>
              <a:buNone/>
            </a:pPr>
            <a:r>
              <a:rPr lang="zh-CN" altLang="en-US" sz="1600"/>
              <a:t>y 轴表示调用栈，每一层都是一个函数。调用栈越深，火焰就越高，顶部就是正在执行的函数，下方都是它的父函数。</a:t>
            </a:r>
            <a:endParaRPr lang="zh-CN" altLang="en-US" sz="1600"/>
          </a:p>
          <a:p>
            <a:pPr indent="0" algn="l" fontAlgn="auto">
              <a:spcAft>
                <a:spcPts val="1200"/>
              </a:spcAft>
              <a:buNone/>
            </a:pPr>
            <a:r>
              <a:rPr lang="zh-CN" altLang="en-US" sz="1600"/>
              <a:t>x 轴表示抽样数，如果一个函数在 x 轴占据的宽度越宽，就表示它被抽到的次数多，即执行的时间长。注意，x 轴不代表时间，而是所有的调用栈合并后，按字母顺序排列的。</a:t>
            </a:r>
            <a:endParaRPr lang="zh-CN" altLang="en-US" sz="1600"/>
          </a:p>
          <a:p>
            <a:pPr indent="0" algn="l" fontAlgn="auto">
              <a:spcAft>
                <a:spcPts val="1200"/>
              </a:spcAft>
              <a:buNone/>
            </a:pPr>
            <a:r>
              <a:rPr lang="zh-CN" altLang="en-US" sz="1600" b="1">
                <a:solidFill>
                  <a:schemeClr val="accent6">
                    <a:lumMod val="75000"/>
                  </a:schemeClr>
                </a:solidFill>
              </a:rPr>
              <a:t>火焰图就是看顶层的哪个函数占据的宽度最大。只要有"平顶"（plateaus），就表示该函数可能存在性能问题</a:t>
            </a:r>
            <a:r>
              <a:rPr lang="zh-CN" altLang="en-US" sz="1600"/>
              <a:t>。</a:t>
            </a:r>
            <a:endParaRPr lang="zh-CN" altLang="en-US" sz="1600"/>
          </a:p>
          <a:p>
            <a:pPr indent="0" algn="l" fontAlgn="auto">
              <a:spcAft>
                <a:spcPts val="1200"/>
              </a:spcAft>
              <a:buNone/>
            </a:pPr>
            <a:r>
              <a:rPr lang="zh-CN" altLang="en-US" sz="1600"/>
              <a:t>颜色没有特殊含义，因为火焰图表示的是 CPU 的繁忙程度，所以一般选择暖色调。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912495" y="1425575"/>
            <a:ext cx="689292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火焰图是基于 perf 结果产生的 SVG 图片，用来展示 CPU 的调用栈。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550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Arthas</a:t>
            </a:r>
            <a:r>
              <a:rPr lang="zh-CN" altLang="en-US" sz="2800">
                <a:sym typeface="+mn-ea"/>
              </a:rPr>
              <a:t>运行原理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5013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145" y="2256155"/>
            <a:ext cx="306768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关键技术：</a:t>
            </a:r>
            <a:endParaRPr lang="zh-CN" alt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JVM Tool Interface(JVMTI)</a:t>
            </a: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Instrumentation API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Attach API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ASM - 字节码修改技术</a:t>
            </a:r>
            <a:endParaRPr lang="en-US" altLang="zh-CN"/>
          </a:p>
        </p:txBody>
      </p:sp>
      <p:pic>
        <p:nvPicPr>
          <p:cNvPr id="6" name="图片 5" descr="f9afc8b85ce010ace3dc359bbb141b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870" y="2043430"/>
            <a:ext cx="8140065" cy="3155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550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Arthas</a:t>
            </a:r>
            <a:r>
              <a:rPr lang="zh-CN" altLang="en-US" sz="2800">
                <a:sym typeface="+mn-ea"/>
              </a:rPr>
              <a:t>运行原理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5013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145" y="1577340"/>
            <a:ext cx="1009904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Agent</a:t>
            </a:r>
            <a:r>
              <a:rPr lang="zh-CN" altLang="en-US"/>
              <a:t>有两种：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javaagent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层面的，基于</a:t>
            </a:r>
            <a:r>
              <a:rPr lang="en-US" altLang="zh-CN"/>
              <a:t>Instrumention</a:t>
            </a:r>
            <a:r>
              <a:rPr lang="zh-CN" altLang="en-US"/>
              <a:t>接口，用</a:t>
            </a:r>
            <a:r>
              <a:rPr lang="en-US" altLang="zh-CN"/>
              <a:t>Java</a:t>
            </a:r>
            <a:r>
              <a:rPr lang="zh-CN" altLang="en-US"/>
              <a:t>语言编写；底层依赖于一个叫做instrument的JVMTIAgent（linux下对应的动态库是libinstrument.so）实现，instrument agent也叫做JPLISAgent(Java Programming Language Instrumentation Services Agent)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JVMTIAgent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JVM</a:t>
            </a:r>
            <a:r>
              <a:rPr lang="zh-CN" altLang="en-US">
                <a:sym typeface="+mn-ea"/>
              </a:rPr>
              <a:t>层面的，基于</a:t>
            </a:r>
            <a:r>
              <a:rPr lang="en-US" altLang="zh-CN">
                <a:sym typeface="+mn-ea"/>
              </a:rPr>
              <a:t>JVMTI</a:t>
            </a:r>
            <a:r>
              <a:rPr lang="zh-CN" altLang="en-US">
                <a:sym typeface="+mn-ea"/>
              </a:rPr>
              <a:t>接口，用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语言编写；</a:t>
            </a:r>
            <a:endParaRPr lang="zh-CN" altLang="en-US"/>
          </a:p>
        </p:txBody>
      </p:sp>
      <p:pic>
        <p:nvPicPr>
          <p:cNvPr id="7" name="图片 6" descr="agent_related_too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3652520"/>
            <a:ext cx="1005840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550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Arthas</a:t>
            </a:r>
            <a:r>
              <a:rPr lang="zh-CN" altLang="en-US" sz="2800">
                <a:sym typeface="+mn-ea"/>
              </a:rPr>
              <a:t>运行原理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5013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2495" y="1706880"/>
            <a:ext cx="9258935" cy="5306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JVM Tool Interface(JVMTI)是什么？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JVM Tool Interface(JVMTI)是JVM提供的native编程接口，开发者可以通过JVMTI向JVM监控状态、执行指令，其目的是开放出一套JVM接口用于 profile、debug、监控、线程分析、代码覆盖分析等工具。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JVMTI能做的事情包括：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获取所有线程、查看线程状态、线程调用栈、查看线程组、中断线程、查看线程持有和等待的锁、获取线程的CPU时间、甚至将一个运行中的方法强制返回值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获取Class、Method、Field的各种信息，类的详细信息、方法体的字节码和行号、向Bootstrap/System Class Loader添加jar、修改System Propert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堆内存的遍历和对象获取、获取局部变量的值、监测成员变量的值；</a:t>
            </a: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各种事件的callback函数，事件包括：类文件加载、异常产生与捕获、线程启动和结束、进入和退出临界区、成员变量修改、gc开始和结束、方法调用进入和退出、临界区竞争与等待、VM启动与退出；</a:t>
            </a: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设置与取消断点、监听断点进入事件、单步执行事件；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……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550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Arthas</a:t>
            </a:r>
            <a:r>
              <a:rPr lang="zh-CN" altLang="en-US" sz="2800">
                <a:sym typeface="+mn-ea"/>
              </a:rPr>
              <a:t>运行原理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5013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2495" y="1706880"/>
            <a:ext cx="9258935" cy="5306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Instrumentation API</a:t>
            </a: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从Java SE 5开始，可以使用Java的Instrumentation接口（java.lang.instrument）来编写Agent。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avaagent能做的事情包括：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可以在加载class文件之前做拦截把字节码做修改；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可以在运行期将已经加载的类的字节码做变更；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还有其他的一些小众的功能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获取所有已经被加载过的类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获取所有已经被初始化过了的类（执行过了clinit方法，是上面的一个子集）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获取某个对象的大小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将某个jar加入到bootstrapclasspath里作为高优先级被bootstrapClassloader加载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将某个jar加入到classpath里供AppClassloa</a:t>
            </a:r>
            <a:r>
              <a:rPr lang="en-US" altLang="zh-CN">
                <a:sym typeface="+mn-ea"/>
              </a:rPr>
              <a:t>der</a:t>
            </a:r>
            <a:r>
              <a:rPr lang="zh-CN" altLang="en-US">
                <a:sym typeface="+mn-ea"/>
              </a:rPr>
              <a:t>去加载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设置某些native方法的前缀，主要在查找native方法的时候做规则匹配</a:t>
            </a:r>
            <a:endParaRPr lang="zh-CN" altLang="en-US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550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Arthas</a:t>
            </a:r>
            <a:r>
              <a:rPr lang="zh-CN" altLang="en-US" sz="2800">
                <a:sym typeface="+mn-ea"/>
              </a:rPr>
              <a:t>运行原理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5013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9810" y="1638935"/>
            <a:ext cx="9258935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Attach API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从Java SE 6开始， Java agent可以在JVM启动后再加载，就是通过Attach API实现的。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Attach API 不是 Java 的标准 API，而是 Sun 公司提供的一套扩展 API，有 2 个主要的类，都在 com.sun.tools.attach 包里面。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3346450"/>
            <a:ext cx="9573895" cy="4153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550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Arthas</a:t>
            </a:r>
            <a:r>
              <a:rPr lang="zh-CN" altLang="en-US" sz="2800">
                <a:sym typeface="+mn-ea"/>
              </a:rPr>
              <a:t>运行原理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5013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2495" y="1706880"/>
            <a:ext cx="1127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Instrumentation API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java.lang.instrument</a:t>
            </a:r>
            <a:r>
              <a:rPr lang="zh-CN" altLang="en-US">
                <a:sym typeface="+mn-ea"/>
              </a:rPr>
              <a:t>包下，核心是addTransformer方法，该方法可实现修改指定类的字节码</a:t>
            </a:r>
            <a:endParaRPr lang="zh-CN" altLang="en-US">
              <a:sym typeface="+mn-ea"/>
            </a:endParaRPr>
          </a:p>
        </p:txBody>
      </p:sp>
      <p:pic>
        <p:nvPicPr>
          <p:cNvPr id="7" name="图片 6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80" y="2349500"/>
            <a:ext cx="4953635" cy="3686810"/>
          </a:xfrm>
          <a:prstGeom prst="rect">
            <a:avLst/>
          </a:prstGeom>
        </p:spPr>
      </p:pic>
      <p:pic>
        <p:nvPicPr>
          <p:cNvPr id="5" name="图片 4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90" y="3130550"/>
            <a:ext cx="867854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550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Arthas</a:t>
            </a:r>
            <a:r>
              <a:rPr lang="zh-CN" altLang="en-US" sz="2800">
                <a:sym typeface="+mn-ea"/>
              </a:rPr>
              <a:t>运行原理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5013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4550" y="1706880"/>
            <a:ext cx="11542395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通过Java Instrumentation API</a:t>
            </a:r>
            <a:r>
              <a:rPr lang="zh-CN" altLang="en-US">
                <a:sym typeface="+mn-ea"/>
              </a:rPr>
              <a:t>实现一个</a:t>
            </a:r>
            <a:r>
              <a:rPr lang="en-US" altLang="zh-CN">
                <a:sym typeface="+mn-ea"/>
              </a:rPr>
              <a:t>javaagent</a:t>
            </a:r>
            <a:r>
              <a:rPr lang="zh-CN" altLang="en-US">
                <a:sym typeface="+mn-ea"/>
              </a:rPr>
              <a:t>的关键步骤：</a:t>
            </a:r>
            <a:endParaRPr lang="zh-CN" alt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实现Agent启动方法</a:t>
            </a:r>
            <a:endParaRPr lang="zh-CN" altLang="en-US"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如果希望在目标JVM启动时加载Agent，可选择实现下面的方法，JVM会先寻找[1]，若没发现[1]，再寻找[2]</a:t>
            </a:r>
            <a:endParaRPr lang="zh-CN" altLang="en-US">
              <a:sym typeface="+mn-ea"/>
            </a:endParaRPr>
          </a:p>
          <a:p>
            <a:pPr lvl="2"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[1] public static void premain(String agentArgs, Instrumentation inst);</a:t>
            </a:r>
            <a:endParaRPr lang="zh-CN" altLang="en-US">
              <a:sym typeface="+mn-ea"/>
            </a:endParaRPr>
          </a:p>
          <a:p>
            <a:pPr lvl="2"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[2] public static void premain(String agentArgs);</a:t>
            </a:r>
            <a:endParaRPr lang="zh-CN" altLang="en-US"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如果希望在目标JVM运行时加载Agent，可选择实现下面的方法：</a:t>
            </a:r>
            <a:endParaRPr lang="en-US" altLang="zh-CN">
              <a:sym typeface="+mn-ea"/>
            </a:endParaRPr>
          </a:p>
          <a:p>
            <a:pPr lvl="2"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[1] public static void agentmain(String agentArgs, Instrumentation inst);</a:t>
            </a:r>
            <a:endParaRPr lang="zh-CN" altLang="en-US">
              <a:sym typeface="+mn-ea"/>
            </a:endParaRPr>
          </a:p>
          <a:p>
            <a:pPr lvl="2"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[2] public static void agentmain(String agentArgs);</a:t>
            </a:r>
            <a:endParaRPr lang="zh-CN" alt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marL="342900" indent="-342900" algn="l">
              <a:buFont typeface="+mj-lt"/>
              <a:buAutoNum type="arabicPeriod" startAt="2"/>
            </a:pPr>
            <a:r>
              <a:rPr lang="en-US" altLang="zh-CN">
                <a:sym typeface="+mn-ea"/>
              </a:rPr>
              <a:t>指定Main-Class</a:t>
            </a:r>
            <a:endParaRPr lang="en-US" altLang="zh-CN"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Agent需要打包成一个jar包，在ManiFest属性中指定“Premain-Class”或者“Agent-Class”</a:t>
            </a:r>
            <a:endParaRPr lang="en-US" altLang="zh-CN"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altLang="zh-CN">
                <a:sym typeface="+mn-ea"/>
              </a:rPr>
              <a:t>挂载到目标JVM</a:t>
            </a:r>
            <a:endParaRPr lang="en-US" altLang="zh-CN"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如果选择在目标JVM启动时加载Agent，则可以使用 “-javaagent:[=]“</a:t>
            </a:r>
            <a:r>
              <a:rPr lang="zh-CN" altLang="en-US">
                <a:sym typeface="+mn-ea"/>
              </a:rPr>
              <a:t>参数；</a:t>
            </a:r>
            <a:endParaRPr lang="zh-CN" altLang="en-US"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如果选择在目标JVM运行时挂载Agent</a:t>
            </a:r>
            <a:r>
              <a:rPr lang="zh-CN" altLang="en-US">
                <a:sym typeface="+mn-ea"/>
              </a:rPr>
              <a:t>，则需要借助</a:t>
            </a:r>
            <a:r>
              <a:rPr lang="en-US" altLang="zh-CN">
                <a:sym typeface="+mn-ea"/>
              </a:rPr>
              <a:t>Attach API</a:t>
            </a:r>
            <a:r>
              <a:rPr lang="zh-CN" altLang="en-US">
                <a:sym typeface="+mn-ea"/>
              </a:rPr>
              <a:t>编程实现；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550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Arthas</a:t>
            </a:r>
            <a:r>
              <a:rPr lang="zh-CN" altLang="en-US" sz="2800">
                <a:sym typeface="+mn-ea"/>
              </a:rPr>
              <a:t>运行原理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9225" y="4850130"/>
            <a:ext cx="21545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$ profiler getSamples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9810" y="1638935"/>
            <a:ext cx="925893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一个简单的Java agent程序如下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  <p:pic>
        <p:nvPicPr>
          <p:cNvPr id="7" name="图片 6" descr="agent_st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8405" y="1638935"/>
            <a:ext cx="7214235" cy="4225925"/>
          </a:xfrm>
          <a:prstGeom prst="rect">
            <a:avLst/>
          </a:prstGeom>
        </p:spPr>
      </p:pic>
      <p:pic>
        <p:nvPicPr>
          <p:cNvPr id="8" name="图片 7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2823845"/>
            <a:ext cx="6337300" cy="3420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766445"/>
            <a:ext cx="10323195" cy="2644140"/>
          </a:xfrm>
        </p:spPr>
        <p:txBody>
          <a:bodyPr>
            <a:normAutofit/>
          </a:bodyPr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Arthas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（阿尔萨斯）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- </a:t>
            </a:r>
            <a:b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阿里开源的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在线诊断工具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3040" y="5967095"/>
            <a:ext cx="1783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分享人：刘毅星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67760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案例分享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搜索系统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foresee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服务性能优化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145" y="1676400"/>
            <a:ext cx="574103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zh-CN"/>
              <a:t>优化点一：XGBoostFeatureGeneratorModel算子性能优化</a:t>
            </a:r>
            <a:endParaRPr lang="zh-CN" altLang="zh-CN"/>
          </a:p>
          <a:p>
            <a:pPr indent="0" algn="l">
              <a:buFont typeface="Arial" panose="020B0604020202020204" pitchFamily="34" charset="0"/>
              <a:buNone/>
            </a:pPr>
            <a:endParaRPr lang="zh-CN" altLang="zh-CN"/>
          </a:p>
          <a:p>
            <a:pPr marL="342900" lvl="0" indent="-342900" algn="l">
              <a:buFont typeface="Wingdings" panose="05000000000000000000" charset="0"/>
              <a:buChar char="l"/>
            </a:pPr>
            <a:r>
              <a:rPr lang="zh-CN" altLang="zh-CN"/>
              <a:t>优化前火焰图：</a:t>
            </a:r>
            <a:r>
              <a:rPr lang="zh-CN" altLang="zh-CN">
                <a:hlinkClick r:id="rId1" action="ppaction://hlinkfile"/>
              </a:rPr>
              <a:t>打开</a:t>
            </a:r>
            <a:endParaRPr lang="zh-CN" altLang="zh-CN"/>
          </a:p>
          <a:p>
            <a:pPr marL="342900" lvl="0" indent="-342900" algn="l">
              <a:buFont typeface="Wingdings" panose="05000000000000000000" charset="0"/>
              <a:buChar char="l"/>
            </a:pPr>
            <a:r>
              <a:rPr lang="zh-CN" altLang="zh-CN"/>
              <a:t>优化后火焰图：</a:t>
            </a:r>
            <a:r>
              <a:rPr lang="zh-CN" altLang="zh-CN">
                <a:hlinkClick r:id="rId2" action="ppaction://hlinkfile"/>
              </a:rPr>
              <a:t>打开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34085" y="3321685"/>
            <a:ext cx="23418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慢的原因：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features</a:t>
            </a:r>
            <a:r>
              <a:rPr lang="zh-CN" altLang="en-US"/>
              <a:t>参数是一个</a:t>
            </a:r>
            <a:r>
              <a:rPr lang="en-US" altLang="zh-CN"/>
              <a:t>SparseVector(</a:t>
            </a:r>
            <a:r>
              <a:rPr lang="zh-CN" altLang="en-US"/>
              <a:t>稀疏向量</a:t>
            </a:r>
            <a:r>
              <a:rPr lang="en-US" altLang="zh-CN"/>
              <a:t>)</a:t>
            </a:r>
            <a:r>
              <a:rPr lang="zh-CN" altLang="en-US"/>
              <a:t>，查找值时需要二分查找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优化方法：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先将</a:t>
            </a:r>
            <a:r>
              <a:rPr lang="en-US" altLang="zh-CN"/>
              <a:t>SparseVector</a:t>
            </a:r>
            <a:r>
              <a:rPr lang="zh-CN" altLang="en-US"/>
              <a:t>转换成</a:t>
            </a:r>
            <a:r>
              <a:rPr lang="en-US" altLang="zh-CN"/>
              <a:t>DenseVector(</a:t>
            </a:r>
            <a:r>
              <a:rPr lang="zh-CN" altLang="en-US"/>
              <a:t>稠密向量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10" name="图片 9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80" y="3321685"/>
            <a:ext cx="8304530" cy="1218565"/>
          </a:xfrm>
          <a:prstGeom prst="rect">
            <a:avLst/>
          </a:prstGeom>
        </p:spPr>
      </p:pic>
      <p:pic>
        <p:nvPicPr>
          <p:cNvPr id="11" name="图片 10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380" y="4552950"/>
            <a:ext cx="8303895" cy="3916045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110" y="2051050"/>
            <a:ext cx="8305165" cy="12579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10525" y="241300"/>
            <a:ext cx="2974340" cy="1739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DenseVector: [0, 1.0, 0, 2.0, 0]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SparseVector: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indices: [1, 3]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values: [1.0, 2.0]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dimensions: 5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67760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案例分享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搜索系统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foresee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服务性能优化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145" y="1676400"/>
            <a:ext cx="5388610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zh-CN"/>
              <a:t>优化点二：VectorOneHotEncoderModel算子性能优化</a:t>
            </a:r>
            <a:endParaRPr lang="zh-CN" altLang="zh-CN"/>
          </a:p>
          <a:p>
            <a:pPr indent="0" algn="l">
              <a:buFont typeface="Arial" panose="020B0604020202020204" pitchFamily="34" charset="0"/>
              <a:buNone/>
            </a:pPr>
            <a:endParaRPr lang="zh-CN" altLang="zh-CN"/>
          </a:p>
          <a:p>
            <a:pPr marL="342900" lvl="0" indent="-342900" algn="l">
              <a:buFont typeface="Wingdings" panose="05000000000000000000" charset="0"/>
              <a:buChar char="l"/>
            </a:pPr>
            <a:r>
              <a:rPr lang="zh-CN" altLang="zh-CN"/>
              <a:t>优化前火焰图：</a:t>
            </a:r>
            <a:r>
              <a:rPr lang="zh-CN" altLang="zh-CN">
                <a:hlinkClick r:id="rId1" action="ppaction://hlinkfile"/>
              </a:rPr>
              <a:t>打开</a:t>
            </a:r>
            <a:endParaRPr lang="zh-CN" altLang="zh-CN"/>
          </a:p>
          <a:p>
            <a:pPr marL="342900" lvl="0" indent="-342900" algn="l">
              <a:buFont typeface="Wingdings" panose="05000000000000000000" charset="0"/>
              <a:buChar char="l"/>
            </a:pPr>
            <a:r>
              <a:rPr lang="zh-CN" altLang="zh-CN"/>
              <a:t>优化后火焰图：</a:t>
            </a:r>
            <a:r>
              <a:rPr lang="zh-CN" altLang="zh-CN">
                <a:hlinkClick r:id="rId2" action="ppaction://hlinkfile"/>
              </a:rPr>
              <a:t>打开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12495" y="3007995"/>
            <a:ext cx="2341880" cy="3710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慢的原因：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vecDimsMaxNew是一个</a:t>
            </a:r>
            <a:r>
              <a:rPr lang="en-US" altLang="zh-CN"/>
              <a:t>LinkedList(</a:t>
            </a:r>
            <a:r>
              <a:rPr lang="zh-CN" altLang="en-US"/>
              <a:t>链表</a:t>
            </a:r>
            <a:r>
              <a:rPr lang="en-US" altLang="zh-CN"/>
              <a:t>)</a:t>
            </a:r>
            <a:r>
              <a:rPr lang="zh-CN" altLang="en-US"/>
              <a:t>，查询的时间复杂度是</a:t>
            </a:r>
            <a:r>
              <a:rPr lang="en-US" altLang="zh-CN"/>
              <a:t>O(n)</a:t>
            </a:r>
            <a:r>
              <a:rPr lang="zh-CN" altLang="en-US"/>
              <a:t>，而且这里是在两个</a:t>
            </a:r>
            <a:r>
              <a:rPr lang="en-US" altLang="zh-CN"/>
              <a:t>for</a:t>
            </a:r>
            <a:r>
              <a:rPr lang="zh-CN" altLang="en-US"/>
              <a:t>循环中多次查询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优化方法：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将</a:t>
            </a:r>
            <a:r>
              <a:rPr lang="zh-CN" altLang="en-US">
                <a:sym typeface="+mn-ea"/>
              </a:rPr>
              <a:t>vecDimsMaxNew转成数组，数组查询的时间复杂度是</a:t>
            </a:r>
            <a:r>
              <a:rPr lang="en-US" altLang="zh-CN">
                <a:sym typeface="+mn-ea"/>
              </a:rPr>
              <a:t>O(1)</a:t>
            </a:r>
            <a:endParaRPr lang="zh-CN" altLang="en-US">
              <a:sym typeface="+mn-ea"/>
            </a:endParaRPr>
          </a:p>
        </p:txBody>
      </p:sp>
      <p:pic>
        <p:nvPicPr>
          <p:cNvPr id="11" name="图片 10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125" y="2256155"/>
            <a:ext cx="863981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67760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案例分享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搜索系统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foresee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服务性能优化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145" y="1676400"/>
            <a:ext cx="4559300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zh-CN"/>
              <a:t>优化点三：WeightsInKeyModel算子性能优化</a:t>
            </a:r>
            <a:endParaRPr lang="zh-CN" altLang="zh-CN"/>
          </a:p>
          <a:p>
            <a:pPr indent="0" algn="l">
              <a:buFont typeface="Arial" panose="020B0604020202020204" pitchFamily="34" charset="0"/>
              <a:buNone/>
            </a:pPr>
            <a:endParaRPr lang="zh-CN" altLang="zh-CN"/>
          </a:p>
          <a:p>
            <a:pPr marL="342900" lvl="0" indent="-342900" algn="l">
              <a:buFont typeface="Wingdings" panose="05000000000000000000" charset="0"/>
              <a:buChar char="l"/>
            </a:pPr>
            <a:r>
              <a:rPr lang="zh-CN" altLang="zh-CN"/>
              <a:t>优化前火焰图：</a:t>
            </a:r>
            <a:r>
              <a:rPr lang="zh-CN" altLang="zh-CN">
                <a:hlinkClick r:id="rId1" action="ppaction://hlinkfile"/>
              </a:rPr>
              <a:t>打开</a:t>
            </a:r>
            <a:endParaRPr lang="zh-CN" altLang="zh-CN"/>
          </a:p>
          <a:p>
            <a:pPr marL="342900" lvl="0" indent="-342900" algn="l">
              <a:buFont typeface="Wingdings" panose="05000000000000000000" charset="0"/>
              <a:buChar char="l"/>
            </a:pPr>
            <a:r>
              <a:rPr lang="zh-CN" altLang="zh-CN"/>
              <a:t>优化后火焰图：</a:t>
            </a:r>
            <a:r>
              <a:rPr lang="zh-CN" altLang="zh-CN">
                <a:hlinkClick r:id="rId2" action="ppaction://hlinkfile"/>
              </a:rPr>
              <a:t>打开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12495" y="3007995"/>
            <a:ext cx="23418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慢的原因：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使用了正则表达式，正则表达式对性能有很大影响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优化方法：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不使用正则表达式，自己写方法实现查找指定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值的逻辑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2235" y="1370965"/>
            <a:ext cx="222885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r>
              <a:rPr lang="zh-CN" altLang="en-US"/>
              <a:t>字符串格式：</a:t>
            </a:r>
            <a:r>
              <a:rPr lang="en-US" altLang="zh-CN"/>
              <a:t>key1:1:2:3,key2:4:5:6</a:t>
            </a:r>
            <a:endParaRPr lang="en-US" altLang="zh-CN"/>
          </a:p>
        </p:txBody>
      </p:sp>
      <p:pic>
        <p:nvPicPr>
          <p:cNvPr id="11" name="图片 10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90" y="2091690"/>
            <a:ext cx="8409305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67760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案例分享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搜索系统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foresee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服务性能优化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145" y="1676400"/>
            <a:ext cx="3845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zh-CN"/>
              <a:t>优化点四：</a:t>
            </a:r>
            <a:r>
              <a:rPr lang="en-US" altLang="zh-CN">
                <a:sym typeface="+mn-ea"/>
              </a:rPr>
              <a:t>hGetAll</a:t>
            </a:r>
            <a:r>
              <a:rPr lang="zh-CN" altLang="en-US"/>
              <a:t>资源特征</a:t>
            </a:r>
            <a:r>
              <a:rPr lang="zh-CN" altLang="zh-CN"/>
              <a:t>性能优化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12495" y="2255520"/>
            <a:ext cx="33909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慢的现象：</a:t>
            </a:r>
            <a:r>
              <a:rPr lang="en-US" altLang="zh-CN"/>
              <a:t>(</a:t>
            </a:r>
            <a:r>
              <a:rPr lang="zh-CN" altLang="en-US"/>
              <a:t>机器负载都不高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服务启动时很多请求超时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服务正常运行时也有请求超时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慢的原因：</a:t>
            </a:r>
            <a:endParaRPr lang="zh-CN" altLang="en-US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hGetAll</a:t>
            </a:r>
            <a:r>
              <a:rPr lang="zh-CN" altLang="en-US"/>
              <a:t>时间复杂度是</a:t>
            </a:r>
            <a:r>
              <a:rPr lang="en-US" altLang="zh-CN"/>
              <a:t>O(n)</a:t>
            </a:r>
            <a:endParaRPr lang="en-US" altLang="zh-CN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资源的特征字段过多，有大字段</a:t>
            </a:r>
            <a:endParaRPr lang="en-US" altLang="zh-CN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优化方法：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短期：定期清除资源特征中无用的字段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长期：改用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数据结构，数据序列化之后再存进</a:t>
            </a:r>
            <a:r>
              <a:rPr lang="en-US" altLang="zh-CN">
                <a:sym typeface="+mn-ea"/>
              </a:rPr>
              <a:t>Redis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20200216194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3300095"/>
            <a:ext cx="7920355" cy="33597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56270" y="201930"/>
            <a:ext cx="383603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因为资源特征有进程内缓存，火焰图</a:t>
            </a:r>
            <a:r>
              <a:rPr lang="en-US" altLang="zh-CN"/>
              <a:t>(</a:t>
            </a:r>
            <a:r>
              <a:rPr lang="en-US" altLang="zh-CN">
                <a:hlinkClick r:id="rId2" action="ppaction://hlinkfile"/>
              </a:rPr>
              <a:t>打开</a:t>
            </a:r>
            <a:r>
              <a:rPr lang="en-US" altLang="zh-CN"/>
              <a:t>)</a:t>
            </a:r>
            <a:r>
              <a:rPr lang="zh-CN" altLang="en-US"/>
              <a:t>无法分析出这种性能问题！！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排查过程：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trace</a:t>
            </a:r>
            <a:r>
              <a:rPr lang="zh-CN" altLang="en-US"/>
              <a:t>命令逐步追踪慢方法，最终定位到</a:t>
            </a:r>
            <a:r>
              <a:rPr lang="en-US" altLang="zh-CN"/>
              <a:t>hGetAll</a:t>
            </a:r>
            <a:r>
              <a:rPr lang="zh-CN" altLang="en-US"/>
              <a:t>方法慢；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monitor</a:t>
            </a:r>
            <a:r>
              <a:rPr lang="zh-CN" altLang="en-US"/>
              <a:t>命令监控</a:t>
            </a:r>
            <a:r>
              <a:rPr lang="en-US" altLang="zh-CN"/>
              <a:t>hGetAll</a:t>
            </a:r>
            <a:r>
              <a:rPr lang="zh-CN" altLang="en-US"/>
              <a:t>调用耗时，证实平均</a:t>
            </a:r>
            <a:r>
              <a:rPr lang="en-US" altLang="zh-CN"/>
              <a:t>RT</a:t>
            </a:r>
            <a:r>
              <a:rPr lang="zh-CN" altLang="en-US"/>
              <a:t>为几十到上百毫秒；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watch</a:t>
            </a:r>
            <a:r>
              <a:rPr lang="zh-CN" altLang="en-US"/>
              <a:t>命令查看</a:t>
            </a:r>
            <a:r>
              <a:rPr lang="en-US" altLang="zh-CN"/>
              <a:t>hGetAll</a:t>
            </a:r>
            <a:r>
              <a:rPr lang="zh-CN" altLang="en-US"/>
              <a:t>调用参数和返回值，证实字段很多且有大字段；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67760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案例分享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搜索系统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foresee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服务性能优化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145" y="16764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zh-CN"/>
              <a:t>优化效果：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" y="2042160"/>
            <a:ext cx="10659745" cy="4595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04275" y="476250"/>
            <a:ext cx="226949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平均耗时：</a:t>
            </a:r>
            <a:endParaRPr lang="zh-CN" altLang="en-US"/>
          </a:p>
          <a:p>
            <a:r>
              <a:rPr lang="zh-CN" altLang="en-US"/>
              <a:t>国内：</a:t>
            </a:r>
            <a:r>
              <a:rPr lang="en-US" altLang="zh-CN"/>
              <a:t>50MS  -&gt; 15MS</a:t>
            </a:r>
            <a:endParaRPr lang="zh-CN" altLang="en-US"/>
          </a:p>
          <a:p>
            <a:r>
              <a:rPr lang="zh-CN" altLang="en-US"/>
              <a:t>海外：</a:t>
            </a:r>
            <a:r>
              <a:rPr lang="en-US" altLang="zh-CN"/>
              <a:t>10MS -&gt;  5MS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单机</a:t>
            </a:r>
            <a:r>
              <a:rPr lang="en-US" altLang="zh-CN"/>
              <a:t>QPS</a:t>
            </a:r>
            <a:r>
              <a:rPr lang="zh-CN" altLang="en-US"/>
              <a:t>上限：</a:t>
            </a:r>
            <a:endParaRPr lang="zh-CN" altLang="en-US"/>
          </a:p>
          <a:p>
            <a:r>
              <a:rPr lang="zh-CN" altLang="en-US"/>
              <a:t>国内：</a:t>
            </a:r>
            <a:r>
              <a:rPr lang="en-US" altLang="zh-CN"/>
              <a:t>30 -&gt; 180 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67760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案例分享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搜索系统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foresee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服务性能优化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145" y="1676400"/>
            <a:ext cx="1124966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总结：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/>
              <a:t>火焰图能准确定位出应用主要的性能瓶颈，但并不能定位所有性能问题，可以结合使用</a:t>
            </a:r>
            <a:r>
              <a:rPr lang="en-US" altLang="zh-CN"/>
              <a:t>trace/monitor/watch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/>
              <a:t>机器学习领域，很多场景会使用</a:t>
            </a:r>
            <a:r>
              <a:rPr lang="en-US" altLang="zh-CN"/>
              <a:t>SparseVector(</a:t>
            </a:r>
            <a:r>
              <a:rPr lang="zh-CN" altLang="en-US"/>
              <a:t>时间换空间</a:t>
            </a:r>
            <a:r>
              <a:rPr lang="en-US" altLang="zh-CN"/>
              <a:t>)</a:t>
            </a:r>
            <a:r>
              <a:rPr lang="zh-CN" altLang="en-US"/>
              <a:t>，这个可能有些场景不适合，一定要注意什么时候用</a:t>
            </a:r>
            <a:r>
              <a:rPr lang="en-US" altLang="zh-CN"/>
              <a:t>SparseVector</a:t>
            </a:r>
            <a:r>
              <a:rPr lang="zh-CN" altLang="en-US"/>
              <a:t>，什么时候用</a:t>
            </a:r>
            <a:r>
              <a:rPr lang="en-US" altLang="zh-CN"/>
              <a:t>DenseVector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/>
              <a:t>一定要清楚的知道我们使用的是什么数据结构，适用于什么场景，各个方法执行的时间复杂度，例如</a:t>
            </a:r>
            <a:r>
              <a:rPr lang="en-US" altLang="zh-CN"/>
              <a:t>LinkedList</a:t>
            </a:r>
            <a:r>
              <a:rPr lang="zh-CN" altLang="en-US"/>
              <a:t>的</a:t>
            </a:r>
            <a:r>
              <a:rPr lang="en-US" altLang="zh-CN"/>
              <a:t>get</a:t>
            </a:r>
            <a:r>
              <a:rPr lang="zh-CN" altLang="en-US"/>
              <a:t>方法时间复杂度是</a:t>
            </a:r>
            <a:r>
              <a:rPr lang="en-US" altLang="zh-CN"/>
              <a:t>O(n)</a:t>
            </a:r>
            <a:r>
              <a:rPr lang="zh-CN" altLang="en-US"/>
              <a:t>，而</a:t>
            </a:r>
            <a:r>
              <a:rPr lang="en-US" altLang="zh-CN"/>
              <a:t>ArrayList</a:t>
            </a:r>
            <a:r>
              <a:rPr lang="zh-CN" altLang="en-US"/>
              <a:t>的</a:t>
            </a:r>
            <a:r>
              <a:rPr lang="en-US" altLang="zh-CN"/>
              <a:t>get</a:t>
            </a:r>
            <a:r>
              <a:rPr lang="zh-CN" altLang="en-US"/>
              <a:t>方法时间复杂度是</a:t>
            </a:r>
            <a:r>
              <a:rPr lang="en-US" altLang="zh-CN"/>
              <a:t>O(1)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/>
              <a:t>切忌在循环中使用正则表达式，或者一定要注意正则表达式的执行次数；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/>
              <a:t>谨慎使用</a:t>
            </a:r>
            <a:r>
              <a:rPr lang="en-US" altLang="zh-CN"/>
              <a:t>hGetAll</a:t>
            </a:r>
            <a:r>
              <a:rPr lang="zh-CN" altLang="en-US"/>
              <a:t>方法，因为这个方法的时间复杂度是</a:t>
            </a:r>
            <a:r>
              <a:rPr lang="en-US" altLang="zh-CN"/>
              <a:t>O(n)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zh-CN" altLang="en-US"/>
              <a:t>在高性能的场景中，尽可能提前做好服务的</a:t>
            </a:r>
            <a:r>
              <a:rPr lang="en-US" altLang="zh-CN"/>
              <a:t>“</a:t>
            </a:r>
            <a:r>
              <a:rPr lang="zh-CN" altLang="en-US"/>
              <a:t>预热</a:t>
            </a:r>
            <a:r>
              <a:rPr lang="en-US" altLang="zh-CN"/>
              <a:t>”</a:t>
            </a:r>
            <a:r>
              <a:rPr lang="zh-CN" altLang="en-US"/>
              <a:t>，比如提前将数据加载到本地内存，或者提前</a:t>
            </a:r>
            <a:r>
              <a:rPr lang="en-US" altLang="zh-CN"/>
              <a:t>JIT</a:t>
            </a:r>
            <a:r>
              <a:rPr lang="zh-CN" altLang="en-US"/>
              <a:t>编译好热点代码（淘宝</a:t>
            </a:r>
            <a:r>
              <a:rPr lang="en-US" altLang="zh-CN"/>
              <a:t>JVM</a:t>
            </a:r>
            <a:r>
              <a:rPr lang="zh-CN" altLang="en-US"/>
              <a:t>支持）；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02885" y="2806700"/>
            <a:ext cx="2038350" cy="1744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5400"/>
              <a:t>Q &amp; A</a:t>
            </a:r>
            <a:endParaRPr lang="en-US" altLang="zh-CN" sz="54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altLang="zh-CN" sz="5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 descr="rBAoMF5wfmyAVISLAAG9BlnzN4g6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710" y="1887855"/>
            <a:ext cx="3371215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0095" y="1460500"/>
            <a:ext cx="2038350" cy="1744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endParaRPr lang="zh-CN" altLang="en-US" sz="5400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altLang="zh-CN" sz="5400"/>
          </a:p>
        </p:txBody>
      </p:sp>
      <p:sp>
        <p:nvSpPr>
          <p:cNvPr id="2" name="文本框 1"/>
          <p:cNvSpPr txBox="1"/>
          <p:nvPr/>
        </p:nvSpPr>
        <p:spPr>
          <a:xfrm>
            <a:off x="930910" y="2069465"/>
            <a:ext cx="883729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参考资料：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https://alibaba.github.io/arthas/commands.html</a:t>
            </a:r>
            <a:endParaRPr lang="zh-CN" altLang="en-US"/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http://lovestblog.cn/blog/2015/09/14/javaagent/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https://tech.meituan.com/2019/11/07/java-dynamic-debugging-technology.html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https://www.ibm.com/developerworks/cn/java/j-lo-jse61/index.html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http://www.fanyilun.me/2017/07/18/%E8%B0%88%E8%B0%88Java%20Intrumentation%E5%92%8C%E7%9B%B8%E5%85%B3%E5%BA%94%E7%94%A8/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https://juejin.im/post/5e0acd425188253a8a7d352c#heading-4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45235" y="1374140"/>
            <a:ext cx="7487285" cy="3474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00050" indent="-400050" fontAlgn="auto">
              <a:spcAft>
                <a:spcPts val="2400"/>
              </a:spcAft>
              <a:buFont typeface="+mj-ea"/>
              <a:buAutoNum type="ea1JpnChsDbPeriod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Arthas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是什么？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indent="-400050" fontAlgn="auto">
              <a:spcAft>
                <a:spcPts val="2400"/>
              </a:spcAft>
              <a:buFont typeface="+mj-ea"/>
              <a:buAutoNum type="ea1JpnChsDbPeriod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Arthas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快速安装和使用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indent="-400050" fontAlgn="auto">
              <a:spcAft>
                <a:spcPts val="2400"/>
              </a:spcAft>
              <a:buFont typeface="+mj-ea"/>
              <a:buAutoNum type="ea1JpnChsDbPeriod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Arthas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命令概览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indent="-400050" fontAlgn="auto">
              <a:spcAft>
                <a:spcPts val="2400"/>
              </a:spcAft>
              <a:buFont typeface="+mj-ea"/>
              <a:buAutoNum type="ea1JpnChsDbPeriod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Arthas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运行原理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indent="-400050" fontAlgn="auto">
              <a:spcAft>
                <a:spcPts val="2400"/>
              </a:spcAft>
              <a:buFont typeface="+mj-ea"/>
              <a:buAutoNum type="ea1JpnChsDbPeriod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案例分享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搜索系统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foresee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服务性能优化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71526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Arthas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是什么？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2495" y="1887855"/>
            <a:ext cx="10639425" cy="4300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Arthas 是 阿里在 2018 年 9 月开源的 Java 诊断工具。支持 JDK6+， 采用命令行交互模式，提供 Tab 自动补全，可以方便地定位和诊断线上程序运行问题。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当你遇到以下类似问题而束手无策时，Arthas可以帮助你解决：</a:t>
            </a:r>
            <a:endParaRPr lang="zh-CN" altLang="en-US"/>
          </a:p>
          <a:p>
            <a:pPr algn="l"/>
            <a:endParaRPr lang="zh-CN" altLang="en-US"/>
          </a:p>
          <a:p>
            <a:pPr marL="285750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这个类从哪个 jar 包加载的？为什么会报各种类相关的 Exception？</a:t>
            </a:r>
            <a:endParaRPr lang="zh-CN" altLang="en-US"/>
          </a:p>
          <a:p>
            <a:pPr marL="285750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我改的代码为什么没有执行到？难道是我没 commit？分支搞错了？</a:t>
            </a:r>
            <a:endParaRPr lang="zh-CN" altLang="en-US"/>
          </a:p>
          <a:p>
            <a:pPr marL="285750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遇到问题无法在线上 debug，难道只能通过加日志再重新发布吗？</a:t>
            </a:r>
            <a:endParaRPr lang="zh-CN" altLang="en-US"/>
          </a:p>
          <a:p>
            <a:pPr marL="285750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线上遇到某个用户的数据处理有问题，但线上同样无法 debug，线下无法重现！</a:t>
            </a:r>
            <a:endParaRPr lang="zh-CN" altLang="en-US"/>
          </a:p>
          <a:p>
            <a:pPr marL="285750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是否有一个全局视角来查看系统的运行状况？</a:t>
            </a:r>
            <a:endParaRPr lang="zh-CN" altLang="en-US"/>
          </a:p>
          <a:p>
            <a:pPr marL="285750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有什么办法可以监控到JVM的实时运行状态？</a:t>
            </a:r>
            <a:endParaRPr lang="zh-CN" altLang="en-US"/>
          </a:p>
          <a:p>
            <a:pPr marL="285750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怎么快速定位应用的热点，生成火焰图？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342646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Arthas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的安装和启动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497330"/>
            <a:ext cx="1031367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安装和启动</a:t>
            </a:r>
            <a:endParaRPr lang="zh-CN" altLang="en-US"/>
          </a:p>
          <a:p>
            <a:pPr algn="l"/>
            <a:r>
              <a:rPr lang="zh-CN" altLang="en-US"/>
              <a:t>curl -O https://alibaba.github.io/arthas/arthas-boot.jar</a:t>
            </a:r>
            <a:endParaRPr lang="zh-CN" altLang="en-US"/>
          </a:p>
          <a:p>
            <a:pPr algn="l"/>
            <a:r>
              <a:rPr lang="zh-CN" altLang="en-US"/>
              <a:t>java -jar arthas-boot.jar（使用和目标进程一致的用户启动，否则可能attach失败）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2419350"/>
            <a:ext cx="10857865" cy="30886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2495" y="5671820"/>
            <a:ext cx="990155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如果attach不上目标进程，可以查看~/logs/arthas/ 目录下的日志。</a:t>
            </a:r>
            <a:endParaRPr lang="zh-CN" altLang="en-US"/>
          </a:p>
          <a:p>
            <a:pPr algn="l"/>
            <a:r>
              <a:rPr lang="zh-CN" altLang="en-US"/>
              <a:t>如果下载速度比较慢，可以使用aliyun的镜像：java -jar arthas-boot.jar --repo-mirror aliyun --use-http</a:t>
            </a:r>
            <a:endParaRPr lang="zh-CN" altLang="en-US"/>
          </a:p>
          <a:p>
            <a:pPr algn="l"/>
            <a:r>
              <a:rPr lang="zh-CN" altLang="en-US"/>
              <a:t>java -jar arthas-boot.jar -h 打印更多参数信息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16052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基础命令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9170" y="1754505"/>
            <a:ext cx="10494010" cy="422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help——查看命令帮助信息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cat——打印文件内容，和linux里的cat命令类似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grep——匹配查找，和linux里的grep命令类似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pwd——返回当前的工作目录，和linux命令类似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cls——清空当前屏幕区域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session——查看当前会话的信息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reset——重置增强类，将被 Arthas 增强过的类全部还原，Arthas 服务端关闭时会重置所有增强过的类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version——输出当前目标 Java 进程所加载的 Arthas 版本号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history——打印命令历史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quit——退出当前 Arthas 客户端，其他 Arthas 客户端不受影响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stop/shutdown——关闭 Arthas 服务端，所有 Arthas 客户端全部退出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keymap——Arthas快捷键列表及自定义快捷键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2134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jvm相关命令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9170" y="1754505"/>
            <a:ext cx="6701790" cy="38735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sym typeface="+mn-ea"/>
              </a:rPr>
              <a:t>dashboard——当前系统的实时数据面板</a:t>
            </a:r>
            <a:endParaRPr lang="zh-CN" altLang="en-US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sym typeface="+mn-ea"/>
              </a:rPr>
              <a:t>thread——查看当前 JVM 的线程堆栈信息</a:t>
            </a:r>
            <a:endParaRPr lang="zh-CN" altLang="en-US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sym typeface="+mn-ea"/>
              </a:rPr>
              <a:t>jvm——查看当前 JVM 的信息</a:t>
            </a:r>
            <a:endParaRPr lang="zh-CN" altLang="en-US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sysprop——查看和修改JVM的系统属性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sysenv——查看JVM的环境变量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vmoption——查看和修改JVM里诊断相关的option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logger——查看和修改logger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getstatic——查看类的静态属性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ognl——执行ognl表达式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mbean——查看 Mbean 的信息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sym typeface="+mn-ea"/>
              </a:rPr>
              <a:t>heapdump——dump java heap, 类似jmap命令的heap dump功能</a:t>
            </a:r>
            <a:endParaRPr lang="zh-CN" altLang="en-US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40239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class/classloader相关命令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9170" y="1754505"/>
            <a:ext cx="9356725" cy="24714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sc——查看JVM已加载的类信息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sm——查看已加载类的方法信息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sym typeface="+mn-ea"/>
              </a:rPr>
              <a:t>jad——反编译指定已加载类的源码</a:t>
            </a:r>
            <a:endParaRPr lang="zh-CN" altLang="en-US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sym typeface="+mn-ea"/>
              </a:rPr>
              <a:t>mc——内存编绎器，内存编绎.java文件为.class文件</a:t>
            </a:r>
            <a:endParaRPr lang="zh-CN" altLang="en-US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sym typeface="+mn-ea"/>
              </a:rPr>
              <a:t>redefine——加载外部的.class文件，redefine到JVM里</a:t>
            </a:r>
            <a:endParaRPr lang="zh-CN" altLang="en-US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dump——dump 已加载类的 byte code 到特定目录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classloader——查看classloader的继承树，urls，类加载信息，使用classloader去getResource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145" y="822325"/>
            <a:ext cx="4647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monitor/watch/trace相关命令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1887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1706880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9170" y="1754505"/>
            <a:ext cx="10788650" cy="204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monitor——方法执行监控，主要是监控方法的调用次数和平均耗时</a:t>
            </a:r>
            <a:endParaRPr lang="zh-CN" altLang="zh-CN">
              <a:sym typeface="+mn-ea"/>
            </a:endParaRPr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watch——方法执行数据观测，主要是观测方法入参和返回值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trace——方法内部调用路径，并输出方法路径上的每个节点上耗时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stack——输出当前方法被调用的调用路径</a:t>
            </a:r>
            <a:endParaRPr lang="zh-CN" altLang="en-US"/>
          </a:p>
          <a:p>
            <a:pPr marL="285750" indent="-285750" algn="l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tt——方法执行数据的时空隧道，记录下指定方法每次调用的入参和返回信息，并能对这些不同的时间下调用进行观测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8080" y="4470400"/>
            <a:ext cx="104641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注意：这些命令都是通过字节码增强技术来实现的，会在指定类的方法中插入一些切面来实现数据统计和观测，因此在线上或者预发布环境使用时，请尽量明确需要观测的类、方法以及条件，诊断结束要执行 shutdown 或将增强过的类执行 reset 命令。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6896</Words>
  <Application>WPS 演示</Application>
  <PresentationFormat>宽屏</PresentationFormat>
  <Paragraphs>435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 Light</vt:lpstr>
      <vt:lpstr>Calibri</vt:lpstr>
      <vt:lpstr>Wingdings</vt:lpstr>
      <vt:lpstr>Office 主题</vt:lpstr>
      <vt:lpstr>PowerPoint 演示文稿</vt:lpstr>
      <vt:lpstr>Arthas（阿尔萨斯）-  阿里开源的Java在线诊断工具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刘毅星</dc:creator>
  <cp:lastModifiedBy>zhenfeng.xie</cp:lastModifiedBy>
  <cp:revision>321</cp:revision>
  <dcterms:created xsi:type="dcterms:W3CDTF">2015-05-05T08:02:00Z</dcterms:created>
  <dcterms:modified xsi:type="dcterms:W3CDTF">2020-04-24T09:14:48Z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