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68"/>
  </p:notesMasterIdLst>
  <p:handoutMasterIdLst>
    <p:handoutMasterId r:id="rId69"/>
  </p:handoutMasterIdLst>
  <p:sldIdLst>
    <p:sldId id="303" r:id="rId2"/>
    <p:sldId id="361" r:id="rId3"/>
    <p:sldId id="362" r:id="rId4"/>
    <p:sldId id="304" r:id="rId5"/>
    <p:sldId id="367" r:id="rId6"/>
    <p:sldId id="368" r:id="rId7"/>
    <p:sldId id="365" r:id="rId8"/>
    <p:sldId id="363" r:id="rId9"/>
    <p:sldId id="366" r:id="rId10"/>
    <p:sldId id="364" r:id="rId11"/>
    <p:sldId id="339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7" r:id="rId21"/>
    <p:sldId id="314" r:id="rId22"/>
    <p:sldId id="315" r:id="rId23"/>
    <p:sldId id="316" r:id="rId24"/>
    <p:sldId id="313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F7F7F7"/>
    <a:srgbClr val="CCCCCC"/>
    <a:srgbClr val="999999"/>
    <a:srgbClr val="666666"/>
    <a:srgbClr val="333333"/>
    <a:srgbClr val="EE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1466" autoAdjust="0"/>
  </p:normalViewPr>
  <p:slideViewPr>
    <p:cSldViewPr>
      <p:cViewPr varScale="1">
        <p:scale>
          <a:sx n="86" d="100"/>
          <a:sy n="86" d="100"/>
        </p:scale>
        <p:origin x="10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4C70299-48EA-4EEB-8475-B12BBEECBB8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91916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046CB37E-9823-4113-8356-29E88B1C3884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881360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10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615122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23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135462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24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97316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26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477886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36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443458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37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145031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38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122013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39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876015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40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640003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41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79725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42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00801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14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430798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43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54113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44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250856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46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579505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47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598223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48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31348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49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522301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50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27728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51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290751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52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5266895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53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5638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16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54692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55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505075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56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19224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57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628060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58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5127199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59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4990720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60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1487620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61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31562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62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332047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63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3900723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64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94293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17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6252909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65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45745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18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81023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19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59462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20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831807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21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776960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CB37E-9823-4113-8356-29E88B1C3884}" type="slidenum">
              <a:rPr lang="fi-FI" altLang="zh-CN" smtClean="0"/>
              <a:pPr>
                <a:defRPr/>
              </a:pPr>
              <a:t>22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97295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5507038"/>
            <a:ext cx="1350962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29893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286375" y="6380163"/>
            <a:ext cx="25923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600">
                <a:latin typeface="Arial" charset="0"/>
              </a:rPr>
              <a:t>www.bjsxt.com</a:t>
            </a:r>
          </a:p>
          <a:p>
            <a:pPr algn="r">
              <a:defRPr/>
            </a:pPr>
            <a:r>
              <a:rPr lang="en-US" altLang="zh-CN" sz="1600">
                <a:latin typeface="Arial" charset="0"/>
              </a:rPr>
              <a:t>400-009-1906 </a:t>
            </a:r>
          </a:p>
          <a:p>
            <a:pPr>
              <a:spcBef>
                <a:spcPct val="50000"/>
              </a:spcBef>
              <a:defRPr/>
            </a:pPr>
            <a:endParaRPr lang="zh-CN" altLang="en-US" sz="1600">
              <a:latin typeface="Arial" charset="0"/>
            </a:endParaRPr>
          </a:p>
        </p:txBody>
      </p:sp>
      <p:pic>
        <p:nvPicPr>
          <p:cNvPr id="8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643563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4725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1100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0"/>
            <a:ext cx="23574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357813" y="6284913"/>
            <a:ext cx="2447925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600">
                <a:latin typeface="Arial" charset="0"/>
              </a:rPr>
              <a:t>www.bjsxt.com</a:t>
            </a:r>
          </a:p>
          <a:p>
            <a:pPr algn="r">
              <a:defRPr/>
            </a:pPr>
            <a:r>
              <a:rPr lang="en-US" altLang="zh-CN" sz="1600">
                <a:latin typeface="Arial" charset="0"/>
              </a:rPr>
              <a:t>400-009-1906 </a:t>
            </a:r>
          </a:p>
          <a:p>
            <a:pPr algn="r">
              <a:defRPr/>
            </a:pPr>
            <a:endParaRPr lang="zh-CN" altLang="en-US" sz="1600"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7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643563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786578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5583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667316F3-598F-45D2-A2FE-F598C034CEC5}" type="slidenum">
              <a:rPr lang="en-GB" altLang="zh-CN" smtClean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7" y="1916832"/>
            <a:ext cx="9124924" cy="1226567"/>
          </a:xfrm>
        </p:spPr>
        <p:txBody>
          <a:bodyPr/>
          <a:lstStyle/>
          <a:p>
            <a:r>
              <a:rPr lang="en-US" altLang="zh-CN" err="1">
                <a:solidFill>
                  <a:srgbClr val="FFFF00"/>
                </a:solidFill>
              </a:rPr>
              <a:t>elasticsearch</a:t>
            </a:r>
            <a:br>
              <a:rPr lang="en-US" altLang="zh-CN">
                <a:solidFill>
                  <a:srgbClr val="FF0000"/>
                </a:solidFill>
              </a:rPr>
            </a:b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zh-CN" altLang="en-US"/>
              <a:t>加入尚学堂，一起进步！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6525" y="3301752"/>
            <a:ext cx="151216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lucene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4979" y="3301752"/>
            <a:ext cx="151216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lucene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45765" y="3301752"/>
            <a:ext cx="151216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lucene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41947" y="3301752"/>
            <a:ext cx="151216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lucene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38693" y="1645965"/>
            <a:ext cx="110511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Doc  id-1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中国</a:t>
            </a:r>
          </a:p>
        </p:txBody>
      </p:sp>
      <p:sp>
        <p:nvSpPr>
          <p:cNvPr id="10" name="矩形 9"/>
          <p:cNvSpPr/>
          <p:nvPr/>
        </p:nvSpPr>
        <p:spPr>
          <a:xfrm>
            <a:off x="226525" y="2564904"/>
            <a:ext cx="712758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hash mod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0784" y="4149080"/>
            <a:ext cx="766047" cy="37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Doc  id-1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07829" y="3429000"/>
            <a:ext cx="653922" cy="109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倒排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中国</a:t>
            </a:r>
          </a:p>
        </p:txBody>
      </p:sp>
      <p:sp>
        <p:nvSpPr>
          <p:cNvPr id="13" name="矩形 12"/>
          <p:cNvSpPr/>
          <p:nvPr/>
        </p:nvSpPr>
        <p:spPr>
          <a:xfrm>
            <a:off x="3189681" y="5780992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查询  ： 中国</a:t>
            </a:r>
          </a:p>
        </p:txBody>
      </p:sp>
      <p:sp>
        <p:nvSpPr>
          <p:cNvPr id="14" name="矩形 13"/>
          <p:cNvSpPr/>
          <p:nvPr/>
        </p:nvSpPr>
        <p:spPr>
          <a:xfrm>
            <a:off x="226525" y="5189444"/>
            <a:ext cx="712759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查询  ： 中国    并行</a:t>
            </a:r>
          </a:p>
        </p:txBody>
      </p:sp>
      <p:sp>
        <p:nvSpPr>
          <p:cNvPr id="15" name="矩形 14"/>
          <p:cNvSpPr/>
          <p:nvPr/>
        </p:nvSpPr>
        <p:spPr>
          <a:xfrm>
            <a:off x="6971090" y="1066850"/>
            <a:ext cx="2281430" cy="77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一个分片：</a:t>
            </a:r>
            <a:r>
              <a:rPr lang="en-US" altLang="zh-CN">
                <a:solidFill>
                  <a:srgbClr val="FF0000"/>
                </a:solidFill>
              </a:rPr>
              <a:t>lucene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40192" y="1645965"/>
            <a:ext cx="110511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Doc  id-2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中国</a:t>
            </a:r>
          </a:p>
        </p:txBody>
      </p:sp>
      <p:sp>
        <p:nvSpPr>
          <p:cNvPr id="17" name="矩形 16"/>
          <p:cNvSpPr/>
          <p:nvPr/>
        </p:nvSpPr>
        <p:spPr>
          <a:xfrm>
            <a:off x="3971636" y="3949824"/>
            <a:ext cx="110511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Doc  id-2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中国</a:t>
            </a:r>
          </a:p>
        </p:txBody>
      </p:sp>
      <p:sp>
        <p:nvSpPr>
          <p:cNvPr id="18" name="矩形 17"/>
          <p:cNvSpPr/>
          <p:nvPr/>
        </p:nvSpPr>
        <p:spPr>
          <a:xfrm>
            <a:off x="4940381" y="3429000"/>
            <a:ext cx="653922" cy="109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倒排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中国</a:t>
            </a:r>
          </a:p>
        </p:txBody>
      </p:sp>
    </p:spTree>
    <p:extLst>
      <p:ext uri="{BB962C8B-B14F-4D97-AF65-F5344CB8AC3E}">
        <p14:creationId xmlns:p14="http://schemas.microsoft.com/office/powerpoint/2010/main" val="195524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索引：</a:t>
            </a:r>
          </a:p>
          <a:p>
            <a:pPr lvl="1"/>
            <a:r>
              <a:rPr lang="en-US" altLang="zh-CN" sz="1800"/>
              <a:t>IndexWriter</a:t>
            </a:r>
          </a:p>
          <a:p>
            <a:pPr lvl="1"/>
            <a:r>
              <a:rPr lang="en-US" altLang="zh-CN" sz="1800"/>
              <a:t>Directory</a:t>
            </a:r>
          </a:p>
          <a:p>
            <a:pPr lvl="1"/>
            <a:r>
              <a:rPr lang="en-US" altLang="zh-CN" sz="1800"/>
              <a:t>Analyzer</a:t>
            </a:r>
          </a:p>
          <a:p>
            <a:pPr lvl="1"/>
            <a:r>
              <a:rPr lang="en-US" altLang="zh-CN" sz="1800"/>
              <a:t>Document</a:t>
            </a:r>
          </a:p>
          <a:p>
            <a:pPr lvl="1"/>
            <a:r>
              <a:rPr lang="en-US" altLang="zh-CN" sz="1800"/>
              <a:t>Field</a:t>
            </a:r>
            <a:endParaRPr lang="en-US" altLang="zh-CN" sz="2400"/>
          </a:p>
          <a:p>
            <a:r>
              <a:rPr lang="zh-CN" altLang="en-US"/>
              <a:t>倒排索引：</a:t>
            </a:r>
            <a:endParaRPr lang="en-US" altLang="zh-CN"/>
          </a:p>
          <a:p>
            <a:pPr lvl="1"/>
            <a:r>
              <a:rPr lang="en-US" altLang="zh-CN"/>
              <a:t>Term&gt;Document:Field</a:t>
            </a:r>
          </a:p>
          <a:p>
            <a:pPr lvl="1"/>
            <a:r>
              <a:rPr lang="en-US" altLang="zh-CN"/>
              <a:t>Document:Field</a:t>
            </a:r>
            <a:r>
              <a:rPr lang="zh-CN" altLang="en-US"/>
              <a:t>：</a:t>
            </a:r>
            <a:r>
              <a:rPr lang="en-US" altLang="zh-CN"/>
              <a:t>Term</a:t>
            </a:r>
          </a:p>
          <a:p>
            <a:r>
              <a:rPr lang="zh-CN" altLang="en-US"/>
              <a:t>检索：</a:t>
            </a:r>
          </a:p>
          <a:p>
            <a:pPr lvl="1"/>
            <a:r>
              <a:rPr lang="en-US" altLang="zh-CN" sz="1800"/>
              <a:t>IndexSearcher</a:t>
            </a:r>
          </a:p>
          <a:p>
            <a:pPr lvl="1"/>
            <a:r>
              <a:rPr lang="en-US" altLang="zh-CN" sz="1800"/>
              <a:t>Term</a:t>
            </a:r>
          </a:p>
          <a:p>
            <a:pPr lvl="1"/>
            <a:r>
              <a:rPr lang="en-US" altLang="zh-CN" sz="1800"/>
              <a:t>Query</a:t>
            </a:r>
          </a:p>
          <a:p>
            <a:pPr lvl="1"/>
            <a:r>
              <a:rPr lang="en-US" altLang="zh-CN" sz="1800"/>
              <a:t>TermQuery</a:t>
            </a:r>
          </a:p>
          <a:p>
            <a:pPr lvl="1"/>
            <a:r>
              <a:rPr lang="en-US" altLang="zh-CN" sz="1800"/>
              <a:t>TopDocs</a:t>
            </a:r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93762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58B33-24D0-4514-9267-A7B2518F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56018-E58B-4F4E-8E05-990F886B1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en-US" altLang="zh-CN"/>
          </a:p>
          <a:p>
            <a:pPr lvl="1"/>
            <a:r>
              <a:rPr lang="zh-CN" altLang="en-US"/>
              <a:t>Elasticsearch是一个基于Lucene的实时的</a:t>
            </a:r>
            <a:r>
              <a:rPr lang="zh-CN" altLang="en-US" b="1">
                <a:solidFill>
                  <a:srgbClr val="FF0000"/>
                </a:solidFill>
              </a:rPr>
              <a:t>分布式</a:t>
            </a:r>
            <a:r>
              <a:rPr lang="zh-CN" altLang="en-US"/>
              <a:t>搜索和分析引擎。设计用于云计算中，能够达到实时搜索，稳定，可靠，快速，安装使用方便。基于RESTful接口。</a:t>
            </a:r>
          </a:p>
          <a:p>
            <a:pPr lvl="2"/>
            <a:r>
              <a:rPr lang="zh-CN" altLang="en-US" sz="1900"/>
              <a:t>普通请求是...get?a=1</a:t>
            </a:r>
          </a:p>
          <a:p>
            <a:pPr lvl="2"/>
            <a:r>
              <a:rPr lang="zh-CN" altLang="en-US" sz="1900"/>
              <a:t>rest请求....get/a/1</a:t>
            </a:r>
            <a:endParaRPr lang="en-US" altLang="zh-CN" sz="1900"/>
          </a:p>
          <a:p>
            <a:pPr lvl="2"/>
            <a:endParaRPr lang="zh-CN" altLang="en-US" sz="2600"/>
          </a:p>
          <a:p>
            <a:pPr lvl="1"/>
            <a:r>
              <a:rPr lang="zh-CN" altLang="en-US"/>
              <a:t>Elasticsearch的用户</a:t>
            </a:r>
          </a:p>
          <a:p>
            <a:pPr lvl="2"/>
            <a:r>
              <a:rPr lang="zh-CN" altLang="en-US" sz="1700"/>
              <a:t>GitHub，Wikipedia，ebay等...</a:t>
            </a:r>
            <a:endParaRPr lang="en-US" altLang="zh-CN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14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1ADF5-CF1E-414A-A15C-5963A3E9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B65A0-0792-404A-8130-69AF99BA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ES VS SOLR</a:t>
            </a:r>
            <a:endParaRPr lang="en-US" altLang="zh-CN"/>
          </a:p>
          <a:p>
            <a:pPr lvl="1">
              <a:lnSpc>
                <a:spcPct val="80000"/>
              </a:lnSpc>
            </a:pPr>
            <a:r>
              <a:rPr lang="zh-CN" altLang="en-US"/>
              <a:t>接口</a:t>
            </a:r>
          </a:p>
          <a:p>
            <a:pPr lvl="2">
              <a:lnSpc>
                <a:spcPct val="80000"/>
              </a:lnSpc>
            </a:pPr>
            <a:r>
              <a:rPr lang="zh-CN" altLang="en-US"/>
              <a:t>类似webservice的接口</a:t>
            </a:r>
          </a:p>
          <a:p>
            <a:pPr lvl="2">
              <a:lnSpc>
                <a:spcPct val="80000"/>
              </a:lnSpc>
            </a:pPr>
            <a:r>
              <a:rPr lang="zh-CN" altLang="en-US"/>
              <a:t>REST风格的访问接口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分布式存储</a:t>
            </a:r>
          </a:p>
          <a:p>
            <a:pPr lvl="2">
              <a:lnSpc>
                <a:spcPct val="80000"/>
              </a:lnSpc>
            </a:pPr>
            <a:r>
              <a:rPr lang="zh-CN" altLang="en-US"/>
              <a:t>solrCloud  solr4.x才支持</a:t>
            </a:r>
          </a:p>
          <a:p>
            <a:pPr lvl="2">
              <a:lnSpc>
                <a:spcPct val="80000"/>
              </a:lnSpc>
            </a:pPr>
            <a:r>
              <a:rPr lang="zh-CN" altLang="en-US"/>
              <a:t>es是为分布式而生的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支持的格式</a:t>
            </a:r>
          </a:p>
          <a:p>
            <a:pPr lvl="2">
              <a:lnSpc>
                <a:spcPct val="80000"/>
              </a:lnSpc>
            </a:pPr>
            <a:r>
              <a:rPr lang="zh-CN" altLang="en-US"/>
              <a:t>solr  xml   json</a:t>
            </a:r>
          </a:p>
          <a:p>
            <a:pPr lvl="2">
              <a:lnSpc>
                <a:spcPct val="80000"/>
              </a:lnSpc>
            </a:pPr>
            <a:r>
              <a:rPr lang="zh-CN" altLang="en-US"/>
              <a:t>es  json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近实时搜索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Es和solr百度指数对比</a:t>
            </a: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" y="1528067"/>
            <a:ext cx="8624887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89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err="1"/>
              <a:t>elasticsearch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err="1"/>
              <a:t>Solr</a:t>
            </a:r>
            <a:r>
              <a:rPr lang="zh-CN" altLang="en-US" sz="2000" b="1"/>
              <a:t>和</a:t>
            </a:r>
            <a:r>
              <a:rPr lang="en-US" altLang="zh-CN" sz="2000" b="1" err="1"/>
              <a:t>elasticsearch</a:t>
            </a:r>
            <a:r>
              <a:rPr lang="zh-CN" altLang="en-US" sz="2000" b="1"/>
              <a:t>的性能对比</a:t>
            </a:r>
            <a:endParaRPr lang="zh-CN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010" y="2365392"/>
            <a:ext cx="8485714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0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Rest</a:t>
            </a:r>
            <a:r>
              <a:rPr lang="zh-CN" altLang="en-US"/>
              <a:t>简介</a:t>
            </a:r>
            <a:endParaRPr lang="en-US" altLang="zh-CN"/>
          </a:p>
          <a:p>
            <a:r>
              <a:rPr lang="en-US" altLang="zh-CN"/>
              <a:t>Representational State Transfer</a:t>
            </a:r>
          </a:p>
          <a:p>
            <a:r>
              <a:rPr lang="zh-CN" altLang="en-US"/>
              <a:t>一种软件架构风格，而不是标准，只是提供了一组设计原则和约束条件。它主要用于客户端和服务器交互类的软件。基于这个风格设计的软件可以更简洁，更有层次，更易于实现缓存等机制。</a:t>
            </a:r>
          </a:p>
          <a:p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49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Rest</a:t>
            </a:r>
            <a:r>
              <a:rPr lang="zh-CN" altLang="en-US"/>
              <a:t>简介</a:t>
            </a:r>
            <a:endParaRPr lang="en-US" altLang="zh-CN"/>
          </a:p>
          <a:p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244" y="1484784"/>
            <a:ext cx="782077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95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786874" cy="5073427"/>
          </a:xfrm>
        </p:spPr>
        <p:txBody>
          <a:bodyPr/>
          <a:lstStyle/>
          <a:p>
            <a:r>
              <a:rPr lang="en-US" altLang="zh-CN"/>
              <a:t>Rest</a:t>
            </a:r>
            <a:r>
              <a:rPr lang="zh-CN" altLang="en-US"/>
              <a:t>操作</a:t>
            </a:r>
            <a:endParaRPr lang="en-US" altLang="zh-CN"/>
          </a:p>
          <a:p>
            <a:r>
              <a:rPr lang="zh-CN" altLang="en-US"/>
              <a:t>REST的操作分为以下几种</a:t>
            </a:r>
          </a:p>
          <a:p>
            <a:pPr lvl="1"/>
            <a:r>
              <a:rPr lang="zh-CN" altLang="en-US"/>
              <a:t>GET：获取对象的当前状态；</a:t>
            </a:r>
          </a:p>
          <a:p>
            <a:pPr lvl="1"/>
            <a:r>
              <a:rPr lang="zh-CN" altLang="en-US"/>
              <a:t>PUT：改变对象的状态；</a:t>
            </a:r>
          </a:p>
          <a:p>
            <a:pPr lvl="1"/>
            <a:r>
              <a:rPr lang="zh-CN" altLang="en-US"/>
              <a:t>POST：创建对象；</a:t>
            </a:r>
          </a:p>
          <a:p>
            <a:pPr lvl="1"/>
            <a:r>
              <a:rPr lang="zh-CN" altLang="en-US"/>
              <a:t>DELETE：删除对象；</a:t>
            </a:r>
          </a:p>
          <a:p>
            <a:pPr lvl="1"/>
            <a:r>
              <a:rPr lang="zh-CN" altLang="en-US"/>
              <a:t>HEAD：获取头信息。</a:t>
            </a:r>
          </a:p>
          <a:p>
            <a:endParaRPr lang="en-US" altLang="zh-CN"/>
          </a:p>
          <a:p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155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786874" cy="5073427"/>
          </a:xfrm>
        </p:spPr>
        <p:txBody>
          <a:bodyPr/>
          <a:lstStyle/>
          <a:p>
            <a:r>
              <a:rPr lang="zh-CN" altLang="en-US"/>
              <a:t>ES内置的REST接口</a:t>
            </a:r>
            <a:endParaRPr lang="en-US" altLang="zh-CN"/>
          </a:p>
          <a:p>
            <a:endParaRPr lang="en-US" altLang="zh-CN"/>
          </a:p>
          <a:p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5" y="1502903"/>
            <a:ext cx="7506247" cy="430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6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20638"/>
            <a:ext cx="8786874" cy="5073427"/>
          </a:xfrm>
        </p:spPr>
        <p:txBody>
          <a:bodyPr/>
          <a:lstStyle/>
          <a:p>
            <a:r>
              <a:rPr lang="zh-CN" altLang="en-US"/>
              <a:t>结构化（关系型数据库），全文检索</a:t>
            </a:r>
            <a:endParaRPr lang="en-US" altLang="zh-CN"/>
          </a:p>
          <a:p>
            <a:pPr lvl="1"/>
            <a:r>
              <a:rPr lang="zh-CN" altLang="en-US"/>
              <a:t>表：字段数量，字段类型</a:t>
            </a:r>
            <a:endParaRPr lang="en-US" altLang="zh-CN"/>
          </a:p>
          <a:p>
            <a:r>
              <a:rPr lang="zh-CN" altLang="en-US"/>
              <a:t>非结构化：</a:t>
            </a:r>
            <a:endParaRPr lang="en-US" altLang="zh-CN"/>
          </a:p>
          <a:p>
            <a:pPr lvl="1"/>
            <a:r>
              <a:rPr lang="zh-CN" altLang="en-US"/>
              <a:t>文本文档，图片，视频，音乐。。。。</a:t>
            </a:r>
            <a:endParaRPr lang="en-US" altLang="zh-CN"/>
          </a:p>
          <a:p>
            <a:r>
              <a:rPr lang="zh-CN" altLang="en-US"/>
              <a:t>半结构化：</a:t>
            </a:r>
            <a:endParaRPr lang="en-US" altLang="zh-CN"/>
          </a:p>
          <a:p>
            <a:pPr lvl="1"/>
            <a:r>
              <a:rPr lang="en-US" altLang="zh-CN"/>
              <a:t>json</a:t>
            </a:r>
            <a:r>
              <a:rPr lang="zh-CN" altLang="en-US"/>
              <a:t>，</a:t>
            </a:r>
            <a:r>
              <a:rPr lang="en-US" altLang="zh-CN"/>
              <a:t>html</a:t>
            </a:r>
            <a:r>
              <a:rPr lang="zh-CN" altLang="en-US"/>
              <a:t>，</a:t>
            </a:r>
            <a:r>
              <a:rPr lang="en-US" altLang="zh-CN"/>
              <a:t>xml</a:t>
            </a:r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354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r>
              <a:rPr lang="en-US" altLang="zh-CN"/>
              <a:t>:</a:t>
            </a:r>
            <a:r>
              <a:rPr lang="zh-CN" altLang="en-US">
                <a:solidFill>
                  <a:srgbClr val="FF0000"/>
                </a:solidFill>
              </a:rPr>
              <a:t>集群安装见文档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786874" cy="507342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Char char="»"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零配置，开箱即用</a:t>
            </a:r>
          </a:p>
          <a:p>
            <a:pPr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Char char="»"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没有繁琐的安装配置</a:t>
            </a:r>
          </a:p>
          <a:p>
            <a:pPr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Char char="»"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java版本要求：最低1.7</a:t>
            </a:r>
          </a:p>
          <a:p>
            <a:pPr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Char char="»"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下载地址：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Char char="»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hlinkClick r:id="rId3"/>
              </a:rPr>
              <a:t>https://www.elastic.co/downloads/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Char char="»"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启动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Char char="»"/>
            </a:pPr>
            <a:r>
              <a:rPr lang="zh-CN" alt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cd /usr/local/elasticsearch-</a:t>
            </a:r>
            <a:r>
              <a:rPr lang="en-US" altLang="zh-CN" sz="25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5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5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zh-CN" altLang="en-US" sz="25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Char char="»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./bin/elasticsearch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Char char="»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bin/elasticsearch -d(后台运行)</a:t>
            </a:r>
            <a:endParaRPr lang="en-US" altLang="zh-CN"/>
          </a:p>
          <a:p>
            <a:endParaRPr lang="en-US" altLang="zh-CN"/>
          </a:p>
          <a:p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48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4354"/>
            <a:ext cx="8786874" cy="5618982"/>
          </a:xfrm>
        </p:spPr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Elasticsearch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的插件</a:t>
            </a: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800"/>
              <a:t>站点插件（以网页形式展现）</a:t>
            </a:r>
          </a:p>
          <a:p>
            <a:pPr lvl="1">
              <a:lnSpc>
                <a:spcPct val="80000"/>
              </a:lnSpc>
            </a:pPr>
            <a:r>
              <a:rPr lang="en-US" altLang="zh-CN" sz="1600" err="1"/>
              <a:t>BigDesk</a:t>
            </a:r>
            <a:r>
              <a:rPr lang="en-US" altLang="zh-CN" sz="1600"/>
              <a:t> Plugin (</a:t>
            </a:r>
            <a:r>
              <a:rPr lang="zh-CN" altLang="en-US" sz="1600"/>
              <a:t>作者 </a:t>
            </a:r>
            <a:r>
              <a:rPr lang="en-US" altLang="zh-CN" sz="1600" err="1"/>
              <a:t>Luk</a:t>
            </a:r>
            <a:r>
              <a:rPr lang="en-US" altLang="zh-CN" sz="1600" err="1">
                <a:latin typeface="宋体" panose="02010600030101010101" pitchFamily="2" charset="-122"/>
              </a:rPr>
              <a:t>áš</a:t>
            </a:r>
            <a:r>
              <a:rPr lang="en-US" altLang="zh-CN" sz="1600"/>
              <a:t> </a:t>
            </a:r>
            <a:r>
              <a:rPr lang="en-US" altLang="zh-CN" sz="1600" err="1"/>
              <a:t>Vlček</a:t>
            </a:r>
            <a:r>
              <a:rPr lang="en-US" altLang="zh-CN" sz="1600"/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1600"/>
              <a:t>简介：监控</a:t>
            </a:r>
            <a:r>
              <a:rPr lang="en-US" altLang="zh-CN" sz="1600" err="1"/>
              <a:t>es</a:t>
            </a:r>
            <a:r>
              <a:rPr lang="zh-CN" altLang="en-US" sz="1600"/>
              <a:t>状态的插件，推荐！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solidFill>
                  <a:srgbClr val="FF0000"/>
                </a:solidFill>
              </a:rPr>
              <a:t>Elasticsearch Head Plugin (</a:t>
            </a:r>
            <a:r>
              <a:rPr lang="zh-CN" altLang="en-US" sz="1600">
                <a:solidFill>
                  <a:srgbClr val="FF0000"/>
                </a:solidFill>
              </a:rPr>
              <a:t>作者 </a:t>
            </a:r>
            <a:r>
              <a:rPr lang="en-US" altLang="zh-CN" sz="1600">
                <a:solidFill>
                  <a:srgbClr val="FF0000"/>
                </a:solidFill>
              </a:rPr>
              <a:t>Ben Birch)</a:t>
            </a:r>
          </a:p>
          <a:p>
            <a:pPr lvl="1">
              <a:lnSpc>
                <a:spcPct val="80000"/>
              </a:lnSpc>
            </a:pPr>
            <a:r>
              <a:rPr lang="zh-CN" altLang="en-US" sz="1600"/>
              <a:t>简介：很方便对</a:t>
            </a:r>
            <a:r>
              <a:rPr lang="en-US" altLang="zh-CN" sz="1600" err="1"/>
              <a:t>es</a:t>
            </a:r>
            <a:r>
              <a:rPr lang="zh-CN" altLang="en-US" sz="1600"/>
              <a:t>进行各种操作的客户端。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Paramedic Plugin (</a:t>
            </a:r>
            <a:r>
              <a:rPr lang="zh-CN" altLang="en-US" sz="1600"/>
              <a:t>作者 </a:t>
            </a:r>
            <a:r>
              <a:rPr lang="en-US" altLang="zh-CN" sz="1600"/>
              <a:t>Karel </a:t>
            </a:r>
            <a:r>
              <a:rPr lang="en-US" altLang="zh-CN" sz="1600" err="1"/>
              <a:t>Minař</a:t>
            </a:r>
            <a:r>
              <a:rPr lang="en-US" altLang="zh-CN" sz="1600" err="1">
                <a:latin typeface="宋体" panose="02010600030101010101" pitchFamily="2" charset="-122"/>
              </a:rPr>
              <a:t>í</a:t>
            </a:r>
            <a:r>
              <a:rPr lang="en-US" altLang="zh-CN" sz="1600" err="1"/>
              <a:t>k</a:t>
            </a:r>
            <a:r>
              <a:rPr lang="en-US" altLang="zh-CN" sz="1600"/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1600"/>
              <a:t>简介：</a:t>
            </a:r>
            <a:r>
              <a:rPr lang="en-US" altLang="zh-CN" sz="1600" err="1"/>
              <a:t>es</a:t>
            </a:r>
            <a:r>
              <a:rPr lang="zh-CN" altLang="en-US" sz="1600"/>
              <a:t>监控插件</a:t>
            </a:r>
          </a:p>
          <a:p>
            <a:pPr lvl="1">
              <a:lnSpc>
                <a:spcPct val="80000"/>
              </a:lnSpc>
            </a:pPr>
            <a:r>
              <a:rPr lang="en-US" altLang="zh-CN" sz="1600" err="1"/>
              <a:t>SegmentSpy</a:t>
            </a:r>
            <a:r>
              <a:rPr lang="en-US" altLang="zh-CN" sz="1600"/>
              <a:t> Plugin (</a:t>
            </a:r>
            <a:r>
              <a:rPr lang="zh-CN" altLang="en-US" sz="1600"/>
              <a:t>作者 </a:t>
            </a:r>
            <a:r>
              <a:rPr lang="en-US" altLang="zh-CN" sz="1600"/>
              <a:t>Zachary Tong)</a:t>
            </a:r>
          </a:p>
          <a:p>
            <a:pPr lvl="1">
              <a:lnSpc>
                <a:spcPct val="80000"/>
              </a:lnSpc>
            </a:pPr>
            <a:r>
              <a:rPr lang="zh-CN" altLang="en-US" sz="1600"/>
              <a:t>简介：查看</a:t>
            </a:r>
            <a:r>
              <a:rPr lang="en-US" altLang="zh-CN" sz="1600" err="1"/>
              <a:t>es</a:t>
            </a:r>
            <a:r>
              <a:rPr lang="zh-CN" altLang="en-US" sz="1600"/>
              <a:t>索引</a:t>
            </a:r>
            <a:r>
              <a:rPr lang="en-US" altLang="zh-CN" sz="1600"/>
              <a:t>segment</a:t>
            </a:r>
            <a:r>
              <a:rPr lang="zh-CN" altLang="en-US" sz="1600"/>
              <a:t>状态的插件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Inquisitor Plugin (</a:t>
            </a:r>
            <a:r>
              <a:rPr lang="zh-CN" altLang="en-US" sz="1600"/>
              <a:t>作者 </a:t>
            </a:r>
            <a:r>
              <a:rPr lang="en-US" altLang="zh-CN" sz="1600"/>
              <a:t>Zachary Tong)</a:t>
            </a:r>
          </a:p>
          <a:p>
            <a:pPr lvl="1">
              <a:lnSpc>
                <a:spcPct val="80000"/>
              </a:lnSpc>
            </a:pPr>
            <a:r>
              <a:rPr lang="zh-CN" altLang="en-US" sz="1600"/>
              <a:t>简介：这个插件主要用来调试你的查询。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38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4354"/>
            <a:ext cx="8786874" cy="5618982"/>
          </a:xfrm>
        </p:spPr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Elasticsearch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的插件</a:t>
            </a: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/>
              <a:t>这个主要提供的是节点的实时状态监控，包括jvm的情况，linux的情况，elasticsearch的情况</a:t>
            </a:r>
          </a:p>
          <a:p>
            <a:pPr lvl="1"/>
            <a:r>
              <a:rPr lang="zh-CN" altLang="en-US"/>
              <a:t>安装bin/plugin install lukas-vlcek/bigdesk</a:t>
            </a:r>
          </a:p>
          <a:p>
            <a:pPr lvl="1"/>
            <a:r>
              <a:rPr lang="zh-CN" altLang="en-US"/>
              <a:t>删除bin/plugin remove bigdesk</a:t>
            </a:r>
          </a:p>
          <a:p>
            <a:r>
              <a:rPr lang="zh-CN" altLang="en-US"/>
              <a:t>http://192.168.</a:t>
            </a:r>
            <a:r>
              <a:rPr lang="en-US" altLang="zh-CN"/>
              <a:t>57.4</a:t>
            </a:r>
            <a:r>
              <a:rPr lang="zh-CN" altLang="en-US"/>
              <a:t>:9200/_plugin/bigdesk/</a:t>
            </a:r>
          </a:p>
          <a:p>
            <a:r>
              <a:rPr lang="zh-CN" altLang="en-US"/>
              <a:t>http://192.168.</a:t>
            </a:r>
            <a:r>
              <a:rPr lang="en-US" altLang="zh-CN"/>
              <a:t>57.4</a:t>
            </a:r>
            <a:r>
              <a:rPr lang="zh-CN" altLang="en-US"/>
              <a:t>:9200/_cluster/state?pretty</a:t>
            </a:r>
          </a:p>
        </p:txBody>
      </p:sp>
    </p:spTree>
    <p:extLst>
      <p:ext uri="{BB962C8B-B14F-4D97-AF65-F5344CB8AC3E}">
        <p14:creationId xmlns:p14="http://schemas.microsoft.com/office/powerpoint/2010/main" val="2033283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4354"/>
            <a:ext cx="8786874" cy="5618982"/>
          </a:xfrm>
        </p:spPr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Elasticsearch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的插件</a:t>
            </a: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/>
              <a:t>这个主要提供的是健康状态查询</a:t>
            </a:r>
          </a:p>
          <a:p>
            <a:pPr lvl="1"/>
            <a:r>
              <a:rPr lang="zh-CN" altLang="en-US"/>
              <a:t>安装bin/plugin install mobz/elasticsearch-head </a:t>
            </a:r>
          </a:p>
          <a:p>
            <a:r>
              <a:rPr lang="zh-CN" altLang="en-US"/>
              <a:t>http://192.168.</a:t>
            </a:r>
            <a:r>
              <a:rPr lang="en-US" altLang="zh-CN"/>
              <a:t>57.4</a:t>
            </a:r>
            <a:r>
              <a:rPr lang="zh-CN" altLang="en-US"/>
              <a:t>:9200/_plugin/head?pretty</a:t>
            </a:r>
          </a:p>
        </p:txBody>
      </p:sp>
    </p:spTree>
    <p:extLst>
      <p:ext uri="{BB962C8B-B14F-4D97-AF65-F5344CB8AC3E}">
        <p14:creationId xmlns:p14="http://schemas.microsoft.com/office/powerpoint/2010/main" val="3333277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786874" cy="5073427"/>
          </a:xfrm>
        </p:spPr>
        <p:txBody>
          <a:bodyPr/>
          <a:lstStyle/>
          <a:p>
            <a:r>
              <a:rPr lang="zh-CN" altLang="en-US"/>
              <a:t>ES和关系型数据库的数据对比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2348880"/>
            <a:ext cx="5400600" cy="260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94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26807-38FF-4034-A8DB-CD8BB81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0191B-1274-47F2-B97E-CD94BF54C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2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zh-CN" altLang="en-US" sz="2800"/>
              <a:t>CURL命令</a:t>
            </a:r>
            <a:endParaRPr lang="en-US" altLang="zh-CN" sz="2800"/>
          </a:p>
          <a:p>
            <a:pPr lvl="1">
              <a:lnSpc>
                <a:spcPct val="90000"/>
              </a:lnSpc>
            </a:pPr>
            <a:r>
              <a:rPr lang="zh-CN" altLang="en-US"/>
              <a:t>简单认为是可以在命令行下访问url的一个工具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curl是利用URL语法在命令行方式下工作的开源文件传输工具，使用curl可以简单实现常见的get/post请求。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curl  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 -</a:t>
            </a:r>
            <a:r>
              <a:rPr lang="en-US" altLang="zh-CN"/>
              <a:t>X</a:t>
            </a:r>
            <a:r>
              <a:rPr lang="zh-CN" altLang="en-US"/>
              <a:t>  指定http请求的方法</a:t>
            </a:r>
          </a:p>
          <a:p>
            <a:pPr lvl="3">
              <a:lnSpc>
                <a:spcPct val="90000"/>
              </a:lnSpc>
            </a:pPr>
            <a:r>
              <a:rPr lang="zh-CN" altLang="en-US"/>
              <a:t>HEAD  GET POST  PUT DELETE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-d   指定要传输的数据</a:t>
            </a:r>
            <a:endParaRPr lang="en-US" altLang="zh-CN"/>
          </a:p>
          <a:p>
            <a:pPr lvl="1">
              <a:lnSpc>
                <a:spcPct val="90000"/>
              </a:lnSpc>
            </a:pPr>
            <a:endParaRPr lang="en-US" altLang="zh-CN"/>
          </a:p>
          <a:p>
            <a:pPr>
              <a:lnSpc>
                <a:spcPts val="4300"/>
              </a:lnSpc>
              <a:buFont typeface="Arial" pitchFamily="34" charset="0"/>
              <a:buChar char="•"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96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B21A6-906A-4D0A-87A1-7877D0F8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D72D4-4A53-40CD-BE8D-EF68A2201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#</a:t>
            </a:r>
            <a:r>
              <a:rPr lang="zh-CN" altLang="en-US"/>
              <a:t>创建索引库：</a:t>
            </a:r>
          </a:p>
          <a:p>
            <a:r>
              <a:rPr lang="en-US" altLang="zh-CN"/>
              <a:t>curl -XPUT http://192.168.9.11:9200/bjsxt/</a:t>
            </a:r>
          </a:p>
          <a:p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修改配置</a:t>
            </a:r>
          </a:p>
          <a:p>
            <a:r>
              <a:rPr lang="en-US" altLang="zh-CN"/>
              <a:t>curl -XPUT 'http://192.168.239.3:9200/test2/' -d'{"settings":{"number_of_replicas":2}}'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57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78C8B-9B80-436A-83BD-9EA75A68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16B15-22DD-4A58-A410-31C07926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#</a:t>
            </a:r>
            <a:r>
              <a:rPr lang="zh-CN" altLang="en-US" sz="2000"/>
              <a:t>创建</a:t>
            </a:r>
            <a:r>
              <a:rPr lang="en-US" altLang="zh-CN" sz="2000"/>
              <a:t>document</a:t>
            </a:r>
            <a:r>
              <a:rPr lang="zh-CN" altLang="en-US" sz="2000"/>
              <a:t>：</a:t>
            </a:r>
          </a:p>
          <a:p>
            <a:r>
              <a:rPr lang="en-US" altLang="zh-CN" sz="2000"/>
              <a:t>curl -XPOST http://192.168.9.11:9200/bjsxt/employee -d '</a:t>
            </a:r>
          </a:p>
          <a:p>
            <a:r>
              <a:rPr lang="en-US" altLang="zh-CN" sz="2000"/>
              <a:t>{</a:t>
            </a:r>
          </a:p>
          <a:p>
            <a:r>
              <a:rPr lang="en-US" altLang="zh-CN" sz="2000"/>
              <a:t>	"first_name" : "bin",</a:t>
            </a:r>
          </a:p>
          <a:p>
            <a:r>
              <a:rPr lang="en-US" altLang="zh-CN" sz="2000"/>
              <a:t>	"last_name" : "tang",</a:t>
            </a:r>
          </a:p>
          <a:p>
            <a:r>
              <a:rPr lang="en-US" altLang="zh-CN" sz="2000"/>
              <a:t>	"age" : 33,</a:t>
            </a:r>
          </a:p>
          <a:p>
            <a:r>
              <a:rPr lang="en-US" altLang="zh-CN" sz="2000"/>
              <a:t>	"about" : "I love to go rock climbing",</a:t>
            </a:r>
          </a:p>
          <a:p>
            <a:r>
              <a:rPr lang="en-US" altLang="zh-CN" sz="2000"/>
              <a:t>	"interests": [ "sports", "music" ]</a:t>
            </a:r>
          </a:p>
          <a:p>
            <a:r>
              <a:rPr lang="en-US" altLang="zh-CN" sz="2000"/>
              <a:t>}'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967195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08FB0-FBB3-414F-A211-B5127F10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1D765-CDC6-4944-969D-EAD84EEE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#</a:t>
            </a:r>
            <a:r>
              <a:rPr lang="zh-CN" altLang="en-US" sz="2000"/>
              <a:t>更新</a:t>
            </a:r>
            <a:r>
              <a:rPr lang="en-US" altLang="zh-CN" sz="2000"/>
              <a:t>document</a:t>
            </a:r>
            <a:r>
              <a:rPr lang="zh-CN" altLang="en-US" sz="2000"/>
              <a:t>：</a:t>
            </a:r>
          </a:p>
          <a:p>
            <a:r>
              <a:rPr lang="en-US" altLang="zh-CN" sz="2000"/>
              <a:t>curl -XPUT http://192.168.9.11:9200/bjsxt/employee/1 -d '</a:t>
            </a:r>
          </a:p>
          <a:p>
            <a:r>
              <a:rPr lang="en-US" altLang="zh-CN" sz="2000"/>
              <a:t>{</a:t>
            </a:r>
          </a:p>
          <a:p>
            <a:r>
              <a:rPr lang="en-US" altLang="zh-CN" sz="2000"/>
              <a:t>	"first_name" : "bin",</a:t>
            </a:r>
          </a:p>
          <a:p>
            <a:r>
              <a:rPr lang="en-US" altLang="zh-CN" sz="2000"/>
              <a:t>	"last_name" : "pang",</a:t>
            </a:r>
          </a:p>
          <a:p>
            <a:r>
              <a:rPr lang="en-US" altLang="zh-CN" sz="2000"/>
              <a:t>	"age" : 30,</a:t>
            </a:r>
          </a:p>
          <a:p>
            <a:r>
              <a:rPr lang="en-US" altLang="zh-CN" sz="2000"/>
              <a:t>	"about" : "I love to go rock climbing",</a:t>
            </a:r>
          </a:p>
          <a:p>
            <a:r>
              <a:rPr lang="en-US" altLang="zh-CN" sz="2000"/>
              <a:t>	"interests": [ "sports", "music" ]</a:t>
            </a:r>
          </a:p>
          <a:p>
            <a:r>
              <a:rPr lang="en-US" altLang="zh-CN" sz="2000"/>
              <a:t>}'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54125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027173"/>
              </p:ext>
            </p:extLst>
          </p:nvPr>
        </p:nvGraphicFramePr>
        <p:xfrm>
          <a:off x="5076056" y="4437112"/>
          <a:ext cx="3940490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46">
                  <a:extLst>
                    <a:ext uri="{9D8B030D-6E8A-4147-A177-3AD203B41FA5}">
                      <a16:colId xmlns:a16="http://schemas.microsoft.com/office/drawing/2014/main" val="1348073599"/>
                    </a:ext>
                  </a:extLst>
                </a:gridCol>
                <a:gridCol w="3503644">
                  <a:extLst>
                    <a:ext uri="{9D8B030D-6E8A-4147-A177-3AD203B41FA5}">
                      <a16:colId xmlns:a16="http://schemas.microsoft.com/office/drawing/2014/main" val="29334722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marL="75460" marR="75460" marT="37730" marB="3773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msg</a:t>
                      </a:r>
                      <a:endParaRPr lang="zh-CN" altLang="en-US" sz="1200"/>
                    </a:p>
                  </a:txBody>
                  <a:tcPr marL="75460" marR="75460" marT="37730" marB="37730"/>
                </a:tc>
                <a:extLst>
                  <a:ext uri="{0D108BD9-81ED-4DB2-BD59-A6C34878D82A}">
                    <a16:rowId xmlns:a16="http://schemas.microsoft.com/office/drawing/2014/main" val="318555288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zh-CN" sz="1200"/>
                        <a:t>001</a:t>
                      </a:r>
                      <a:endParaRPr lang="zh-CN" altLang="en-US" sz="1200"/>
                    </a:p>
                  </a:txBody>
                  <a:tcPr marL="75460" marR="75460" marT="37730" marB="37730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我是中国人，我很骄傲！</a:t>
                      </a:r>
                    </a:p>
                  </a:txBody>
                  <a:tcPr marL="75460" marR="75460" marT="37730" marB="37730"/>
                </a:tc>
                <a:extLst>
                  <a:ext uri="{0D108BD9-81ED-4DB2-BD59-A6C34878D82A}">
                    <a16:rowId xmlns:a16="http://schemas.microsoft.com/office/drawing/2014/main" val="44846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zh-CN" sz="1200"/>
                        <a:t>002</a:t>
                      </a:r>
                      <a:endParaRPr lang="zh-CN" altLang="en-US" sz="1200"/>
                    </a:p>
                  </a:txBody>
                  <a:tcPr marL="75460" marR="75460" marT="37730" marB="37730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尚学堂是中国最好的培训结构，没有之一！</a:t>
                      </a:r>
                    </a:p>
                  </a:txBody>
                  <a:tcPr marL="75460" marR="75460" marT="37730" marB="37730"/>
                </a:tc>
                <a:extLst>
                  <a:ext uri="{0D108BD9-81ED-4DB2-BD59-A6C34878D82A}">
                    <a16:rowId xmlns:a16="http://schemas.microsoft.com/office/drawing/2014/main" val="213944348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zh-CN" sz="1200"/>
                        <a:t>002</a:t>
                      </a:r>
                      <a:endParaRPr lang="zh-CN" altLang="en-US" sz="1200"/>
                    </a:p>
                  </a:txBody>
                  <a:tcPr marL="75460" marR="75460" marT="37730" marB="37730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北京的天气，涩涩的！</a:t>
                      </a:r>
                    </a:p>
                  </a:txBody>
                  <a:tcPr marL="75460" marR="75460" marT="37730" marB="37730"/>
                </a:tc>
                <a:extLst>
                  <a:ext uri="{0D108BD9-81ED-4DB2-BD59-A6C34878D82A}">
                    <a16:rowId xmlns:a16="http://schemas.microsoft.com/office/drawing/2014/main" val="363099392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BB85EC2-F7E6-4FCE-8E2F-444A1C7678BB}"/>
              </a:ext>
            </a:extLst>
          </p:cNvPr>
          <p:cNvSpPr txBox="1">
            <a:spLocks/>
          </p:cNvSpPr>
          <p:nvPr/>
        </p:nvSpPr>
        <p:spPr bwMode="auto">
          <a:xfrm>
            <a:off x="229672" y="1412776"/>
            <a:ext cx="8786874" cy="507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/>
              <a:t>关系型数据库：</a:t>
            </a:r>
            <a:endParaRPr lang="en-US" altLang="zh-CN"/>
          </a:p>
          <a:p>
            <a:pPr lvl="1"/>
            <a:r>
              <a:rPr lang="zh-CN" altLang="en-US"/>
              <a:t>基于字段</a:t>
            </a:r>
            <a:endParaRPr lang="en-US" altLang="zh-CN"/>
          </a:p>
          <a:p>
            <a:pPr lvl="1"/>
            <a:r>
              <a:rPr lang="zh-CN" altLang="en-US"/>
              <a:t>字段中放置的是</a:t>
            </a:r>
            <a:r>
              <a:rPr lang="zh-CN" altLang="en-US">
                <a:solidFill>
                  <a:srgbClr val="FF0000"/>
                </a:solidFill>
              </a:rPr>
              <a:t>非结构化</a:t>
            </a:r>
          </a:p>
          <a:p>
            <a:pPr lvl="1"/>
            <a:r>
              <a:rPr lang="zh-CN" altLang="en-US"/>
              <a:t>索引，</a:t>
            </a:r>
            <a:r>
              <a:rPr lang="zh-CN" altLang="en-US">
                <a:solidFill>
                  <a:srgbClr val="FF0000"/>
                </a:solidFill>
              </a:rPr>
              <a:t>面向字段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960" y="4437112"/>
            <a:ext cx="4964069" cy="15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94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0A4B5-A59F-4D57-A34B-8780585E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AD702-952B-425C-B3F2-720F4C06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#</a:t>
            </a:r>
            <a:r>
              <a:rPr lang="zh-CN" altLang="en-US" sz="2000"/>
              <a:t>根据</a:t>
            </a:r>
            <a:r>
              <a:rPr lang="en-US" altLang="zh-CN" sz="2000"/>
              <a:t>document</a:t>
            </a:r>
            <a:r>
              <a:rPr lang="zh-CN" altLang="en-US" sz="2000"/>
              <a:t>的</a:t>
            </a:r>
            <a:r>
              <a:rPr lang="en-US" altLang="zh-CN" sz="2000"/>
              <a:t>id</a:t>
            </a:r>
            <a:r>
              <a:rPr lang="zh-CN" altLang="en-US" sz="2000"/>
              <a:t>来查询数据：</a:t>
            </a:r>
          </a:p>
          <a:p>
            <a:r>
              <a:rPr lang="en-US" altLang="zh-CN" sz="2000"/>
              <a:t>curl -XGET http://192.168.9.11:9200/bjsxt/employee/1?pretty</a:t>
            </a:r>
          </a:p>
          <a:p>
            <a:endParaRPr lang="en-US" altLang="zh-CN" sz="2000"/>
          </a:p>
          <a:p>
            <a:r>
              <a:rPr lang="en-US" altLang="zh-CN" sz="2000"/>
              <a:t>#</a:t>
            </a:r>
            <a:r>
              <a:rPr lang="zh-CN" altLang="en-US" sz="2000"/>
              <a:t>根据</a:t>
            </a:r>
            <a:r>
              <a:rPr lang="en-US" altLang="zh-CN" sz="2000"/>
              <a:t>field</a:t>
            </a:r>
            <a:r>
              <a:rPr lang="zh-CN" altLang="en-US" sz="2000"/>
              <a:t>来查询数据：</a:t>
            </a:r>
          </a:p>
          <a:p>
            <a:r>
              <a:rPr lang="en-US" altLang="zh-CN" sz="1600"/>
              <a:t>curl -XGET http://192.168.239.3:9200/bjsxt/employee/_search?q=first_name="bin"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270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7EE36-D05F-4A37-B363-E2D3B0F5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7E4BC-6703-49D4-8338-3D154B5F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#</a:t>
            </a:r>
            <a:r>
              <a:rPr lang="zh-CN" altLang="en-US" sz="2000"/>
              <a:t>根据</a:t>
            </a:r>
            <a:r>
              <a:rPr lang="en-US" altLang="zh-CN" sz="2000"/>
              <a:t>field</a:t>
            </a:r>
            <a:r>
              <a:rPr lang="zh-CN" altLang="en-US" sz="2000"/>
              <a:t>来查询数据：</a:t>
            </a:r>
            <a:r>
              <a:rPr lang="en-US" altLang="zh-CN" sz="2000"/>
              <a:t>match</a:t>
            </a:r>
          </a:p>
          <a:p>
            <a:r>
              <a:rPr lang="en-US" altLang="zh-CN" sz="2000"/>
              <a:t>curl -XGET http://192.168.239.3:9200/bjsxt/book/_search -d '</a:t>
            </a:r>
          </a:p>
          <a:p>
            <a:r>
              <a:rPr lang="en-US" altLang="zh-CN" sz="2000"/>
              <a:t>{</a:t>
            </a:r>
          </a:p>
          <a:p>
            <a:r>
              <a:rPr lang="en-US" altLang="zh-CN" sz="2000"/>
              <a:t>	"query":</a:t>
            </a:r>
          </a:p>
          <a:p>
            <a:r>
              <a:rPr lang="en-US" altLang="zh-CN" sz="2000"/>
              <a:t>		{"match":</a:t>
            </a:r>
          </a:p>
          <a:p>
            <a:r>
              <a:rPr lang="en-US" altLang="zh-CN" sz="2000"/>
              <a:t>			{"name":"hadoop"}</a:t>
            </a:r>
          </a:p>
          <a:p>
            <a:r>
              <a:rPr lang="en-US" altLang="zh-CN" sz="2000"/>
              <a:t>		}</a:t>
            </a:r>
          </a:p>
          <a:p>
            <a:r>
              <a:rPr lang="en-US" altLang="zh-CN" sz="2000"/>
              <a:t>}'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258398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70EFA-9C28-4A13-817D-558E3688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90A1F-D41F-48DE-AB38-B6A98B532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#</a:t>
            </a:r>
            <a:r>
              <a:rPr lang="zh-CN" altLang="en-US" sz="2000"/>
              <a:t>对多个</a:t>
            </a:r>
            <a:r>
              <a:rPr lang="en-US" altLang="zh-CN" sz="2000"/>
              <a:t>field</a:t>
            </a:r>
            <a:r>
              <a:rPr lang="zh-CN" altLang="en-US" sz="2000"/>
              <a:t>发起查询：</a:t>
            </a:r>
            <a:r>
              <a:rPr lang="en-US" altLang="zh-CN" sz="2000"/>
              <a:t>multi_match</a:t>
            </a:r>
          </a:p>
          <a:p>
            <a:r>
              <a:rPr lang="en-US" altLang="zh-CN" sz="2000"/>
              <a:t>curl -XGET http://192.168.239.3:9200/bjsxt/employee/_search -d '</a:t>
            </a:r>
          </a:p>
          <a:p>
            <a:r>
              <a:rPr lang="en-US" altLang="zh-CN" sz="2000"/>
              <a:t>{</a:t>
            </a:r>
          </a:p>
          <a:p>
            <a:r>
              <a:rPr lang="en-US" altLang="zh-CN" sz="2000"/>
              <a:t>	"query":</a:t>
            </a:r>
          </a:p>
          <a:p>
            <a:r>
              <a:rPr lang="en-US" altLang="zh-CN" sz="2000"/>
              <a:t>		{"multi_match":</a:t>
            </a:r>
          </a:p>
          <a:p>
            <a:r>
              <a:rPr lang="en-US" altLang="zh-CN" sz="2000"/>
              <a:t>			{</a:t>
            </a:r>
          </a:p>
          <a:p>
            <a:r>
              <a:rPr lang="en-US" altLang="zh-CN" sz="2000"/>
              <a:t>				"query":"John",</a:t>
            </a:r>
          </a:p>
          <a:p>
            <a:r>
              <a:rPr lang="en-US" altLang="zh-CN" sz="2000"/>
              <a:t>				"fields":["last_name","first_name"],</a:t>
            </a:r>
          </a:p>
          <a:p>
            <a:r>
              <a:rPr lang="en-US" altLang="zh-CN" sz="2000"/>
              <a:t>				"operator":"or"</a:t>
            </a:r>
          </a:p>
          <a:p>
            <a:r>
              <a:rPr lang="en-US" altLang="zh-CN" sz="2000"/>
              <a:t>			}</a:t>
            </a:r>
          </a:p>
          <a:p>
            <a:r>
              <a:rPr lang="en-US" altLang="zh-CN" sz="2000"/>
              <a:t>		}</a:t>
            </a:r>
          </a:p>
          <a:p>
            <a:r>
              <a:rPr lang="en-US" altLang="zh-CN" sz="2000"/>
              <a:t>}'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279906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B9000-AF95-464E-A59F-99F7C210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403B3-0D83-4C5E-9148-D6568DACB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/>
              <a:t>#</a:t>
            </a:r>
            <a:r>
              <a:rPr lang="zh-CN" altLang="en-US" sz="1400"/>
              <a:t>多个</a:t>
            </a:r>
            <a:r>
              <a:rPr lang="en-US" altLang="zh-CN" sz="1400"/>
              <a:t>term</a:t>
            </a:r>
            <a:r>
              <a:rPr lang="zh-CN" altLang="en-US" sz="1400"/>
              <a:t>对多个</a:t>
            </a:r>
            <a:r>
              <a:rPr lang="en-US" altLang="zh-CN" sz="1400"/>
              <a:t>field</a:t>
            </a:r>
            <a:r>
              <a:rPr lang="zh-CN" altLang="en-US" sz="1400"/>
              <a:t>发起查询</a:t>
            </a:r>
            <a:r>
              <a:rPr lang="en-US" altLang="zh-CN" sz="1400"/>
              <a:t>:bool</a:t>
            </a:r>
            <a:r>
              <a:rPr lang="zh-CN" altLang="en-US" sz="1400"/>
              <a:t>（</a:t>
            </a:r>
            <a:r>
              <a:rPr lang="en-US" altLang="zh-CN" sz="1400"/>
              <a:t>boolean</a:t>
            </a:r>
            <a:r>
              <a:rPr lang="zh-CN" altLang="en-US" sz="1400"/>
              <a:t>） </a:t>
            </a:r>
          </a:p>
          <a:p>
            <a:r>
              <a:rPr lang="en-US" altLang="zh-CN" sz="1400"/>
              <a:t>#	</a:t>
            </a:r>
            <a:r>
              <a:rPr lang="zh-CN" altLang="en-US" sz="1400"/>
              <a:t>组合查询，</a:t>
            </a:r>
            <a:r>
              <a:rPr lang="en-US" altLang="zh-CN" sz="1400"/>
              <a:t>must</a:t>
            </a:r>
            <a:r>
              <a:rPr lang="zh-CN" altLang="en-US" sz="1400"/>
              <a:t>，</a:t>
            </a:r>
            <a:r>
              <a:rPr lang="en-US" altLang="zh-CN" sz="1400"/>
              <a:t>must_not,should </a:t>
            </a:r>
          </a:p>
          <a:p>
            <a:r>
              <a:rPr lang="en-US" altLang="zh-CN" sz="1400"/>
              <a:t>#		must + must : </a:t>
            </a:r>
            <a:r>
              <a:rPr lang="zh-CN" altLang="en-US" sz="1400"/>
              <a:t>交集</a:t>
            </a:r>
          </a:p>
          <a:p>
            <a:r>
              <a:rPr lang="en-US" altLang="zh-CN" sz="1400"/>
              <a:t>#		must +must_not </a:t>
            </a:r>
            <a:r>
              <a:rPr lang="zh-CN" altLang="en-US" sz="1400"/>
              <a:t>：差集</a:t>
            </a:r>
          </a:p>
          <a:p>
            <a:r>
              <a:rPr lang="en-US" altLang="zh-CN" sz="1400"/>
              <a:t>#		should+should  : </a:t>
            </a:r>
            <a:r>
              <a:rPr lang="zh-CN" altLang="en-US" sz="1400"/>
              <a:t>并集</a:t>
            </a:r>
          </a:p>
          <a:p>
            <a:r>
              <a:rPr lang="en-US" altLang="zh-CN" sz="1400"/>
              <a:t>curl -XGET http://192.168.239.3:9200/bjsxt/employee/_search -d '</a:t>
            </a:r>
          </a:p>
          <a:p>
            <a:r>
              <a:rPr lang="en-US" altLang="zh-CN" sz="1400"/>
              <a:t>{</a:t>
            </a:r>
          </a:p>
          <a:p>
            <a:r>
              <a:rPr lang="en-US" altLang="zh-CN" sz="1400"/>
              <a:t>	"query":</a:t>
            </a:r>
          </a:p>
          <a:p>
            <a:r>
              <a:rPr lang="en-US" altLang="zh-CN" sz="1400"/>
              <a:t>		{"bool" :</a:t>
            </a:r>
          </a:p>
          <a:p>
            <a:r>
              <a:rPr lang="en-US" altLang="zh-CN" sz="1400"/>
              <a:t>			{</a:t>
            </a:r>
          </a:p>
          <a:p>
            <a:r>
              <a:rPr lang="en-US" altLang="zh-CN" sz="1400"/>
              <a:t>				"must" : </a:t>
            </a:r>
          </a:p>
          <a:p>
            <a:r>
              <a:rPr lang="en-US" altLang="zh-CN" sz="1400"/>
              <a:t>					{"match":</a:t>
            </a:r>
          </a:p>
          <a:p>
            <a:r>
              <a:rPr lang="en-US" altLang="zh-CN" sz="1400"/>
              <a:t>						{"first_name":"bin"}</a:t>
            </a:r>
          </a:p>
          <a:p>
            <a:r>
              <a:rPr lang="en-US" altLang="zh-CN" sz="1400"/>
              <a:t>					},</a:t>
            </a:r>
          </a:p>
          <a:p>
            <a:r>
              <a:rPr lang="en-US" altLang="zh-CN" sz="1400"/>
              <a:t>				"must" : </a:t>
            </a:r>
          </a:p>
          <a:p>
            <a:r>
              <a:rPr lang="en-US" altLang="zh-CN" sz="1400"/>
              <a:t>					{"match":</a:t>
            </a:r>
          </a:p>
          <a:p>
            <a:r>
              <a:rPr lang="en-US" altLang="zh-CN" sz="1400"/>
              <a:t>						{"age":33}</a:t>
            </a:r>
          </a:p>
          <a:p>
            <a:r>
              <a:rPr lang="en-US" altLang="zh-CN" sz="1400"/>
              <a:t>					}</a:t>
            </a:r>
          </a:p>
          <a:p>
            <a:r>
              <a:rPr lang="en-US" altLang="zh-CN" sz="1400"/>
              <a:t>			}</a:t>
            </a:r>
          </a:p>
          <a:p>
            <a:r>
              <a:rPr lang="en-US" altLang="zh-CN" sz="1400"/>
              <a:t>		}</a:t>
            </a:r>
          </a:p>
          <a:p>
            <a:r>
              <a:rPr lang="en-US" altLang="zh-CN" sz="1400"/>
              <a:t>}'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65688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F9ED7-6E7F-447D-8E92-A5681167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BABE9-5A14-4FB1-BED4-5E4DF226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/>
              <a:t>##</a:t>
            </a:r>
            <a:r>
              <a:rPr lang="zh-CN" altLang="en-US" sz="1400"/>
              <a:t>查询</a:t>
            </a:r>
            <a:r>
              <a:rPr lang="en-US" altLang="zh-CN" sz="1400"/>
              <a:t>first_name=bin</a:t>
            </a:r>
            <a:r>
              <a:rPr lang="zh-CN" altLang="en-US" sz="1400"/>
              <a:t>的，或者年龄在</a:t>
            </a:r>
            <a:r>
              <a:rPr lang="en-US" altLang="zh-CN" sz="1400"/>
              <a:t>20</a:t>
            </a:r>
            <a:r>
              <a:rPr lang="zh-CN" altLang="en-US" sz="1400"/>
              <a:t>岁到</a:t>
            </a:r>
            <a:r>
              <a:rPr lang="en-US" altLang="zh-CN" sz="1400"/>
              <a:t>30</a:t>
            </a:r>
            <a:r>
              <a:rPr lang="zh-CN" altLang="en-US" sz="1400"/>
              <a:t>岁之间的</a:t>
            </a:r>
          </a:p>
          <a:p>
            <a:r>
              <a:rPr lang="en-US" altLang="zh-CN" sz="1400"/>
              <a:t>curl -XGET http://192.168.239.3:9200/bjsxt/employee/_search -d '</a:t>
            </a:r>
          </a:p>
          <a:p>
            <a:r>
              <a:rPr lang="en-US" altLang="zh-CN" sz="1400"/>
              <a:t>{</a:t>
            </a:r>
          </a:p>
          <a:p>
            <a:r>
              <a:rPr lang="en-US" altLang="zh-CN" sz="1400"/>
              <a:t>	"query":</a:t>
            </a:r>
          </a:p>
          <a:p>
            <a:r>
              <a:rPr lang="en-US" altLang="zh-CN" sz="1400"/>
              <a:t>		{"bool" :</a:t>
            </a:r>
          </a:p>
          <a:p>
            <a:r>
              <a:rPr lang="en-US" altLang="zh-CN" sz="1400"/>
              <a:t>			{</a:t>
            </a:r>
          </a:p>
          <a:p>
            <a:r>
              <a:rPr lang="en-US" altLang="zh-CN" sz="1400"/>
              <a:t>			"must" :</a:t>
            </a:r>
          </a:p>
          <a:p>
            <a:r>
              <a:rPr lang="en-US" altLang="zh-CN" sz="1400"/>
              <a:t>				{"term" : </a:t>
            </a:r>
          </a:p>
          <a:p>
            <a:r>
              <a:rPr lang="en-US" altLang="zh-CN" sz="1400"/>
              <a:t>					{ "first_name" : "bin" }</a:t>
            </a:r>
          </a:p>
          <a:p>
            <a:r>
              <a:rPr lang="en-US" altLang="zh-CN" sz="1400"/>
              <a:t>				}</a:t>
            </a:r>
          </a:p>
          <a:p>
            <a:r>
              <a:rPr lang="en-US" altLang="zh-CN" sz="1400"/>
              <a:t>			,</a:t>
            </a:r>
          </a:p>
          <a:p>
            <a:r>
              <a:rPr lang="en-US" altLang="zh-CN" sz="1400"/>
              <a:t>			"must_not" : </a:t>
            </a:r>
          </a:p>
          <a:p>
            <a:r>
              <a:rPr lang="en-US" altLang="zh-CN" sz="1400"/>
              <a:t>				{"range":</a:t>
            </a:r>
          </a:p>
          <a:p>
            <a:r>
              <a:rPr lang="en-US" altLang="zh-CN" sz="1400"/>
              <a:t>					{"age" : { "from" : 20, "to" : 30 }</a:t>
            </a:r>
          </a:p>
          <a:p>
            <a:r>
              <a:rPr lang="en-US" altLang="zh-CN" sz="1400"/>
              <a:t>				}</a:t>
            </a:r>
          </a:p>
          <a:p>
            <a:r>
              <a:rPr lang="en-US" altLang="zh-CN" sz="1400"/>
              <a:t>			}</a:t>
            </a:r>
          </a:p>
          <a:p>
            <a:r>
              <a:rPr lang="en-US" altLang="zh-CN" sz="1400"/>
              <a:t>			}</a:t>
            </a:r>
          </a:p>
          <a:p>
            <a:r>
              <a:rPr lang="en-US" altLang="zh-CN" sz="1400"/>
              <a:t>		}</a:t>
            </a:r>
          </a:p>
          <a:p>
            <a:r>
              <a:rPr lang="en-US" altLang="zh-CN" sz="1400"/>
              <a:t>}'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15945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8A2D3-D111-4547-BD94-530FB462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22931-0394-44D5-9B4A-45B2378B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7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Elasticsearch</a:t>
            </a:r>
            <a:r>
              <a:rPr lang="zh-CN" altLang="en-US"/>
              <a:t>中的核心概念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cluster</a:t>
            </a:r>
            <a:endParaRPr lang="zh-CN" altLang="en-US" b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/>
              <a:t>代表一个集群，集群中有多个节点，其中有一个为主节点，这个主节点是可以通过选举产生的，主从节点是对于集群内部来说的。es的一个概念就是去中心化，字面上理解就是无中心节点，这是对于集群外部来说的，因为从外部来看es集群，在逻辑上是个整体，你与任何一个节点的通信和与整个es集群通信</a:t>
            </a:r>
            <a:r>
              <a:rPr lang="zh-CN" altLang="en-US">
                <a:sym typeface="Arial" panose="020B0604020202020204" pitchFamily="34" charset="0"/>
              </a:rPr>
              <a:t>是等价的。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ym typeface="Arial" panose="020B0604020202020204" pitchFamily="34" charset="0"/>
              </a:rPr>
              <a:t>主节点的职责是负责管理集群状态，包括管理分片的状态和副本的状态，以及节点的发现和删除。</a:t>
            </a:r>
          </a:p>
          <a:p>
            <a:pPr>
              <a:lnSpc>
                <a:spcPct val="90000"/>
              </a:lnSpc>
            </a:pPr>
            <a:r>
              <a:rPr lang="zh-CN" altLang="en-US" sz="2100"/>
              <a:t>只需要在同一个网段之内启动多个es节点，就可以自动组成一个集群。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默认情况下es会自动发现同一网段内的节点，自动组成集群。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200"/>
              <a:t>集群状态查看</a:t>
            </a:r>
          </a:p>
          <a:p>
            <a:pPr lvl="1">
              <a:lnSpc>
                <a:spcPct val="90000"/>
              </a:lnSpc>
            </a:pPr>
            <a:r>
              <a:rPr lang="zh-CN" altLang="en-US" sz="1900"/>
              <a:t>http://192.168.</a:t>
            </a:r>
            <a:r>
              <a:rPr lang="en-US" altLang="zh-CN" sz="1900"/>
              <a:t>57.4</a:t>
            </a:r>
            <a:r>
              <a:rPr lang="zh-CN" altLang="en-US" sz="1900"/>
              <a:t>:9200/_cluster/health?pretty</a:t>
            </a:r>
          </a:p>
          <a:p>
            <a:pPr>
              <a:lnSpc>
                <a:spcPts val="4300"/>
              </a:lnSpc>
              <a:buFont typeface="Arial" pitchFamily="34" charset="0"/>
              <a:buChar char="•"/>
            </a:pPr>
            <a:endParaRPr lang="en-US" altLang="zh-CN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17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Elasticsearch</a:t>
            </a:r>
            <a:r>
              <a:rPr lang="zh-CN" altLang="en-US"/>
              <a:t>中的核心概念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/>
              <a:t>shards</a:t>
            </a:r>
            <a:endParaRPr lang="zh-CN" altLang="en-US" b="1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/>
              <a:t>代表索引分片，es可以把一个完整的索引分成多个分片，这样的好处是可以把一个大的索引拆分成多个，分布到不同的节点上。构成分布式搜索。分片的数量只能在索引创建前指定，并且索引创建后不能更改。</a:t>
            </a:r>
          </a:p>
          <a:p>
            <a:pPr>
              <a:lnSpc>
                <a:spcPct val="80000"/>
              </a:lnSpc>
            </a:pPr>
            <a:r>
              <a:rPr lang="zh-CN" altLang="en-US"/>
              <a:t>可以在创建索引库的时候指定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curl -XPUT 'localhost:9200/test1/' -d'{"settings":{"number_of_shards":3}}'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index.number_of_s默认是一个索引库有5个分片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hards: 5</a:t>
            </a:r>
          </a:p>
          <a:p>
            <a:pPr>
              <a:lnSpc>
                <a:spcPts val="4300"/>
              </a:lnSpc>
              <a:buFont typeface="Arial" pitchFamily="34" charset="0"/>
              <a:buChar char="•"/>
            </a:pPr>
            <a:endParaRPr lang="en-US" altLang="zh-CN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93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Elasticsearch</a:t>
            </a:r>
            <a:r>
              <a:rPr lang="zh-CN" altLang="en-US"/>
              <a:t>中的核心概念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/>
              <a:t>replicas</a:t>
            </a:r>
            <a:endParaRPr lang="zh-CN" altLang="en-US" b="1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/>
              <a:t>代表索引副本，es可以给索引设置副本，副本的作用一是提高系统的容错性，当某个节点某个分片损坏或丢失时可以从副本中恢复。二是提高es的查询效率，es会自动对搜索请求进行负载均衡。</a:t>
            </a:r>
          </a:p>
          <a:p>
            <a:pPr>
              <a:lnSpc>
                <a:spcPct val="80000"/>
              </a:lnSpc>
            </a:pPr>
            <a:r>
              <a:rPr lang="zh-CN" altLang="en-US"/>
              <a:t>可以在创建索引库的时候指定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curl -XPUT 'localhost:9200/test2/' -d'{"settings":{"number_of_replicas":2}}'</a:t>
            </a:r>
          </a:p>
          <a:p>
            <a:pPr>
              <a:lnSpc>
                <a:spcPct val="80000"/>
              </a:lnSpc>
            </a:pPr>
            <a:r>
              <a:rPr lang="zh-CN" altLang="en-US"/>
              <a:t>默认是一个分片有</a:t>
            </a:r>
            <a:r>
              <a:rPr lang="en-US" altLang="zh-CN"/>
              <a:t>2</a:t>
            </a:r>
            <a:r>
              <a:rPr lang="zh-CN" altLang="en-US"/>
              <a:t>个副本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index.number_of_replicas: 1</a:t>
            </a:r>
          </a:p>
          <a:p>
            <a:pPr>
              <a:lnSpc>
                <a:spcPts val="4300"/>
              </a:lnSpc>
              <a:buFont typeface="Arial" pitchFamily="34" charset="0"/>
              <a:buChar char="•"/>
            </a:pPr>
            <a:endParaRPr lang="en-US" altLang="zh-CN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10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Elasticsearch</a:t>
            </a:r>
            <a:r>
              <a:rPr lang="zh-CN" altLang="en-US"/>
              <a:t>中的核心概念</a:t>
            </a:r>
            <a:endParaRPr lang="en-US" altLang="zh-CN"/>
          </a:p>
          <a:p>
            <a:r>
              <a:rPr lang="zh-CN" altLang="en-US"/>
              <a:t>recovery </a:t>
            </a:r>
            <a:endParaRPr lang="zh-CN" altLang="en-US" b="1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代表数据恢复或叫数据重新分布，es在有节点加入或退出时会根据机器的负载对索引分片进行重新分配，挂掉的节点重新启动时也会进行数据恢复。</a:t>
            </a:r>
          </a:p>
          <a:p>
            <a:pPr>
              <a:lnSpc>
                <a:spcPts val="4300"/>
              </a:lnSpc>
              <a:buFont typeface="Arial" pitchFamily="34" charset="0"/>
              <a:buChar char="•"/>
            </a:pPr>
            <a:endParaRPr lang="en-US" altLang="zh-CN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0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5AB86-E57D-4F1E-B54B-A7F84320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</a:t>
            </a:r>
            <a:r>
              <a:rPr lang="en-US" altLang="zh-CN"/>
              <a:t>ElasticSearch</a:t>
            </a:r>
            <a:r>
              <a:rPr lang="zh-CN" altLang="en-US"/>
              <a:t>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85EC2-F7E6-4FCE-8E2F-444A1C76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Lucene</a:t>
            </a:r>
          </a:p>
          <a:p>
            <a:pPr lvl="1"/>
            <a:r>
              <a:rPr lang="zh-CN" altLang="en-US"/>
              <a:t>全文检索</a:t>
            </a:r>
            <a:r>
              <a:rPr lang="en-US" altLang="zh-CN"/>
              <a:t>:Full-text Search</a:t>
            </a:r>
          </a:p>
          <a:p>
            <a:pPr lvl="1"/>
            <a:r>
              <a:rPr lang="zh-CN" altLang="en-US"/>
              <a:t>索引</a:t>
            </a:r>
            <a:r>
              <a:rPr lang="en-US" altLang="zh-CN"/>
              <a:t>&amp;</a:t>
            </a:r>
            <a:r>
              <a:rPr lang="zh-CN" altLang="en-US"/>
              <a:t>检索</a:t>
            </a:r>
            <a:endParaRPr lang="en-US" altLang="zh-CN"/>
          </a:p>
          <a:p>
            <a:pPr lvl="1"/>
            <a:r>
              <a:rPr lang="zh-CN" altLang="en-US"/>
              <a:t>倒排索引</a:t>
            </a:r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81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Elasticsearch</a:t>
            </a:r>
            <a:r>
              <a:rPr lang="zh-CN" altLang="en-US"/>
              <a:t>中的核心概念</a:t>
            </a:r>
            <a:endParaRPr lang="en-US" altLang="zh-CN"/>
          </a:p>
          <a:p>
            <a:r>
              <a:rPr lang="zh-CN" altLang="en-US"/>
              <a:t>gateway</a:t>
            </a:r>
            <a:endParaRPr lang="zh-CN" altLang="en-US" b="1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 代表es索引的持久化存储方式，es默认是先把索引存放到内存中，当内存满了时再持久化到硬盘。当这个es集群关闭再重新启动时就会从gateway中读取索引数据。es支持多种类型的gateway，有本地文件系统（默认），分布式文件系统，Hadoop的HDFS和amazon的s3云存储服务。</a:t>
            </a:r>
          </a:p>
          <a:p>
            <a:pPr>
              <a:lnSpc>
                <a:spcPts val="4300"/>
              </a:lnSpc>
              <a:buFont typeface="Arial" pitchFamily="34" charset="0"/>
              <a:buChar char="•"/>
            </a:pPr>
            <a:endParaRPr lang="en-US" altLang="zh-CN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62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Elasticsearch</a:t>
            </a:r>
            <a:r>
              <a:rPr lang="zh-CN" altLang="en-US"/>
              <a:t>中的核心概念</a:t>
            </a:r>
            <a:endParaRPr lang="en-US" altLang="zh-CN"/>
          </a:p>
          <a:p>
            <a:r>
              <a:rPr lang="zh-CN" altLang="en-US"/>
              <a:t>gateway</a:t>
            </a:r>
            <a:endParaRPr lang="zh-CN" altLang="en-US" b="1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 如果需要将数据落地到</a:t>
            </a:r>
            <a:r>
              <a:rPr lang="en-US" altLang="zh-CN" err="1"/>
              <a:t>hadoop</a:t>
            </a:r>
            <a:r>
              <a:rPr lang="zh-CN" altLang="en-US"/>
              <a:t>的</a:t>
            </a:r>
            <a:r>
              <a:rPr lang="en-US" altLang="zh-CN" err="1"/>
              <a:t>hdfs</a:t>
            </a:r>
            <a:r>
              <a:rPr lang="zh-CN" altLang="en-US"/>
              <a:t>需要先安装插件</a:t>
            </a:r>
            <a:r>
              <a:rPr lang="en-US" altLang="zh-CN" err="1"/>
              <a:t>elasticsearch</a:t>
            </a:r>
            <a:r>
              <a:rPr lang="en-US" altLang="zh-CN"/>
              <a:t>/</a:t>
            </a:r>
            <a:r>
              <a:rPr lang="en-US" altLang="zh-CN" err="1"/>
              <a:t>elasticsearch-hadoop</a:t>
            </a:r>
            <a:r>
              <a:rPr lang="zh-CN" altLang="en-US"/>
              <a:t>，然后再</a:t>
            </a:r>
            <a:r>
              <a:rPr lang="en-US" altLang="zh-CN" err="1"/>
              <a:t>elasticsearch.yml</a:t>
            </a:r>
            <a:r>
              <a:rPr lang="zh-CN" altLang="en-US"/>
              <a:t>配置</a:t>
            </a:r>
            <a:endParaRPr lang="en-US" altLang="zh-CN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en-US" altLang="zh-CN"/>
              <a:t>gateway:</a:t>
            </a:r>
            <a:br>
              <a:rPr lang="en-US" altLang="zh-CN"/>
            </a:br>
            <a:r>
              <a:rPr lang="en-US" altLang="zh-CN"/>
              <a:t>    type: </a:t>
            </a:r>
            <a:r>
              <a:rPr lang="en-US" altLang="zh-CN" err="1"/>
              <a:t>hdfs</a:t>
            </a:r>
            <a:br>
              <a:rPr lang="en-US" altLang="zh-CN"/>
            </a:br>
            <a:r>
              <a:rPr lang="en-US" altLang="zh-CN"/>
              <a:t>gateway:</a:t>
            </a:r>
            <a:br>
              <a:rPr lang="en-US" altLang="zh-CN"/>
            </a:br>
            <a:r>
              <a:rPr lang="en-US" altLang="zh-CN"/>
              <a:t>            </a:t>
            </a:r>
            <a:r>
              <a:rPr lang="en-US" altLang="zh-CN" err="1"/>
              <a:t>hdfs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        </a:t>
            </a:r>
            <a:r>
              <a:rPr lang="en-US" altLang="zh-CN" err="1"/>
              <a:t>uri</a:t>
            </a:r>
            <a:r>
              <a:rPr lang="en-US" altLang="zh-CN"/>
              <a:t>: hdfs://localhost:9000</a:t>
            </a:r>
            <a:endParaRPr lang="en-US" altLang="zh-CN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15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Elasticsearch</a:t>
            </a:r>
            <a:r>
              <a:rPr lang="zh-CN" altLang="en-US"/>
              <a:t>中的核心概念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discovery.zen</a:t>
            </a:r>
            <a:endParaRPr lang="zh-CN" altLang="en-US" b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/>
              <a:t> 代表es的自动发现节点机制，es是一个基于p2p的系统，它先通过广播寻找存在的节点，再通过多播协议来进行节点之间的通信，同时也支持点对点的交互。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ym typeface="Arial" panose="020B0604020202020204" pitchFamily="34" charset="0"/>
              </a:rPr>
              <a:t>如果是不同网段的节点如何组成es集群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ym typeface="Arial" panose="020B0604020202020204" pitchFamily="34" charset="0"/>
              </a:rPr>
              <a:t>禁用自动发现机制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ym typeface="Arial" panose="020B0604020202020204" pitchFamily="34" charset="0"/>
              </a:rPr>
              <a:t>discovery.zen.ping.multicast.enabled: false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ym typeface="Arial" panose="020B0604020202020204" pitchFamily="34" charset="0"/>
              </a:rPr>
              <a:t>设置新节点被启动时能够发现的主节点列表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ym typeface="Arial" panose="020B0604020202020204" pitchFamily="34" charset="0"/>
              </a:rPr>
              <a:t>discovery.zen.ping.unicast.hosts: [“</a:t>
            </a:r>
            <a:r>
              <a:rPr lang="en-US" altLang="zh-CN">
                <a:sym typeface="Arial" panose="020B0604020202020204" pitchFamily="34" charset="0"/>
              </a:rPr>
              <a:t>192.168.27.4</a:t>
            </a:r>
            <a:r>
              <a:rPr lang="zh-CN" altLang="en-US">
                <a:sym typeface="Arial" panose="020B0604020202020204" pitchFamily="34" charset="0"/>
              </a:rPr>
              <a:t>", "</a:t>
            </a:r>
            <a:r>
              <a:rPr lang="en-US" altLang="zh-CN">
                <a:sym typeface="Arial" panose="020B0604020202020204" pitchFamily="34" charset="0"/>
              </a:rPr>
              <a:t> 192.168.17.5</a:t>
            </a:r>
            <a:r>
              <a:rPr lang="zh-CN" altLang="en-US">
                <a:sym typeface="Arial" panose="020B0604020202020204" pitchFamily="34" charset="0"/>
              </a:rPr>
              <a:t>"]</a:t>
            </a:r>
          </a:p>
          <a:p>
            <a:pPr>
              <a:lnSpc>
                <a:spcPts val="4300"/>
              </a:lnSpc>
              <a:buFont typeface="Arial" pitchFamily="34" charset="0"/>
              <a:buChar char="•"/>
            </a:pPr>
            <a:endParaRPr lang="en-US" altLang="zh-CN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116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Elasticsearch</a:t>
            </a:r>
            <a:r>
              <a:rPr lang="zh-CN" altLang="en-US"/>
              <a:t>中的核心概念</a:t>
            </a:r>
            <a:endParaRPr lang="en-US" altLang="zh-CN"/>
          </a:p>
          <a:p>
            <a:r>
              <a:rPr lang="zh-CN" altLang="en-US"/>
              <a:t>Transport</a:t>
            </a:r>
            <a:endParaRPr lang="zh-CN" altLang="en-US" b="1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 代表es内部节点或集群与客户端的交互方式，默认内部是使用tcp协议进行交互，同时它支持http协议（json格式）、thrift、servlet、memcached、zeroMQ等的传输协议（通过插件方式集成）。</a:t>
            </a:r>
          </a:p>
          <a:p>
            <a:pPr>
              <a:lnSpc>
                <a:spcPts val="4300"/>
              </a:lnSpc>
              <a:buFont typeface="Arial" pitchFamily="34" charset="0"/>
              <a:buChar char="•"/>
            </a:pPr>
            <a:endParaRPr lang="en-US" altLang="zh-CN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756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elasticsearch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Elasticsearch</a:t>
            </a:r>
            <a:r>
              <a:rPr lang="zh-CN" altLang="en-US"/>
              <a:t>中的</a:t>
            </a:r>
            <a:r>
              <a:rPr lang="en-US" altLang="zh-CN"/>
              <a:t>settings</a:t>
            </a:r>
            <a:r>
              <a:rPr lang="zh-CN" altLang="en-US"/>
              <a:t>和</a:t>
            </a:r>
            <a:r>
              <a:rPr lang="en-US" altLang="zh-CN"/>
              <a:t>mappings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settings修改索引库默认配置</a:t>
            </a:r>
          </a:p>
          <a:p>
            <a:pPr lvl="1">
              <a:lnSpc>
                <a:spcPct val="90000"/>
              </a:lnSpc>
            </a:pPr>
            <a:r>
              <a:rPr lang="zh-CN" altLang="en-US" sz="1800"/>
              <a:t>例如：分片数量，副本数量</a:t>
            </a:r>
          </a:p>
          <a:p>
            <a:pPr lvl="1">
              <a:lnSpc>
                <a:spcPct val="90000"/>
              </a:lnSpc>
            </a:pPr>
            <a:r>
              <a:rPr lang="zh-CN" altLang="en-US" sz="1800"/>
              <a:t>查看：curl -XGET http://localhost:9200/</a:t>
            </a:r>
            <a:r>
              <a:rPr lang="en-US" altLang="zh-CN" sz="1800" err="1"/>
              <a:t>bjsxt</a:t>
            </a:r>
            <a:r>
              <a:rPr lang="zh-CN" altLang="en-US" sz="1800"/>
              <a:t>/_settings?pretty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curl -XPUT 'localhost:9200/</a:t>
            </a:r>
            <a:r>
              <a:rPr lang="en-US" altLang="zh-CN" err="1"/>
              <a:t>bjsxt</a:t>
            </a:r>
            <a:r>
              <a:rPr lang="zh-CN" altLang="en-US"/>
              <a:t>/' -d'{"settings":{"number_of_shards":3,"number_of_replicas":2}}'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Mapping,就是对索引库中索引的字段名称及其数据类型进行定义，类似于关系数据库中表建立时要定义字段名及其数据类型那样，(和solr中的schme类似)不过es的mapping比数据库灵活很多，它可以动态添加字段。一般不需要要指定mapping都可以，因为es会自动根据数据格式定义它的类型，如果你需要对某些字段添加特殊属性（如：定义使用其它分词器、是否分词、是否存储等），就必须手动添加mapping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查询索引库的mapping信息 </a:t>
            </a:r>
          </a:p>
          <a:p>
            <a:pPr lvl="1">
              <a:lnSpc>
                <a:spcPct val="90000"/>
              </a:lnSpc>
            </a:pPr>
            <a:r>
              <a:rPr lang="zh-CN" altLang="en-US" sz="1500"/>
              <a:t>curl -XGET http://localhost:9200/</a:t>
            </a:r>
            <a:r>
              <a:rPr lang="en-US" altLang="zh-CN" sz="1500" err="1"/>
              <a:t>bjsxt</a:t>
            </a:r>
            <a:r>
              <a:rPr lang="zh-CN" altLang="en-US" sz="1500"/>
              <a:t>/emp/_mapping?pretty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mappings修改字段相关属性</a:t>
            </a:r>
          </a:p>
          <a:p>
            <a:pPr lvl="1">
              <a:lnSpc>
                <a:spcPct val="90000"/>
              </a:lnSpc>
            </a:pPr>
            <a:r>
              <a:rPr lang="zh-CN" altLang="en-US" sz="1800"/>
              <a:t>例如：字段类型，使用哪种分词工具</a:t>
            </a:r>
          </a:p>
          <a:p>
            <a:pPr>
              <a:lnSpc>
                <a:spcPts val="4300"/>
              </a:lnSpc>
              <a:buFont typeface="Arial" pitchFamily="34" charset="0"/>
              <a:buChar char="•"/>
            </a:pPr>
            <a:endParaRPr lang="en-US" altLang="zh-CN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02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D1CB8-B685-479A-A1E1-6123D8D6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326C2-7096-46C1-B790-96072AAF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73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 sz="2000" dirty="0" err="1">
                <a:solidFill>
                  <a:srgbClr val="000000"/>
                </a:solidFill>
                <a:cs typeface="Times New Roman" pitchFamily="18" charset="0"/>
              </a:rPr>
              <a:t>Elasticsearch</a:t>
            </a:r>
            <a:r>
              <a:rPr lang="zh-CN" altLang="en-US" sz="2000" dirty="0">
                <a:solidFill>
                  <a:srgbClr val="000000"/>
                </a:solidFill>
                <a:cs typeface="Times New Roman" pitchFamily="18" charset="0"/>
              </a:rPr>
              <a:t>中文分词器集成</a:t>
            </a:r>
            <a:endParaRPr lang="en-US" altLang="zh-CN" sz="20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cs typeface="Times New Roman" pitchFamily="18" charset="0"/>
              </a:rPr>
              <a:t>详见文档</a:t>
            </a: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0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 sz="2000" dirty="0" err="1">
                <a:solidFill>
                  <a:srgbClr val="000000"/>
                </a:solidFill>
                <a:cs typeface="Times New Roman" pitchFamily="18" charset="0"/>
              </a:rPr>
              <a:t>Elasticsearch</a:t>
            </a:r>
            <a:r>
              <a:rPr lang="zh-CN" altLang="en-US" sz="2000" dirty="0">
                <a:solidFill>
                  <a:srgbClr val="000000"/>
                </a:solidFill>
                <a:cs typeface="Times New Roman" pitchFamily="18" charset="0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java API</a:t>
            </a:r>
          </a:p>
          <a:p>
            <a:r>
              <a:rPr lang="zh-CN" altLang="en-US" sz="1800" dirty="0"/>
              <a:t>添加maven依赖</a:t>
            </a:r>
            <a:endParaRPr lang="zh-CN" altLang="en-US" sz="2000" dirty="0"/>
          </a:p>
          <a:p>
            <a:r>
              <a:rPr lang="zh-CN" altLang="en-US" sz="1800" dirty="0"/>
              <a:t>连接到es集</a:t>
            </a:r>
            <a:endParaRPr lang="zh-CN" altLang="en-US" sz="1400" dirty="0"/>
          </a:p>
          <a:p>
            <a:pPr lvl="1"/>
            <a:r>
              <a:rPr lang="zh-CN" altLang="en-US" sz="1700" dirty="0"/>
              <a:t>1：通过TransportClient这个接口，我们可以不启动节点就可以和es集群进行通信，它需要指定es集群中其中一台或多台机的ip地址和端口</a:t>
            </a:r>
          </a:p>
          <a:p>
            <a:pPr lvl="2"/>
            <a:r>
              <a:rPr lang="zh-CN" altLang="en-US" sz="1400" dirty="0"/>
              <a:t>TransportClient client = new TransportClient().addTransportAddress(new InetSocketTransportAddress("host1", 9300)).addTransportAddress(new InetSocketTransportAddress("host2", 9300));</a:t>
            </a:r>
          </a:p>
          <a:p>
            <a:pPr lvl="2"/>
            <a:r>
              <a:rPr lang="zh-CN" altLang="en-US" sz="1400" dirty="0"/>
              <a:t>如果需要使用其他名称的集群（默认是elasticsearch），需要如下设置</a:t>
            </a:r>
          </a:p>
          <a:p>
            <a:pPr lvl="2"/>
            <a:r>
              <a:rPr lang="zh-CN" altLang="en-US" sz="1400" dirty="0"/>
              <a:t>Settings settings = ImmutableSettings.settingsBuilder().put("cluster.name", "myClusterName").build();</a:t>
            </a:r>
          </a:p>
          <a:p>
            <a:pPr lvl="2"/>
            <a:r>
              <a:rPr lang="zh-CN" altLang="en-US" sz="1400" dirty="0"/>
              <a:t>TransportClientclient = new TransportClient(settings).addTransportAddress(new InetSocketTransportAddress("host1", 9300));</a:t>
            </a:r>
            <a:endParaRPr lang="zh-CN" altLang="en-US" sz="1600" dirty="0"/>
          </a:p>
          <a:p>
            <a:pPr lvl="1"/>
            <a:r>
              <a:rPr lang="zh-CN" altLang="en-US" sz="1400" dirty="0"/>
              <a:t>2：通过TransportClient这个接口，自动嗅探整个集群的状态，es会自动把集群中其它机器的ip地址加到客户端中</a:t>
            </a:r>
          </a:p>
          <a:p>
            <a:pPr lvl="2"/>
            <a:r>
              <a:rPr lang="zh-CN" altLang="en-US" sz="1200" dirty="0"/>
              <a:t>Settings settings = ImmutableSettings.settingsBuilder().put("client.transport.sniff", true).build();</a:t>
            </a:r>
          </a:p>
          <a:p>
            <a:pPr lvl="2"/>
            <a:r>
              <a:rPr lang="zh-CN" altLang="en-US" sz="1200" dirty="0"/>
              <a:t>TransportClient client = new TransportClient(settings).addTransportAddress(new InetSocketTransportAddress("host1", 9300));</a:t>
            </a:r>
          </a:p>
          <a:p>
            <a:pPr>
              <a:lnSpc>
                <a:spcPts val="4300"/>
              </a:lnSpc>
              <a:buFont typeface="Arial" pitchFamily="34" charset="0"/>
              <a:buChar char="•"/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1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 sz="2000" dirty="0" err="1">
                <a:solidFill>
                  <a:srgbClr val="000000"/>
                </a:solidFill>
                <a:cs typeface="Times New Roman" pitchFamily="18" charset="0"/>
              </a:rPr>
              <a:t>Elasticsearch</a:t>
            </a:r>
            <a:r>
              <a:rPr lang="zh-CN" altLang="en-US" sz="2000" dirty="0">
                <a:solidFill>
                  <a:srgbClr val="000000"/>
                </a:solidFill>
                <a:cs typeface="Times New Roman" pitchFamily="18" charset="0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java API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索引index（四种json,map,bean,es helpers）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IndexResponse response = client.prepareIndex(“</a:t>
            </a:r>
            <a:r>
              <a:rPr lang="en-US" altLang="zh-CN" dirty="0" err="1"/>
              <a:t>bjsxt</a:t>
            </a:r>
            <a:r>
              <a:rPr lang="zh-CN" altLang="en-US" dirty="0"/>
              <a:t>", "emp", "1").setSource().execute().actionGet();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查询get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GetResponse response = client.prepareGet(“</a:t>
            </a:r>
            <a:r>
              <a:rPr lang="en-US" altLang="zh-CN" dirty="0" err="1"/>
              <a:t>bjsxt</a:t>
            </a:r>
            <a:r>
              <a:rPr lang="zh-CN" altLang="en-US" dirty="0"/>
              <a:t>", "emp", "1").execute().actionGet();</a:t>
            </a:r>
          </a:p>
          <a:p>
            <a:pPr lvl="1">
              <a:lnSpc>
                <a:spcPct val="80000"/>
              </a:lnSpc>
            </a:pPr>
            <a:r>
              <a:rPr lang="zh-CN" altLang="en-US" sz="1900" dirty="0"/>
              <a:t>更新update</a:t>
            </a:r>
          </a:p>
          <a:p>
            <a:pPr lvl="1">
              <a:lnSpc>
                <a:spcPct val="80000"/>
              </a:lnSpc>
            </a:pPr>
            <a:r>
              <a:rPr lang="zh-CN" altLang="en-US" sz="1900" dirty="0"/>
              <a:t>更新或者插入upsert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删除delete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DeleteResponse response = client.prepareDelete(“</a:t>
            </a:r>
            <a:r>
              <a:rPr lang="en-US" altLang="zh-CN" dirty="0" err="1"/>
              <a:t>bjsxt</a:t>
            </a:r>
            <a:r>
              <a:rPr lang="zh-CN" altLang="en-US" dirty="0"/>
              <a:t>", "emp", "1").execute().actionGet();</a:t>
            </a:r>
          </a:p>
          <a:p>
            <a:pPr lvl="1">
              <a:lnSpc>
                <a:spcPct val="80000"/>
              </a:lnSpc>
            </a:pPr>
            <a:r>
              <a:rPr lang="zh-CN" altLang="en-US" sz="1900" dirty="0"/>
              <a:t>总数count</a:t>
            </a:r>
          </a:p>
          <a:p>
            <a:pPr lvl="2">
              <a:lnSpc>
                <a:spcPct val="80000"/>
              </a:lnSpc>
            </a:pPr>
            <a:r>
              <a:rPr lang="zh-CN" altLang="en-US" sz="2200" dirty="0"/>
              <a:t>long count = client.prepareCount(“</a:t>
            </a:r>
            <a:r>
              <a:rPr lang="en-US" altLang="zh-CN" sz="2200" dirty="0" err="1"/>
              <a:t>bjsxt</a:t>
            </a:r>
            <a:r>
              <a:rPr lang="zh-CN" altLang="en-US" sz="2200" dirty="0"/>
              <a:t>").execute().get().getCount();</a:t>
            </a:r>
          </a:p>
          <a:p>
            <a:pPr lvl="1">
              <a:lnSpc>
                <a:spcPts val="4300"/>
              </a:lnSpc>
              <a:buFont typeface="Arial" pitchFamily="34" charset="0"/>
              <a:buChar char="•"/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02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 sz="2000" dirty="0" err="1">
                <a:solidFill>
                  <a:srgbClr val="000000"/>
                </a:solidFill>
                <a:cs typeface="Times New Roman" pitchFamily="18" charset="0"/>
              </a:rPr>
              <a:t>Elasticsearch</a:t>
            </a:r>
            <a:r>
              <a:rPr lang="zh-CN" altLang="en-US" sz="2000" dirty="0">
                <a:solidFill>
                  <a:srgbClr val="000000"/>
                </a:solidFill>
                <a:cs typeface="Times New Roman" pitchFamily="18" charset="0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java API</a:t>
            </a:r>
          </a:p>
          <a:p>
            <a:r>
              <a:rPr lang="zh-CN" altLang="en-US" sz="1800" dirty="0"/>
              <a:t>批量操作bulk</a:t>
            </a:r>
          </a:p>
          <a:p>
            <a:r>
              <a:rPr lang="zh-CN" altLang="en-US" sz="1800" dirty="0"/>
              <a:t>查询search</a:t>
            </a:r>
          </a:p>
          <a:p>
            <a:pPr lvl="1"/>
            <a:r>
              <a:rPr lang="zh-CN" altLang="en-US" sz="1800" dirty="0"/>
              <a:t>SearchType</a:t>
            </a:r>
            <a:endParaRPr lang="en-US" altLang="zh-CN" sz="1800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2" y="2562225"/>
            <a:ext cx="8520314" cy="351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26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F59582E0-E46D-48EA-AAEE-C4809697CC7E}"/>
              </a:ext>
            </a:extLst>
          </p:cNvPr>
          <p:cNvSpPr/>
          <p:nvPr/>
        </p:nvSpPr>
        <p:spPr>
          <a:xfrm>
            <a:off x="2372080" y="714982"/>
            <a:ext cx="6088352" cy="602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782F01-BDBF-4B86-825E-83530DB2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000"/>
              <a:t>每个域可以设置三个类型：是否保存，是否索引，是否分词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616B5B-4239-4A05-9D19-F9B237D951C9}"/>
              </a:ext>
            </a:extLst>
          </p:cNvPr>
          <p:cNvSpPr/>
          <p:nvPr/>
        </p:nvSpPr>
        <p:spPr>
          <a:xfrm>
            <a:off x="-703006" y="1946611"/>
            <a:ext cx="2880320" cy="121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client: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doc: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id:01</a:t>
            </a:r>
          </a:p>
          <a:p>
            <a:r>
              <a:rPr lang="en-US" altLang="zh-CN">
                <a:solidFill>
                  <a:srgbClr val="FF0000"/>
                </a:solidFill>
              </a:rPr>
              <a:t>Content:</a:t>
            </a:r>
            <a:r>
              <a:rPr lang="zh-CN" altLang="zh-CN">
                <a:solidFill>
                  <a:srgbClr val="FF0000"/>
                </a:solidFill>
              </a:rPr>
              <a:t>我是中国人</a:t>
            </a:r>
          </a:p>
          <a:p>
            <a:r>
              <a:rPr lang="en-US" altLang="zh-CN">
                <a:solidFill>
                  <a:srgbClr val="FF0000"/>
                </a:solidFill>
              </a:rPr>
              <a:t>Path:hbase:rowkey:100111001</a:t>
            </a:r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E3789D-2423-4532-8222-026B68D14092}"/>
              </a:ext>
            </a:extLst>
          </p:cNvPr>
          <p:cNvSpPr/>
          <p:nvPr/>
        </p:nvSpPr>
        <p:spPr>
          <a:xfrm>
            <a:off x="3812240" y="1937106"/>
            <a:ext cx="1035835" cy="121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分析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分词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过滤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CA2B4A-01EA-47BD-A29C-2A40CCCDA844}"/>
              </a:ext>
            </a:extLst>
          </p:cNvPr>
          <p:cNvSpPr/>
          <p:nvPr/>
        </p:nvSpPr>
        <p:spPr>
          <a:xfrm>
            <a:off x="6554412" y="1081823"/>
            <a:ext cx="1473972" cy="421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倒排索引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中国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(1:1)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4B61B-2ABF-4997-936C-A06E80E0974B}"/>
              </a:ext>
            </a:extLst>
          </p:cNvPr>
          <p:cNvSpPr/>
          <p:nvPr/>
        </p:nvSpPr>
        <p:spPr>
          <a:xfrm>
            <a:off x="3223900" y="5167540"/>
            <a:ext cx="2880320" cy="121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disk: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doc: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id:01</a:t>
            </a:r>
          </a:p>
          <a:p>
            <a:r>
              <a:rPr lang="en-US" altLang="zh-CN">
                <a:solidFill>
                  <a:srgbClr val="FF0000"/>
                </a:solidFill>
              </a:rPr>
              <a:t>Path:hbase:rowkey:100111001</a:t>
            </a:r>
            <a:endParaRPr lang="zh-CN" altLang="zh-CN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2D0CE98-448D-43C8-B345-DE8EE881B4C5}"/>
              </a:ext>
            </a:extLst>
          </p:cNvPr>
          <p:cNvCxnSpPr/>
          <p:nvPr/>
        </p:nvCxnSpPr>
        <p:spPr>
          <a:xfrm>
            <a:off x="971600" y="2803843"/>
            <a:ext cx="590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E58A567-E9B3-4FB6-BB21-A21A27C82ACD}"/>
              </a:ext>
            </a:extLst>
          </p:cNvPr>
          <p:cNvCxnSpPr>
            <a:cxnSpLocks/>
          </p:cNvCxnSpPr>
          <p:nvPr/>
        </p:nvCxnSpPr>
        <p:spPr>
          <a:xfrm>
            <a:off x="1216036" y="3159230"/>
            <a:ext cx="2596204" cy="2285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EC7BC30-C34D-47FE-82A2-E7869DD57DFA}"/>
              </a:ext>
            </a:extLst>
          </p:cNvPr>
          <p:cNvSpPr/>
          <p:nvPr/>
        </p:nvSpPr>
        <p:spPr>
          <a:xfrm>
            <a:off x="-1879326" y="4077154"/>
            <a:ext cx="2880320" cy="121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HBASE</a:t>
            </a:r>
          </a:p>
          <a:p>
            <a:pPr algn="ctr"/>
            <a:r>
              <a:rPr lang="zh-CN" altLang="zh-CN">
                <a:solidFill>
                  <a:srgbClr val="FF0000"/>
                </a:solidFill>
              </a:rPr>
              <a:t>我是中国人</a:t>
            </a:r>
          </a:p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AFAE981-DFEC-408C-BA00-14FEA6800687}"/>
              </a:ext>
            </a:extLst>
          </p:cNvPr>
          <p:cNvCxnSpPr>
            <a:cxnSpLocks/>
          </p:cNvCxnSpPr>
          <p:nvPr/>
        </p:nvCxnSpPr>
        <p:spPr>
          <a:xfrm flipV="1">
            <a:off x="-828600" y="2453309"/>
            <a:ext cx="226038" cy="2072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67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 sz="2000" dirty="0" err="1">
                <a:solidFill>
                  <a:srgbClr val="000000"/>
                </a:solidFill>
                <a:cs typeface="Times New Roman" pitchFamily="18" charset="0"/>
              </a:rPr>
              <a:t>Elasticsearch</a:t>
            </a:r>
            <a:r>
              <a:rPr lang="zh-CN" altLang="en-US" sz="2000" dirty="0">
                <a:solidFill>
                  <a:srgbClr val="000000"/>
                </a:solidFill>
                <a:cs typeface="Times New Roman" pitchFamily="18" charset="0"/>
              </a:rPr>
              <a:t>的查询</a:t>
            </a:r>
            <a:endParaRPr lang="en-US" altLang="zh-CN" sz="20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/>
              <a:t>es的搜索类型有4种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query and fetch(速度最快)(返回N倍数据量)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query then fetch（默认的搜索方式）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DFS query and fetch(可以更精确控制搜索打分和排名。)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DFS query then fetch</a:t>
            </a:r>
          </a:p>
          <a:p>
            <a:pPr>
              <a:lnSpc>
                <a:spcPct val="90000"/>
              </a:lnSpc>
            </a:pPr>
            <a:r>
              <a:rPr lang="zh-CN" altLang="en-US" sz="1800" dirty="0"/>
              <a:t>DFS解释：见备注</a:t>
            </a:r>
          </a:p>
          <a:p>
            <a:pPr>
              <a:lnSpc>
                <a:spcPct val="90000"/>
              </a:lnSpc>
            </a:pPr>
            <a:r>
              <a:rPr lang="zh-CN" altLang="en-US" sz="1800" dirty="0"/>
              <a:t>总结一下，从性能考虑QUERY_AND_FETCH是最快的，DFS_QUERY_THEN_FETCH是最慢的。从搜索的准确度来说，DFS要比非DFS的准确度更高。</a:t>
            </a:r>
          </a:p>
          <a:p>
            <a:pPr lvl="1"/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290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 sz="2000" dirty="0" err="1">
                <a:solidFill>
                  <a:srgbClr val="000000"/>
                </a:solidFill>
                <a:cs typeface="Times New Roman" pitchFamily="18" charset="0"/>
              </a:rPr>
              <a:t>Elasticsearch</a:t>
            </a:r>
            <a:r>
              <a:rPr lang="zh-CN" altLang="en-US" sz="2000" dirty="0">
                <a:solidFill>
                  <a:srgbClr val="000000"/>
                </a:solidFill>
                <a:cs typeface="Times New Roman" pitchFamily="18" charset="0"/>
              </a:rPr>
              <a:t>的查询</a:t>
            </a:r>
            <a:endParaRPr lang="en-US" altLang="zh-CN" sz="20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/>
              <a:t>查询:query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.setQuery(QueryBuilders.matchQuery("name", "test"))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分页:from/size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.setFrom(0).setSize(1)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排序:sort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.addSort("age", SortOrder.DESC)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过滤:filter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.setPostFilter(FilterBuilders.rangeFilter("age").from(1).to(19))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高亮:highlight</a:t>
            </a:r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统计:facet(已废弃)使用aggregations 替代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根据字段进行分组统计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根据字段分组，统计其他字段的值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size设置为0，会获取所有数据，否则，只会返回10条</a:t>
            </a:r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7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 sz="2000" dirty="0" err="1">
                <a:solidFill>
                  <a:srgbClr val="000000"/>
                </a:solidFill>
                <a:cs typeface="Times New Roman" pitchFamily="18" charset="0"/>
              </a:rPr>
              <a:t>Elasticsearch</a:t>
            </a:r>
            <a:r>
              <a:rPr lang="zh-CN" altLang="en-US" sz="2000" dirty="0">
                <a:solidFill>
                  <a:srgbClr val="000000"/>
                </a:solidFill>
                <a:cs typeface="Times New Roman" pitchFamily="18" charset="0"/>
              </a:rPr>
              <a:t>的分页</a:t>
            </a:r>
            <a:endParaRPr lang="en-US" altLang="zh-CN" sz="20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/>
              <a:t>与SQL使用LIMIT来控制单</a:t>
            </a:r>
            <a:r>
              <a:rPr lang="zh-CN" altLang="en-US" sz="2000" dirty="0">
                <a:latin typeface="宋体" panose="02010600030101010101" pitchFamily="2" charset="-122"/>
              </a:rPr>
              <a:t>“</a:t>
            </a:r>
            <a:r>
              <a:rPr lang="zh-CN" altLang="en-US" sz="2000" dirty="0"/>
              <a:t>页</a:t>
            </a:r>
            <a:r>
              <a:rPr lang="zh-CN" altLang="en-US" sz="2000" dirty="0">
                <a:latin typeface="宋体" panose="02010600030101010101" pitchFamily="2" charset="-122"/>
              </a:rPr>
              <a:t>”</a:t>
            </a:r>
            <a:r>
              <a:rPr lang="zh-CN" altLang="en-US" sz="2000" dirty="0"/>
              <a:t>数量类似，Elasticsearch使用的是from以及size两个参数：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size：每次返回多少个结果，默认值为10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from：从哪条结果开始，默认值为0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假设每页显示5条结果，那么1至3页的请求就是：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GET /_search?size=5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GET /_search?size=5&amp;from=5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GET /_search?size=5&amp;from=10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注意：不要一次请求过多或者页码过大的结果，这么会对服务器造成很大的压力。因为它们会在返回前排序。一个请求会经过多个分片。每个分片都会生成自己的排序结果。然后再进行集中整理，以确保最终结果的正确性</a:t>
            </a:r>
            <a:r>
              <a:rPr lang="zh-CN" altLang="en-US" sz="2800" dirty="0"/>
              <a:t>。</a:t>
            </a: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799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 sz="2000" dirty="0" err="1">
                <a:solidFill>
                  <a:srgbClr val="000000"/>
                </a:solidFill>
                <a:cs typeface="Times New Roman" pitchFamily="18" charset="0"/>
              </a:rPr>
              <a:t>Elasticsearch</a:t>
            </a:r>
            <a:r>
              <a:rPr lang="zh-CN" altLang="en-US" sz="2000" dirty="0">
                <a:solidFill>
                  <a:srgbClr val="000000"/>
                </a:solidFill>
                <a:cs typeface="Times New Roman" pitchFamily="18" charset="0"/>
              </a:rPr>
              <a:t>的分页</a:t>
            </a:r>
            <a:endParaRPr lang="en-US" altLang="zh-CN" sz="2000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zh-CN" altLang="en-US" sz="2000" dirty="0"/>
              <a:t>timed_out告诉了我们查询是否超时</a:t>
            </a:r>
          </a:p>
          <a:p>
            <a:r>
              <a:rPr lang="zh-CN" altLang="en-US" sz="2000" dirty="0"/>
              <a:t>curl -XGET http://localhost:9200/_search?timeout=10ms</a:t>
            </a:r>
          </a:p>
          <a:p>
            <a:pPr lvl="1"/>
            <a:r>
              <a:rPr lang="zh-CN" altLang="en-US" dirty="0"/>
              <a:t>es会在10ms之内返回查询内容</a:t>
            </a:r>
          </a:p>
          <a:p>
            <a:r>
              <a:rPr lang="zh-CN" altLang="en-US" sz="2000" dirty="0"/>
              <a:t>注意：timeout并不会终止查询，它只是会在你指定的时间内返回当时已经查询到的数据，然后关闭连接。在后台，其他的查询可能会依旧继续，尽管查询结果已经被返回了。</a:t>
            </a: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56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80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cs typeface="Times New Roman" pitchFamily="18" charset="0"/>
              </a:rPr>
              <a:t>Elasticsearch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分片查询</a:t>
            </a: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/>
              <a:t>默认是randomize across shards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随机选取，表示随机的从分片中取数据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_local：指查询操作会优先在本地节点有的分片中查询，没有的话再在其它节点查询。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_primary：指查询只在主分片中查询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_primary_first：指查询会先在主分片中查询，如果主分片找不到（挂了），就会在副本中查询。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_only_node：指在指定id的节点里面进行查询，如果该节点只有查询索引的部分分片，就只在这部分分片中查找，所以查询结果可能不完整。如_only_node:123在节点id为123的节点中查询。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_prefer_node:nodeid 优先在指定的节点上执行查询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_shards:0 ,1,2,3,4：查询指定分片的数据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自定义：_only_nodes：根据多个节点进行查询</a:t>
            </a:r>
          </a:p>
          <a:p>
            <a:pPr>
              <a:lnSpc>
                <a:spcPts val="4300"/>
              </a:lnSpc>
              <a:buFont typeface="Arial" pitchFamily="34" charset="0"/>
              <a:buChar char="•"/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130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cs typeface="Times New Roman" pitchFamily="18" charset="0"/>
              </a:rPr>
              <a:t>Elasticsearch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脑裂问题</a:t>
            </a: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zh-CN" altLang="en-US" sz="2000" dirty="0"/>
              <a:t>所谓脑裂问题（类似于精神分裂），就是同一个集群中的不同节点，对于集群的状态有了不一样的理解。</a:t>
            </a:r>
          </a:p>
          <a:p>
            <a:r>
              <a:rPr lang="en-US" altLang="zh-CN" sz="2000" dirty="0"/>
              <a:t>http://blog.csdn.net/cnweike/article/details/39083089</a:t>
            </a:r>
          </a:p>
          <a:p>
            <a:r>
              <a:rPr lang="en-US" altLang="zh-CN" sz="2000" dirty="0" err="1"/>
              <a:t>discovery.zen.minimum_master_nodes</a:t>
            </a:r>
            <a:endParaRPr lang="en-US" altLang="zh-CN" sz="2000" dirty="0"/>
          </a:p>
          <a:p>
            <a:pPr lvl="1"/>
            <a:r>
              <a:rPr lang="zh-CN" altLang="en-US" dirty="0"/>
              <a:t>用于控制选举行为发生的最小集群节点数量。推荐设为大于</a:t>
            </a:r>
            <a:r>
              <a:rPr lang="en-US" altLang="zh-CN" dirty="0"/>
              <a:t>1</a:t>
            </a:r>
            <a:r>
              <a:rPr lang="zh-CN" altLang="en-US" dirty="0"/>
              <a:t>的数值，因为只有在</a:t>
            </a:r>
            <a:r>
              <a:rPr lang="en-US" altLang="zh-CN" dirty="0"/>
              <a:t>2</a:t>
            </a:r>
            <a:r>
              <a:rPr lang="zh-CN" altLang="en-US" dirty="0"/>
              <a:t>个以上节点的集群中，主节点才是有意义的</a:t>
            </a: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11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Elasticsearch</a:t>
            </a:r>
            <a:r>
              <a:rPr lang="zh-CN" altLang="en-US" dirty="0"/>
              <a:t>中脑裂问题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正常情况下，集群中的所有的节点，应该对集群中</a:t>
            </a:r>
            <a:r>
              <a:rPr lang="en-US" altLang="zh-CN" dirty="0"/>
              <a:t>master</a:t>
            </a:r>
            <a:r>
              <a:rPr lang="zh-CN" altLang="en-US" dirty="0"/>
              <a:t>的选择是一致的，这样获得的状态信息也应该是一致的，不一致的状态信息，说明不同的节点对</a:t>
            </a:r>
            <a:r>
              <a:rPr lang="en-US" altLang="zh-CN" dirty="0"/>
              <a:t>master</a:t>
            </a:r>
            <a:r>
              <a:rPr lang="zh-CN" altLang="en-US" dirty="0"/>
              <a:t>节点的选择出现了异常</a:t>
            </a:r>
            <a:r>
              <a:rPr lang="en-US" altLang="zh-CN" dirty="0"/>
              <a:t>——</a:t>
            </a:r>
            <a:r>
              <a:rPr lang="zh-CN" altLang="en-US" dirty="0"/>
              <a:t>也就是所谓的脑裂问题。这样的脑裂状态直接让节点失去了集群的正确状态，导致集群不能正常工作。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770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Elasticsearch</a:t>
            </a:r>
            <a:r>
              <a:rPr lang="zh-CN" altLang="en-US" dirty="0"/>
              <a:t>中脑裂产生的原因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网络：由于是内网通信，网络通信问题造成某些节点认为</a:t>
            </a:r>
            <a:r>
              <a:rPr lang="en-US" altLang="zh-CN" dirty="0"/>
              <a:t>master</a:t>
            </a:r>
            <a:r>
              <a:rPr lang="zh-CN" altLang="en-US" dirty="0"/>
              <a:t>死掉，而另选</a:t>
            </a:r>
            <a:r>
              <a:rPr lang="en-US" altLang="zh-CN" dirty="0"/>
              <a:t>master</a:t>
            </a:r>
            <a:r>
              <a:rPr lang="zh-CN" altLang="en-US" dirty="0"/>
              <a:t>的可能性较小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节点负载：由于</a:t>
            </a:r>
            <a:r>
              <a:rPr lang="en-US" altLang="zh-CN" dirty="0"/>
              <a:t>master</a:t>
            </a:r>
            <a:r>
              <a:rPr lang="zh-CN" altLang="en-US" dirty="0"/>
              <a:t>节点与</a:t>
            </a:r>
            <a:r>
              <a:rPr lang="en-US" altLang="zh-CN" dirty="0"/>
              <a:t>data</a:t>
            </a:r>
            <a:r>
              <a:rPr lang="zh-CN" altLang="en-US" dirty="0"/>
              <a:t>节点都是混合在一起的，所以当工作节点的负载较大时，导致对应的</a:t>
            </a:r>
            <a:r>
              <a:rPr lang="en-US" altLang="zh-CN" dirty="0"/>
              <a:t>ES</a:t>
            </a:r>
            <a:r>
              <a:rPr lang="zh-CN" altLang="en-US" dirty="0"/>
              <a:t>实例停止响应，而这台服务器如果正充当着</a:t>
            </a:r>
            <a:r>
              <a:rPr lang="en-US" altLang="zh-CN" dirty="0"/>
              <a:t>master</a:t>
            </a:r>
            <a:r>
              <a:rPr lang="zh-CN" altLang="en-US" dirty="0"/>
              <a:t>节点的身份，那么一部分节点就会认为这个</a:t>
            </a:r>
            <a:r>
              <a:rPr lang="en-US" altLang="zh-CN" dirty="0"/>
              <a:t>master</a:t>
            </a:r>
            <a:r>
              <a:rPr lang="zh-CN" altLang="en-US" dirty="0"/>
              <a:t>节点失效了，故重新选举新的节点，这时就出现了脑裂；同时由于</a:t>
            </a:r>
            <a:r>
              <a:rPr lang="en-US" altLang="zh-CN" dirty="0"/>
              <a:t>data</a:t>
            </a:r>
            <a:r>
              <a:rPr lang="zh-CN" altLang="en-US" dirty="0"/>
              <a:t>节点上</a:t>
            </a:r>
            <a:r>
              <a:rPr lang="en-US" altLang="zh-CN" dirty="0"/>
              <a:t>ES</a:t>
            </a:r>
            <a:r>
              <a:rPr lang="zh-CN" altLang="en-US" dirty="0"/>
              <a:t>进程占用的内存较大，较大规模的内存回收操作也能造成</a:t>
            </a:r>
            <a:r>
              <a:rPr lang="en-US" altLang="zh-CN" dirty="0"/>
              <a:t>ES</a:t>
            </a:r>
            <a:r>
              <a:rPr lang="zh-CN" altLang="en-US" dirty="0"/>
              <a:t>进程失去响应。</a:t>
            </a: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050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Elasticsearch</a:t>
            </a:r>
            <a:r>
              <a:rPr lang="zh-CN" altLang="en-US" dirty="0"/>
              <a:t>中脑裂解决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主节点</a:t>
            </a:r>
            <a:endParaRPr lang="en-US" altLang="zh-CN" dirty="0"/>
          </a:p>
          <a:p>
            <a:r>
              <a:rPr lang="en-US" altLang="zh-CN" dirty="0" err="1"/>
              <a:t>node.master</a:t>
            </a:r>
            <a:r>
              <a:rPr lang="en-US" altLang="zh-CN" dirty="0"/>
              <a:t>: true  </a:t>
            </a:r>
          </a:p>
          <a:p>
            <a:r>
              <a:rPr lang="en-US" altLang="zh-CN" dirty="0" err="1"/>
              <a:t>node.data</a:t>
            </a:r>
            <a:r>
              <a:rPr lang="en-US" altLang="zh-CN" dirty="0"/>
              <a:t>: false  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从节点</a:t>
            </a: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altLang="zh-CN" dirty="0" err="1"/>
              <a:t>node.master</a:t>
            </a:r>
            <a:r>
              <a:rPr lang="en-US" altLang="zh-CN" dirty="0"/>
              <a:t>: false  </a:t>
            </a:r>
          </a:p>
          <a:p>
            <a:r>
              <a:rPr lang="en-US" altLang="zh-CN" dirty="0" err="1"/>
              <a:t>node.data</a:t>
            </a:r>
            <a:r>
              <a:rPr lang="en-US" altLang="zh-CN" dirty="0"/>
              <a:t>: true  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所有节点</a:t>
            </a: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altLang="zh-CN" dirty="0" err="1"/>
              <a:t>discovery.zen.ping.multicast.enabled</a:t>
            </a:r>
            <a:r>
              <a:rPr lang="en-US" altLang="zh-CN" dirty="0"/>
              <a:t>: false  </a:t>
            </a:r>
          </a:p>
          <a:p>
            <a:r>
              <a:rPr lang="en-US" altLang="zh-CN" dirty="0" err="1"/>
              <a:t>discovery.zen.ping.unicast.hosts</a:t>
            </a:r>
            <a:r>
              <a:rPr lang="en-US" altLang="zh-CN" dirty="0"/>
              <a:t>: [“master”, “slave1”, “slave2"]  </a:t>
            </a: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4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4C83B-A0FC-478F-A874-93792507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A16D234-710D-45C1-9368-DD7012E4502D}"/>
              </a:ext>
            </a:extLst>
          </p:cNvPr>
          <p:cNvSpPr/>
          <p:nvPr/>
        </p:nvSpPr>
        <p:spPr>
          <a:xfrm>
            <a:off x="107504" y="2348880"/>
            <a:ext cx="2952328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E970481-6BE4-4DEF-8287-59FECEB31D9C}"/>
              </a:ext>
            </a:extLst>
          </p:cNvPr>
          <p:cNvSpPr/>
          <p:nvPr/>
        </p:nvSpPr>
        <p:spPr>
          <a:xfrm>
            <a:off x="3574977" y="2348880"/>
            <a:ext cx="1728192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DABB0BD-9E1C-45EA-B96C-A057BDE6EFFE}"/>
              </a:ext>
            </a:extLst>
          </p:cNvPr>
          <p:cNvSpPr/>
          <p:nvPr/>
        </p:nvSpPr>
        <p:spPr>
          <a:xfrm>
            <a:off x="5796136" y="2348880"/>
            <a:ext cx="3347864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2883337-A6FF-4399-8AAE-B3EF433CF5B8}"/>
              </a:ext>
            </a:extLst>
          </p:cNvPr>
          <p:cNvSpPr/>
          <p:nvPr/>
        </p:nvSpPr>
        <p:spPr>
          <a:xfrm>
            <a:off x="3563888" y="1052736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doc  id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hash(id) % 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E95179-39C9-4BC9-A296-06E78E692AA3}"/>
              </a:ext>
            </a:extLst>
          </p:cNvPr>
          <p:cNvSpPr/>
          <p:nvPr/>
        </p:nvSpPr>
        <p:spPr>
          <a:xfrm>
            <a:off x="1475656" y="4293096"/>
            <a:ext cx="999728" cy="56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doc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596F251-6DE7-4872-884A-C5033A278D26}"/>
              </a:ext>
            </a:extLst>
          </p:cNvPr>
          <p:cNvSpPr/>
          <p:nvPr/>
        </p:nvSpPr>
        <p:spPr>
          <a:xfrm>
            <a:off x="1475656" y="3068960"/>
            <a:ext cx="999728" cy="1143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index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sxt:(3:2)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6C9E103-4156-4547-98E9-CC5035272732}"/>
              </a:ext>
            </a:extLst>
          </p:cNvPr>
          <p:cNvSpPr/>
          <p:nvPr/>
        </p:nvSpPr>
        <p:spPr>
          <a:xfrm>
            <a:off x="3851920" y="4293096"/>
            <a:ext cx="999728" cy="56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doc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3ED62B7-E99D-4D4E-B0D0-198D03E589D7}"/>
              </a:ext>
            </a:extLst>
          </p:cNvPr>
          <p:cNvSpPr/>
          <p:nvPr/>
        </p:nvSpPr>
        <p:spPr>
          <a:xfrm>
            <a:off x="3851920" y="3068960"/>
            <a:ext cx="999728" cy="1143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index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sxt:(3:2)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721C3EE-5D8E-4043-8168-ADB66D2D3AD8}"/>
              </a:ext>
            </a:extLst>
          </p:cNvPr>
          <p:cNvSpPr/>
          <p:nvPr/>
        </p:nvSpPr>
        <p:spPr>
          <a:xfrm>
            <a:off x="6038198" y="4293096"/>
            <a:ext cx="999728" cy="56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doc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89A7AF8-1F76-4ED2-9552-C48E4652458C}"/>
              </a:ext>
            </a:extLst>
          </p:cNvPr>
          <p:cNvSpPr/>
          <p:nvPr/>
        </p:nvSpPr>
        <p:spPr>
          <a:xfrm>
            <a:off x="6018850" y="3068960"/>
            <a:ext cx="999728" cy="1143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index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sxt:(3:2)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38770E29-289C-4F31-A4BC-BBB679EE0D42}"/>
              </a:ext>
            </a:extLst>
          </p:cNvPr>
          <p:cNvSpPr/>
          <p:nvPr/>
        </p:nvSpPr>
        <p:spPr>
          <a:xfrm rot="5400000">
            <a:off x="4283968" y="1747653"/>
            <a:ext cx="28803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C6B6968-9E02-4152-AE00-B827E0AD24E2}"/>
              </a:ext>
            </a:extLst>
          </p:cNvPr>
          <p:cNvSpPr/>
          <p:nvPr/>
        </p:nvSpPr>
        <p:spPr>
          <a:xfrm>
            <a:off x="2361883" y="5949280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search:sxt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1822E83E-1999-4D84-B71E-AE011B28FC8B}"/>
              </a:ext>
            </a:extLst>
          </p:cNvPr>
          <p:cNvSpPr/>
          <p:nvPr/>
        </p:nvSpPr>
        <p:spPr>
          <a:xfrm rot="10800000">
            <a:off x="4079276" y="5073012"/>
            <a:ext cx="61206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CBE272-C963-438C-9F80-FB1DEBD2C739}"/>
              </a:ext>
            </a:extLst>
          </p:cNvPr>
          <p:cNvSpPr/>
          <p:nvPr/>
        </p:nvSpPr>
        <p:spPr>
          <a:xfrm>
            <a:off x="-398246" y="3244788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master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sum:sxt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702076E-EA1A-4BFE-AAEF-2B3750C110C4}"/>
              </a:ext>
            </a:extLst>
          </p:cNvPr>
          <p:cNvSpPr/>
          <p:nvPr/>
        </p:nvSpPr>
        <p:spPr>
          <a:xfrm>
            <a:off x="5344138" y="5949280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search:ooxx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8F77936-8F98-455C-A4E3-3F15EDC024EB}"/>
              </a:ext>
            </a:extLst>
          </p:cNvPr>
          <p:cNvSpPr/>
          <p:nvPr/>
        </p:nvSpPr>
        <p:spPr>
          <a:xfrm>
            <a:off x="7703242" y="3244788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master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sum:ooxx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C0686E-1B32-46EC-988A-03925E817876}"/>
              </a:ext>
            </a:extLst>
          </p:cNvPr>
          <p:cNvCxnSpPr/>
          <p:nvPr/>
        </p:nvCxnSpPr>
        <p:spPr>
          <a:xfrm flipH="1" flipV="1">
            <a:off x="465850" y="3933056"/>
            <a:ext cx="3098038" cy="2160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E84A8CD-F837-4C7A-A2BF-CABAF1C1EC15}"/>
              </a:ext>
            </a:extLst>
          </p:cNvPr>
          <p:cNvCxnSpPr>
            <a:cxnSpLocks/>
          </p:cNvCxnSpPr>
          <p:nvPr/>
        </p:nvCxnSpPr>
        <p:spPr>
          <a:xfrm flipV="1">
            <a:off x="6538062" y="3901244"/>
            <a:ext cx="1788331" cy="204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6635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28692"/>
            <a:ext cx="8786874" cy="5408620"/>
          </a:xfrm>
        </p:spPr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cs typeface="Times New Roman" pitchFamily="18" charset="0"/>
              </a:rPr>
              <a:t>Elasticsearch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的优化</a:t>
            </a: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600" dirty="0"/>
              <a:t>调大系统的"最大打开文件数",建议32K甚至是64K</a:t>
            </a:r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ulimit -a (查看)</a:t>
            </a:r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ulimit -n 32000(设置)</a:t>
            </a:r>
          </a:p>
          <a:p>
            <a:pPr>
              <a:lnSpc>
                <a:spcPct val="90000"/>
              </a:lnSpc>
            </a:pPr>
            <a:r>
              <a:rPr lang="zh-CN" altLang="en-US" sz="1600" dirty="0"/>
              <a:t>修改配置文件调整ES的JVM内存大小</a:t>
            </a:r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1：修改bin/elasticsearch.in.sh中ES_MIN_MEM和ES_MAX_MEM的大小，建议设置一样大，避免频繁的分配内存，根据服务器内存大小，一般分配60%左右(默认256M)</a:t>
            </a:r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2：如果使用searchwrapper插件启动es的话则修改bin/service/elasticsearch.conf(默认1024M)</a:t>
            </a:r>
          </a:p>
          <a:p>
            <a:pPr>
              <a:lnSpc>
                <a:spcPct val="90000"/>
              </a:lnSpc>
            </a:pPr>
            <a:r>
              <a:rPr lang="zh-CN" altLang="en-US" sz="1600" dirty="0"/>
              <a:t>设置mlockall来锁定进程的物理内存地址</a:t>
            </a:r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避免交换（swapped）来提高性能</a:t>
            </a:r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修改文件conf/elasticsearch.yml</a:t>
            </a:r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boostrap.mlockall: true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分片多的话，可以提升建立索引的能力，5-20个比较合适。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如果分片数过少或过多，都会导致检索比较慢。分片数过多会导致检索时打开比较多的文件，另外也会导致多台服务器之间通讯。而分片数过少会导至单个分片索引过大，所以检索速度慢。建议单个分片最多存储20G左右的索引数据，所以，分片数量=数据总量/20G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副本多的话，可以提升搜索的能力，但是如果设置很多副本的话也会对服务器造成额外的压力，因为需要同步数据。所以建议设置2-3个即可。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要定时对索引进行优化，不然segment越多，查询的性能就越差</a:t>
            </a:r>
          </a:p>
          <a:p>
            <a:pPr lvl="1">
              <a:lnSpc>
                <a:spcPct val="90000"/>
              </a:lnSpc>
            </a:pPr>
            <a:r>
              <a:rPr lang="zh-CN" altLang="en-US" sz="1100" dirty="0"/>
              <a:t>索引量不是很大的话情况下可以将segment设置为1</a:t>
            </a:r>
          </a:p>
          <a:p>
            <a:pPr lvl="1">
              <a:lnSpc>
                <a:spcPct val="90000"/>
              </a:lnSpc>
            </a:pPr>
            <a:r>
              <a:rPr lang="zh-CN" altLang="en-US" sz="1100" dirty="0"/>
              <a:t>curl -XPOST 'http://localhost:9200/</a:t>
            </a:r>
            <a:r>
              <a:rPr lang="en-US" altLang="zh-CN" sz="1100" dirty="0" err="1"/>
              <a:t>bjsxt</a:t>
            </a:r>
            <a:r>
              <a:rPr lang="zh-CN" altLang="en-US" sz="1100" dirty="0"/>
              <a:t>/_optimize?max_num_segments=1'</a:t>
            </a:r>
          </a:p>
          <a:p>
            <a:pPr lvl="1">
              <a:lnSpc>
                <a:spcPct val="90000"/>
              </a:lnSpc>
            </a:pPr>
            <a:r>
              <a:rPr lang="zh-CN" altLang="en-US" sz="1100" dirty="0"/>
              <a:t>java代码：client.admin().indices().prepareOptimize(“</a:t>
            </a:r>
            <a:r>
              <a:rPr lang="en-US" altLang="zh-CN" sz="1100" dirty="0" err="1"/>
              <a:t>bjsxt</a:t>
            </a:r>
            <a:r>
              <a:rPr lang="zh-CN" altLang="en-US" sz="1100" dirty="0"/>
              <a:t>").setMaxNumSegments(1).get();</a:t>
            </a:r>
          </a:p>
          <a:p>
            <a:pPr>
              <a:lnSpc>
                <a:spcPct val="90000"/>
              </a:lnSpc>
            </a:pPr>
            <a:endParaRPr lang="zh-CN" altLang="en-US" sz="1600" dirty="0"/>
          </a:p>
          <a:p>
            <a:pPr lvl="1"/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58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28692"/>
            <a:ext cx="8786874" cy="5408620"/>
          </a:xfrm>
        </p:spPr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cs typeface="Times New Roman" pitchFamily="18" charset="0"/>
              </a:rPr>
              <a:t>Elasticsearch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的优化</a:t>
            </a: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/>
              <a:t>删除文档：在Lucene中删除文档，数据不会马上在硬盘上除去，而是在lucene索引中产生一个.del的文件，而在检索过程中这部分数据也会参与检索，lucene在检索过程会判断是否删除了，如果删除了在过滤掉。这样也会降低检索效率。所以可以执行清除删除文档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 curl -XPOST 'http://localhost:9200/</a:t>
            </a:r>
            <a:r>
              <a:rPr lang="en-US" altLang="zh-CN" dirty="0" err="1"/>
              <a:t>elasticsearch</a:t>
            </a:r>
            <a:r>
              <a:rPr lang="zh-CN" altLang="en-US" dirty="0"/>
              <a:t>/_optimize?only_expunge_deletes=true'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client.admin().indices().prepareOptimize("</a:t>
            </a:r>
            <a:r>
              <a:rPr lang="en-US" altLang="zh-CN" dirty="0"/>
              <a:t> </a:t>
            </a:r>
            <a:r>
              <a:rPr lang="en-US" altLang="zh-CN" dirty="0" err="1"/>
              <a:t>elasticsearch</a:t>
            </a:r>
            <a:r>
              <a:rPr lang="en-US" altLang="zh-CN" dirty="0"/>
              <a:t> </a:t>
            </a:r>
            <a:r>
              <a:rPr lang="zh-CN" altLang="en-US" dirty="0"/>
              <a:t>").setOnlyExpungeDeletes(true).get();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如果在项目开始的时候需要批量入库大量数据的话，建议将副本数设置为0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因为es在索引数据的时候，如果有副本存在，数据也会马上同步到副本中，这样会对es增加压力。待索引完成后将副本按需要改回来。这样可以提高索引效率</a:t>
            </a:r>
          </a:p>
          <a:p>
            <a:pPr>
              <a:lnSpc>
                <a:spcPct val="90000"/>
              </a:lnSpc>
            </a:pPr>
            <a:endParaRPr lang="zh-CN" altLang="en-US" sz="1600" dirty="0"/>
          </a:p>
          <a:p>
            <a:pPr lvl="1"/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010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28692"/>
            <a:ext cx="8786874" cy="5408620"/>
          </a:xfrm>
        </p:spPr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cs typeface="Times New Roman" pitchFamily="18" charset="0"/>
              </a:rPr>
              <a:t>Elasticsearch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的优化</a:t>
            </a: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/>
              <a:t>去掉mapping中_all域，Index中默认会有_all的域，(相当于solr配置文件中的拷贝字段text)，这个会给查询带来方便，但是会增加索引时间和索引尺寸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"_all":{"enabled":"false"}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log输出的水平默认为trace，即查询超过500ms即为慢查询，就要打印日志，造成cpu和mem，io负载很高。把log输出水平改为info，可以减轻服务器的压力。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修改ES_HOME/conf/logging.yaml文件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或者修改ES_HOME/conf/elasticsearch.yaml</a:t>
            </a:r>
          </a:p>
          <a:p>
            <a:pPr>
              <a:lnSpc>
                <a:spcPct val="90000"/>
              </a:lnSpc>
            </a:pPr>
            <a:endParaRPr lang="zh-CN" altLang="en-US" sz="1600" dirty="0"/>
          </a:p>
          <a:p>
            <a:pPr lvl="1"/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081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28692"/>
            <a:ext cx="8786874" cy="5408620"/>
          </a:xfrm>
        </p:spPr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使用反射获取</a:t>
            </a:r>
            <a:r>
              <a:rPr lang="en-US" altLang="zh-CN" dirty="0" err="1">
                <a:solidFill>
                  <a:srgbClr val="000000"/>
                </a:solidFill>
                <a:cs typeface="Times New Roman" pitchFamily="18" charset="0"/>
              </a:rPr>
              <a:t>Elasticsearch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客户端</a:t>
            </a: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zh-CN" altLang="en-US" dirty="0"/>
              <a:t>可以使用前面讲的方式通过new获取client</a:t>
            </a:r>
          </a:p>
          <a:p>
            <a:r>
              <a:rPr lang="zh-CN" altLang="en-US" dirty="0"/>
              <a:t>使用反射方式：网上反映这种方式效率明显高于new客户端，并可避免线上环境内存溢出和超时等问题</a:t>
            </a:r>
          </a:p>
          <a:p>
            <a:pPr>
              <a:lnSpc>
                <a:spcPct val="90000"/>
              </a:lnSpc>
            </a:pPr>
            <a:endParaRPr lang="zh-CN" altLang="en-US" sz="1600" dirty="0"/>
          </a:p>
          <a:p>
            <a:pPr lvl="1"/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377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28692"/>
            <a:ext cx="8786874" cy="5408620"/>
          </a:xfrm>
        </p:spPr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cs typeface="Times New Roman" pitchFamily="18" charset="0"/>
              </a:rPr>
              <a:t>Elasticsearch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使用经验谈</a:t>
            </a: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在使用java代码操作es集群的时候要保证本地使用的es的版本和集群上es的版本保持一致。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保证集群中每个节点的JDK版本和es配置一致</a:t>
            </a:r>
          </a:p>
          <a:p>
            <a:pPr>
              <a:lnSpc>
                <a:spcPts val="4300"/>
              </a:lnSpc>
              <a:buFont typeface="Arial" pitchFamily="34" charset="0"/>
              <a:buChar char="•"/>
            </a:pPr>
            <a:endParaRPr lang="zh-CN" altLang="en-US" sz="1600" dirty="0"/>
          </a:p>
          <a:p>
            <a:pPr lvl="1"/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848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28692"/>
            <a:ext cx="8786874" cy="5408620"/>
          </a:xfrm>
        </p:spPr>
        <p:txBody>
          <a:bodyPr/>
          <a:lstStyle/>
          <a:p>
            <a:pPr>
              <a:lnSpc>
                <a:spcPts val="4300"/>
              </a:lnSpc>
              <a:buFont typeface="Arial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cs typeface="Times New Roman" pitchFamily="18" charset="0"/>
              </a:rPr>
              <a:t>Elasticsearch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的分片规则</a:t>
            </a: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zh-CN" altLang="en-US" dirty="0"/>
              <a:t>elasticsearch在建立索引时，根据id或id，类型进行hash，得到hash值与该索引的文档数量取余，取余的值即为存入的分片。</a:t>
            </a:r>
          </a:p>
          <a:p>
            <a:pPr lvl="1"/>
            <a:r>
              <a:rPr lang="zh-CN" altLang="en-US" dirty="0"/>
              <a:t>具体源码为：根据OperationRouting类的shardId方法进行分片</a:t>
            </a:r>
          </a:p>
          <a:p>
            <a:pPr>
              <a:lnSpc>
                <a:spcPts val="4300"/>
              </a:lnSpc>
              <a:buFont typeface="Arial" pitchFamily="34" charset="0"/>
              <a:buChar char="•"/>
            </a:pPr>
            <a:endParaRPr lang="zh-CN" altLang="en-US" sz="1600" dirty="0"/>
          </a:p>
          <a:p>
            <a:pPr lvl="1"/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602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9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5536" y="1651856"/>
            <a:ext cx="223224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DOC-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id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7584" y="2132856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>
                <a:solidFill>
                  <a:srgbClr val="FF0000"/>
                </a:solidFill>
              </a:rPr>
              <a:t>我是中国人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4149080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>
                <a:solidFill>
                  <a:srgbClr val="FF0000"/>
                </a:solidFill>
              </a:rPr>
              <a:t>中国是全球人口最多的国家 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zh-CN">
                <a:solidFill>
                  <a:srgbClr val="FF0000"/>
                </a:solidFill>
              </a:rPr>
              <a:t>中国人也最多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263691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url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3140968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size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514424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path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4" y="564830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size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84451" y="2803984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12" name="矩形 11"/>
          <p:cNvSpPr/>
          <p:nvPr/>
        </p:nvSpPr>
        <p:spPr>
          <a:xfrm>
            <a:off x="5364088" y="2438890"/>
            <a:ext cx="2808312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倒排索引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zh-CN">
                <a:solidFill>
                  <a:srgbClr val="FF0000"/>
                </a:solidFill>
              </a:rPr>
              <a:t>，我 （</a:t>
            </a:r>
            <a:r>
              <a:rPr lang="en-US" altLang="zh-CN">
                <a:solidFill>
                  <a:srgbClr val="FF0000"/>
                </a:solidFill>
              </a:rPr>
              <a:t>1:1</a:t>
            </a:r>
            <a:r>
              <a:rPr lang="zh-CN" altLang="zh-CN">
                <a:solidFill>
                  <a:srgbClr val="FF0000"/>
                </a:solidFill>
              </a:rPr>
              <a:t>）｛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zh-CN">
                <a:solidFill>
                  <a:srgbClr val="FF0000"/>
                </a:solidFill>
              </a:rPr>
              <a:t>｝</a:t>
            </a: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zh-CN">
                <a:solidFill>
                  <a:srgbClr val="FF0000"/>
                </a:solidFill>
              </a:rPr>
              <a:t>，中国</a:t>
            </a:r>
            <a:r>
              <a:rPr lang="en-US" altLang="zh-CN">
                <a:solidFill>
                  <a:srgbClr val="FF0000"/>
                </a:solidFill>
              </a:rPr>
              <a:t> (1:1) {2},(2:2){0</a:t>
            </a:r>
            <a:r>
              <a:rPr lang="zh-CN" altLang="zh-CN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15}</a:t>
            </a:r>
            <a:endParaRPr lang="zh-CN" altLang="zh-CN">
              <a:solidFill>
                <a:srgbClr val="FF0000"/>
              </a:solidFill>
            </a:endParaRPr>
          </a:p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123747" y="2262969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>
                <a:solidFill>
                  <a:srgbClr val="FF0000"/>
                </a:solidFill>
              </a:rPr>
              <a:t>我是中国人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83885" y="2438890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检索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中国</a:t>
            </a:r>
          </a:p>
        </p:txBody>
      </p:sp>
    </p:spTree>
    <p:extLst>
      <p:ext uri="{BB962C8B-B14F-4D97-AF65-F5344CB8AC3E}">
        <p14:creationId xmlns:p14="http://schemas.microsoft.com/office/powerpoint/2010/main" val="184602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9512" y="1268761"/>
            <a:ext cx="6984776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lucene  jar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8514" y="1772816"/>
            <a:ext cx="200324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Doc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id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39230" y="2485668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bj,sxt,good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1558" y="2927444"/>
            <a:ext cx="756748" cy="539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分词</a:t>
            </a:r>
          </a:p>
        </p:txBody>
      </p:sp>
      <p:sp>
        <p:nvSpPr>
          <p:cNvPr id="6" name="矩形 5"/>
          <p:cNvSpPr/>
          <p:nvPr/>
        </p:nvSpPr>
        <p:spPr>
          <a:xfrm>
            <a:off x="5508104" y="2485668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倒排索引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755576" y="3679697"/>
            <a:ext cx="1368152" cy="41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rowkey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4236701"/>
            <a:ext cx="2448272" cy="41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作者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阿里巴巴的阿里妈妈</a:t>
            </a:r>
          </a:p>
        </p:txBody>
      </p:sp>
      <p:sp>
        <p:nvSpPr>
          <p:cNvPr id="9" name="矩形 8"/>
          <p:cNvSpPr/>
          <p:nvPr/>
        </p:nvSpPr>
        <p:spPr>
          <a:xfrm>
            <a:off x="755576" y="4834435"/>
            <a:ext cx="1368152" cy="41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大小</a:t>
            </a:r>
          </a:p>
        </p:txBody>
      </p:sp>
      <p:sp>
        <p:nvSpPr>
          <p:cNvPr id="11" name="矩形 10"/>
          <p:cNvSpPr/>
          <p:nvPr/>
        </p:nvSpPr>
        <p:spPr>
          <a:xfrm>
            <a:off x="5508104" y="3552820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倒排索引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作者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9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35596" y="2132856"/>
            <a:ext cx="158417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1800" y="2124100"/>
            <a:ext cx="158417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87906" y="2089906"/>
            <a:ext cx="158417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4208" y="2132856"/>
            <a:ext cx="158417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5812" y="2492896"/>
            <a:ext cx="8959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 cc dd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9428" y="2276872"/>
            <a:ext cx="111670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 xx oo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25055" y="3501008"/>
            <a:ext cx="679884" cy="91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index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cc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dd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56193" y="3428274"/>
            <a:ext cx="679884" cy="965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index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xx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oo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81425" y="4617132"/>
            <a:ext cx="8959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search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88201" y="1564643"/>
            <a:ext cx="8959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search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9025" y="1765870"/>
            <a:ext cx="8959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search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09031" y="1664804"/>
            <a:ext cx="8959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search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37396" y="1564643"/>
            <a:ext cx="8959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search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1ABF4E-CB4E-4E8D-BBA2-01FB4061EE8E}"/>
              </a:ext>
            </a:extLst>
          </p:cNvPr>
          <p:cNvSpPr/>
          <p:nvPr/>
        </p:nvSpPr>
        <p:spPr>
          <a:xfrm>
            <a:off x="3694496" y="4675374"/>
            <a:ext cx="8959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search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5310E7-8989-483A-AB91-79DAC73E3721}"/>
              </a:ext>
            </a:extLst>
          </p:cNvPr>
          <p:cNvSpPr/>
          <p:nvPr/>
        </p:nvSpPr>
        <p:spPr>
          <a:xfrm>
            <a:off x="5437137" y="5732530"/>
            <a:ext cx="8959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search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F69541-652F-4475-8C85-0FA2B7D58F10}"/>
              </a:ext>
            </a:extLst>
          </p:cNvPr>
          <p:cNvSpPr/>
          <p:nvPr/>
        </p:nvSpPr>
        <p:spPr>
          <a:xfrm>
            <a:off x="6781066" y="4824427"/>
            <a:ext cx="8959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search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EAD551-0774-4B07-8FD2-F789A216E65D}"/>
              </a:ext>
            </a:extLst>
          </p:cNvPr>
          <p:cNvSpPr/>
          <p:nvPr/>
        </p:nvSpPr>
        <p:spPr>
          <a:xfrm>
            <a:off x="3957464" y="5980788"/>
            <a:ext cx="8959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search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46327"/>
      </p:ext>
    </p:extLst>
  </p:cSld>
  <p:clrMapOvr>
    <a:masterClrMapping/>
  </p:clrMapOvr>
</p:sld>
</file>

<file path=ppt/theme/theme1.xml><?xml version="1.0" encoding="utf-8"?>
<a:theme xmlns:a="http://schemas.openxmlformats.org/drawingml/2006/main" name="sxt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sxt2</Template>
  <TotalTime>10178</TotalTime>
  <Words>4300</Words>
  <Application>Microsoft Office PowerPoint</Application>
  <PresentationFormat>信纸(8.5x11 英寸)</PresentationFormat>
  <Paragraphs>784</Paragraphs>
  <Slides>66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3" baseType="lpstr">
      <vt:lpstr>宋体</vt:lpstr>
      <vt:lpstr>微软雅黑</vt:lpstr>
      <vt:lpstr>Arial</vt:lpstr>
      <vt:lpstr>Times New Roman</vt:lpstr>
      <vt:lpstr>Trebuchet MS</vt:lpstr>
      <vt:lpstr>Wingdings</vt:lpstr>
      <vt:lpstr>sxt2</vt:lpstr>
      <vt:lpstr>elasticsearch </vt:lpstr>
      <vt:lpstr>PowerPoint 演示文稿</vt:lpstr>
      <vt:lpstr>PowerPoint 演示文稿</vt:lpstr>
      <vt:lpstr>学习ElasticSearch前</vt:lpstr>
      <vt:lpstr>每个域可以设置三个类型：是否保存，是否索引，是否分词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elasticsearch:集群安装见文档</vt:lpstr>
      <vt:lpstr>elasticsearch</vt:lpstr>
      <vt:lpstr>elasticsearch</vt:lpstr>
      <vt:lpstr>elasticsearch</vt:lpstr>
      <vt:lpstr>elasticsearch</vt:lpstr>
      <vt:lpstr>PowerPoint 演示文稿</vt:lpstr>
      <vt:lpstr>elasticsearch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PowerPoint 演示文稿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PowerPoint 演示文稿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1_Objective-基本数据类型</dc:title>
  <dc:creator>XWVSYN</dc:creator>
  <cp:lastModifiedBy>root</cp:lastModifiedBy>
  <cp:revision>294</cp:revision>
  <dcterms:created xsi:type="dcterms:W3CDTF">2013-06-19T03:35:00Z</dcterms:created>
  <dcterms:modified xsi:type="dcterms:W3CDTF">2018-01-19T10:33:54Z</dcterms:modified>
</cp:coreProperties>
</file>