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30"/>
  </p:notesMasterIdLst>
  <p:handoutMasterIdLst>
    <p:handoutMasterId r:id="rId31"/>
  </p:handoutMasterIdLst>
  <p:sldIdLst>
    <p:sldId id="312" r:id="rId2"/>
    <p:sldId id="352" r:id="rId3"/>
    <p:sldId id="328" r:id="rId4"/>
    <p:sldId id="324" r:id="rId5"/>
    <p:sldId id="350" r:id="rId6"/>
    <p:sldId id="325" r:id="rId7"/>
    <p:sldId id="326" r:id="rId8"/>
    <p:sldId id="349" r:id="rId9"/>
    <p:sldId id="327" r:id="rId10"/>
    <p:sldId id="315" r:id="rId11"/>
    <p:sldId id="329" r:id="rId12"/>
    <p:sldId id="320" r:id="rId13"/>
    <p:sldId id="345" r:id="rId14"/>
    <p:sldId id="346" r:id="rId15"/>
    <p:sldId id="351" r:id="rId16"/>
    <p:sldId id="347" r:id="rId17"/>
    <p:sldId id="348" r:id="rId18"/>
    <p:sldId id="344" r:id="rId19"/>
    <p:sldId id="330" r:id="rId20"/>
    <p:sldId id="317" r:id="rId21"/>
    <p:sldId id="316" r:id="rId22"/>
    <p:sldId id="318" r:id="rId23"/>
    <p:sldId id="319" r:id="rId24"/>
    <p:sldId id="355" r:id="rId25"/>
    <p:sldId id="333" r:id="rId26"/>
    <p:sldId id="334" r:id="rId27"/>
    <p:sldId id="335" r:id="rId28"/>
    <p:sldId id="354" r:id="rId29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52"/>
            <p14:sldId id="328"/>
            <p14:sldId id="324"/>
            <p14:sldId id="350"/>
            <p14:sldId id="325"/>
            <p14:sldId id="326"/>
            <p14:sldId id="349"/>
            <p14:sldId id="327"/>
            <p14:sldId id="315"/>
            <p14:sldId id="329"/>
            <p14:sldId id="320"/>
            <p14:sldId id="345"/>
            <p14:sldId id="346"/>
            <p14:sldId id="351"/>
            <p14:sldId id="347"/>
            <p14:sldId id="348"/>
            <p14:sldId id="344"/>
            <p14:sldId id="330"/>
            <p14:sldId id="317"/>
            <p14:sldId id="316"/>
            <p14:sldId id="318"/>
            <p14:sldId id="319"/>
            <p14:sldId id="355"/>
            <p14:sldId id="333"/>
            <p14:sldId id="334"/>
            <p14:sldId id="335"/>
            <p14:sldId id="354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424" autoAdjust="0"/>
  </p:normalViewPr>
  <p:slideViewPr>
    <p:cSldViewPr>
      <p:cViewPr varScale="1">
        <p:scale>
          <a:sx n="94" d="100"/>
          <a:sy n="94" d="100"/>
        </p:scale>
        <p:origin x="6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2017/12/29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LVS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/>
              <a:t>LVS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>
                <a:solidFill>
                  <a:srgbClr val="FF0000"/>
                </a:solidFill>
              </a:rPr>
              <a:t>负载均衡</a:t>
            </a:r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zh-CN"/>
              <a:t>、硬件</a:t>
            </a:r>
            <a:r>
              <a:rPr lang="en-US" altLang="zh-CN"/>
              <a:t>: </a:t>
            </a:r>
            <a:r>
              <a:rPr lang="zh-CN" altLang="en-US"/>
              <a:t>昂贵，性能优越</a:t>
            </a:r>
            <a:endParaRPr lang="zh-CN" altLang="zh-CN"/>
          </a:p>
          <a:p>
            <a:pPr lvl="1"/>
            <a:r>
              <a:rPr lang="en-US" altLang="zh-CN" sz="1800"/>
              <a:t>F5 BIG-IP </a:t>
            </a:r>
            <a:endParaRPr lang="zh-CN" altLang="zh-CN" sz="1800"/>
          </a:p>
          <a:p>
            <a:pPr lvl="1"/>
            <a:r>
              <a:rPr lang="en-US" altLang="zh-CN" sz="1800"/>
              <a:t>Citrix NetScaler</a:t>
            </a:r>
            <a:endParaRPr lang="zh-CN" altLang="zh-CN" sz="1800"/>
          </a:p>
          <a:p>
            <a:pPr lvl="1"/>
            <a:r>
              <a:rPr lang="en-US" altLang="zh-CN" sz="1800"/>
              <a:t>A10</a:t>
            </a:r>
            <a:endParaRPr lang="zh-CN" altLang="zh-CN" sz="1800"/>
          </a:p>
          <a:p>
            <a:r>
              <a:rPr lang="en-US" altLang="zh-CN"/>
              <a:t>2</a:t>
            </a:r>
            <a:r>
              <a:rPr lang="zh-CN" altLang="zh-CN"/>
              <a:t>、软件</a:t>
            </a:r>
            <a:r>
              <a:rPr lang="zh-CN" altLang="en-US"/>
              <a:t>：便宜，灵活度（开源）</a:t>
            </a:r>
            <a:endParaRPr lang="zh-CN" altLang="zh-CN"/>
          </a:p>
          <a:p>
            <a:pPr lvl="1"/>
            <a:r>
              <a:rPr lang="zh-CN" altLang="zh-CN" sz="1800"/>
              <a:t>四层：</a:t>
            </a:r>
            <a:r>
              <a:rPr lang="en-US" altLang="zh-CN" sz="1800"/>
              <a:t>tcp </a:t>
            </a:r>
            <a:r>
              <a:rPr lang="zh-CN" altLang="zh-CN" sz="1800"/>
              <a:t>之上的第四层协议</a:t>
            </a:r>
          </a:p>
          <a:p>
            <a:pPr lvl="2"/>
            <a:r>
              <a:rPr lang="en-US" altLang="zh-CN" sz="1600"/>
              <a:t>LVS</a:t>
            </a:r>
            <a:r>
              <a:rPr lang="zh-CN" altLang="zh-CN" sz="1600"/>
              <a:t>：只能操作</a:t>
            </a:r>
            <a:r>
              <a:rPr lang="en-US" altLang="zh-CN" sz="1600"/>
              <a:t>IP,</a:t>
            </a:r>
            <a:r>
              <a:rPr lang="zh-CN" altLang="zh-CN" sz="1600"/>
              <a:t>端口 ，在操作系统内核中。</a:t>
            </a:r>
          </a:p>
          <a:p>
            <a:pPr lvl="1"/>
            <a:r>
              <a:rPr lang="zh-CN" altLang="zh-CN" sz="1800"/>
              <a:t>七层：</a:t>
            </a:r>
            <a:r>
              <a:rPr lang="en-US" altLang="zh-CN" sz="1800"/>
              <a:t>http</a:t>
            </a:r>
            <a:r>
              <a:rPr lang="zh-CN" altLang="zh-CN" sz="1800"/>
              <a:t>，</a:t>
            </a:r>
            <a:r>
              <a:rPr lang="en-US" altLang="zh-CN" sz="1800"/>
              <a:t>arp</a:t>
            </a:r>
            <a:r>
              <a:rPr lang="zh-CN" altLang="zh-CN" sz="1800"/>
              <a:t>，</a:t>
            </a:r>
            <a:r>
              <a:rPr lang="en-US" altLang="zh-CN" sz="1800"/>
              <a:t>https</a:t>
            </a:r>
            <a:r>
              <a:rPr lang="zh-CN" altLang="zh-CN" sz="1800"/>
              <a:t>，（应用层）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nginx</a:t>
            </a:r>
            <a:endParaRPr lang="zh-CN" altLang="zh-CN" sz="1600">
              <a:solidFill>
                <a:srgbClr val="FF0000"/>
              </a:solidFill>
            </a:endParaRPr>
          </a:p>
          <a:p>
            <a:pPr lvl="2"/>
            <a:r>
              <a:rPr lang="en-US" altLang="zh-CN" sz="1600"/>
              <a:t>haproxy</a:t>
            </a:r>
            <a:endParaRPr lang="zh-CN" altLang="zh-CN" sz="1600"/>
          </a:p>
          <a:p>
            <a:pPr lvl="2"/>
            <a:r>
              <a:rPr lang="en-US" altLang="zh-CN" sz="1600"/>
              <a:t>httpd  </a:t>
            </a:r>
            <a:r>
              <a:rPr lang="zh-CN" altLang="en-US" sz="1600"/>
              <a:t>“</a:t>
            </a:r>
            <a:r>
              <a:rPr lang="en-US" altLang="zh-CN" sz="1600"/>
              <a:t>apache</a:t>
            </a:r>
            <a:r>
              <a:rPr lang="zh-CN" altLang="en-US" sz="1600"/>
              <a:t>”</a:t>
            </a:r>
            <a:r>
              <a:rPr lang="en-US" altLang="zh-CN" sz="1600"/>
              <a:t>webserver</a:t>
            </a:r>
            <a:endParaRPr lang="zh-CN" altLang="zh-CN" sz="160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99832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LVS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DR</a:t>
            </a:r>
          </a:p>
          <a:p>
            <a:pPr lvl="1"/>
            <a:r>
              <a:rPr lang="zh-CN" altLang="en-US"/>
              <a:t>客户端发送对</a:t>
            </a:r>
            <a:r>
              <a:rPr lang="en-US" altLang="zh-CN"/>
              <a:t>VIP</a:t>
            </a:r>
            <a:r>
              <a:rPr lang="zh-CN" altLang="en-US"/>
              <a:t>的请求</a:t>
            </a:r>
            <a:endParaRPr lang="en-US" altLang="zh-CN"/>
          </a:p>
          <a:p>
            <a:pPr lvl="1"/>
            <a:r>
              <a:rPr lang="en-US" altLang="zh-CN"/>
              <a:t>lvs</a:t>
            </a:r>
            <a:r>
              <a:rPr lang="zh-CN" altLang="en-US"/>
              <a:t>负载到后端某一台</a:t>
            </a:r>
            <a:r>
              <a:rPr lang="en-US" altLang="zh-CN"/>
              <a:t>server</a:t>
            </a:r>
          </a:p>
          <a:p>
            <a:pPr lvl="1"/>
            <a:r>
              <a:rPr lang="zh-CN" altLang="en-US"/>
              <a:t>后端</a:t>
            </a:r>
            <a:r>
              <a:rPr lang="en-US" altLang="zh-CN"/>
              <a:t>server</a:t>
            </a:r>
            <a:r>
              <a:rPr lang="zh-CN" altLang="en-US"/>
              <a:t>处理后，直接封包回送客户端</a:t>
            </a:r>
            <a:endParaRPr lang="en-US" altLang="zh-CN"/>
          </a:p>
          <a:p>
            <a:pPr lvl="2"/>
            <a:r>
              <a:rPr lang="zh-CN" altLang="en-US"/>
              <a:t>源</a:t>
            </a:r>
            <a:r>
              <a:rPr lang="en-US" altLang="zh-CN"/>
              <a:t>IP</a:t>
            </a:r>
            <a:r>
              <a:rPr lang="zh-CN" altLang="en-US"/>
              <a:t>地址一定是</a:t>
            </a:r>
            <a:r>
              <a:rPr lang="en-US" altLang="zh-CN"/>
              <a:t>lvs</a:t>
            </a:r>
            <a:r>
              <a:rPr lang="zh-CN" altLang="en-US"/>
              <a:t>上面陪的那个公网服务地址</a:t>
            </a:r>
            <a:endParaRPr lang="en-US" altLang="zh-CN"/>
          </a:p>
          <a:p>
            <a:pPr lvl="3"/>
            <a:r>
              <a:rPr lang="zh-CN" altLang="en-US"/>
              <a:t>也就后端</a:t>
            </a:r>
            <a:r>
              <a:rPr lang="en-US" altLang="zh-CN"/>
              <a:t>server</a:t>
            </a:r>
            <a:r>
              <a:rPr lang="zh-CN" altLang="en-US"/>
              <a:t>要配置这个</a:t>
            </a:r>
            <a:r>
              <a:rPr lang="en-US" altLang="zh-CN"/>
              <a:t>ip</a:t>
            </a:r>
          </a:p>
          <a:p>
            <a:pPr lvl="1"/>
            <a:r>
              <a:rPr lang="zh-CN" altLang="en-US"/>
              <a:t>后端</a:t>
            </a:r>
            <a:r>
              <a:rPr lang="en-US" altLang="zh-CN"/>
              <a:t>server</a:t>
            </a:r>
            <a:r>
              <a:rPr lang="zh-CN" altLang="en-US"/>
              <a:t>收到的数据包是</a:t>
            </a:r>
            <a:r>
              <a:rPr lang="en-US" altLang="zh-CN"/>
              <a:t>lvs</a:t>
            </a:r>
            <a:r>
              <a:rPr lang="zh-CN" altLang="en-US"/>
              <a:t>没有变动过的（</a:t>
            </a:r>
            <a:r>
              <a:rPr lang="en-US" altLang="zh-CN"/>
              <a:t>IP</a:t>
            </a:r>
            <a:r>
              <a:rPr lang="zh-CN" altLang="en-US"/>
              <a:t>：</a:t>
            </a:r>
            <a:r>
              <a:rPr lang="en-US" altLang="zh-CN"/>
              <a:t>vip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目标</a:t>
            </a:r>
            <a:r>
              <a:rPr lang="en-US" altLang="zh-CN"/>
              <a:t>ip</a:t>
            </a:r>
            <a:r>
              <a:rPr lang="zh-CN" altLang="en-US"/>
              <a:t>一定是自己持有的</a:t>
            </a:r>
            <a:endParaRPr lang="en-US" altLang="zh-CN"/>
          </a:p>
          <a:p>
            <a:r>
              <a:rPr lang="en-US" altLang="zh-CN"/>
              <a:t>so</a:t>
            </a:r>
            <a:r>
              <a:rPr lang="zh-CN" altLang="en-US"/>
              <a:t>：多个</a:t>
            </a:r>
            <a:r>
              <a:rPr lang="en-US" altLang="zh-CN"/>
              <a:t>server</a:t>
            </a:r>
            <a:r>
              <a:rPr lang="zh-CN" altLang="en-US"/>
              <a:t>，接入互联网的</a:t>
            </a:r>
            <a:r>
              <a:rPr lang="en-US" altLang="zh-CN"/>
              <a:t>server</a:t>
            </a:r>
            <a:r>
              <a:rPr lang="zh-CN" altLang="en-US"/>
              <a:t>持有相同的</a:t>
            </a:r>
            <a:r>
              <a:rPr lang="en-US" altLang="zh-CN"/>
              <a:t>IP</a:t>
            </a:r>
            <a:r>
              <a:rPr lang="zh-CN" altLang="en-US"/>
              <a:t>，是不对的</a:t>
            </a:r>
            <a:endParaRPr lang="en-US" altLang="zh-CN"/>
          </a:p>
          <a:p>
            <a:pPr lvl="1"/>
            <a:r>
              <a:rPr lang="zh-CN" altLang="en-US"/>
              <a:t>必须将后端</a:t>
            </a:r>
            <a:r>
              <a:rPr lang="en-US" altLang="zh-CN"/>
              <a:t>server</a:t>
            </a:r>
            <a:r>
              <a:rPr lang="zh-CN" altLang="en-US"/>
              <a:t>中的</a:t>
            </a:r>
            <a:r>
              <a:rPr lang="en-US" altLang="zh-CN"/>
              <a:t>vip</a:t>
            </a:r>
            <a:r>
              <a:rPr lang="zh-CN" altLang="en-US"/>
              <a:t>隐藏起来（对外隐藏）</a:t>
            </a:r>
          </a:p>
        </p:txBody>
      </p:sp>
    </p:spTree>
    <p:extLst>
      <p:ext uri="{BB962C8B-B14F-4D97-AF65-F5344CB8AC3E}">
        <p14:creationId xmlns:p14="http://schemas.microsoft.com/office/powerpoint/2010/main" val="415574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LVS DR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600"/>
          </a:p>
          <a:p>
            <a:r>
              <a:rPr lang="en-US" altLang="zh-CN"/>
              <a:t>VIP: </a:t>
            </a:r>
            <a:r>
              <a:rPr lang="zh-CN" altLang="en-US"/>
              <a:t>虚拟服务器地址</a:t>
            </a:r>
          </a:p>
          <a:p>
            <a:r>
              <a:rPr lang="en-US" altLang="zh-CN"/>
              <a:t>DIP: </a:t>
            </a:r>
            <a:r>
              <a:rPr lang="zh-CN" altLang="en-US"/>
              <a:t>转发的网络地址</a:t>
            </a:r>
            <a:endParaRPr lang="en-US" altLang="zh-CN"/>
          </a:p>
          <a:p>
            <a:pPr lvl="1"/>
            <a:r>
              <a:rPr lang="en-US" altLang="zh-CN" sz="2400"/>
              <a:t>1</a:t>
            </a:r>
            <a:r>
              <a:rPr lang="zh-CN" altLang="en-US" sz="2400"/>
              <a:t>，和</a:t>
            </a:r>
            <a:r>
              <a:rPr lang="en-US" altLang="zh-CN" sz="2400"/>
              <a:t>RIP</a:t>
            </a:r>
            <a:r>
              <a:rPr lang="zh-CN" altLang="en-US" sz="2400"/>
              <a:t>通信：</a:t>
            </a:r>
            <a:r>
              <a:rPr lang="en-US" altLang="zh-CN" sz="2400"/>
              <a:t>ARP</a:t>
            </a:r>
            <a:r>
              <a:rPr lang="zh-CN" altLang="en-US" sz="2400"/>
              <a:t>协议，获取</a:t>
            </a:r>
            <a:r>
              <a:rPr lang="en-US" altLang="zh-CN" sz="2400"/>
              <a:t>Real Server</a:t>
            </a:r>
            <a:r>
              <a:rPr lang="zh-CN" altLang="en-US" sz="2400"/>
              <a:t>的</a:t>
            </a:r>
            <a:r>
              <a:rPr lang="en-US" altLang="zh-CN" sz="2400"/>
              <a:t>RIP</a:t>
            </a:r>
            <a:r>
              <a:rPr lang="zh-CN" altLang="en-US" sz="2400"/>
              <a:t>：</a:t>
            </a:r>
            <a:r>
              <a:rPr lang="en-US" altLang="zh-CN" sz="2400"/>
              <a:t>MAC</a:t>
            </a:r>
            <a:r>
              <a:rPr lang="zh-CN" altLang="en-US" sz="2400"/>
              <a:t>地址</a:t>
            </a:r>
            <a:endParaRPr lang="en-US" altLang="zh-CN" sz="2400"/>
          </a:p>
          <a:p>
            <a:pPr lvl="1"/>
            <a:r>
              <a:rPr lang="en-US" altLang="zh-CN" sz="2400"/>
              <a:t>2</a:t>
            </a:r>
            <a:r>
              <a:rPr lang="zh-CN" altLang="en-US" sz="2400"/>
              <a:t>，转发</a:t>
            </a:r>
            <a:r>
              <a:rPr lang="en-US" altLang="zh-CN" sz="2400"/>
              <a:t>Client</a:t>
            </a:r>
            <a:r>
              <a:rPr lang="zh-CN" altLang="en-US" sz="2400"/>
              <a:t>的数据包到</a:t>
            </a:r>
            <a:r>
              <a:rPr lang="en-US" altLang="zh-CN" sz="2400"/>
              <a:t>RIP</a:t>
            </a:r>
            <a:r>
              <a:rPr lang="zh-CN" altLang="en-US" sz="2400"/>
              <a:t>上（</a:t>
            </a:r>
            <a:r>
              <a:rPr lang="zh-CN" altLang="en-US" sz="2400">
                <a:solidFill>
                  <a:srgbClr val="FF0000"/>
                </a:solidFill>
              </a:rPr>
              <a:t>隐藏的</a:t>
            </a:r>
            <a:r>
              <a:rPr lang="en-US" altLang="zh-CN" sz="2400">
                <a:solidFill>
                  <a:srgbClr val="FF0000"/>
                </a:solidFill>
              </a:rPr>
              <a:t>VIP</a:t>
            </a:r>
            <a:r>
              <a:rPr lang="zh-CN" altLang="en-US" sz="2400"/>
              <a:t>）</a:t>
            </a:r>
          </a:p>
          <a:p>
            <a:r>
              <a:rPr lang="en-US" altLang="zh-CN"/>
              <a:t>RIP: </a:t>
            </a:r>
            <a:r>
              <a:rPr lang="zh-CN" altLang="en-US"/>
              <a:t>后端真实主机</a:t>
            </a:r>
            <a:r>
              <a:rPr lang="en-US" altLang="zh-CN"/>
              <a:t>(</a:t>
            </a:r>
            <a:r>
              <a:rPr lang="zh-CN" altLang="en-US"/>
              <a:t>后端服务器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CIP: </a:t>
            </a:r>
            <a:r>
              <a:rPr lang="zh-CN" altLang="en-US"/>
              <a:t>客户端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endParaRPr lang="en-US" altLang="zh-CN"/>
          </a:p>
          <a:p>
            <a:endParaRPr lang="en-US" altLang="zh-CN" sz="160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54004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556D-B7EA-4F5A-ADF3-A4882A78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96" y="-71622"/>
            <a:ext cx="7072330" cy="857232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四层：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34F9DF-CFA9-43B4-9B8C-74FF67786085}"/>
              </a:ext>
            </a:extLst>
          </p:cNvPr>
          <p:cNvSpPr/>
          <p:nvPr/>
        </p:nvSpPr>
        <p:spPr>
          <a:xfrm>
            <a:off x="6946528" y="1377997"/>
            <a:ext cx="1100070" cy="109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799487-8206-4874-A4B8-B2FAF18BB6DB}"/>
              </a:ext>
            </a:extLst>
          </p:cNvPr>
          <p:cNvSpPr/>
          <p:nvPr/>
        </p:nvSpPr>
        <p:spPr>
          <a:xfrm>
            <a:off x="505665" y="1314917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00B967-66C9-4768-9B16-E010CD105C8B}"/>
              </a:ext>
            </a:extLst>
          </p:cNvPr>
          <p:cNvSpPr/>
          <p:nvPr/>
        </p:nvSpPr>
        <p:spPr>
          <a:xfrm>
            <a:off x="675184" y="2628528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D868A-54D6-4B1A-B29A-B4BA4494B0BE}"/>
              </a:ext>
            </a:extLst>
          </p:cNvPr>
          <p:cNvSpPr/>
          <p:nvPr/>
        </p:nvSpPr>
        <p:spPr>
          <a:xfrm>
            <a:off x="886169" y="2836168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FAA91D-2C6A-44A9-A0CD-D34DD5C0BF8C}"/>
              </a:ext>
            </a:extLst>
          </p:cNvPr>
          <p:cNvSpPr/>
          <p:nvPr/>
        </p:nvSpPr>
        <p:spPr>
          <a:xfrm>
            <a:off x="6859029" y="3538154"/>
            <a:ext cx="1100070" cy="109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D75F20-40B7-4A12-98C4-3E29E350897D}"/>
              </a:ext>
            </a:extLst>
          </p:cNvPr>
          <p:cNvSpPr/>
          <p:nvPr/>
        </p:nvSpPr>
        <p:spPr>
          <a:xfrm>
            <a:off x="3131840" y="1731950"/>
            <a:ext cx="2894566" cy="251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负载均衡器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转发：不做三次握手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保证三次握手到四次分手不可分割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后端</a:t>
            </a:r>
            <a:r>
              <a:rPr lang="en-US" altLang="zh-CN">
                <a:solidFill>
                  <a:srgbClr val="FF0000"/>
                </a:solidFill>
              </a:rPr>
              <a:t>server</a:t>
            </a:r>
            <a:r>
              <a:rPr lang="zh-CN" altLang="en-US">
                <a:solidFill>
                  <a:srgbClr val="FF0000"/>
                </a:solidFill>
              </a:rPr>
              <a:t>镜像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不出发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CC975A-5676-40CC-AA0D-31CB9B686A2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23728" y="2988568"/>
            <a:ext cx="1008112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379383-7B11-4986-A53D-06FE7F0ED49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18057" y="1926448"/>
            <a:ext cx="928471" cy="790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FB397E-192E-4E28-B737-FDDC07026DED}"/>
              </a:ext>
            </a:extLst>
          </p:cNvPr>
          <p:cNvCxnSpPr>
            <a:endCxn id="14" idx="1"/>
          </p:cNvCxnSpPr>
          <p:nvPr/>
        </p:nvCxnSpPr>
        <p:spPr>
          <a:xfrm>
            <a:off x="5930558" y="2988567"/>
            <a:ext cx="928471" cy="1098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997B38D-4676-443D-A9B2-9D2C7C50C1CE}"/>
              </a:ext>
            </a:extLst>
          </p:cNvPr>
          <p:cNvSpPr/>
          <p:nvPr/>
        </p:nvSpPr>
        <p:spPr>
          <a:xfrm>
            <a:off x="1682449" y="2933328"/>
            <a:ext cx="832623" cy="41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22417F-0321-4A8B-AEDD-45D96740D813}"/>
              </a:ext>
            </a:extLst>
          </p:cNvPr>
          <p:cNvSpPr/>
          <p:nvPr/>
        </p:nvSpPr>
        <p:spPr>
          <a:xfrm>
            <a:off x="2627784" y="2835454"/>
            <a:ext cx="832623" cy="41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2B32EC-9A72-4A0B-9B30-12EE6E2D1CF0}"/>
              </a:ext>
            </a:extLst>
          </p:cNvPr>
          <p:cNvSpPr/>
          <p:nvPr/>
        </p:nvSpPr>
        <p:spPr>
          <a:xfrm>
            <a:off x="5697839" y="2712458"/>
            <a:ext cx="832623" cy="41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0105F7-580E-43DB-B23F-2D3F2A5A3785}"/>
              </a:ext>
            </a:extLst>
          </p:cNvPr>
          <p:cNvSpPr/>
          <p:nvPr/>
        </p:nvSpPr>
        <p:spPr>
          <a:xfrm>
            <a:off x="6442717" y="1903057"/>
            <a:ext cx="832623" cy="41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604F44-6FC5-4BD0-A94C-F53445CA29A5}"/>
              </a:ext>
            </a:extLst>
          </p:cNvPr>
          <p:cNvSpPr/>
          <p:nvPr/>
        </p:nvSpPr>
        <p:spPr>
          <a:xfrm>
            <a:off x="6362738" y="3913748"/>
            <a:ext cx="832623" cy="41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3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556D-B7EA-4F5A-ADF3-A4882A78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四层：</a:t>
            </a:r>
            <a:r>
              <a:rPr lang="en-US" altLang="zh-CN">
                <a:solidFill>
                  <a:srgbClr val="FF0000"/>
                </a:solidFill>
              </a:rPr>
              <a:t>D_NAT  :::S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34F9DF-CFA9-43B4-9B8C-74FF67786085}"/>
              </a:ext>
            </a:extLst>
          </p:cNvPr>
          <p:cNvSpPr/>
          <p:nvPr/>
        </p:nvSpPr>
        <p:spPr>
          <a:xfrm>
            <a:off x="6300192" y="2692215"/>
            <a:ext cx="1100070" cy="109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默认网关指向</a:t>
            </a:r>
            <a:r>
              <a:rPr lang="en-US" altLang="zh-CN">
                <a:solidFill>
                  <a:srgbClr val="FF0000"/>
                </a:solidFill>
              </a:rPr>
              <a:t>lvs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799487-8206-4874-A4B8-B2FAF18BB6DB}"/>
              </a:ext>
            </a:extLst>
          </p:cNvPr>
          <p:cNvSpPr/>
          <p:nvPr/>
        </p:nvSpPr>
        <p:spPr>
          <a:xfrm>
            <a:off x="1229132" y="3519101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00B967-66C9-4768-9B16-E010CD105C8B}"/>
              </a:ext>
            </a:extLst>
          </p:cNvPr>
          <p:cNvSpPr/>
          <p:nvPr/>
        </p:nvSpPr>
        <p:spPr>
          <a:xfrm>
            <a:off x="1381532" y="3671501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D868A-54D6-4B1A-B29A-B4BA4494B0BE}"/>
              </a:ext>
            </a:extLst>
          </p:cNvPr>
          <p:cNvSpPr/>
          <p:nvPr/>
        </p:nvSpPr>
        <p:spPr>
          <a:xfrm>
            <a:off x="1592517" y="3879141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FAA91D-2C6A-44A9-A0CD-D34DD5C0BF8C}"/>
              </a:ext>
            </a:extLst>
          </p:cNvPr>
          <p:cNvSpPr/>
          <p:nvPr/>
        </p:nvSpPr>
        <p:spPr>
          <a:xfrm>
            <a:off x="6300192" y="4581128"/>
            <a:ext cx="1100070" cy="109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D75F20-40B7-4A12-98C4-3E29E350897D}"/>
              </a:ext>
            </a:extLst>
          </p:cNvPr>
          <p:cNvSpPr/>
          <p:nvPr/>
        </p:nvSpPr>
        <p:spPr>
          <a:xfrm>
            <a:off x="3838188" y="2774923"/>
            <a:ext cx="1533533" cy="290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负载均衡器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VIP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转发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保证三次握手到四次分手不可分割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后端</a:t>
            </a:r>
            <a:r>
              <a:rPr lang="en-US" altLang="zh-CN">
                <a:solidFill>
                  <a:srgbClr val="FF0000"/>
                </a:solidFill>
              </a:rPr>
              <a:t>server</a:t>
            </a:r>
            <a:r>
              <a:rPr lang="zh-CN" altLang="en-US">
                <a:solidFill>
                  <a:srgbClr val="FF0000"/>
                </a:solidFill>
              </a:rPr>
              <a:t>镜像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不出发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NAT</a:t>
            </a:r>
            <a:r>
              <a:rPr lang="zh-CN" altLang="en-US">
                <a:solidFill>
                  <a:srgbClr val="FF0000"/>
                </a:solidFill>
              </a:rPr>
              <a:t>：地址转换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修改目标地址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D-NAT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CC975A-5676-40CC-AA0D-31CB9B686A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2780141" y="4226477"/>
            <a:ext cx="1058047" cy="12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379383-7B11-4986-A53D-06FE7F0ED497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5371721" y="3240666"/>
            <a:ext cx="928471" cy="98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FB397E-192E-4E28-B737-FDDC07026DED}"/>
              </a:ext>
            </a:extLst>
          </p:cNvPr>
          <p:cNvCxnSpPr>
            <a:endCxn id="14" idx="1"/>
          </p:cNvCxnSpPr>
          <p:nvPr/>
        </p:nvCxnSpPr>
        <p:spPr>
          <a:xfrm>
            <a:off x="5371721" y="4031541"/>
            <a:ext cx="928471" cy="1098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D214E7F-2592-49D6-B9DF-EB8CB5D37EFF}"/>
              </a:ext>
            </a:extLst>
          </p:cNvPr>
          <p:cNvSpPr/>
          <p:nvPr/>
        </p:nvSpPr>
        <p:spPr>
          <a:xfrm>
            <a:off x="332377" y="1126352"/>
            <a:ext cx="2520280" cy="100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SOCKET: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S-IP:PORT&gt;D-IP:PORT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CIP:PORT_VIP:PORT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682CDB-8B11-4489-8658-2B9EB1612FDE}"/>
              </a:ext>
            </a:extLst>
          </p:cNvPr>
          <p:cNvSpPr/>
          <p:nvPr/>
        </p:nvSpPr>
        <p:spPr>
          <a:xfrm>
            <a:off x="3416040" y="3856290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9FD250-26D5-4302-8E98-01FE90306E7B}"/>
              </a:ext>
            </a:extLst>
          </p:cNvPr>
          <p:cNvSpPr/>
          <p:nvPr/>
        </p:nvSpPr>
        <p:spPr>
          <a:xfrm>
            <a:off x="5259620" y="3769965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D7BB26-5E55-4BCD-9193-4CE504C701BE}"/>
              </a:ext>
            </a:extLst>
          </p:cNvPr>
          <p:cNvSpPr/>
          <p:nvPr/>
        </p:nvSpPr>
        <p:spPr>
          <a:xfrm>
            <a:off x="6196884" y="542876"/>
            <a:ext cx="2520280" cy="100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上下行数据经过负载均衡器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瓶颈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适用于小环境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26FCD0-D706-414E-A665-70C0E6FC87A5}"/>
              </a:ext>
            </a:extLst>
          </p:cNvPr>
          <p:cNvSpPr/>
          <p:nvPr/>
        </p:nvSpPr>
        <p:spPr>
          <a:xfrm>
            <a:off x="5772744" y="2888754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B53AB3-1E97-440A-B27B-D9EDEB3F6A55}"/>
              </a:ext>
            </a:extLst>
          </p:cNvPr>
          <p:cNvSpPr/>
          <p:nvPr/>
        </p:nvSpPr>
        <p:spPr>
          <a:xfrm>
            <a:off x="5995085" y="4919821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14737D-2FB3-488B-9528-269B64604A96}"/>
              </a:ext>
            </a:extLst>
          </p:cNvPr>
          <p:cNvSpPr/>
          <p:nvPr/>
        </p:nvSpPr>
        <p:spPr>
          <a:xfrm>
            <a:off x="7801285" y="2526498"/>
            <a:ext cx="2520280" cy="100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SOCKET: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CIP_PORT:RIP_PORT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682CDB-8B11-4489-8658-2B9EB1612FDE}"/>
              </a:ext>
            </a:extLst>
          </p:cNvPr>
          <p:cNvSpPr/>
          <p:nvPr/>
        </p:nvSpPr>
        <p:spPr>
          <a:xfrm>
            <a:off x="2475034" y="3964900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55A0B4-D1FB-4593-B3FA-27BC9AB01BD2}"/>
              </a:ext>
            </a:extLst>
          </p:cNvPr>
          <p:cNvSpPr/>
          <p:nvPr/>
        </p:nvSpPr>
        <p:spPr>
          <a:xfrm>
            <a:off x="3338447" y="2254276"/>
            <a:ext cx="1074321" cy="33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CIP_VIP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3F37BE1-6B52-4EA5-A1F6-B714A2588AB8}"/>
              </a:ext>
            </a:extLst>
          </p:cNvPr>
          <p:cNvSpPr/>
          <p:nvPr/>
        </p:nvSpPr>
        <p:spPr>
          <a:xfrm>
            <a:off x="-273144" y="4856744"/>
            <a:ext cx="2520280" cy="100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SOCKET: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CIP_PORT:VIP_PORT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267789-66BE-4855-B9C6-3DB53C00F117}"/>
              </a:ext>
            </a:extLst>
          </p:cNvPr>
          <p:cNvSpPr/>
          <p:nvPr/>
        </p:nvSpPr>
        <p:spPr>
          <a:xfrm>
            <a:off x="-170935" y="4482581"/>
            <a:ext cx="1074321" cy="33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VIP_CIP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A8B22B1-9967-4475-B437-A8352863F2F9}"/>
              </a:ext>
            </a:extLst>
          </p:cNvPr>
          <p:cNvSpPr/>
          <p:nvPr/>
        </p:nvSpPr>
        <p:spPr>
          <a:xfrm>
            <a:off x="6082346" y="2222303"/>
            <a:ext cx="1074321" cy="33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CIP_RIP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A6A913-50D8-4369-9F20-33B87D7D994F}"/>
              </a:ext>
            </a:extLst>
          </p:cNvPr>
          <p:cNvSpPr/>
          <p:nvPr/>
        </p:nvSpPr>
        <p:spPr>
          <a:xfrm>
            <a:off x="4604954" y="2211627"/>
            <a:ext cx="1074321" cy="33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VIP_CIP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7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C6AA6-8C86-4C0B-AAA8-F5170158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924"/>
            <a:ext cx="7072330" cy="857232"/>
          </a:xfrm>
        </p:spPr>
        <p:txBody>
          <a:bodyPr/>
          <a:lstStyle/>
          <a:p>
            <a:r>
              <a:rPr lang="en-US" altLang="zh-CN"/>
              <a:t>S_NAT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A1149-A073-41D7-B751-6FC973B7D39C}"/>
              </a:ext>
            </a:extLst>
          </p:cNvPr>
          <p:cNvSpPr/>
          <p:nvPr/>
        </p:nvSpPr>
        <p:spPr>
          <a:xfrm>
            <a:off x="0" y="146458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192.168.1.88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351E46-43B0-4617-8326-09BEED10E91D}"/>
              </a:ext>
            </a:extLst>
          </p:cNvPr>
          <p:cNvSpPr/>
          <p:nvPr/>
        </p:nvSpPr>
        <p:spPr>
          <a:xfrm>
            <a:off x="-49418" y="3286478"/>
            <a:ext cx="160783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192.168.1.66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02FE02-9C23-4B2E-ACB9-2747537B87DF}"/>
              </a:ext>
            </a:extLst>
          </p:cNvPr>
          <p:cNvSpPr/>
          <p:nvPr/>
        </p:nvSpPr>
        <p:spPr>
          <a:xfrm>
            <a:off x="3707904" y="2060848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NAT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路由器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65535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8E749D-4860-44FC-9A47-91032A2ADBCE}"/>
              </a:ext>
            </a:extLst>
          </p:cNvPr>
          <p:cNvSpPr/>
          <p:nvPr/>
        </p:nvSpPr>
        <p:spPr>
          <a:xfrm>
            <a:off x="7884368" y="1912640"/>
            <a:ext cx="1979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BIADU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123.123.123.88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AD6073-E094-4156-8EA5-F024106D3917}"/>
              </a:ext>
            </a:extLst>
          </p:cNvPr>
          <p:cNvSpPr/>
          <p:nvPr/>
        </p:nvSpPr>
        <p:spPr>
          <a:xfrm>
            <a:off x="2857738" y="3429000"/>
            <a:ext cx="3788564" cy="21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123:    192.168.1.88:21212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124:     192.168.1.66:21212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05332B-ACCC-498C-BAB5-2964D4D0C9F4}"/>
              </a:ext>
            </a:extLst>
          </p:cNvPr>
          <p:cNvSpPr/>
          <p:nvPr/>
        </p:nvSpPr>
        <p:spPr>
          <a:xfrm>
            <a:off x="2820277" y="2209056"/>
            <a:ext cx="143177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192.168.1.1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732549-0C63-4EE6-9AE2-82812CDA4DB3}"/>
              </a:ext>
            </a:extLst>
          </p:cNvPr>
          <p:cNvSpPr/>
          <p:nvPr/>
        </p:nvSpPr>
        <p:spPr>
          <a:xfrm>
            <a:off x="5251987" y="2230206"/>
            <a:ext cx="143177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18.18.18.8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8DDEF6-764D-4680-BB3C-3BD061335FE8}"/>
              </a:ext>
            </a:extLst>
          </p:cNvPr>
          <p:cNvSpPr/>
          <p:nvPr/>
        </p:nvSpPr>
        <p:spPr>
          <a:xfrm>
            <a:off x="-1156450" y="4262778"/>
            <a:ext cx="4360297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192.168.1.66:21212    123.123.123.88:80  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2DA95E-19F8-4A3F-96E1-EE4EA36DE6F0}"/>
              </a:ext>
            </a:extLst>
          </p:cNvPr>
          <p:cNvSpPr/>
          <p:nvPr/>
        </p:nvSpPr>
        <p:spPr>
          <a:xfrm>
            <a:off x="3203847" y="903899"/>
            <a:ext cx="3613333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18.18.18.8:123    123.123.123.88:80   </a:t>
            </a:r>
          </a:p>
        </p:txBody>
      </p:sp>
    </p:spTree>
    <p:extLst>
      <p:ext uri="{BB962C8B-B14F-4D97-AF65-F5344CB8AC3E}">
        <p14:creationId xmlns:p14="http://schemas.microsoft.com/office/powerpoint/2010/main" val="327346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556D-B7EA-4F5A-ADF3-A4882A78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"/>
            <a:ext cx="7072330" cy="857232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四层：</a:t>
            </a:r>
            <a:r>
              <a:rPr lang="en-US" altLang="zh-CN">
                <a:solidFill>
                  <a:srgbClr val="FF0000"/>
                </a:solidFill>
              </a:rPr>
              <a:t>DR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34F9DF-CFA9-43B4-9B8C-74FF67786085}"/>
              </a:ext>
            </a:extLst>
          </p:cNvPr>
          <p:cNvSpPr/>
          <p:nvPr/>
        </p:nvSpPr>
        <p:spPr>
          <a:xfrm>
            <a:off x="6363426" y="2703214"/>
            <a:ext cx="1100070" cy="138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默认网关指向</a:t>
            </a:r>
            <a:r>
              <a:rPr lang="en-US" altLang="zh-CN">
                <a:solidFill>
                  <a:srgbClr val="FF0000"/>
                </a:solidFill>
              </a:rPr>
              <a:t>ISP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*VIP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PIP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799487-8206-4874-A4B8-B2FAF18BB6DB}"/>
              </a:ext>
            </a:extLst>
          </p:cNvPr>
          <p:cNvSpPr/>
          <p:nvPr/>
        </p:nvSpPr>
        <p:spPr>
          <a:xfrm>
            <a:off x="1229132" y="3519101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00B967-66C9-4768-9B16-E010CD105C8B}"/>
              </a:ext>
            </a:extLst>
          </p:cNvPr>
          <p:cNvSpPr/>
          <p:nvPr/>
        </p:nvSpPr>
        <p:spPr>
          <a:xfrm>
            <a:off x="1381532" y="3671501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D868A-54D6-4B1A-B29A-B4BA4494B0BE}"/>
              </a:ext>
            </a:extLst>
          </p:cNvPr>
          <p:cNvSpPr/>
          <p:nvPr/>
        </p:nvSpPr>
        <p:spPr>
          <a:xfrm>
            <a:off x="1592517" y="3879141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FAA91D-2C6A-44A9-A0CD-D34DD5C0BF8C}"/>
              </a:ext>
            </a:extLst>
          </p:cNvPr>
          <p:cNvSpPr/>
          <p:nvPr/>
        </p:nvSpPr>
        <p:spPr>
          <a:xfrm>
            <a:off x="6300192" y="4581128"/>
            <a:ext cx="1100070" cy="109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FF0000"/>
                </a:solidFill>
              </a:rPr>
              <a:t>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D75F20-40B7-4A12-98C4-3E29E350897D}"/>
              </a:ext>
            </a:extLst>
          </p:cNvPr>
          <p:cNvSpPr/>
          <p:nvPr/>
        </p:nvSpPr>
        <p:spPr>
          <a:xfrm>
            <a:off x="3838188" y="2774923"/>
            <a:ext cx="1533533" cy="290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负载均衡器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VIP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转发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保证三次握手到四次分手不可分割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后端</a:t>
            </a:r>
            <a:r>
              <a:rPr lang="en-US" altLang="zh-CN">
                <a:solidFill>
                  <a:srgbClr val="FF0000"/>
                </a:solidFill>
              </a:rPr>
              <a:t>server</a:t>
            </a:r>
            <a:r>
              <a:rPr lang="zh-CN" altLang="en-US">
                <a:solidFill>
                  <a:srgbClr val="FF0000"/>
                </a:solidFill>
              </a:rPr>
              <a:t>镜像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不出发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DR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MAC</a:t>
            </a:r>
            <a:r>
              <a:rPr lang="zh-CN" altLang="en-US">
                <a:solidFill>
                  <a:srgbClr val="FF0000"/>
                </a:solidFill>
              </a:rPr>
              <a:t>欺骗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CC975A-5676-40CC-AA0D-31CB9B686A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2780141" y="4226477"/>
            <a:ext cx="1058047" cy="12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379383-7B11-4986-A53D-06FE7F0ED497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5371721" y="3393271"/>
            <a:ext cx="991705" cy="83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FB397E-192E-4E28-B737-FDDC07026DED}"/>
              </a:ext>
            </a:extLst>
          </p:cNvPr>
          <p:cNvCxnSpPr>
            <a:endCxn id="14" idx="1"/>
          </p:cNvCxnSpPr>
          <p:nvPr/>
        </p:nvCxnSpPr>
        <p:spPr>
          <a:xfrm>
            <a:off x="5371721" y="4031541"/>
            <a:ext cx="928471" cy="1098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D214E7F-2592-49D6-B9DF-EB8CB5D37EFF}"/>
              </a:ext>
            </a:extLst>
          </p:cNvPr>
          <p:cNvSpPr/>
          <p:nvPr/>
        </p:nvSpPr>
        <p:spPr>
          <a:xfrm>
            <a:off x="332377" y="1126352"/>
            <a:ext cx="2520280" cy="100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SOCKET: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S-IP:PORT&gt;D-IP:PORT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CIP_VIP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682CDB-8B11-4489-8658-2B9EB1612FDE}"/>
              </a:ext>
            </a:extLst>
          </p:cNvPr>
          <p:cNvSpPr/>
          <p:nvPr/>
        </p:nvSpPr>
        <p:spPr>
          <a:xfrm>
            <a:off x="3577268" y="3789117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9FD250-26D5-4302-8E98-01FE90306E7B}"/>
              </a:ext>
            </a:extLst>
          </p:cNvPr>
          <p:cNvSpPr/>
          <p:nvPr/>
        </p:nvSpPr>
        <p:spPr>
          <a:xfrm>
            <a:off x="5066614" y="3718148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85D3D48-D187-454E-97C2-03E2ED9E73C8}"/>
              </a:ext>
            </a:extLst>
          </p:cNvPr>
          <p:cNvSpPr/>
          <p:nvPr/>
        </p:nvSpPr>
        <p:spPr>
          <a:xfrm>
            <a:off x="2235895" y="1327936"/>
            <a:ext cx="5772150" cy="2171700"/>
          </a:xfrm>
          <a:custGeom>
            <a:avLst/>
            <a:gdLst>
              <a:gd name="connsiteX0" fmla="*/ 5257800 w 5772150"/>
              <a:gd name="connsiteY0" fmla="*/ 1885950 h 2171700"/>
              <a:gd name="connsiteX1" fmla="*/ 5349240 w 5772150"/>
              <a:gd name="connsiteY1" fmla="*/ 1863090 h 2171700"/>
              <a:gd name="connsiteX2" fmla="*/ 5429250 w 5772150"/>
              <a:gd name="connsiteY2" fmla="*/ 1817370 h 2171700"/>
              <a:gd name="connsiteX3" fmla="*/ 5520690 w 5772150"/>
              <a:gd name="connsiteY3" fmla="*/ 1783080 h 2171700"/>
              <a:gd name="connsiteX4" fmla="*/ 5554980 w 5772150"/>
              <a:gd name="connsiteY4" fmla="*/ 1760220 h 2171700"/>
              <a:gd name="connsiteX5" fmla="*/ 5600700 w 5772150"/>
              <a:gd name="connsiteY5" fmla="*/ 1737360 h 2171700"/>
              <a:gd name="connsiteX6" fmla="*/ 5669280 w 5772150"/>
              <a:gd name="connsiteY6" fmla="*/ 1680210 h 2171700"/>
              <a:gd name="connsiteX7" fmla="*/ 5692140 w 5772150"/>
              <a:gd name="connsiteY7" fmla="*/ 1634490 h 2171700"/>
              <a:gd name="connsiteX8" fmla="*/ 5737860 w 5772150"/>
              <a:gd name="connsiteY8" fmla="*/ 1543050 h 2171700"/>
              <a:gd name="connsiteX9" fmla="*/ 5772150 w 5772150"/>
              <a:gd name="connsiteY9" fmla="*/ 1383030 h 2171700"/>
              <a:gd name="connsiteX10" fmla="*/ 5760720 w 5772150"/>
              <a:gd name="connsiteY10" fmla="*/ 994410 h 2171700"/>
              <a:gd name="connsiteX11" fmla="*/ 5715000 w 5772150"/>
              <a:gd name="connsiteY11" fmla="*/ 834390 h 2171700"/>
              <a:gd name="connsiteX12" fmla="*/ 5646420 w 5772150"/>
              <a:gd name="connsiteY12" fmla="*/ 674370 h 2171700"/>
              <a:gd name="connsiteX13" fmla="*/ 5634990 w 5772150"/>
              <a:gd name="connsiteY13" fmla="*/ 640080 h 2171700"/>
              <a:gd name="connsiteX14" fmla="*/ 5589270 w 5772150"/>
              <a:gd name="connsiteY14" fmla="*/ 582930 h 2171700"/>
              <a:gd name="connsiteX15" fmla="*/ 5543550 w 5772150"/>
              <a:gd name="connsiteY15" fmla="*/ 514350 h 2171700"/>
              <a:gd name="connsiteX16" fmla="*/ 5486400 w 5772150"/>
              <a:gd name="connsiteY16" fmla="*/ 434340 h 2171700"/>
              <a:gd name="connsiteX17" fmla="*/ 5452110 w 5772150"/>
              <a:gd name="connsiteY17" fmla="*/ 411480 h 2171700"/>
              <a:gd name="connsiteX18" fmla="*/ 5349240 w 5772150"/>
              <a:gd name="connsiteY18" fmla="*/ 297180 h 2171700"/>
              <a:gd name="connsiteX19" fmla="*/ 5303520 w 5772150"/>
              <a:gd name="connsiteY19" fmla="*/ 251460 h 2171700"/>
              <a:gd name="connsiteX20" fmla="*/ 5246370 w 5772150"/>
              <a:gd name="connsiteY20" fmla="*/ 217170 h 2171700"/>
              <a:gd name="connsiteX21" fmla="*/ 5074920 w 5772150"/>
              <a:gd name="connsiteY21" fmla="*/ 125730 h 2171700"/>
              <a:gd name="connsiteX22" fmla="*/ 5040630 w 5772150"/>
              <a:gd name="connsiteY22" fmla="*/ 114300 h 2171700"/>
              <a:gd name="connsiteX23" fmla="*/ 4903470 w 5772150"/>
              <a:gd name="connsiteY23" fmla="*/ 91440 h 2171700"/>
              <a:gd name="connsiteX24" fmla="*/ 4812030 w 5772150"/>
              <a:gd name="connsiteY24" fmla="*/ 57150 h 2171700"/>
              <a:gd name="connsiteX25" fmla="*/ 4686300 w 5772150"/>
              <a:gd name="connsiteY25" fmla="*/ 22860 h 2171700"/>
              <a:gd name="connsiteX26" fmla="*/ 4526280 w 5772150"/>
              <a:gd name="connsiteY26" fmla="*/ 0 h 2171700"/>
              <a:gd name="connsiteX27" fmla="*/ 3931920 w 5772150"/>
              <a:gd name="connsiteY27" fmla="*/ 11430 h 2171700"/>
              <a:gd name="connsiteX28" fmla="*/ 3829050 w 5772150"/>
              <a:gd name="connsiteY28" fmla="*/ 34290 h 2171700"/>
              <a:gd name="connsiteX29" fmla="*/ 3589020 w 5772150"/>
              <a:gd name="connsiteY29" fmla="*/ 102870 h 2171700"/>
              <a:gd name="connsiteX30" fmla="*/ 3474720 w 5772150"/>
              <a:gd name="connsiteY30" fmla="*/ 160020 h 2171700"/>
              <a:gd name="connsiteX31" fmla="*/ 3406140 w 5772150"/>
              <a:gd name="connsiteY31" fmla="*/ 194310 h 2171700"/>
              <a:gd name="connsiteX32" fmla="*/ 3280410 w 5772150"/>
              <a:gd name="connsiteY32" fmla="*/ 217170 h 2171700"/>
              <a:gd name="connsiteX33" fmla="*/ 3177540 w 5772150"/>
              <a:gd name="connsiteY33" fmla="*/ 251460 h 2171700"/>
              <a:gd name="connsiteX34" fmla="*/ 2994660 w 5772150"/>
              <a:gd name="connsiteY34" fmla="*/ 308610 h 2171700"/>
              <a:gd name="connsiteX35" fmla="*/ 2960370 w 5772150"/>
              <a:gd name="connsiteY35" fmla="*/ 320040 h 2171700"/>
              <a:gd name="connsiteX36" fmla="*/ 2846070 w 5772150"/>
              <a:gd name="connsiteY36" fmla="*/ 354330 h 2171700"/>
              <a:gd name="connsiteX37" fmla="*/ 2640330 w 5772150"/>
              <a:gd name="connsiteY37" fmla="*/ 434340 h 2171700"/>
              <a:gd name="connsiteX38" fmla="*/ 2571750 w 5772150"/>
              <a:gd name="connsiteY38" fmla="*/ 480060 h 2171700"/>
              <a:gd name="connsiteX39" fmla="*/ 2480310 w 5772150"/>
              <a:gd name="connsiteY39" fmla="*/ 514350 h 2171700"/>
              <a:gd name="connsiteX40" fmla="*/ 2446020 w 5772150"/>
              <a:gd name="connsiteY40" fmla="*/ 525780 h 2171700"/>
              <a:gd name="connsiteX41" fmla="*/ 2388870 w 5772150"/>
              <a:gd name="connsiteY41" fmla="*/ 548640 h 2171700"/>
              <a:gd name="connsiteX42" fmla="*/ 2217420 w 5772150"/>
              <a:gd name="connsiteY42" fmla="*/ 605790 h 2171700"/>
              <a:gd name="connsiteX43" fmla="*/ 2183130 w 5772150"/>
              <a:gd name="connsiteY43" fmla="*/ 617220 h 2171700"/>
              <a:gd name="connsiteX44" fmla="*/ 2011680 w 5772150"/>
              <a:gd name="connsiteY44" fmla="*/ 628650 h 2171700"/>
              <a:gd name="connsiteX45" fmla="*/ 1977390 w 5772150"/>
              <a:gd name="connsiteY45" fmla="*/ 640080 h 2171700"/>
              <a:gd name="connsiteX46" fmla="*/ 1828800 w 5772150"/>
              <a:gd name="connsiteY46" fmla="*/ 662940 h 2171700"/>
              <a:gd name="connsiteX47" fmla="*/ 1725930 w 5772150"/>
              <a:gd name="connsiteY47" fmla="*/ 685800 h 2171700"/>
              <a:gd name="connsiteX48" fmla="*/ 1440180 w 5772150"/>
              <a:gd name="connsiteY48" fmla="*/ 720090 h 2171700"/>
              <a:gd name="connsiteX49" fmla="*/ 1131570 w 5772150"/>
              <a:gd name="connsiteY49" fmla="*/ 788670 h 2171700"/>
              <a:gd name="connsiteX50" fmla="*/ 1062990 w 5772150"/>
              <a:gd name="connsiteY50" fmla="*/ 811530 h 2171700"/>
              <a:gd name="connsiteX51" fmla="*/ 937260 w 5772150"/>
              <a:gd name="connsiteY51" fmla="*/ 845820 h 2171700"/>
              <a:gd name="connsiteX52" fmla="*/ 880110 w 5772150"/>
              <a:gd name="connsiteY52" fmla="*/ 880110 h 2171700"/>
              <a:gd name="connsiteX53" fmla="*/ 845820 w 5772150"/>
              <a:gd name="connsiteY53" fmla="*/ 902970 h 2171700"/>
              <a:gd name="connsiteX54" fmla="*/ 708660 w 5772150"/>
              <a:gd name="connsiteY54" fmla="*/ 971550 h 2171700"/>
              <a:gd name="connsiteX55" fmla="*/ 594360 w 5772150"/>
              <a:gd name="connsiteY55" fmla="*/ 1051560 h 2171700"/>
              <a:gd name="connsiteX56" fmla="*/ 525780 w 5772150"/>
              <a:gd name="connsiteY56" fmla="*/ 1097280 h 2171700"/>
              <a:gd name="connsiteX57" fmla="*/ 457200 w 5772150"/>
              <a:gd name="connsiteY57" fmla="*/ 1188720 h 2171700"/>
              <a:gd name="connsiteX58" fmla="*/ 422910 w 5772150"/>
              <a:gd name="connsiteY58" fmla="*/ 1223010 h 2171700"/>
              <a:gd name="connsiteX59" fmla="*/ 388620 w 5772150"/>
              <a:gd name="connsiteY59" fmla="*/ 1291590 h 2171700"/>
              <a:gd name="connsiteX60" fmla="*/ 342900 w 5772150"/>
              <a:gd name="connsiteY60" fmla="*/ 1383030 h 2171700"/>
              <a:gd name="connsiteX61" fmla="*/ 251460 w 5772150"/>
              <a:gd name="connsiteY61" fmla="*/ 1611630 h 2171700"/>
              <a:gd name="connsiteX62" fmla="*/ 228600 w 5772150"/>
              <a:gd name="connsiteY62" fmla="*/ 1657350 h 2171700"/>
              <a:gd name="connsiteX63" fmla="*/ 217170 w 5772150"/>
              <a:gd name="connsiteY63" fmla="*/ 1703070 h 2171700"/>
              <a:gd name="connsiteX64" fmla="*/ 194310 w 5772150"/>
              <a:gd name="connsiteY64" fmla="*/ 1737360 h 2171700"/>
              <a:gd name="connsiteX65" fmla="*/ 102870 w 5772150"/>
              <a:gd name="connsiteY65" fmla="*/ 1885950 h 2171700"/>
              <a:gd name="connsiteX66" fmla="*/ 91440 w 5772150"/>
              <a:gd name="connsiteY66" fmla="*/ 1943100 h 2171700"/>
              <a:gd name="connsiteX67" fmla="*/ 68580 w 5772150"/>
              <a:gd name="connsiteY67" fmla="*/ 1977390 h 2171700"/>
              <a:gd name="connsiteX68" fmla="*/ 57150 w 5772150"/>
              <a:gd name="connsiteY68" fmla="*/ 2011680 h 2171700"/>
              <a:gd name="connsiteX69" fmla="*/ 34290 w 5772150"/>
              <a:gd name="connsiteY69" fmla="*/ 2068830 h 2171700"/>
              <a:gd name="connsiteX70" fmla="*/ 11430 w 5772150"/>
              <a:gd name="connsiteY70" fmla="*/ 2148840 h 2171700"/>
              <a:gd name="connsiteX71" fmla="*/ 0 w 5772150"/>
              <a:gd name="connsiteY71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772150" h="2171700">
                <a:moveTo>
                  <a:pt x="5257800" y="1885950"/>
                </a:moveTo>
                <a:cubicBezTo>
                  <a:pt x="5279537" y="1881603"/>
                  <a:pt x="5325809" y="1874806"/>
                  <a:pt x="5349240" y="1863090"/>
                </a:cubicBezTo>
                <a:cubicBezTo>
                  <a:pt x="5464031" y="1805695"/>
                  <a:pt x="5288979" y="1877486"/>
                  <a:pt x="5429250" y="1817370"/>
                </a:cubicBezTo>
                <a:cubicBezTo>
                  <a:pt x="5498497" y="1787693"/>
                  <a:pt x="5425970" y="1830440"/>
                  <a:pt x="5520690" y="1783080"/>
                </a:cubicBezTo>
                <a:cubicBezTo>
                  <a:pt x="5532977" y="1776937"/>
                  <a:pt x="5543053" y="1767036"/>
                  <a:pt x="5554980" y="1760220"/>
                </a:cubicBezTo>
                <a:cubicBezTo>
                  <a:pt x="5569774" y="1751766"/>
                  <a:pt x="5585906" y="1745814"/>
                  <a:pt x="5600700" y="1737360"/>
                </a:cubicBezTo>
                <a:cubicBezTo>
                  <a:pt x="5624899" y="1723532"/>
                  <a:pt x="5652976" y="1703035"/>
                  <a:pt x="5669280" y="1680210"/>
                </a:cubicBezTo>
                <a:cubicBezTo>
                  <a:pt x="5679184" y="1666345"/>
                  <a:pt x="5683865" y="1649385"/>
                  <a:pt x="5692140" y="1634490"/>
                </a:cubicBezTo>
                <a:cubicBezTo>
                  <a:pt x="5717470" y="1588896"/>
                  <a:pt x="5727626" y="1586546"/>
                  <a:pt x="5737860" y="1543050"/>
                </a:cubicBezTo>
                <a:cubicBezTo>
                  <a:pt x="5750354" y="1489949"/>
                  <a:pt x="5772150" y="1383030"/>
                  <a:pt x="5772150" y="1383030"/>
                </a:cubicBezTo>
                <a:cubicBezTo>
                  <a:pt x="5768340" y="1253490"/>
                  <a:pt x="5774147" y="1123309"/>
                  <a:pt x="5760720" y="994410"/>
                </a:cubicBezTo>
                <a:cubicBezTo>
                  <a:pt x="5754973" y="939234"/>
                  <a:pt x="5730940" y="887525"/>
                  <a:pt x="5715000" y="834390"/>
                </a:cubicBezTo>
                <a:cubicBezTo>
                  <a:pt x="5684207" y="731746"/>
                  <a:pt x="5698895" y="789816"/>
                  <a:pt x="5646420" y="674370"/>
                </a:cubicBezTo>
                <a:cubicBezTo>
                  <a:pt x="5641434" y="663402"/>
                  <a:pt x="5641376" y="650297"/>
                  <a:pt x="5634990" y="640080"/>
                </a:cubicBezTo>
                <a:cubicBezTo>
                  <a:pt x="5622060" y="619392"/>
                  <a:pt x="5604510" y="601980"/>
                  <a:pt x="5589270" y="582930"/>
                </a:cubicBezTo>
                <a:cubicBezTo>
                  <a:pt x="5568170" y="519630"/>
                  <a:pt x="5592475" y="575506"/>
                  <a:pt x="5543550" y="514350"/>
                </a:cubicBezTo>
                <a:cubicBezTo>
                  <a:pt x="5523076" y="488757"/>
                  <a:pt x="5508174" y="458836"/>
                  <a:pt x="5486400" y="434340"/>
                </a:cubicBezTo>
                <a:cubicBezTo>
                  <a:pt x="5477274" y="424073"/>
                  <a:pt x="5461824" y="421194"/>
                  <a:pt x="5452110" y="411480"/>
                </a:cubicBezTo>
                <a:cubicBezTo>
                  <a:pt x="5415865" y="375235"/>
                  <a:pt x="5384119" y="334742"/>
                  <a:pt x="5349240" y="297180"/>
                </a:cubicBezTo>
                <a:cubicBezTo>
                  <a:pt x="5334574" y="281386"/>
                  <a:pt x="5320533" y="264692"/>
                  <a:pt x="5303520" y="251460"/>
                </a:cubicBezTo>
                <a:cubicBezTo>
                  <a:pt x="5285984" y="237821"/>
                  <a:pt x="5265209" y="228944"/>
                  <a:pt x="5246370" y="217170"/>
                </a:cubicBezTo>
                <a:cubicBezTo>
                  <a:pt x="5181524" y="176641"/>
                  <a:pt x="5179805" y="160692"/>
                  <a:pt x="5074920" y="125730"/>
                </a:cubicBezTo>
                <a:cubicBezTo>
                  <a:pt x="5063490" y="121920"/>
                  <a:pt x="5052444" y="116663"/>
                  <a:pt x="5040630" y="114300"/>
                </a:cubicBezTo>
                <a:cubicBezTo>
                  <a:pt x="4995179" y="105210"/>
                  <a:pt x="4949190" y="99060"/>
                  <a:pt x="4903470" y="91440"/>
                </a:cubicBezTo>
                <a:cubicBezTo>
                  <a:pt x="4847023" y="53809"/>
                  <a:pt x="4891125" y="76924"/>
                  <a:pt x="4812030" y="57150"/>
                </a:cubicBezTo>
                <a:cubicBezTo>
                  <a:pt x="4769886" y="46614"/>
                  <a:pt x="4728586" y="32810"/>
                  <a:pt x="4686300" y="22860"/>
                </a:cubicBezTo>
                <a:cubicBezTo>
                  <a:pt x="4648946" y="14071"/>
                  <a:pt x="4559170" y="4111"/>
                  <a:pt x="4526280" y="0"/>
                </a:cubicBezTo>
                <a:cubicBezTo>
                  <a:pt x="4328160" y="3810"/>
                  <a:pt x="4129837" y="1696"/>
                  <a:pt x="3931920" y="11430"/>
                </a:cubicBezTo>
                <a:cubicBezTo>
                  <a:pt x="3896836" y="13155"/>
                  <a:pt x="3862876" y="24819"/>
                  <a:pt x="3829050" y="34290"/>
                </a:cubicBezTo>
                <a:cubicBezTo>
                  <a:pt x="3545799" y="113600"/>
                  <a:pt x="3733688" y="73936"/>
                  <a:pt x="3589020" y="102870"/>
                </a:cubicBezTo>
                <a:cubicBezTo>
                  <a:pt x="3550920" y="121920"/>
                  <a:pt x="3512226" y="139825"/>
                  <a:pt x="3474720" y="160020"/>
                </a:cubicBezTo>
                <a:cubicBezTo>
                  <a:pt x="3432694" y="182649"/>
                  <a:pt x="3451455" y="184600"/>
                  <a:pt x="3406140" y="194310"/>
                </a:cubicBezTo>
                <a:cubicBezTo>
                  <a:pt x="3364488" y="203235"/>
                  <a:pt x="3322320" y="209550"/>
                  <a:pt x="3280410" y="217170"/>
                </a:cubicBezTo>
                <a:cubicBezTo>
                  <a:pt x="3191403" y="261674"/>
                  <a:pt x="3280941" y="221917"/>
                  <a:pt x="3177540" y="251460"/>
                </a:cubicBezTo>
                <a:cubicBezTo>
                  <a:pt x="3116130" y="269006"/>
                  <a:pt x="3055563" y="289378"/>
                  <a:pt x="2994660" y="308610"/>
                </a:cubicBezTo>
                <a:cubicBezTo>
                  <a:pt x="2983171" y="312238"/>
                  <a:pt x="2971885" y="316497"/>
                  <a:pt x="2960370" y="320040"/>
                </a:cubicBezTo>
                <a:cubicBezTo>
                  <a:pt x="2922351" y="331738"/>
                  <a:pt x="2880179" y="333865"/>
                  <a:pt x="2846070" y="354330"/>
                </a:cubicBezTo>
                <a:cubicBezTo>
                  <a:pt x="2744483" y="415282"/>
                  <a:pt x="2810154" y="382087"/>
                  <a:pt x="2640330" y="434340"/>
                </a:cubicBezTo>
                <a:cubicBezTo>
                  <a:pt x="2617470" y="449580"/>
                  <a:pt x="2597475" y="470413"/>
                  <a:pt x="2571750" y="480060"/>
                </a:cubicBezTo>
                <a:lnTo>
                  <a:pt x="2480310" y="514350"/>
                </a:lnTo>
                <a:cubicBezTo>
                  <a:pt x="2468987" y="518467"/>
                  <a:pt x="2457301" y="521550"/>
                  <a:pt x="2446020" y="525780"/>
                </a:cubicBezTo>
                <a:cubicBezTo>
                  <a:pt x="2426809" y="532984"/>
                  <a:pt x="2408218" y="541811"/>
                  <a:pt x="2388870" y="548640"/>
                </a:cubicBezTo>
                <a:cubicBezTo>
                  <a:pt x="2332063" y="568690"/>
                  <a:pt x="2274570" y="586740"/>
                  <a:pt x="2217420" y="605790"/>
                </a:cubicBezTo>
                <a:cubicBezTo>
                  <a:pt x="2205990" y="609600"/>
                  <a:pt x="2195152" y="616419"/>
                  <a:pt x="2183130" y="617220"/>
                </a:cubicBezTo>
                <a:lnTo>
                  <a:pt x="2011680" y="628650"/>
                </a:lnTo>
                <a:cubicBezTo>
                  <a:pt x="2000250" y="632460"/>
                  <a:pt x="1989151" y="637466"/>
                  <a:pt x="1977390" y="640080"/>
                </a:cubicBezTo>
                <a:cubicBezTo>
                  <a:pt x="1948844" y="646424"/>
                  <a:pt x="1854322" y="659294"/>
                  <a:pt x="1828800" y="662940"/>
                </a:cubicBezTo>
                <a:cubicBezTo>
                  <a:pt x="1777753" y="679956"/>
                  <a:pt x="1796336" y="675742"/>
                  <a:pt x="1725930" y="685800"/>
                </a:cubicBezTo>
                <a:cubicBezTo>
                  <a:pt x="1563060" y="709067"/>
                  <a:pt x="1580946" y="706013"/>
                  <a:pt x="1440180" y="720090"/>
                </a:cubicBezTo>
                <a:cubicBezTo>
                  <a:pt x="1337310" y="742950"/>
                  <a:pt x="1231542" y="755346"/>
                  <a:pt x="1131570" y="788670"/>
                </a:cubicBezTo>
                <a:cubicBezTo>
                  <a:pt x="1108710" y="796290"/>
                  <a:pt x="1086159" y="804910"/>
                  <a:pt x="1062990" y="811530"/>
                </a:cubicBezTo>
                <a:cubicBezTo>
                  <a:pt x="967875" y="838706"/>
                  <a:pt x="1009889" y="827663"/>
                  <a:pt x="937260" y="845820"/>
                </a:cubicBezTo>
                <a:cubicBezTo>
                  <a:pt x="918210" y="857250"/>
                  <a:pt x="898949" y="868336"/>
                  <a:pt x="880110" y="880110"/>
                </a:cubicBezTo>
                <a:cubicBezTo>
                  <a:pt x="868461" y="887391"/>
                  <a:pt x="857941" y="896505"/>
                  <a:pt x="845820" y="902970"/>
                </a:cubicBezTo>
                <a:cubicBezTo>
                  <a:pt x="800717" y="927025"/>
                  <a:pt x="751192" y="943196"/>
                  <a:pt x="708660" y="971550"/>
                </a:cubicBezTo>
                <a:cubicBezTo>
                  <a:pt x="679151" y="991223"/>
                  <a:pt x="623979" y="1026173"/>
                  <a:pt x="594360" y="1051560"/>
                </a:cubicBezTo>
                <a:cubicBezTo>
                  <a:pt x="539875" y="1098261"/>
                  <a:pt x="584107" y="1077838"/>
                  <a:pt x="525780" y="1097280"/>
                </a:cubicBezTo>
                <a:cubicBezTo>
                  <a:pt x="498561" y="1138109"/>
                  <a:pt x="495211" y="1145279"/>
                  <a:pt x="457200" y="1188720"/>
                </a:cubicBezTo>
                <a:cubicBezTo>
                  <a:pt x="446556" y="1200885"/>
                  <a:pt x="434340" y="1211580"/>
                  <a:pt x="422910" y="1223010"/>
                </a:cubicBezTo>
                <a:cubicBezTo>
                  <a:pt x="399733" y="1292542"/>
                  <a:pt x="426604" y="1221952"/>
                  <a:pt x="388620" y="1291590"/>
                </a:cubicBezTo>
                <a:cubicBezTo>
                  <a:pt x="372302" y="1321507"/>
                  <a:pt x="356884" y="1351954"/>
                  <a:pt x="342900" y="1383030"/>
                </a:cubicBezTo>
                <a:cubicBezTo>
                  <a:pt x="224948" y="1645146"/>
                  <a:pt x="334873" y="1411438"/>
                  <a:pt x="251460" y="1611630"/>
                </a:cubicBezTo>
                <a:cubicBezTo>
                  <a:pt x="244907" y="1627358"/>
                  <a:pt x="234583" y="1641396"/>
                  <a:pt x="228600" y="1657350"/>
                </a:cubicBezTo>
                <a:cubicBezTo>
                  <a:pt x="223084" y="1672059"/>
                  <a:pt x="223358" y="1688631"/>
                  <a:pt x="217170" y="1703070"/>
                </a:cubicBezTo>
                <a:cubicBezTo>
                  <a:pt x="211759" y="1715696"/>
                  <a:pt x="201510" y="1725661"/>
                  <a:pt x="194310" y="1737360"/>
                </a:cubicBezTo>
                <a:cubicBezTo>
                  <a:pt x="93446" y="1901263"/>
                  <a:pt x="158172" y="1802996"/>
                  <a:pt x="102870" y="1885950"/>
                </a:cubicBezTo>
                <a:cubicBezTo>
                  <a:pt x="99060" y="1905000"/>
                  <a:pt x="98261" y="1924910"/>
                  <a:pt x="91440" y="1943100"/>
                </a:cubicBezTo>
                <a:cubicBezTo>
                  <a:pt x="86617" y="1955962"/>
                  <a:pt x="74723" y="1965103"/>
                  <a:pt x="68580" y="1977390"/>
                </a:cubicBezTo>
                <a:cubicBezTo>
                  <a:pt x="63192" y="1988166"/>
                  <a:pt x="61380" y="2000399"/>
                  <a:pt x="57150" y="2011680"/>
                </a:cubicBezTo>
                <a:cubicBezTo>
                  <a:pt x="49946" y="2030891"/>
                  <a:pt x="41494" y="2049619"/>
                  <a:pt x="34290" y="2068830"/>
                </a:cubicBezTo>
                <a:cubicBezTo>
                  <a:pt x="1267" y="2156891"/>
                  <a:pt x="47459" y="2040754"/>
                  <a:pt x="11430" y="2148840"/>
                </a:cubicBezTo>
                <a:cubicBezTo>
                  <a:pt x="8736" y="2156922"/>
                  <a:pt x="3810" y="2164080"/>
                  <a:pt x="0" y="2171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086811E-CFF4-4134-9F2A-9617FB0181C2}"/>
              </a:ext>
            </a:extLst>
          </p:cNvPr>
          <p:cNvSpPr/>
          <p:nvPr/>
        </p:nvSpPr>
        <p:spPr>
          <a:xfrm>
            <a:off x="2171700" y="4594860"/>
            <a:ext cx="5543550" cy="1703070"/>
          </a:xfrm>
          <a:custGeom>
            <a:avLst/>
            <a:gdLst>
              <a:gd name="connsiteX0" fmla="*/ 5223510 w 5543550"/>
              <a:gd name="connsiteY0" fmla="*/ 480060 h 1703070"/>
              <a:gd name="connsiteX1" fmla="*/ 5360670 w 5543550"/>
              <a:gd name="connsiteY1" fmla="*/ 502920 h 1703070"/>
              <a:gd name="connsiteX2" fmla="*/ 5429250 w 5543550"/>
              <a:gd name="connsiteY2" fmla="*/ 525780 h 1703070"/>
              <a:gd name="connsiteX3" fmla="*/ 5474970 w 5543550"/>
              <a:gd name="connsiteY3" fmla="*/ 537210 h 1703070"/>
              <a:gd name="connsiteX4" fmla="*/ 5497830 w 5543550"/>
              <a:gd name="connsiteY4" fmla="*/ 582930 h 1703070"/>
              <a:gd name="connsiteX5" fmla="*/ 5520690 w 5543550"/>
              <a:gd name="connsiteY5" fmla="*/ 617220 h 1703070"/>
              <a:gd name="connsiteX6" fmla="*/ 5532120 w 5543550"/>
              <a:gd name="connsiteY6" fmla="*/ 662940 h 1703070"/>
              <a:gd name="connsiteX7" fmla="*/ 5543550 w 5543550"/>
              <a:gd name="connsiteY7" fmla="*/ 697230 h 1703070"/>
              <a:gd name="connsiteX8" fmla="*/ 5509260 w 5543550"/>
              <a:gd name="connsiteY8" fmla="*/ 982980 h 1703070"/>
              <a:gd name="connsiteX9" fmla="*/ 5440680 w 5543550"/>
              <a:gd name="connsiteY9" fmla="*/ 1085850 h 1703070"/>
              <a:gd name="connsiteX10" fmla="*/ 5372100 w 5543550"/>
              <a:gd name="connsiteY10" fmla="*/ 1200150 h 1703070"/>
              <a:gd name="connsiteX11" fmla="*/ 5257800 w 5543550"/>
              <a:gd name="connsiteY11" fmla="*/ 1268730 h 1703070"/>
              <a:gd name="connsiteX12" fmla="*/ 5177790 w 5543550"/>
              <a:gd name="connsiteY12" fmla="*/ 1291590 h 1703070"/>
              <a:gd name="connsiteX13" fmla="*/ 5143500 w 5543550"/>
              <a:gd name="connsiteY13" fmla="*/ 1314450 h 1703070"/>
              <a:gd name="connsiteX14" fmla="*/ 4960620 w 5543550"/>
              <a:gd name="connsiteY14" fmla="*/ 1348740 h 1703070"/>
              <a:gd name="connsiteX15" fmla="*/ 4823460 w 5543550"/>
              <a:gd name="connsiteY15" fmla="*/ 1371600 h 1703070"/>
              <a:gd name="connsiteX16" fmla="*/ 4617720 w 5543550"/>
              <a:gd name="connsiteY16" fmla="*/ 1383030 h 1703070"/>
              <a:gd name="connsiteX17" fmla="*/ 4331970 w 5543550"/>
              <a:gd name="connsiteY17" fmla="*/ 1394460 h 1703070"/>
              <a:gd name="connsiteX18" fmla="*/ 4183380 w 5543550"/>
              <a:gd name="connsiteY18" fmla="*/ 1417320 h 1703070"/>
              <a:gd name="connsiteX19" fmla="*/ 4069080 w 5543550"/>
              <a:gd name="connsiteY19" fmla="*/ 1440180 h 1703070"/>
              <a:gd name="connsiteX20" fmla="*/ 3954780 w 5543550"/>
              <a:gd name="connsiteY20" fmla="*/ 1451610 h 1703070"/>
              <a:gd name="connsiteX21" fmla="*/ 3680460 w 5543550"/>
              <a:gd name="connsiteY21" fmla="*/ 1508760 h 1703070"/>
              <a:gd name="connsiteX22" fmla="*/ 3600450 w 5543550"/>
              <a:gd name="connsiteY22" fmla="*/ 1531620 h 1703070"/>
              <a:gd name="connsiteX23" fmla="*/ 3451860 w 5543550"/>
              <a:gd name="connsiteY23" fmla="*/ 1554480 h 1703070"/>
              <a:gd name="connsiteX24" fmla="*/ 3257550 w 5543550"/>
              <a:gd name="connsiteY24" fmla="*/ 1577340 h 1703070"/>
              <a:gd name="connsiteX25" fmla="*/ 3211830 w 5543550"/>
              <a:gd name="connsiteY25" fmla="*/ 1600200 h 1703070"/>
              <a:gd name="connsiteX26" fmla="*/ 3131820 w 5543550"/>
              <a:gd name="connsiteY26" fmla="*/ 1611630 h 1703070"/>
              <a:gd name="connsiteX27" fmla="*/ 2937510 w 5543550"/>
              <a:gd name="connsiteY27" fmla="*/ 1634490 h 1703070"/>
              <a:gd name="connsiteX28" fmla="*/ 2617470 w 5543550"/>
              <a:gd name="connsiteY28" fmla="*/ 1657350 h 1703070"/>
              <a:gd name="connsiteX29" fmla="*/ 2468880 w 5543550"/>
              <a:gd name="connsiteY29" fmla="*/ 1680210 h 1703070"/>
              <a:gd name="connsiteX30" fmla="*/ 1908810 w 5543550"/>
              <a:gd name="connsiteY30" fmla="*/ 1703070 h 1703070"/>
              <a:gd name="connsiteX31" fmla="*/ 1474470 w 5543550"/>
              <a:gd name="connsiteY31" fmla="*/ 1680210 h 1703070"/>
              <a:gd name="connsiteX32" fmla="*/ 1440180 w 5543550"/>
              <a:gd name="connsiteY32" fmla="*/ 1668780 h 1703070"/>
              <a:gd name="connsiteX33" fmla="*/ 1394460 w 5543550"/>
              <a:gd name="connsiteY33" fmla="*/ 1657350 h 1703070"/>
              <a:gd name="connsiteX34" fmla="*/ 1211580 w 5543550"/>
              <a:gd name="connsiteY34" fmla="*/ 1623060 h 1703070"/>
              <a:gd name="connsiteX35" fmla="*/ 994410 w 5543550"/>
              <a:gd name="connsiteY35" fmla="*/ 1543050 h 1703070"/>
              <a:gd name="connsiteX36" fmla="*/ 960120 w 5543550"/>
              <a:gd name="connsiteY36" fmla="*/ 1520190 h 1703070"/>
              <a:gd name="connsiteX37" fmla="*/ 788670 w 5543550"/>
              <a:gd name="connsiteY37" fmla="*/ 1440180 h 1703070"/>
              <a:gd name="connsiteX38" fmla="*/ 754380 w 5543550"/>
              <a:gd name="connsiteY38" fmla="*/ 1394460 h 1703070"/>
              <a:gd name="connsiteX39" fmla="*/ 697230 w 5543550"/>
              <a:gd name="connsiteY39" fmla="*/ 1360170 h 1703070"/>
              <a:gd name="connsiteX40" fmla="*/ 662940 w 5543550"/>
              <a:gd name="connsiteY40" fmla="*/ 1337310 h 1703070"/>
              <a:gd name="connsiteX41" fmla="*/ 537210 w 5543550"/>
              <a:gd name="connsiteY41" fmla="*/ 1245870 h 1703070"/>
              <a:gd name="connsiteX42" fmla="*/ 445770 w 5543550"/>
              <a:gd name="connsiteY42" fmla="*/ 1131570 h 1703070"/>
              <a:gd name="connsiteX43" fmla="*/ 411480 w 5543550"/>
              <a:gd name="connsiteY43" fmla="*/ 1097280 h 1703070"/>
              <a:gd name="connsiteX44" fmla="*/ 388620 w 5543550"/>
              <a:gd name="connsiteY44" fmla="*/ 1062990 h 1703070"/>
              <a:gd name="connsiteX45" fmla="*/ 331470 w 5543550"/>
              <a:gd name="connsiteY45" fmla="*/ 994410 h 1703070"/>
              <a:gd name="connsiteX46" fmla="*/ 308610 w 5543550"/>
              <a:gd name="connsiteY46" fmla="*/ 948690 h 1703070"/>
              <a:gd name="connsiteX47" fmla="*/ 285750 w 5543550"/>
              <a:gd name="connsiteY47" fmla="*/ 914400 h 1703070"/>
              <a:gd name="connsiteX48" fmla="*/ 217170 w 5543550"/>
              <a:gd name="connsiteY48" fmla="*/ 788670 h 1703070"/>
              <a:gd name="connsiteX49" fmla="*/ 182880 w 5543550"/>
              <a:gd name="connsiteY49" fmla="*/ 674370 h 1703070"/>
              <a:gd name="connsiteX50" fmla="*/ 171450 w 5543550"/>
              <a:gd name="connsiteY50" fmla="*/ 640080 h 1703070"/>
              <a:gd name="connsiteX51" fmla="*/ 148590 w 5543550"/>
              <a:gd name="connsiteY51" fmla="*/ 468630 h 1703070"/>
              <a:gd name="connsiteX52" fmla="*/ 137160 w 5543550"/>
              <a:gd name="connsiteY52" fmla="*/ 422910 h 1703070"/>
              <a:gd name="connsiteX53" fmla="*/ 125730 w 5543550"/>
              <a:gd name="connsiteY53" fmla="*/ 331470 h 1703070"/>
              <a:gd name="connsiteX54" fmla="*/ 68580 w 5543550"/>
              <a:gd name="connsiteY54" fmla="*/ 171450 h 1703070"/>
              <a:gd name="connsiteX55" fmla="*/ 57150 w 5543550"/>
              <a:gd name="connsiteY55" fmla="*/ 125730 h 1703070"/>
              <a:gd name="connsiteX56" fmla="*/ 34290 w 5543550"/>
              <a:gd name="connsiteY56" fmla="*/ 57150 h 1703070"/>
              <a:gd name="connsiteX57" fmla="*/ 22860 w 5543550"/>
              <a:gd name="connsiteY57" fmla="*/ 11430 h 1703070"/>
              <a:gd name="connsiteX58" fmla="*/ 0 w 5543550"/>
              <a:gd name="connsiteY58" fmla="*/ 0 h 170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543550" h="1703070">
                <a:moveTo>
                  <a:pt x="5223510" y="480060"/>
                </a:moveTo>
                <a:cubicBezTo>
                  <a:pt x="5269230" y="487680"/>
                  <a:pt x="5315423" y="492865"/>
                  <a:pt x="5360670" y="502920"/>
                </a:cubicBezTo>
                <a:cubicBezTo>
                  <a:pt x="5384193" y="508147"/>
                  <a:pt x="5405873" y="519936"/>
                  <a:pt x="5429250" y="525780"/>
                </a:cubicBezTo>
                <a:lnTo>
                  <a:pt x="5474970" y="537210"/>
                </a:lnTo>
                <a:cubicBezTo>
                  <a:pt x="5482590" y="552450"/>
                  <a:pt x="5489376" y="568136"/>
                  <a:pt x="5497830" y="582930"/>
                </a:cubicBezTo>
                <a:cubicBezTo>
                  <a:pt x="5504646" y="594857"/>
                  <a:pt x="5515279" y="604594"/>
                  <a:pt x="5520690" y="617220"/>
                </a:cubicBezTo>
                <a:cubicBezTo>
                  <a:pt x="5526878" y="631659"/>
                  <a:pt x="5527804" y="647835"/>
                  <a:pt x="5532120" y="662940"/>
                </a:cubicBezTo>
                <a:cubicBezTo>
                  <a:pt x="5535430" y="674525"/>
                  <a:pt x="5539740" y="685800"/>
                  <a:pt x="5543550" y="697230"/>
                </a:cubicBezTo>
                <a:cubicBezTo>
                  <a:pt x="5532120" y="792480"/>
                  <a:pt x="5530390" y="889403"/>
                  <a:pt x="5509260" y="982980"/>
                </a:cubicBezTo>
                <a:cubicBezTo>
                  <a:pt x="5504554" y="1003823"/>
                  <a:pt x="5454463" y="1058284"/>
                  <a:pt x="5440680" y="1085850"/>
                </a:cubicBezTo>
                <a:cubicBezTo>
                  <a:pt x="5426918" y="1113374"/>
                  <a:pt x="5392789" y="1186357"/>
                  <a:pt x="5372100" y="1200150"/>
                </a:cubicBezTo>
                <a:cubicBezTo>
                  <a:pt x="5340348" y="1221318"/>
                  <a:pt x="5296462" y="1254671"/>
                  <a:pt x="5257800" y="1268730"/>
                </a:cubicBezTo>
                <a:cubicBezTo>
                  <a:pt x="5231733" y="1278209"/>
                  <a:pt x="5204460" y="1283970"/>
                  <a:pt x="5177790" y="1291590"/>
                </a:cubicBezTo>
                <a:cubicBezTo>
                  <a:pt x="5166360" y="1299210"/>
                  <a:pt x="5156255" y="1309348"/>
                  <a:pt x="5143500" y="1314450"/>
                </a:cubicBezTo>
                <a:cubicBezTo>
                  <a:pt x="5075092" y="1341813"/>
                  <a:pt x="5035363" y="1340435"/>
                  <a:pt x="4960620" y="1348740"/>
                </a:cubicBezTo>
                <a:cubicBezTo>
                  <a:pt x="4899329" y="1369170"/>
                  <a:pt x="4921898" y="1364308"/>
                  <a:pt x="4823460" y="1371600"/>
                </a:cubicBezTo>
                <a:cubicBezTo>
                  <a:pt x="4754962" y="1376674"/>
                  <a:pt x="4686332" y="1379839"/>
                  <a:pt x="4617720" y="1383030"/>
                </a:cubicBezTo>
                <a:lnTo>
                  <a:pt x="4331970" y="1394460"/>
                </a:lnTo>
                <a:cubicBezTo>
                  <a:pt x="4280638" y="1401793"/>
                  <a:pt x="4234129" y="1407805"/>
                  <a:pt x="4183380" y="1417320"/>
                </a:cubicBezTo>
                <a:cubicBezTo>
                  <a:pt x="4145191" y="1424480"/>
                  <a:pt x="4107742" y="1436314"/>
                  <a:pt x="4069080" y="1440180"/>
                </a:cubicBezTo>
                <a:lnTo>
                  <a:pt x="3954780" y="1451610"/>
                </a:lnTo>
                <a:cubicBezTo>
                  <a:pt x="3742100" y="1504780"/>
                  <a:pt x="3834251" y="1489536"/>
                  <a:pt x="3680460" y="1508760"/>
                </a:cubicBezTo>
                <a:cubicBezTo>
                  <a:pt x="3651906" y="1518278"/>
                  <a:pt x="3630948" y="1526238"/>
                  <a:pt x="3600450" y="1531620"/>
                </a:cubicBezTo>
                <a:cubicBezTo>
                  <a:pt x="3551100" y="1540329"/>
                  <a:pt x="3501291" y="1546242"/>
                  <a:pt x="3451860" y="1554480"/>
                </a:cubicBezTo>
                <a:cubicBezTo>
                  <a:pt x="3308867" y="1578312"/>
                  <a:pt x="3510551" y="1556257"/>
                  <a:pt x="3257550" y="1577340"/>
                </a:cubicBezTo>
                <a:cubicBezTo>
                  <a:pt x="3242310" y="1584960"/>
                  <a:pt x="3228268" y="1595717"/>
                  <a:pt x="3211830" y="1600200"/>
                </a:cubicBezTo>
                <a:cubicBezTo>
                  <a:pt x="3185839" y="1607289"/>
                  <a:pt x="3158553" y="1608288"/>
                  <a:pt x="3131820" y="1611630"/>
                </a:cubicBezTo>
                <a:cubicBezTo>
                  <a:pt x="3067107" y="1619719"/>
                  <a:pt x="3002474" y="1628758"/>
                  <a:pt x="2937510" y="1634490"/>
                </a:cubicBezTo>
                <a:cubicBezTo>
                  <a:pt x="2784259" y="1648012"/>
                  <a:pt x="2753936" y="1640292"/>
                  <a:pt x="2617470" y="1657350"/>
                </a:cubicBezTo>
                <a:cubicBezTo>
                  <a:pt x="2567744" y="1663566"/>
                  <a:pt x="2518889" y="1676984"/>
                  <a:pt x="2468880" y="1680210"/>
                </a:cubicBezTo>
                <a:cubicBezTo>
                  <a:pt x="2282422" y="1692240"/>
                  <a:pt x="2095500" y="1695450"/>
                  <a:pt x="1908810" y="1703070"/>
                </a:cubicBezTo>
                <a:cubicBezTo>
                  <a:pt x="1832233" y="1700234"/>
                  <a:pt x="1590669" y="1696810"/>
                  <a:pt x="1474470" y="1680210"/>
                </a:cubicBezTo>
                <a:cubicBezTo>
                  <a:pt x="1462543" y="1678506"/>
                  <a:pt x="1451765" y="1672090"/>
                  <a:pt x="1440180" y="1668780"/>
                </a:cubicBezTo>
                <a:cubicBezTo>
                  <a:pt x="1425075" y="1664464"/>
                  <a:pt x="1409864" y="1660431"/>
                  <a:pt x="1394460" y="1657350"/>
                </a:cubicBezTo>
                <a:cubicBezTo>
                  <a:pt x="1333642" y="1645186"/>
                  <a:pt x="1271890" y="1637534"/>
                  <a:pt x="1211580" y="1623060"/>
                </a:cubicBezTo>
                <a:cubicBezTo>
                  <a:pt x="1165698" y="1612048"/>
                  <a:pt x="1033376" y="1561034"/>
                  <a:pt x="994410" y="1543050"/>
                </a:cubicBezTo>
                <a:cubicBezTo>
                  <a:pt x="981937" y="1537293"/>
                  <a:pt x="972128" y="1526861"/>
                  <a:pt x="960120" y="1520190"/>
                </a:cubicBezTo>
                <a:cubicBezTo>
                  <a:pt x="909049" y="1491817"/>
                  <a:pt x="839914" y="1462955"/>
                  <a:pt x="788670" y="1440180"/>
                </a:cubicBezTo>
                <a:cubicBezTo>
                  <a:pt x="777240" y="1424940"/>
                  <a:pt x="768717" y="1407005"/>
                  <a:pt x="754380" y="1394460"/>
                </a:cubicBezTo>
                <a:cubicBezTo>
                  <a:pt x="737661" y="1379831"/>
                  <a:pt x="716069" y="1371944"/>
                  <a:pt x="697230" y="1360170"/>
                </a:cubicBezTo>
                <a:cubicBezTo>
                  <a:pt x="685581" y="1352889"/>
                  <a:pt x="674050" y="1345390"/>
                  <a:pt x="662940" y="1337310"/>
                </a:cubicBezTo>
                <a:cubicBezTo>
                  <a:pt x="522099" y="1234880"/>
                  <a:pt x="617050" y="1299097"/>
                  <a:pt x="537210" y="1245870"/>
                </a:cubicBezTo>
                <a:cubicBezTo>
                  <a:pt x="499196" y="1188849"/>
                  <a:pt x="512216" y="1205399"/>
                  <a:pt x="445770" y="1131570"/>
                </a:cubicBezTo>
                <a:cubicBezTo>
                  <a:pt x="434957" y="1119555"/>
                  <a:pt x="421828" y="1109698"/>
                  <a:pt x="411480" y="1097280"/>
                </a:cubicBezTo>
                <a:cubicBezTo>
                  <a:pt x="402686" y="1086727"/>
                  <a:pt x="397054" y="1073833"/>
                  <a:pt x="388620" y="1062990"/>
                </a:cubicBezTo>
                <a:cubicBezTo>
                  <a:pt x="370351" y="1039501"/>
                  <a:pt x="348535" y="1018788"/>
                  <a:pt x="331470" y="994410"/>
                </a:cubicBezTo>
                <a:cubicBezTo>
                  <a:pt x="321699" y="980451"/>
                  <a:pt x="317064" y="963484"/>
                  <a:pt x="308610" y="948690"/>
                </a:cubicBezTo>
                <a:cubicBezTo>
                  <a:pt x="301794" y="936763"/>
                  <a:pt x="292328" y="926460"/>
                  <a:pt x="285750" y="914400"/>
                </a:cubicBezTo>
                <a:cubicBezTo>
                  <a:pt x="207955" y="771776"/>
                  <a:pt x="269386" y="866994"/>
                  <a:pt x="217170" y="788670"/>
                </a:cubicBezTo>
                <a:cubicBezTo>
                  <a:pt x="199896" y="719573"/>
                  <a:pt x="210708" y="757853"/>
                  <a:pt x="182880" y="674370"/>
                </a:cubicBezTo>
                <a:cubicBezTo>
                  <a:pt x="179070" y="662940"/>
                  <a:pt x="173813" y="651894"/>
                  <a:pt x="171450" y="640080"/>
                </a:cubicBezTo>
                <a:cubicBezTo>
                  <a:pt x="142341" y="494533"/>
                  <a:pt x="181998" y="702484"/>
                  <a:pt x="148590" y="468630"/>
                </a:cubicBezTo>
                <a:cubicBezTo>
                  <a:pt x="146368" y="453079"/>
                  <a:pt x="139743" y="438405"/>
                  <a:pt x="137160" y="422910"/>
                </a:cubicBezTo>
                <a:cubicBezTo>
                  <a:pt x="132110" y="392611"/>
                  <a:pt x="133812" y="361105"/>
                  <a:pt x="125730" y="331470"/>
                </a:cubicBezTo>
                <a:cubicBezTo>
                  <a:pt x="110827" y="276826"/>
                  <a:pt x="86491" y="225183"/>
                  <a:pt x="68580" y="171450"/>
                </a:cubicBezTo>
                <a:cubicBezTo>
                  <a:pt x="63612" y="156547"/>
                  <a:pt x="61664" y="140777"/>
                  <a:pt x="57150" y="125730"/>
                </a:cubicBezTo>
                <a:cubicBezTo>
                  <a:pt x="50226" y="102650"/>
                  <a:pt x="40134" y="80527"/>
                  <a:pt x="34290" y="57150"/>
                </a:cubicBezTo>
                <a:cubicBezTo>
                  <a:pt x="30480" y="41910"/>
                  <a:pt x="30942" y="24900"/>
                  <a:pt x="22860" y="11430"/>
                </a:cubicBezTo>
                <a:cubicBezTo>
                  <a:pt x="18477" y="4125"/>
                  <a:pt x="7620" y="381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14E368-FD77-4E77-B2ED-8ACFC8454A60}"/>
              </a:ext>
            </a:extLst>
          </p:cNvPr>
          <p:cNvSpPr/>
          <p:nvPr/>
        </p:nvSpPr>
        <p:spPr>
          <a:xfrm>
            <a:off x="2852657" y="-117591"/>
            <a:ext cx="4055448" cy="1475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负载均衡器只需要处理上行数据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realserver</a:t>
            </a:r>
            <a:r>
              <a:rPr lang="zh-CN" altLang="en-US">
                <a:solidFill>
                  <a:srgbClr val="FF0000"/>
                </a:solidFill>
              </a:rPr>
              <a:t>处理后直接返回客户端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解决了</a:t>
            </a:r>
            <a:r>
              <a:rPr lang="en-US" altLang="zh-CN">
                <a:solidFill>
                  <a:srgbClr val="FF0000"/>
                </a:solidFill>
              </a:rPr>
              <a:t>NAT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瓶颈问题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公网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负载均衡器和</a:t>
            </a:r>
            <a:r>
              <a:rPr lang="en-US" altLang="zh-CN">
                <a:solidFill>
                  <a:srgbClr val="FF0000"/>
                </a:solidFill>
              </a:rPr>
              <a:t>realserver</a:t>
            </a:r>
            <a:r>
              <a:rPr lang="zh-CN" altLang="en-US">
                <a:solidFill>
                  <a:srgbClr val="FF0000"/>
                </a:solidFill>
              </a:rPr>
              <a:t>在同一个局域网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二层技术：</a:t>
            </a:r>
            <a:r>
              <a:rPr lang="en-US" altLang="zh-CN">
                <a:solidFill>
                  <a:srgbClr val="FF0000"/>
                </a:solidFill>
              </a:rPr>
              <a:t>MAC</a:t>
            </a:r>
            <a:r>
              <a:rPr lang="zh-CN" altLang="en-US">
                <a:solidFill>
                  <a:srgbClr val="FF0000"/>
                </a:solidFill>
              </a:rPr>
              <a:t>地址欺骗：节点间，下一跳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BF9F3F-772D-4AD2-A025-CE6C9A128CF7}"/>
              </a:ext>
            </a:extLst>
          </p:cNvPr>
          <p:cNvSpPr/>
          <p:nvPr/>
        </p:nvSpPr>
        <p:spPr>
          <a:xfrm>
            <a:off x="7322900" y="3026645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PIP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3FC9C3-92CF-426A-AED0-AB094A3675D1}"/>
              </a:ext>
            </a:extLst>
          </p:cNvPr>
          <p:cNvSpPr/>
          <p:nvPr/>
        </p:nvSpPr>
        <p:spPr>
          <a:xfrm>
            <a:off x="5896225" y="3171659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FFD7A5-2B6C-42EE-A2B1-2A800E60A374}"/>
              </a:ext>
            </a:extLst>
          </p:cNvPr>
          <p:cNvSpPr/>
          <p:nvPr/>
        </p:nvSpPr>
        <p:spPr>
          <a:xfrm>
            <a:off x="6037374" y="4944266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27915FD-7C00-4562-B4AE-9D93A9AE0746}"/>
              </a:ext>
            </a:extLst>
          </p:cNvPr>
          <p:cNvSpPr/>
          <p:nvPr/>
        </p:nvSpPr>
        <p:spPr>
          <a:xfrm>
            <a:off x="5664296" y="2330406"/>
            <a:ext cx="1137730" cy="37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CIP_VIP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27915FD-7C00-4562-B4AE-9D93A9AE0746}"/>
              </a:ext>
            </a:extLst>
          </p:cNvPr>
          <p:cNvSpPr/>
          <p:nvPr/>
        </p:nvSpPr>
        <p:spPr>
          <a:xfrm>
            <a:off x="8671937" y="1947926"/>
            <a:ext cx="1137730" cy="36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VIP_CIP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4EA9C3-6BA2-4E04-9A99-AABF88A629F0}"/>
              </a:ext>
            </a:extLst>
          </p:cNvPr>
          <p:cNvSpPr/>
          <p:nvPr/>
        </p:nvSpPr>
        <p:spPr>
          <a:xfrm>
            <a:off x="1586734" y="2698485"/>
            <a:ext cx="1137730" cy="37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VIP_CIP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5CF234-9BAC-4B47-9E4A-608DFDD335C2}"/>
              </a:ext>
            </a:extLst>
          </p:cNvPr>
          <p:cNvSpPr/>
          <p:nvPr/>
        </p:nvSpPr>
        <p:spPr>
          <a:xfrm>
            <a:off x="7914868" y="3070273"/>
            <a:ext cx="2520280" cy="100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SOCKET: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CIP_PORT:VIP_PORT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D2BE3E-3D56-4F7D-B9BC-958915EA655B}"/>
              </a:ext>
            </a:extLst>
          </p:cNvPr>
          <p:cNvSpPr/>
          <p:nvPr/>
        </p:nvSpPr>
        <p:spPr>
          <a:xfrm>
            <a:off x="6691982" y="2269003"/>
            <a:ext cx="1316063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RIP-MAC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8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556D-B7EA-4F5A-ADF3-A4882A78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"/>
            <a:ext cx="7072330" cy="857232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四层：</a:t>
            </a:r>
            <a:r>
              <a:rPr lang="en-US" altLang="zh-CN">
                <a:solidFill>
                  <a:srgbClr val="FF0000"/>
                </a:solidFill>
              </a:rPr>
              <a:t>TUN,          VPN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34F9DF-CFA9-43B4-9B8C-74FF67786085}"/>
              </a:ext>
            </a:extLst>
          </p:cNvPr>
          <p:cNvSpPr/>
          <p:nvPr/>
        </p:nvSpPr>
        <p:spPr>
          <a:xfrm>
            <a:off x="7547650" y="2708229"/>
            <a:ext cx="1100070" cy="138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默认网关指向</a:t>
            </a:r>
            <a:r>
              <a:rPr lang="en-US" altLang="zh-CN">
                <a:solidFill>
                  <a:srgbClr val="FF0000"/>
                </a:solidFill>
              </a:rPr>
              <a:t>lvs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*VIP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PIP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799487-8206-4874-A4B8-B2FAF18BB6DB}"/>
              </a:ext>
            </a:extLst>
          </p:cNvPr>
          <p:cNvSpPr/>
          <p:nvPr/>
        </p:nvSpPr>
        <p:spPr>
          <a:xfrm>
            <a:off x="1229132" y="3519101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00B967-66C9-4768-9B16-E010CD105C8B}"/>
              </a:ext>
            </a:extLst>
          </p:cNvPr>
          <p:cNvSpPr/>
          <p:nvPr/>
        </p:nvSpPr>
        <p:spPr>
          <a:xfrm>
            <a:off x="1381532" y="3671501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D868A-54D6-4B1A-B29A-B4BA4494B0BE}"/>
              </a:ext>
            </a:extLst>
          </p:cNvPr>
          <p:cNvSpPr/>
          <p:nvPr/>
        </p:nvSpPr>
        <p:spPr>
          <a:xfrm>
            <a:off x="1592517" y="3879141"/>
            <a:ext cx="1187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FAA91D-2C6A-44A9-A0CD-D34DD5C0BF8C}"/>
              </a:ext>
            </a:extLst>
          </p:cNvPr>
          <p:cNvSpPr/>
          <p:nvPr/>
        </p:nvSpPr>
        <p:spPr>
          <a:xfrm>
            <a:off x="7547650" y="4597142"/>
            <a:ext cx="1100070" cy="109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FF0000"/>
                </a:solidFill>
              </a:rPr>
              <a:t>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D75F20-40B7-4A12-98C4-3E29E350897D}"/>
              </a:ext>
            </a:extLst>
          </p:cNvPr>
          <p:cNvSpPr/>
          <p:nvPr/>
        </p:nvSpPr>
        <p:spPr>
          <a:xfrm>
            <a:off x="3838188" y="2774923"/>
            <a:ext cx="1533533" cy="290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负载均衡器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VIP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转发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保证三次握手到四次分手不可分割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后端</a:t>
            </a:r>
            <a:r>
              <a:rPr lang="en-US" altLang="zh-CN">
                <a:solidFill>
                  <a:srgbClr val="FF0000"/>
                </a:solidFill>
              </a:rPr>
              <a:t>server</a:t>
            </a:r>
            <a:r>
              <a:rPr lang="zh-CN" altLang="en-US">
                <a:solidFill>
                  <a:srgbClr val="FF0000"/>
                </a:solidFill>
              </a:rPr>
              <a:t>镜像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不出发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DR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MAC</a:t>
            </a:r>
            <a:r>
              <a:rPr lang="zh-CN" altLang="en-US">
                <a:solidFill>
                  <a:srgbClr val="FF0000"/>
                </a:solidFill>
              </a:rPr>
              <a:t>欺骗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CC975A-5676-40CC-AA0D-31CB9B686A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2780141" y="4226477"/>
            <a:ext cx="1058047" cy="12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379383-7B11-4986-A53D-06FE7F0ED497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5371721" y="3398286"/>
            <a:ext cx="2175929" cy="82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FB397E-192E-4E28-B737-FDDC07026DED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5371721" y="4226477"/>
            <a:ext cx="2175929" cy="919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D214E7F-2592-49D6-B9DF-EB8CB5D37EFF}"/>
              </a:ext>
            </a:extLst>
          </p:cNvPr>
          <p:cNvSpPr/>
          <p:nvPr/>
        </p:nvSpPr>
        <p:spPr>
          <a:xfrm>
            <a:off x="332377" y="1126352"/>
            <a:ext cx="2520280" cy="100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SOCKET: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S-IP:PORT&gt;D-IP:PORT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CIP_VIP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682CDB-8B11-4489-8658-2B9EB1612FDE}"/>
              </a:ext>
            </a:extLst>
          </p:cNvPr>
          <p:cNvSpPr/>
          <p:nvPr/>
        </p:nvSpPr>
        <p:spPr>
          <a:xfrm>
            <a:off x="3577268" y="3789117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9FD250-26D5-4302-8E98-01FE90306E7B}"/>
              </a:ext>
            </a:extLst>
          </p:cNvPr>
          <p:cNvSpPr/>
          <p:nvPr/>
        </p:nvSpPr>
        <p:spPr>
          <a:xfrm>
            <a:off x="5066614" y="3718148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14E368-FD77-4E77-B2ED-8ACFC8454A60}"/>
              </a:ext>
            </a:extLst>
          </p:cNvPr>
          <p:cNvSpPr/>
          <p:nvPr/>
        </p:nvSpPr>
        <p:spPr>
          <a:xfrm>
            <a:off x="3344814" y="888337"/>
            <a:ext cx="4055448" cy="800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隧道：技术：点对点：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  <a:r>
              <a:rPr lang="zh-CN" altLang="en-US">
                <a:solidFill>
                  <a:srgbClr val="FF0000"/>
                </a:solidFill>
              </a:rPr>
              <a:t>背着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BF9F3F-772D-4AD2-A025-CE6C9A128CF7}"/>
              </a:ext>
            </a:extLst>
          </p:cNvPr>
          <p:cNvSpPr/>
          <p:nvPr/>
        </p:nvSpPr>
        <p:spPr>
          <a:xfrm>
            <a:off x="8577326" y="2983387"/>
            <a:ext cx="610214" cy="52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PIP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3B6CA5-C747-48B5-8C1F-1F81329EA0EA}"/>
              </a:ext>
            </a:extLst>
          </p:cNvPr>
          <p:cNvSpPr/>
          <p:nvPr/>
        </p:nvSpPr>
        <p:spPr>
          <a:xfrm rot="20146976">
            <a:off x="5330346" y="3708870"/>
            <a:ext cx="2467273" cy="32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5201AB-7126-41E1-9BAB-3CCCED243EA3}"/>
              </a:ext>
            </a:extLst>
          </p:cNvPr>
          <p:cNvSpPr/>
          <p:nvPr/>
        </p:nvSpPr>
        <p:spPr>
          <a:xfrm>
            <a:off x="7135617" y="1733436"/>
            <a:ext cx="2008383" cy="6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DIP_RIP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55201AB-7126-41E1-9BAB-3CCCED243EA3}"/>
              </a:ext>
            </a:extLst>
          </p:cNvPr>
          <p:cNvSpPr/>
          <p:nvPr/>
        </p:nvSpPr>
        <p:spPr>
          <a:xfrm>
            <a:off x="8077991" y="1805410"/>
            <a:ext cx="998670" cy="39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CIP_VIP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7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EE70B-DF1F-4C18-98DE-926DD2EC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隐藏</a:t>
            </a:r>
            <a:r>
              <a:rPr lang="en-US" altLang="zh-CN">
                <a:solidFill>
                  <a:srgbClr val="FF0000"/>
                </a:solidFill>
              </a:rPr>
              <a:t>VIP</a:t>
            </a:r>
            <a:r>
              <a:rPr lang="zh-CN" altLang="en-US">
                <a:solidFill>
                  <a:srgbClr val="FF0000"/>
                </a:solidFill>
              </a:rPr>
              <a:t>方法：对外隐藏，对内可见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6EDC1-88A3-4357-BC9A-4B77A932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0728"/>
            <a:ext cx="9145016" cy="5073427"/>
          </a:xfrm>
        </p:spPr>
        <p:txBody>
          <a:bodyPr/>
          <a:lstStyle/>
          <a:p>
            <a:r>
              <a:rPr lang="en-US" altLang="zh-CN" sz="2800"/>
              <a:t>kernel parameter:</a:t>
            </a:r>
            <a:endParaRPr lang="zh-CN" altLang="zh-CN" sz="280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目标</a:t>
            </a:r>
            <a:r>
              <a:rPr lang="en-US" altLang="zh-CN">
                <a:solidFill>
                  <a:srgbClr val="FF0000"/>
                </a:solidFill>
              </a:rPr>
              <a:t>mac</a:t>
            </a:r>
            <a:r>
              <a:rPr lang="zh-CN" altLang="en-US">
                <a:solidFill>
                  <a:srgbClr val="FF0000"/>
                </a:solidFill>
              </a:rPr>
              <a:t>地址为全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，交换机触发广播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/proc/sys/net/ipv4/conf/*IF*/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arp_ignore</a:t>
            </a:r>
            <a:r>
              <a:rPr lang="en-US" altLang="zh-CN"/>
              <a:t>: </a:t>
            </a:r>
            <a:r>
              <a:rPr lang="zh-CN" altLang="zh-CN"/>
              <a:t>定义接收到</a:t>
            </a:r>
            <a:r>
              <a:rPr lang="en-US" altLang="zh-CN"/>
              <a:t>ARP</a:t>
            </a:r>
            <a:r>
              <a:rPr lang="zh-CN" altLang="zh-CN"/>
              <a:t>请求时的</a:t>
            </a:r>
            <a:r>
              <a:rPr lang="zh-CN" altLang="zh-CN">
                <a:solidFill>
                  <a:srgbClr val="FF0000"/>
                </a:solidFill>
              </a:rPr>
              <a:t>响应级别</a:t>
            </a:r>
            <a:r>
              <a:rPr lang="zh-CN" altLang="zh-CN"/>
              <a:t>；</a:t>
            </a:r>
          </a:p>
          <a:p>
            <a:pPr lvl="2"/>
            <a:r>
              <a:rPr lang="en-US" altLang="zh-CN"/>
              <a:t>0</a:t>
            </a:r>
            <a:r>
              <a:rPr lang="zh-CN" altLang="zh-CN"/>
              <a:t>：只要本地配置的有相应地址，就给予响应；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/>
              <a:t>：仅在请求的目标</a:t>
            </a:r>
            <a:r>
              <a:rPr lang="en-US" altLang="zh-CN"/>
              <a:t>(MAC)</a:t>
            </a:r>
            <a:r>
              <a:rPr lang="zh-CN" altLang="zh-CN"/>
              <a:t>地址配置请求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	</a:t>
            </a:r>
            <a:r>
              <a:rPr lang="zh-CN" altLang="zh-CN"/>
              <a:t>到达的接口上的时候，才给予响应；</a:t>
            </a:r>
          </a:p>
          <a:p>
            <a:pPr lvl="1"/>
            <a:endParaRPr lang="zh-CN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arp_announce</a:t>
            </a:r>
            <a:r>
              <a:rPr lang="zh-CN" altLang="zh-CN"/>
              <a:t>：定义将自己地址向外通告时的</a:t>
            </a:r>
            <a:r>
              <a:rPr lang="zh-CN" altLang="zh-CN">
                <a:solidFill>
                  <a:srgbClr val="FF0000"/>
                </a:solidFill>
              </a:rPr>
              <a:t>通告级别</a:t>
            </a:r>
            <a:r>
              <a:rPr lang="zh-CN" altLang="zh-CN"/>
              <a:t>；</a:t>
            </a:r>
          </a:p>
          <a:p>
            <a:pPr lvl="2"/>
            <a:r>
              <a:rPr lang="en-US" altLang="zh-CN"/>
              <a:t>0</a:t>
            </a:r>
            <a:r>
              <a:rPr lang="zh-CN" altLang="zh-CN"/>
              <a:t>：将本地任何接口上的任何地址向外通告；</a:t>
            </a:r>
          </a:p>
          <a:p>
            <a:pPr lvl="2"/>
            <a:r>
              <a:rPr lang="en-US" altLang="zh-CN"/>
              <a:t>1</a:t>
            </a:r>
            <a:r>
              <a:rPr lang="zh-CN" altLang="zh-CN"/>
              <a:t>：试图仅向目标网络通告与其网络匹配的地址；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zh-CN"/>
              <a:t>：仅向与本地接口上地址匹配的网络进行通告；</a:t>
            </a:r>
          </a:p>
          <a:p>
            <a:endParaRPr lang="zh-CN" altLang="en-US" sz="2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D6F081-DA91-467D-8988-006368DF4603}"/>
              </a:ext>
            </a:extLst>
          </p:cNvPr>
          <p:cNvSpPr/>
          <p:nvPr/>
        </p:nvSpPr>
        <p:spPr>
          <a:xfrm>
            <a:off x="6660232" y="1628800"/>
            <a:ext cx="230425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9C9325-9E94-4BF5-9C21-54A0BA8FC6CB}"/>
              </a:ext>
            </a:extLst>
          </p:cNvPr>
          <p:cNvSpPr/>
          <p:nvPr/>
        </p:nvSpPr>
        <p:spPr>
          <a:xfrm>
            <a:off x="6444208" y="2276872"/>
            <a:ext cx="62812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eth0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288857-7379-495B-BA96-67D56677A20F}"/>
              </a:ext>
            </a:extLst>
          </p:cNvPr>
          <p:cNvSpPr/>
          <p:nvPr/>
        </p:nvSpPr>
        <p:spPr>
          <a:xfrm>
            <a:off x="7766381" y="2276872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lo:1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vip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5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LVS-DR</a:t>
            </a:r>
            <a:r>
              <a:rPr lang="zh-CN" altLang="en-US"/>
              <a:t>实验手册拓扑图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51520" y="1075913"/>
            <a:ext cx="8712968" cy="5070776"/>
            <a:chOff x="179512" y="1052736"/>
            <a:chExt cx="8712968" cy="5070776"/>
          </a:xfrm>
        </p:grpSpPr>
        <p:sp>
          <p:nvSpPr>
            <p:cNvPr id="39" name="矩形 38"/>
            <p:cNvSpPr/>
            <p:nvPr/>
          </p:nvSpPr>
          <p:spPr>
            <a:xfrm>
              <a:off x="179512" y="1052736"/>
              <a:ext cx="8712968" cy="475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>
                  <a:solidFill>
                    <a:srgbClr val="FF0000"/>
                  </a:solidFill>
                </a:rPr>
                <a:t>windows+vmware+lvs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36165" y="3176972"/>
              <a:ext cx="501491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vmware nat service:192.168.9.2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36165" y="1217272"/>
              <a:ext cx="1152128" cy="15996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node01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lvs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32309" y="1225906"/>
              <a:ext cx="1152128" cy="15823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node02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httpd01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28453" y="1225906"/>
              <a:ext cx="1152128" cy="15910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node03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httpd02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398955" y="1225906"/>
              <a:ext cx="1152128" cy="15823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node04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36165" y="4002600"/>
              <a:ext cx="1152128" cy="5740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vmnet8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192.168.9.1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52320" y="5475440"/>
              <a:ext cx="115212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</a:rPr>
                <a:t>以太网</a:t>
              </a:r>
              <a:endParaRPr lang="en-US" altLang="zh-CN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192.168.1.8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矩形: 单圆角 11"/>
            <p:cNvSpPr/>
            <p:nvPr/>
          </p:nvSpPr>
          <p:spPr>
            <a:xfrm>
              <a:off x="395536" y="4797151"/>
              <a:ext cx="2059743" cy="864097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</a:rPr>
                <a:t>浏览器</a:t>
              </a:r>
              <a:endParaRPr lang="en-US" altLang="zh-CN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http://192.168.9.100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>
              <a:cxnSpLocks/>
              <a:endCxn id="11" idx="0"/>
            </p:cNvCxnSpPr>
            <p:nvPr/>
          </p:nvCxnSpPr>
          <p:spPr>
            <a:xfrm>
              <a:off x="8028384" y="3609020"/>
              <a:ext cx="0" cy="186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4130969" y="2808298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436096" y="2816932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704517" y="2816932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956376" y="2808298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2455279" y="4289646"/>
              <a:ext cx="1080886" cy="9395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170206" y="2477412"/>
              <a:ext cx="531779" cy="4835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rip</a:t>
              </a:r>
            </a:p>
            <a:p>
              <a:pPr algn="ctr"/>
              <a:r>
                <a:rPr lang="en-US" altLang="zh-CN"/>
                <a:t>eth0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46339" y="2229770"/>
              <a:ext cx="531779" cy="72674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vip</a:t>
              </a:r>
            </a:p>
            <a:p>
              <a:pPr algn="ctr"/>
              <a:r>
                <a:rPr lang="en-US" altLang="zh-CN"/>
                <a:t>dip</a:t>
              </a:r>
            </a:p>
            <a:p>
              <a:pPr algn="ctr"/>
              <a:r>
                <a:rPr lang="en-US" altLang="zh-CN"/>
                <a:t>eth0</a:t>
              </a:r>
              <a:endParaRPr lang="zh-CN" altLang="en-US"/>
            </a:p>
          </p:txBody>
        </p:sp>
        <p:cxnSp>
          <p:nvCxnSpPr>
            <p:cNvPr id="32" name="直接箭头连接符 31"/>
            <p:cNvCxnSpPr>
              <a:cxnSpLocks/>
              <a:stCxn id="10" idx="0"/>
            </p:cNvCxnSpPr>
            <p:nvPr/>
          </p:nvCxnSpPr>
          <p:spPr>
            <a:xfrm flipV="1">
              <a:off x="4112229" y="3609020"/>
              <a:ext cx="0" cy="393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2455279" y="5229200"/>
              <a:ext cx="4997041" cy="5702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438627" y="1125777"/>
              <a:ext cx="531779" cy="5007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lo:1</a:t>
              </a:r>
            </a:p>
            <a:p>
              <a:pPr algn="ctr"/>
              <a:r>
                <a:rPr lang="en-US" altLang="zh-CN"/>
                <a:t>*vip</a:t>
              </a: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142483" y="1131006"/>
              <a:ext cx="531779" cy="5007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lo:1</a:t>
              </a:r>
            </a:p>
            <a:p>
              <a:pPr algn="ctr"/>
              <a:r>
                <a:rPr lang="en-US" altLang="zh-CN"/>
                <a:t>*vip</a:t>
              </a: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410905" y="2479136"/>
              <a:ext cx="531779" cy="4835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rip</a:t>
              </a:r>
            </a:p>
            <a:p>
              <a:pPr algn="ctr"/>
              <a:r>
                <a:rPr lang="en-US" altLang="zh-CN"/>
                <a:t>eth0</a:t>
              </a: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651604" y="2477412"/>
              <a:ext cx="531779" cy="4835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/>
                <a:t>eth0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79242" y="1448117"/>
              <a:ext cx="2946748" cy="2462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，正确描述拓扑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nat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：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lvs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负责上下行数据，网络瓶颈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dr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：直接路由，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lvs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还是负载，后端真实服务器能直接会送客户端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，前提：客户端发送和收到的数据包要保持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socket</a:t>
              </a: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收到的源地址是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VIP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：后端要有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6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，隐藏后端的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VIP</a:t>
              </a: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7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lvs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和后端是下一跳的关系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" name="任意多边形: 形状 2"/>
          <p:cNvSpPr/>
          <p:nvPr/>
        </p:nvSpPr>
        <p:spPr>
          <a:xfrm>
            <a:off x="2326511" y="2257063"/>
            <a:ext cx="2037781" cy="2708476"/>
          </a:xfrm>
          <a:custGeom>
            <a:avLst/>
            <a:gdLst>
              <a:gd name="connsiteX0" fmla="*/ 0 w 2037781"/>
              <a:gd name="connsiteY0" fmla="*/ 2708476 h 2708476"/>
              <a:gd name="connsiteX1" fmla="*/ 150471 w 2037781"/>
              <a:gd name="connsiteY1" fmla="*/ 2696902 h 2708476"/>
              <a:gd name="connsiteX2" fmla="*/ 219919 w 2037781"/>
              <a:gd name="connsiteY2" fmla="*/ 2673752 h 2708476"/>
              <a:gd name="connsiteX3" fmla="*/ 254643 w 2037781"/>
              <a:gd name="connsiteY3" fmla="*/ 2662178 h 2708476"/>
              <a:gd name="connsiteX4" fmla="*/ 324092 w 2037781"/>
              <a:gd name="connsiteY4" fmla="*/ 2615879 h 2708476"/>
              <a:gd name="connsiteX5" fmla="*/ 428264 w 2037781"/>
              <a:gd name="connsiteY5" fmla="*/ 2581155 h 2708476"/>
              <a:gd name="connsiteX6" fmla="*/ 462988 w 2037781"/>
              <a:gd name="connsiteY6" fmla="*/ 2569580 h 2708476"/>
              <a:gd name="connsiteX7" fmla="*/ 497712 w 2037781"/>
              <a:gd name="connsiteY7" fmla="*/ 2546431 h 2708476"/>
              <a:gd name="connsiteX8" fmla="*/ 567160 w 2037781"/>
              <a:gd name="connsiteY8" fmla="*/ 2523281 h 2708476"/>
              <a:gd name="connsiteX9" fmla="*/ 625033 w 2037781"/>
              <a:gd name="connsiteY9" fmla="*/ 2476983 h 2708476"/>
              <a:gd name="connsiteX10" fmla="*/ 648183 w 2037781"/>
              <a:gd name="connsiteY10" fmla="*/ 2453833 h 2708476"/>
              <a:gd name="connsiteX11" fmla="*/ 682907 w 2037781"/>
              <a:gd name="connsiteY11" fmla="*/ 2430684 h 2708476"/>
              <a:gd name="connsiteX12" fmla="*/ 706056 w 2037781"/>
              <a:gd name="connsiteY12" fmla="*/ 2407534 h 2708476"/>
              <a:gd name="connsiteX13" fmla="*/ 763930 w 2037781"/>
              <a:gd name="connsiteY13" fmla="*/ 2361236 h 2708476"/>
              <a:gd name="connsiteX14" fmla="*/ 787079 w 2037781"/>
              <a:gd name="connsiteY14" fmla="*/ 2326512 h 2708476"/>
              <a:gd name="connsiteX15" fmla="*/ 810228 w 2037781"/>
              <a:gd name="connsiteY15" fmla="*/ 2303362 h 2708476"/>
              <a:gd name="connsiteX16" fmla="*/ 833378 w 2037781"/>
              <a:gd name="connsiteY16" fmla="*/ 2268638 h 2708476"/>
              <a:gd name="connsiteX17" fmla="*/ 891251 w 2037781"/>
              <a:gd name="connsiteY17" fmla="*/ 2199190 h 2708476"/>
              <a:gd name="connsiteX18" fmla="*/ 937550 w 2037781"/>
              <a:gd name="connsiteY18" fmla="*/ 2095018 h 2708476"/>
              <a:gd name="connsiteX19" fmla="*/ 949124 w 2037781"/>
              <a:gd name="connsiteY19" fmla="*/ 2060294 h 2708476"/>
              <a:gd name="connsiteX20" fmla="*/ 972274 w 2037781"/>
              <a:gd name="connsiteY20" fmla="*/ 2025570 h 2708476"/>
              <a:gd name="connsiteX21" fmla="*/ 983848 w 2037781"/>
              <a:gd name="connsiteY21" fmla="*/ 1979271 h 2708476"/>
              <a:gd name="connsiteX22" fmla="*/ 1006998 w 2037781"/>
              <a:gd name="connsiteY22" fmla="*/ 1932972 h 2708476"/>
              <a:gd name="connsiteX23" fmla="*/ 1018573 w 2037781"/>
              <a:gd name="connsiteY23" fmla="*/ 1898248 h 2708476"/>
              <a:gd name="connsiteX24" fmla="*/ 1041722 w 2037781"/>
              <a:gd name="connsiteY24" fmla="*/ 1863524 h 2708476"/>
              <a:gd name="connsiteX25" fmla="*/ 1088021 w 2037781"/>
              <a:gd name="connsiteY25" fmla="*/ 1782502 h 2708476"/>
              <a:gd name="connsiteX26" fmla="*/ 1111170 w 2037781"/>
              <a:gd name="connsiteY26" fmla="*/ 1713053 h 2708476"/>
              <a:gd name="connsiteX27" fmla="*/ 1134319 w 2037781"/>
              <a:gd name="connsiteY27" fmla="*/ 1678329 h 2708476"/>
              <a:gd name="connsiteX28" fmla="*/ 1157469 w 2037781"/>
              <a:gd name="connsiteY28" fmla="*/ 1608881 h 2708476"/>
              <a:gd name="connsiteX29" fmla="*/ 1203767 w 2037781"/>
              <a:gd name="connsiteY29" fmla="*/ 1481560 h 2708476"/>
              <a:gd name="connsiteX30" fmla="*/ 1215342 w 2037781"/>
              <a:gd name="connsiteY30" fmla="*/ 1423686 h 2708476"/>
              <a:gd name="connsiteX31" fmla="*/ 1238492 w 2037781"/>
              <a:gd name="connsiteY31" fmla="*/ 1354238 h 2708476"/>
              <a:gd name="connsiteX32" fmla="*/ 1250066 w 2037781"/>
              <a:gd name="connsiteY32" fmla="*/ 1284790 h 2708476"/>
              <a:gd name="connsiteX33" fmla="*/ 1261641 w 2037781"/>
              <a:gd name="connsiteY33" fmla="*/ 1180618 h 2708476"/>
              <a:gd name="connsiteX34" fmla="*/ 1273216 w 2037781"/>
              <a:gd name="connsiteY34" fmla="*/ 1145894 h 2708476"/>
              <a:gd name="connsiteX35" fmla="*/ 1284790 w 2037781"/>
              <a:gd name="connsiteY35" fmla="*/ 1088021 h 2708476"/>
              <a:gd name="connsiteX36" fmla="*/ 1307940 w 2037781"/>
              <a:gd name="connsiteY36" fmla="*/ 949124 h 2708476"/>
              <a:gd name="connsiteX37" fmla="*/ 1331089 w 2037781"/>
              <a:gd name="connsiteY37" fmla="*/ 879676 h 2708476"/>
              <a:gd name="connsiteX38" fmla="*/ 1342664 w 2037781"/>
              <a:gd name="connsiteY38" fmla="*/ 821803 h 2708476"/>
              <a:gd name="connsiteX39" fmla="*/ 1365813 w 2037781"/>
              <a:gd name="connsiteY39" fmla="*/ 752355 h 2708476"/>
              <a:gd name="connsiteX40" fmla="*/ 1400537 w 2037781"/>
              <a:gd name="connsiteY40" fmla="*/ 601884 h 2708476"/>
              <a:gd name="connsiteX41" fmla="*/ 1435261 w 2037781"/>
              <a:gd name="connsiteY41" fmla="*/ 486137 h 2708476"/>
              <a:gd name="connsiteX42" fmla="*/ 1458411 w 2037781"/>
              <a:gd name="connsiteY42" fmla="*/ 462988 h 2708476"/>
              <a:gd name="connsiteX43" fmla="*/ 1493135 w 2037781"/>
              <a:gd name="connsiteY43" fmla="*/ 358815 h 2708476"/>
              <a:gd name="connsiteX44" fmla="*/ 1504709 w 2037781"/>
              <a:gd name="connsiteY44" fmla="*/ 324091 h 2708476"/>
              <a:gd name="connsiteX45" fmla="*/ 1527859 w 2037781"/>
              <a:gd name="connsiteY45" fmla="*/ 300942 h 2708476"/>
              <a:gd name="connsiteX46" fmla="*/ 1574157 w 2037781"/>
              <a:gd name="connsiteY46" fmla="*/ 185195 h 2708476"/>
              <a:gd name="connsiteX47" fmla="*/ 1608881 w 2037781"/>
              <a:gd name="connsiteY47" fmla="*/ 115747 h 2708476"/>
              <a:gd name="connsiteX48" fmla="*/ 1620456 w 2037781"/>
              <a:gd name="connsiteY48" fmla="*/ 69448 h 2708476"/>
              <a:gd name="connsiteX49" fmla="*/ 1678330 w 2037781"/>
              <a:gd name="connsiteY49" fmla="*/ 11575 h 2708476"/>
              <a:gd name="connsiteX50" fmla="*/ 1713054 w 2037781"/>
              <a:gd name="connsiteY50" fmla="*/ 0 h 2708476"/>
              <a:gd name="connsiteX51" fmla="*/ 1863524 w 2037781"/>
              <a:gd name="connsiteY51" fmla="*/ 11575 h 2708476"/>
              <a:gd name="connsiteX52" fmla="*/ 1932973 w 2037781"/>
              <a:gd name="connsiteY52" fmla="*/ 57874 h 2708476"/>
              <a:gd name="connsiteX53" fmla="*/ 2002421 w 2037781"/>
              <a:gd name="connsiteY53" fmla="*/ 115747 h 2708476"/>
              <a:gd name="connsiteX54" fmla="*/ 2013995 w 2037781"/>
              <a:gd name="connsiteY54" fmla="*/ 150471 h 2708476"/>
              <a:gd name="connsiteX55" fmla="*/ 2037145 w 2037781"/>
              <a:gd name="connsiteY55" fmla="*/ 173621 h 2708476"/>
              <a:gd name="connsiteX56" fmla="*/ 2025570 w 2037781"/>
              <a:gd name="connsiteY56" fmla="*/ 219919 h 2708476"/>
              <a:gd name="connsiteX57" fmla="*/ 1944547 w 2037781"/>
              <a:gd name="connsiteY57" fmla="*/ 289367 h 2708476"/>
              <a:gd name="connsiteX58" fmla="*/ 1909823 w 2037781"/>
              <a:gd name="connsiteY58" fmla="*/ 300942 h 2708476"/>
              <a:gd name="connsiteX59" fmla="*/ 1724628 w 2037781"/>
              <a:gd name="connsiteY59" fmla="*/ 289367 h 2708476"/>
              <a:gd name="connsiteX60" fmla="*/ 1620456 w 2037781"/>
              <a:gd name="connsiteY60" fmla="*/ 266218 h 2708476"/>
              <a:gd name="connsiteX61" fmla="*/ 1574157 w 2037781"/>
              <a:gd name="connsiteY61" fmla="*/ 208345 h 2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037781" h="2708476">
                <a:moveTo>
                  <a:pt x="0" y="2708476"/>
                </a:moveTo>
                <a:cubicBezTo>
                  <a:pt x="50157" y="2704618"/>
                  <a:pt x="100781" y="2704748"/>
                  <a:pt x="150471" y="2696902"/>
                </a:cubicBezTo>
                <a:cubicBezTo>
                  <a:pt x="174574" y="2693096"/>
                  <a:pt x="196770" y="2681468"/>
                  <a:pt x="219919" y="2673752"/>
                </a:cubicBezTo>
                <a:lnTo>
                  <a:pt x="254643" y="2662178"/>
                </a:lnTo>
                <a:cubicBezTo>
                  <a:pt x="277793" y="2646745"/>
                  <a:pt x="297697" y="2624677"/>
                  <a:pt x="324092" y="2615879"/>
                </a:cubicBezTo>
                <a:lnTo>
                  <a:pt x="428264" y="2581155"/>
                </a:lnTo>
                <a:cubicBezTo>
                  <a:pt x="439839" y="2577297"/>
                  <a:pt x="452836" y="2576348"/>
                  <a:pt x="462988" y="2569580"/>
                </a:cubicBezTo>
                <a:cubicBezTo>
                  <a:pt x="474563" y="2561864"/>
                  <a:pt x="485000" y="2552081"/>
                  <a:pt x="497712" y="2546431"/>
                </a:cubicBezTo>
                <a:cubicBezTo>
                  <a:pt x="520010" y="2536521"/>
                  <a:pt x="567160" y="2523281"/>
                  <a:pt x="567160" y="2523281"/>
                </a:cubicBezTo>
                <a:cubicBezTo>
                  <a:pt x="613266" y="2454121"/>
                  <a:pt x="562913" y="2514255"/>
                  <a:pt x="625033" y="2476983"/>
                </a:cubicBezTo>
                <a:cubicBezTo>
                  <a:pt x="634391" y="2471368"/>
                  <a:pt x="639661" y="2460650"/>
                  <a:pt x="648183" y="2453833"/>
                </a:cubicBezTo>
                <a:cubicBezTo>
                  <a:pt x="659046" y="2445143"/>
                  <a:pt x="672044" y="2439374"/>
                  <a:pt x="682907" y="2430684"/>
                </a:cubicBezTo>
                <a:cubicBezTo>
                  <a:pt x="691428" y="2423867"/>
                  <a:pt x="697770" y="2414636"/>
                  <a:pt x="706056" y="2407534"/>
                </a:cubicBezTo>
                <a:cubicBezTo>
                  <a:pt x="724813" y="2391456"/>
                  <a:pt x="746461" y="2378705"/>
                  <a:pt x="763930" y="2361236"/>
                </a:cubicBezTo>
                <a:cubicBezTo>
                  <a:pt x="773767" y="2351400"/>
                  <a:pt x="778389" y="2337375"/>
                  <a:pt x="787079" y="2326512"/>
                </a:cubicBezTo>
                <a:cubicBezTo>
                  <a:pt x="793896" y="2317990"/>
                  <a:pt x="803411" y="2311883"/>
                  <a:pt x="810228" y="2303362"/>
                </a:cubicBezTo>
                <a:cubicBezTo>
                  <a:pt x="818918" y="2292499"/>
                  <a:pt x="824472" y="2279325"/>
                  <a:pt x="833378" y="2268638"/>
                </a:cubicBezTo>
                <a:cubicBezTo>
                  <a:pt x="859338" y="2237487"/>
                  <a:pt x="874830" y="2236138"/>
                  <a:pt x="891251" y="2199190"/>
                </a:cubicBezTo>
                <a:cubicBezTo>
                  <a:pt x="946345" y="2075227"/>
                  <a:pt x="885161" y="2173600"/>
                  <a:pt x="937550" y="2095018"/>
                </a:cubicBezTo>
                <a:cubicBezTo>
                  <a:pt x="941408" y="2083443"/>
                  <a:pt x="943668" y="2071207"/>
                  <a:pt x="949124" y="2060294"/>
                </a:cubicBezTo>
                <a:cubicBezTo>
                  <a:pt x="955345" y="2047851"/>
                  <a:pt x="966794" y="2038356"/>
                  <a:pt x="972274" y="2025570"/>
                </a:cubicBezTo>
                <a:cubicBezTo>
                  <a:pt x="978540" y="2010948"/>
                  <a:pt x="978262" y="1994166"/>
                  <a:pt x="983848" y="1979271"/>
                </a:cubicBezTo>
                <a:cubicBezTo>
                  <a:pt x="989906" y="1963115"/>
                  <a:pt x="1000201" y="1948832"/>
                  <a:pt x="1006998" y="1932972"/>
                </a:cubicBezTo>
                <a:cubicBezTo>
                  <a:pt x="1011804" y="1921758"/>
                  <a:pt x="1013117" y="1909161"/>
                  <a:pt x="1018573" y="1898248"/>
                </a:cubicBezTo>
                <a:cubicBezTo>
                  <a:pt x="1024794" y="1885806"/>
                  <a:pt x="1034820" y="1875602"/>
                  <a:pt x="1041722" y="1863524"/>
                </a:cubicBezTo>
                <a:cubicBezTo>
                  <a:pt x="1100455" y="1760741"/>
                  <a:pt x="1031626" y="1867091"/>
                  <a:pt x="1088021" y="1782502"/>
                </a:cubicBezTo>
                <a:cubicBezTo>
                  <a:pt x="1095737" y="1759352"/>
                  <a:pt x="1097634" y="1733357"/>
                  <a:pt x="1111170" y="1713053"/>
                </a:cubicBezTo>
                <a:cubicBezTo>
                  <a:pt x="1118886" y="1701478"/>
                  <a:pt x="1128669" y="1691041"/>
                  <a:pt x="1134319" y="1678329"/>
                </a:cubicBezTo>
                <a:cubicBezTo>
                  <a:pt x="1144229" y="1656031"/>
                  <a:pt x="1148407" y="1631537"/>
                  <a:pt x="1157469" y="1608881"/>
                </a:cubicBezTo>
                <a:cubicBezTo>
                  <a:pt x="1175221" y="1564501"/>
                  <a:pt x="1191030" y="1528264"/>
                  <a:pt x="1203767" y="1481560"/>
                </a:cubicBezTo>
                <a:cubicBezTo>
                  <a:pt x="1208943" y="1462580"/>
                  <a:pt x="1210165" y="1442666"/>
                  <a:pt x="1215342" y="1423686"/>
                </a:cubicBezTo>
                <a:cubicBezTo>
                  <a:pt x="1221763" y="1400144"/>
                  <a:pt x="1238492" y="1354238"/>
                  <a:pt x="1238492" y="1354238"/>
                </a:cubicBezTo>
                <a:cubicBezTo>
                  <a:pt x="1242350" y="1331089"/>
                  <a:pt x="1246964" y="1308053"/>
                  <a:pt x="1250066" y="1284790"/>
                </a:cubicBezTo>
                <a:cubicBezTo>
                  <a:pt x="1254683" y="1250159"/>
                  <a:pt x="1255897" y="1215080"/>
                  <a:pt x="1261641" y="1180618"/>
                </a:cubicBezTo>
                <a:cubicBezTo>
                  <a:pt x="1263647" y="1168583"/>
                  <a:pt x="1270257" y="1157731"/>
                  <a:pt x="1273216" y="1145894"/>
                </a:cubicBezTo>
                <a:cubicBezTo>
                  <a:pt x="1277987" y="1126808"/>
                  <a:pt x="1281799" y="1107465"/>
                  <a:pt x="1284790" y="1088021"/>
                </a:cubicBezTo>
                <a:cubicBezTo>
                  <a:pt x="1296885" y="1009402"/>
                  <a:pt x="1289564" y="1010379"/>
                  <a:pt x="1307940" y="949124"/>
                </a:cubicBezTo>
                <a:cubicBezTo>
                  <a:pt x="1314952" y="925752"/>
                  <a:pt x="1326303" y="903604"/>
                  <a:pt x="1331089" y="879676"/>
                </a:cubicBezTo>
                <a:cubicBezTo>
                  <a:pt x="1334947" y="860385"/>
                  <a:pt x="1337488" y="840783"/>
                  <a:pt x="1342664" y="821803"/>
                </a:cubicBezTo>
                <a:cubicBezTo>
                  <a:pt x="1349084" y="798261"/>
                  <a:pt x="1365813" y="752355"/>
                  <a:pt x="1365813" y="752355"/>
                </a:cubicBezTo>
                <a:cubicBezTo>
                  <a:pt x="1392680" y="564290"/>
                  <a:pt x="1358170" y="771349"/>
                  <a:pt x="1400537" y="601884"/>
                </a:cubicBezTo>
                <a:cubicBezTo>
                  <a:pt x="1405782" y="580903"/>
                  <a:pt x="1425869" y="495529"/>
                  <a:pt x="1435261" y="486137"/>
                </a:cubicBezTo>
                <a:lnTo>
                  <a:pt x="1458411" y="462988"/>
                </a:lnTo>
                <a:lnTo>
                  <a:pt x="1493135" y="358815"/>
                </a:lnTo>
                <a:cubicBezTo>
                  <a:pt x="1496993" y="347240"/>
                  <a:pt x="1496082" y="332718"/>
                  <a:pt x="1504709" y="324091"/>
                </a:cubicBezTo>
                <a:lnTo>
                  <a:pt x="1527859" y="300942"/>
                </a:lnTo>
                <a:cubicBezTo>
                  <a:pt x="1580546" y="142880"/>
                  <a:pt x="1523067" y="304405"/>
                  <a:pt x="1574157" y="185195"/>
                </a:cubicBezTo>
                <a:cubicBezTo>
                  <a:pt x="1602909" y="118107"/>
                  <a:pt x="1564396" y="182476"/>
                  <a:pt x="1608881" y="115747"/>
                </a:cubicBezTo>
                <a:cubicBezTo>
                  <a:pt x="1612739" y="100314"/>
                  <a:pt x="1614190" y="84070"/>
                  <a:pt x="1620456" y="69448"/>
                </a:cubicBezTo>
                <a:cubicBezTo>
                  <a:pt x="1633084" y="39983"/>
                  <a:pt x="1650268" y="25606"/>
                  <a:pt x="1678330" y="11575"/>
                </a:cubicBezTo>
                <a:cubicBezTo>
                  <a:pt x="1689243" y="6119"/>
                  <a:pt x="1701479" y="3858"/>
                  <a:pt x="1713054" y="0"/>
                </a:cubicBezTo>
                <a:cubicBezTo>
                  <a:pt x="1763211" y="3858"/>
                  <a:pt x="1813608" y="5335"/>
                  <a:pt x="1863524" y="11575"/>
                </a:cubicBezTo>
                <a:cubicBezTo>
                  <a:pt x="1906599" y="16960"/>
                  <a:pt x="1899252" y="29774"/>
                  <a:pt x="1932973" y="57874"/>
                </a:cubicBezTo>
                <a:cubicBezTo>
                  <a:pt x="2029654" y="138440"/>
                  <a:pt x="1900982" y="14308"/>
                  <a:pt x="2002421" y="115747"/>
                </a:cubicBezTo>
                <a:cubicBezTo>
                  <a:pt x="2006279" y="127322"/>
                  <a:pt x="2007718" y="140009"/>
                  <a:pt x="2013995" y="150471"/>
                </a:cubicBezTo>
                <a:cubicBezTo>
                  <a:pt x="2019610" y="159829"/>
                  <a:pt x="2035351" y="162856"/>
                  <a:pt x="2037145" y="173621"/>
                </a:cubicBezTo>
                <a:cubicBezTo>
                  <a:pt x="2039760" y="189312"/>
                  <a:pt x="2034001" y="206429"/>
                  <a:pt x="2025570" y="219919"/>
                </a:cubicBezTo>
                <a:cubicBezTo>
                  <a:pt x="2012624" y="240632"/>
                  <a:pt x="1969903" y="276689"/>
                  <a:pt x="1944547" y="289367"/>
                </a:cubicBezTo>
                <a:cubicBezTo>
                  <a:pt x="1933634" y="294823"/>
                  <a:pt x="1921398" y="297084"/>
                  <a:pt x="1909823" y="300942"/>
                </a:cubicBezTo>
                <a:cubicBezTo>
                  <a:pt x="1848091" y="297084"/>
                  <a:pt x="1786202" y="295231"/>
                  <a:pt x="1724628" y="289367"/>
                </a:cubicBezTo>
                <a:cubicBezTo>
                  <a:pt x="1700884" y="287106"/>
                  <a:pt x="1645629" y="272511"/>
                  <a:pt x="1620456" y="266218"/>
                </a:cubicBezTo>
                <a:cubicBezTo>
                  <a:pt x="1579632" y="225394"/>
                  <a:pt x="1593053" y="246135"/>
                  <a:pt x="1574157" y="20834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3946967" y="1412111"/>
            <a:ext cx="1725296" cy="2037145"/>
          </a:xfrm>
          <a:custGeom>
            <a:avLst/>
            <a:gdLst>
              <a:gd name="connsiteX0" fmla="*/ 173620 w 1725296"/>
              <a:gd name="connsiteY0" fmla="*/ 1284790 h 2037145"/>
              <a:gd name="connsiteX1" fmla="*/ 300942 w 1725296"/>
              <a:gd name="connsiteY1" fmla="*/ 1250066 h 2037145"/>
              <a:gd name="connsiteX2" fmla="*/ 324091 w 1725296"/>
              <a:gd name="connsiteY2" fmla="*/ 1215342 h 2037145"/>
              <a:gd name="connsiteX3" fmla="*/ 312517 w 1725296"/>
              <a:gd name="connsiteY3" fmla="*/ 1134319 h 2037145"/>
              <a:gd name="connsiteX4" fmla="*/ 277792 w 1725296"/>
              <a:gd name="connsiteY4" fmla="*/ 1111170 h 2037145"/>
              <a:gd name="connsiteX5" fmla="*/ 208344 w 1725296"/>
              <a:gd name="connsiteY5" fmla="*/ 1064871 h 2037145"/>
              <a:gd name="connsiteX6" fmla="*/ 46299 w 1725296"/>
              <a:gd name="connsiteY6" fmla="*/ 1145894 h 2037145"/>
              <a:gd name="connsiteX7" fmla="*/ 0 w 1725296"/>
              <a:gd name="connsiteY7" fmla="*/ 1215342 h 2037145"/>
              <a:gd name="connsiteX8" fmla="*/ 34724 w 1725296"/>
              <a:gd name="connsiteY8" fmla="*/ 1342664 h 2037145"/>
              <a:gd name="connsiteX9" fmla="*/ 92598 w 1725296"/>
              <a:gd name="connsiteY9" fmla="*/ 1354238 h 2037145"/>
              <a:gd name="connsiteX10" fmla="*/ 173620 w 1725296"/>
              <a:gd name="connsiteY10" fmla="*/ 1388962 h 2037145"/>
              <a:gd name="connsiteX11" fmla="*/ 196770 w 1725296"/>
              <a:gd name="connsiteY11" fmla="*/ 1412112 h 2037145"/>
              <a:gd name="connsiteX12" fmla="*/ 254643 w 1725296"/>
              <a:gd name="connsiteY12" fmla="*/ 1458411 h 2037145"/>
              <a:gd name="connsiteX13" fmla="*/ 277792 w 1725296"/>
              <a:gd name="connsiteY13" fmla="*/ 1504709 h 2037145"/>
              <a:gd name="connsiteX14" fmla="*/ 324091 w 1725296"/>
              <a:gd name="connsiteY14" fmla="*/ 1574157 h 2037145"/>
              <a:gd name="connsiteX15" fmla="*/ 358815 w 1725296"/>
              <a:gd name="connsiteY15" fmla="*/ 1632031 h 2037145"/>
              <a:gd name="connsiteX16" fmla="*/ 439838 w 1725296"/>
              <a:gd name="connsiteY16" fmla="*/ 1736203 h 2037145"/>
              <a:gd name="connsiteX17" fmla="*/ 474562 w 1725296"/>
              <a:gd name="connsiteY17" fmla="*/ 1782502 h 2037145"/>
              <a:gd name="connsiteX18" fmla="*/ 544010 w 1725296"/>
              <a:gd name="connsiteY18" fmla="*/ 1886674 h 2037145"/>
              <a:gd name="connsiteX19" fmla="*/ 601884 w 1725296"/>
              <a:gd name="connsiteY19" fmla="*/ 1956122 h 2037145"/>
              <a:gd name="connsiteX20" fmla="*/ 636608 w 1725296"/>
              <a:gd name="connsiteY20" fmla="*/ 1967697 h 2037145"/>
              <a:gd name="connsiteX21" fmla="*/ 682906 w 1725296"/>
              <a:gd name="connsiteY21" fmla="*/ 1990846 h 2037145"/>
              <a:gd name="connsiteX22" fmla="*/ 740780 w 1725296"/>
              <a:gd name="connsiteY22" fmla="*/ 2002421 h 2037145"/>
              <a:gd name="connsiteX23" fmla="*/ 856527 w 1725296"/>
              <a:gd name="connsiteY23" fmla="*/ 2037145 h 2037145"/>
              <a:gd name="connsiteX24" fmla="*/ 1307939 w 1725296"/>
              <a:gd name="connsiteY24" fmla="*/ 2025570 h 2037145"/>
              <a:gd name="connsiteX25" fmla="*/ 1365813 w 1725296"/>
              <a:gd name="connsiteY25" fmla="*/ 1990846 h 2037145"/>
              <a:gd name="connsiteX26" fmla="*/ 1435261 w 1725296"/>
              <a:gd name="connsiteY26" fmla="*/ 1944547 h 2037145"/>
              <a:gd name="connsiteX27" fmla="*/ 1469985 w 1725296"/>
              <a:gd name="connsiteY27" fmla="*/ 1921398 h 2037145"/>
              <a:gd name="connsiteX28" fmla="*/ 1516284 w 1725296"/>
              <a:gd name="connsiteY28" fmla="*/ 1817226 h 2037145"/>
              <a:gd name="connsiteX29" fmla="*/ 1539433 w 1725296"/>
              <a:gd name="connsiteY29" fmla="*/ 1747778 h 2037145"/>
              <a:gd name="connsiteX30" fmla="*/ 1562582 w 1725296"/>
              <a:gd name="connsiteY30" fmla="*/ 1713054 h 2037145"/>
              <a:gd name="connsiteX31" fmla="*/ 1574157 w 1725296"/>
              <a:gd name="connsiteY31" fmla="*/ 1678330 h 2037145"/>
              <a:gd name="connsiteX32" fmla="*/ 1597306 w 1725296"/>
              <a:gd name="connsiteY32" fmla="*/ 1632031 h 2037145"/>
              <a:gd name="connsiteX33" fmla="*/ 1608881 w 1725296"/>
              <a:gd name="connsiteY33" fmla="*/ 1574157 h 2037145"/>
              <a:gd name="connsiteX34" fmla="*/ 1632030 w 1725296"/>
              <a:gd name="connsiteY34" fmla="*/ 1504709 h 2037145"/>
              <a:gd name="connsiteX35" fmla="*/ 1643605 w 1725296"/>
              <a:gd name="connsiteY35" fmla="*/ 1435261 h 2037145"/>
              <a:gd name="connsiteX36" fmla="*/ 1666755 w 1725296"/>
              <a:gd name="connsiteY36" fmla="*/ 1319514 h 2037145"/>
              <a:gd name="connsiteX37" fmla="*/ 1689904 w 1725296"/>
              <a:gd name="connsiteY37" fmla="*/ 1053297 h 2037145"/>
              <a:gd name="connsiteX38" fmla="*/ 1701479 w 1725296"/>
              <a:gd name="connsiteY38" fmla="*/ 995423 h 2037145"/>
              <a:gd name="connsiteX39" fmla="*/ 1713053 w 1725296"/>
              <a:gd name="connsiteY39" fmla="*/ 787079 h 2037145"/>
              <a:gd name="connsiteX40" fmla="*/ 1724628 w 1725296"/>
              <a:gd name="connsiteY40" fmla="*/ 625033 h 2037145"/>
              <a:gd name="connsiteX41" fmla="*/ 1713053 w 1725296"/>
              <a:gd name="connsiteY41" fmla="*/ 208345 h 2037145"/>
              <a:gd name="connsiteX42" fmla="*/ 1666755 w 1725296"/>
              <a:gd name="connsiteY42" fmla="*/ 138897 h 2037145"/>
              <a:gd name="connsiteX43" fmla="*/ 1643605 w 1725296"/>
              <a:gd name="connsiteY43" fmla="*/ 115747 h 2037145"/>
              <a:gd name="connsiteX44" fmla="*/ 1527858 w 1725296"/>
              <a:gd name="connsiteY44" fmla="*/ 34724 h 2037145"/>
              <a:gd name="connsiteX45" fmla="*/ 1458410 w 1725296"/>
              <a:gd name="connsiteY45" fmla="*/ 0 h 2037145"/>
              <a:gd name="connsiteX46" fmla="*/ 1377387 w 1725296"/>
              <a:gd name="connsiteY46" fmla="*/ 11575 h 2037145"/>
              <a:gd name="connsiteX47" fmla="*/ 1342663 w 1725296"/>
              <a:gd name="connsiteY47" fmla="*/ 23150 h 2037145"/>
              <a:gd name="connsiteX48" fmla="*/ 1319514 w 1725296"/>
              <a:gd name="connsiteY48" fmla="*/ 104173 h 2037145"/>
              <a:gd name="connsiteX49" fmla="*/ 1342663 w 1725296"/>
              <a:gd name="connsiteY49" fmla="*/ 231494 h 2037145"/>
              <a:gd name="connsiteX50" fmla="*/ 1365813 w 1725296"/>
              <a:gd name="connsiteY50" fmla="*/ 254643 h 2037145"/>
              <a:gd name="connsiteX51" fmla="*/ 1597306 w 1725296"/>
              <a:gd name="connsiteY51" fmla="*/ 243069 h 2037145"/>
              <a:gd name="connsiteX52" fmla="*/ 1632030 w 1725296"/>
              <a:gd name="connsiteY52" fmla="*/ 231494 h 2037145"/>
              <a:gd name="connsiteX53" fmla="*/ 1655180 w 1725296"/>
              <a:gd name="connsiteY53" fmla="*/ 208345 h 2037145"/>
              <a:gd name="connsiteX54" fmla="*/ 1701479 w 1725296"/>
              <a:gd name="connsiteY54" fmla="*/ 173621 h 203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725296" h="2037145">
                <a:moveTo>
                  <a:pt x="173620" y="1284790"/>
                </a:moveTo>
                <a:cubicBezTo>
                  <a:pt x="255008" y="1275747"/>
                  <a:pt x="263592" y="1296754"/>
                  <a:pt x="300942" y="1250066"/>
                </a:cubicBezTo>
                <a:cubicBezTo>
                  <a:pt x="309632" y="1239203"/>
                  <a:pt x="316375" y="1226917"/>
                  <a:pt x="324091" y="1215342"/>
                </a:cubicBezTo>
                <a:cubicBezTo>
                  <a:pt x="320233" y="1188334"/>
                  <a:pt x="323597" y="1159249"/>
                  <a:pt x="312517" y="1134319"/>
                </a:cubicBezTo>
                <a:cubicBezTo>
                  <a:pt x="306867" y="1121607"/>
                  <a:pt x="288479" y="1120076"/>
                  <a:pt x="277792" y="1111170"/>
                </a:cubicBezTo>
                <a:cubicBezTo>
                  <a:pt x="219988" y="1063001"/>
                  <a:pt x="269369" y="1085213"/>
                  <a:pt x="208344" y="1064871"/>
                </a:cubicBezTo>
                <a:cubicBezTo>
                  <a:pt x="114856" y="1076557"/>
                  <a:pt x="104490" y="1058607"/>
                  <a:pt x="46299" y="1145894"/>
                </a:cubicBezTo>
                <a:lnTo>
                  <a:pt x="0" y="1215342"/>
                </a:lnTo>
                <a:cubicBezTo>
                  <a:pt x="2565" y="1238430"/>
                  <a:pt x="-9939" y="1323523"/>
                  <a:pt x="34724" y="1342664"/>
                </a:cubicBezTo>
                <a:cubicBezTo>
                  <a:pt x="52807" y="1350414"/>
                  <a:pt x="73307" y="1350380"/>
                  <a:pt x="92598" y="1354238"/>
                </a:cubicBezTo>
                <a:cubicBezTo>
                  <a:pt x="218986" y="1438499"/>
                  <a:pt x="24142" y="1314223"/>
                  <a:pt x="173620" y="1388962"/>
                </a:cubicBezTo>
                <a:cubicBezTo>
                  <a:pt x="183381" y="1393842"/>
                  <a:pt x="188248" y="1405295"/>
                  <a:pt x="196770" y="1412112"/>
                </a:cubicBezTo>
                <a:cubicBezTo>
                  <a:pt x="218886" y="1429805"/>
                  <a:pt x="238671" y="1434453"/>
                  <a:pt x="254643" y="1458411"/>
                </a:cubicBezTo>
                <a:cubicBezTo>
                  <a:pt x="264214" y="1472767"/>
                  <a:pt x="268915" y="1489914"/>
                  <a:pt x="277792" y="1504709"/>
                </a:cubicBezTo>
                <a:cubicBezTo>
                  <a:pt x="292106" y="1528566"/>
                  <a:pt x="315293" y="1547763"/>
                  <a:pt x="324091" y="1574157"/>
                </a:cubicBezTo>
                <a:cubicBezTo>
                  <a:pt x="339117" y="1619234"/>
                  <a:pt x="327039" y="1600254"/>
                  <a:pt x="358815" y="1632031"/>
                </a:cubicBezTo>
                <a:cubicBezTo>
                  <a:pt x="386563" y="1715272"/>
                  <a:pt x="346146" y="1611280"/>
                  <a:pt x="439838" y="1736203"/>
                </a:cubicBezTo>
                <a:cubicBezTo>
                  <a:pt x="451413" y="1751636"/>
                  <a:pt x="463499" y="1766698"/>
                  <a:pt x="474562" y="1782502"/>
                </a:cubicBezTo>
                <a:cubicBezTo>
                  <a:pt x="474597" y="1782552"/>
                  <a:pt x="532418" y="1869287"/>
                  <a:pt x="544010" y="1886674"/>
                </a:cubicBezTo>
                <a:cubicBezTo>
                  <a:pt x="561091" y="1912295"/>
                  <a:pt x="575149" y="1938299"/>
                  <a:pt x="601884" y="1956122"/>
                </a:cubicBezTo>
                <a:cubicBezTo>
                  <a:pt x="612036" y="1962890"/>
                  <a:pt x="625394" y="1962891"/>
                  <a:pt x="636608" y="1967697"/>
                </a:cubicBezTo>
                <a:cubicBezTo>
                  <a:pt x="652467" y="1974494"/>
                  <a:pt x="666537" y="1985390"/>
                  <a:pt x="682906" y="1990846"/>
                </a:cubicBezTo>
                <a:cubicBezTo>
                  <a:pt x="701570" y="1997067"/>
                  <a:pt x="721575" y="1998153"/>
                  <a:pt x="740780" y="2002421"/>
                </a:cubicBezTo>
                <a:cubicBezTo>
                  <a:pt x="793268" y="2014085"/>
                  <a:pt x="798806" y="2017904"/>
                  <a:pt x="856527" y="2037145"/>
                </a:cubicBezTo>
                <a:cubicBezTo>
                  <a:pt x="1006998" y="2033287"/>
                  <a:pt x="1157589" y="2032730"/>
                  <a:pt x="1307939" y="2025570"/>
                </a:cubicBezTo>
                <a:cubicBezTo>
                  <a:pt x="1347323" y="2023695"/>
                  <a:pt x="1339128" y="2010860"/>
                  <a:pt x="1365813" y="1990846"/>
                </a:cubicBezTo>
                <a:cubicBezTo>
                  <a:pt x="1388071" y="1974153"/>
                  <a:pt x="1412112" y="1959980"/>
                  <a:pt x="1435261" y="1944547"/>
                </a:cubicBezTo>
                <a:lnTo>
                  <a:pt x="1469985" y="1921398"/>
                </a:lnTo>
                <a:cubicBezTo>
                  <a:pt x="1506669" y="1866372"/>
                  <a:pt x="1488736" y="1899869"/>
                  <a:pt x="1516284" y="1817226"/>
                </a:cubicBezTo>
                <a:cubicBezTo>
                  <a:pt x="1516286" y="1817221"/>
                  <a:pt x="1539430" y="1747782"/>
                  <a:pt x="1539433" y="1747778"/>
                </a:cubicBezTo>
                <a:cubicBezTo>
                  <a:pt x="1547149" y="1736203"/>
                  <a:pt x="1556361" y="1725496"/>
                  <a:pt x="1562582" y="1713054"/>
                </a:cubicBezTo>
                <a:cubicBezTo>
                  <a:pt x="1568038" y="1702141"/>
                  <a:pt x="1569351" y="1689544"/>
                  <a:pt x="1574157" y="1678330"/>
                </a:cubicBezTo>
                <a:cubicBezTo>
                  <a:pt x="1580954" y="1662471"/>
                  <a:pt x="1589590" y="1647464"/>
                  <a:pt x="1597306" y="1632031"/>
                </a:cubicBezTo>
                <a:cubicBezTo>
                  <a:pt x="1601164" y="1612740"/>
                  <a:pt x="1603705" y="1593137"/>
                  <a:pt x="1608881" y="1574157"/>
                </a:cubicBezTo>
                <a:cubicBezTo>
                  <a:pt x="1615301" y="1550615"/>
                  <a:pt x="1628018" y="1528778"/>
                  <a:pt x="1632030" y="1504709"/>
                </a:cubicBezTo>
                <a:cubicBezTo>
                  <a:pt x="1635888" y="1481560"/>
                  <a:pt x="1639280" y="1458328"/>
                  <a:pt x="1643605" y="1435261"/>
                </a:cubicBezTo>
                <a:cubicBezTo>
                  <a:pt x="1650856" y="1396589"/>
                  <a:pt x="1666755" y="1319514"/>
                  <a:pt x="1666755" y="1319514"/>
                </a:cubicBezTo>
                <a:cubicBezTo>
                  <a:pt x="1673045" y="1231448"/>
                  <a:pt x="1677364" y="1141078"/>
                  <a:pt x="1689904" y="1053297"/>
                </a:cubicBezTo>
                <a:cubicBezTo>
                  <a:pt x="1692686" y="1033821"/>
                  <a:pt x="1697621" y="1014714"/>
                  <a:pt x="1701479" y="995423"/>
                </a:cubicBezTo>
                <a:cubicBezTo>
                  <a:pt x="1705337" y="925975"/>
                  <a:pt x="1708714" y="856499"/>
                  <a:pt x="1713053" y="787079"/>
                </a:cubicBezTo>
                <a:cubicBezTo>
                  <a:pt x="1716431" y="733031"/>
                  <a:pt x="1724628" y="679186"/>
                  <a:pt x="1724628" y="625033"/>
                </a:cubicBezTo>
                <a:cubicBezTo>
                  <a:pt x="1724628" y="486083"/>
                  <a:pt x="1729479" y="346320"/>
                  <a:pt x="1713053" y="208345"/>
                </a:cubicBezTo>
                <a:cubicBezTo>
                  <a:pt x="1709764" y="180718"/>
                  <a:pt x="1686428" y="158570"/>
                  <a:pt x="1666755" y="138897"/>
                </a:cubicBezTo>
                <a:cubicBezTo>
                  <a:pt x="1659038" y="131180"/>
                  <a:pt x="1651989" y="122733"/>
                  <a:pt x="1643605" y="115747"/>
                </a:cubicBezTo>
                <a:cubicBezTo>
                  <a:pt x="1609330" y="87185"/>
                  <a:pt x="1563915" y="58762"/>
                  <a:pt x="1527858" y="34724"/>
                </a:cubicBezTo>
                <a:cubicBezTo>
                  <a:pt x="1482984" y="4808"/>
                  <a:pt x="1506330" y="15974"/>
                  <a:pt x="1458410" y="0"/>
                </a:cubicBezTo>
                <a:cubicBezTo>
                  <a:pt x="1431402" y="3858"/>
                  <a:pt x="1404139" y="6224"/>
                  <a:pt x="1377387" y="11575"/>
                </a:cubicBezTo>
                <a:cubicBezTo>
                  <a:pt x="1365423" y="13968"/>
                  <a:pt x="1351290" y="14523"/>
                  <a:pt x="1342663" y="23150"/>
                </a:cubicBezTo>
                <a:cubicBezTo>
                  <a:pt x="1337129" y="28684"/>
                  <a:pt x="1319613" y="103775"/>
                  <a:pt x="1319514" y="104173"/>
                </a:cubicBezTo>
                <a:cubicBezTo>
                  <a:pt x="1321109" y="116930"/>
                  <a:pt x="1325761" y="203324"/>
                  <a:pt x="1342663" y="231494"/>
                </a:cubicBezTo>
                <a:cubicBezTo>
                  <a:pt x="1348278" y="240852"/>
                  <a:pt x="1358096" y="246927"/>
                  <a:pt x="1365813" y="254643"/>
                </a:cubicBezTo>
                <a:cubicBezTo>
                  <a:pt x="1442977" y="250785"/>
                  <a:pt x="1520336" y="249762"/>
                  <a:pt x="1597306" y="243069"/>
                </a:cubicBezTo>
                <a:cubicBezTo>
                  <a:pt x="1609461" y="242012"/>
                  <a:pt x="1621568" y="237771"/>
                  <a:pt x="1632030" y="231494"/>
                </a:cubicBezTo>
                <a:cubicBezTo>
                  <a:pt x="1641388" y="225879"/>
                  <a:pt x="1646659" y="215162"/>
                  <a:pt x="1655180" y="208345"/>
                </a:cubicBezTo>
                <a:cubicBezTo>
                  <a:pt x="1720626" y="155988"/>
                  <a:pt x="1669798" y="205300"/>
                  <a:pt x="1701479" y="17362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2349661" y="2580691"/>
            <a:ext cx="3321939" cy="2859410"/>
          </a:xfrm>
          <a:custGeom>
            <a:avLst/>
            <a:gdLst>
              <a:gd name="connsiteX0" fmla="*/ 3125164 w 3321939"/>
              <a:gd name="connsiteY0" fmla="*/ 12038 h 2859410"/>
              <a:gd name="connsiteX1" fmla="*/ 3067291 w 3321939"/>
              <a:gd name="connsiteY1" fmla="*/ 463 h 2859410"/>
              <a:gd name="connsiteX2" fmla="*/ 3044142 w 3321939"/>
              <a:gd name="connsiteY2" fmla="*/ 23613 h 2859410"/>
              <a:gd name="connsiteX3" fmla="*/ 2997843 w 3321939"/>
              <a:gd name="connsiteY3" fmla="*/ 46762 h 2859410"/>
              <a:gd name="connsiteX4" fmla="*/ 2916820 w 3321939"/>
              <a:gd name="connsiteY4" fmla="*/ 139360 h 2859410"/>
              <a:gd name="connsiteX5" fmla="*/ 2963119 w 3321939"/>
              <a:gd name="connsiteY5" fmla="*/ 382428 h 2859410"/>
              <a:gd name="connsiteX6" fmla="*/ 3009417 w 3321939"/>
              <a:gd name="connsiteY6" fmla="*/ 394003 h 2859410"/>
              <a:gd name="connsiteX7" fmla="*/ 3044142 w 3321939"/>
              <a:gd name="connsiteY7" fmla="*/ 417152 h 2859410"/>
              <a:gd name="connsiteX8" fmla="*/ 3229336 w 3321939"/>
              <a:gd name="connsiteY8" fmla="*/ 394003 h 2859410"/>
              <a:gd name="connsiteX9" fmla="*/ 3287210 w 3321939"/>
              <a:gd name="connsiteY9" fmla="*/ 359279 h 2859410"/>
              <a:gd name="connsiteX10" fmla="*/ 3310359 w 3321939"/>
              <a:gd name="connsiteY10" fmla="*/ 336129 h 2859410"/>
              <a:gd name="connsiteX11" fmla="*/ 3321934 w 3321939"/>
              <a:gd name="connsiteY11" fmla="*/ 301405 h 2859410"/>
              <a:gd name="connsiteX12" fmla="*/ 3310359 w 3321939"/>
              <a:gd name="connsiteY12" fmla="*/ 150934 h 2859410"/>
              <a:gd name="connsiteX13" fmla="*/ 3275635 w 3321939"/>
              <a:gd name="connsiteY13" fmla="*/ 116210 h 2859410"/>
              <a:gd name="connsiteX14" fmla="*/ 3183038 w 3321939"/>
              <a:gd name="connsiteY14" fmla="*/ 58337 h 2859410"/>
              <a:gd name="connsiteX15" fmla="*/ 3148314 w 3321939"/>
              <a:gd name="connsiteY15" fmla="*/ 46762 h 2859410"/>
              <a:gd name="connsiteX16" fmla="*/ 3055716 w 3321939"/>
              <a:gd name="connsiteY16" fmla="*/ 69912 h 2859410"/>
              <a:gd name="connsiteX17" fmla="*/ 3032567 w 3321939"/>
              <a:gd name="connsiteY17" fmla="*/ 104636 h 2859410"/>
              <a:gd name="connsiteX18" fmla="*/ 2997843 w 3321939"/>
              <a:gd name="connsiteY18" fmla="*/ 127785 h 2859410"/>
              <a:gd name="connsiteX19" fmla="*/ 2974693 w 3321939"/>
              <a:gd name="connsiteY19" fmla="*/ 162509 h 2859410"/>
              <a:gd name="connsiteX20" fmla="*/ 2939969 w 3321939"/>
              <a:gd name="connsiteY20" fmla="*/ 243532 h 2859410"/>
              <a:gd name="connsiteX21" fmla="*/ 2916820 w 3321939"/>
              <a:gd name="connsiteY21" fmla="*/ 382428 h 2859410"/>
              <a:gd name="connsiteX22" fmla="*/ 2893671 w 3321939"/>
              <a:gd name="connsiteY22" fmla="*/ 451876 h 2859410"/>
              <a:gd name="connsiteX23" fmla="*/ 2870521 w 3321939"/>
              <a:gd name="connsiteY23" fmla="*/ 532899 h 2859410"/>
              <a:gd name="connsiteX24" fmla="*/ 2847372 w 3321939"/>
              <a:gd name="connsiteY24" fmla="*/ 567623 h 2859410"/>
              <a:gd name="connsiteX25" fmla="*/ 2824223 w 3321939"/>
              <a:gd name="connsiteY25" fmla="*/ 637071 h 2859410"/>
              <a:gd name="connsiteX26" fmla="*/ 2801073 w 3321939"/>
              <a:gd name="connsiteY26" fmla="*/ 671795 h 2859410"/>
              <a:gd name="connsiteX27" fmla="*/ 2743200 w 3321939"/>
              <a:gd name="connsiteY27" fmla="*/ 775967 h 2859410"/>
              <a:gd name="connsiteX28" fmla="*/ 2708476 w 3321939"/>
              <a:gd name="connsiteY28" fmla="*/ 799117 h 2859410"/>
              <a:gd name="connsiteX29" fmla="*/ 2685326 w 3321939"/>
              <a:gd name="connsiteY29" fmla="*/ 822266 h 2859410"/>
              <a:gd name="connsiteX30" fmla="*/ 2615878 w 3321939"/>
              <a:gd name="connsiteY30" fmla="*/ 845415 h 2859410"/>
              <a:gd name="connsiteX31" fmla="*/ 2523281 w 3321939"/>
              <a:gd name="connsiteY31" fmla="*/ 868565 h 2859410"/>
              <a:gd name="connsiteX32" fmla="*/ 2280212 w 3321939"/>
              <a:gd name="connsiteY32" fmla="*/ 903289 h 2859410"/>
              <a:gd name="connsiteX33" fmla="*/ 2187615 w 3321939"/>
              <a:gd name="connsiteY33" fmla="*/ 938013 h 2859410"/>
              <a:gd name="connsiteX34" fmla="*/ 2141316 w 3321939"/>
              <a:gd name="connsiteY34" fmla="*/ 961162 h 2859410"/>
              <a:gd name="connsiteX35" fmla="*/ 2118167 w 3321939"/>
              <a:gd name="connsiteY35" fmla="*/ 984312 h 2859410"/>
              <a:gd name="connsiteX36" fmla="*/ 2095017 w 3321939"/>
              <a:gd name="connsiteY36" fmla="*/ 1019036 h 2859410"/>
              <a:gd name="connsiteX37" fmla="*/ 2060293 w 3321939"/>
              <a:gd name="connsiteY37" fmla="*/ 1042185 h 2859410"/>
              <a:gd name="connsiteX38" fmla="*/ 2025569 w 3321939"/>
              <a:gd name="connsiteY38" fmla="*/ 1123208 h 2859410"/>
              <a:gd name="connsiteX39" fmla="*/ 2060293 w 3321939"/>
              <a:gd name="connsiteY39" fmla="*/ 1204231 h 2859410"/>
              <a:gd name="connsiteX40" fmla="*/ 2083443 w 3321939"/>
              <a:gd name="connsiteY40" fmla="*/ 1285253 h 2859410"/>
              <a:gd name="connsiteX41" fmla="*/ 2095017 w 3321939"/>
              <a:gd name="connsiteY41" fmla="*/ 1319977 h 2859410"/>
              <a:gd name="connsiteX42" fmla="*/ 2152891 w 3321939"/>
              <a:gd name="connsiteY42" fmla="*/ 1377851 h 2859410"/>
              <a:gd name="connsiteX43" fmla="*/ 2176040 w 3321939"/>
              <a:gd name="connsiteY43" fmla="*/ 1482023 h 2859410"/>
              <a:gd name="connsiteX44" fmla="*/ 2164466 w 3321939"/>
              <a:gd name="connsiteY44" fmla="*/ 1910286 h 2859410"/>
              <a:gd name="connsiteX45" fmla="*/ 2129742 w 3321939"/>
              <a:gd name="connsiteY45" fmla="*/ 1991309 h 2859410"/>
              <a:gd name="connsiteX46" fmla="*/ 2083443 w 3321939"/>
              <a:gd name="connsiteY46" fmla="*/ 2072332 h 2859410"/>
              <a:gd name="connsiteX47" fmla="*/ 2060293 w 3321939"/>
              <a:gd name="connsiteY47" fmla="*/ 2095481 h 2859410"/>
              <a:gd name="connsiteX48" fmla="*/ 2037144 w 3321939"/>
              <a:gd name="connsiteY48" fmla="*/ 2130205 h 2859410"/>
              <a:gd name="connsiteX49" fmla="*/ 2013995 w 3321939"/>
              <a:gd name="connsiteY49" fmla="*/ 2153355 h 2859410"/>
              <a:gd name="connsiteX50" fmla="*/ 1979271 w 3321939"/>
              <a:gd name="connsiteY50" fmla="*/ 2199653 h 2859410"/>
              <a:gd name="connsiteX51" fmla="*/ 1956121 w 3321939"/>
              <a:gd name="connsiteY51" fmla="*/ 2222803 h 2859410"/>
              <a:gd name="connsiteX52" fmla="*/ 1840374 w 3321939"/>
              <a:gd name="connsiteY52" fmla="*/ 2315400 h 2859410"/>
              <a:gd name="connsiteX53" fmla="*/ 1817225 w 3321939"/>
              <a:gd name="connsiteY53" fmla="*/ 2338550 h 2859410"/>
              <a:gd name="connsiteX54" fmla="*/ 1759352 w 3321939"/>
              <a:gd name="connsiteY54" fmla="*/ 2384848 h 2859410"/>
              <a:gd name="connsiteX55" fmla="*/ 1736202 w 3321939"/>
              <a:gd name="connsiteY55" fmla="*/ 2407998 h 2859410"/>
              <a:gd name="connsiteX56" fmla="*/ 1701478 w 3321939"/>
              <a:gd name="connsiteY56" fmla="*/ 2419572 h 2859410"/>
              <a:gd name="connsiteX57" fmla="*/ 1620455 w 3321939"/>
              <a:gd name="connsiteY57" fmla="*/ 2454296 h 2859410"/>
              <a:gd name="connsiteX58" fmla="*/ 1551007 w 3321939"/>
              <a:gd name="connsiteY58" fmla="*/ 2500595 h 2859410"/>
              <a:gd name="connsiteX59" fmla="*/ 1458410 w 3321939"/>
              <a:gd name="connsiteY59" fmla="*/ 2535319 h 2859410"/>
              <a:gd name="connsiteX60" fmla="*/ 1365812 w 3321939"/>
              <a:gd name="connsiteY60" fmla="*/ 2558468 h 2859410"/>
              <a:gd name="connsiteX61" fmla="*/ 1331088 w 3321939"/>
              <a:gd name="connsiteY61" fmla="*/ 2570043 h 2859410"/>
              <a:gd name="connsiteX62" fmla="*/ 1145893 w 3321939"/>
              <a:gd name="connsiteY62" fmla="*/ 2581618 h 2859410"/>
              <a:gd name="connsiteX63" fmla="*/ 960698 w 3321939"/>
              <a:gd name="connsiteY63" fmla="*/ 2604767 h 2859410"/>
              <a:gd name="connsiteX64" fmla="*/ 775504 w 3321939"/>
              <a:gd name="connsiteY64" fmla="*/ 2639491 h 2859410"/>
              <a:gd name="connsiteX65" fmla="*/ 544010 w 3321939"/>
              <a:gd name="connsiteY65" fmla="*/ 2651066 h 2859410"/>
              <a:gd name="connsiteX66" fmla="*/ 266217 w 3321939"/>
              <a:gd name="connsiteY66" fmla="*/ 2685790 h 2859410"/>
              <a:gd name="connsiteX67" fmla="*/ 138896 w 3321939"/>
              <a:gd name="connsiteY67" fmla="*/ 2743663 h 2859410"/>
              <a:gd name="connsiteX68" fmla="*/ 46298 w 3321939"/>
              <a:gd name="connsiteY68" fmla="*/ 2801537 h 2859410"/>
              <a:gd name="connsiteX69" fmla="*/ 0 w 3321939"/>
              <a:gd name="connsiteY69" fmla="*/ 2859410 h 285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321939" h="2859410">
                <a:moveTo>
                  <a:pt x="3125164" y="12038"/>
                </a:moveTo>
                <a:cubicBezTo>
                  <a:pt x="3105873" y="8180"/>
                  <a:pt x="3086766" y="-2319"/>
                  <a:pt x="3067291" y="463"/>
                </a:cubicBezTo>
                <a:cubicBezTo>
                  <a:pt x="3056488" y="2006"/>
                  <a:pt x="3053222" y="17560"/>
                  <a:pt x="3044142" y="23613"/>
                </a:cubicBezTo>
                <a:cubicBezTo>
                  <a:pt x="3029785" y="33184"/>
                  <a:pt x="3013276" y="39046"/>
                  <a:pt x="2997843" y="46762"/>
                </a:cubicBezTo>
                <a:cubicBezTo>
                  <a:pt x="2930132" y="114473"/>
                  <a:pt x="2955102" y="81936"/>
                  <a:pt x="2916820" y="139360"/>
                </a:cubicBezTo>
                <a:cubicBezTo>
                  <a:pt x="2920536" y="206240"/>
                  <a:pt x="2881275" y="335660"/>
                  <a:pt x="2963119" y="382428"/>
                </a:cubicBezTo>
                <a:cubicBezTo>
                  <a:pt x="2976931" y="390321"/>
                  <a:pt x="2993984" y="390145"/>
                  <a:pt x="3009417" y="394003"/>
                </a:cubicBezTo>
                <a:cubicBezTo>
                  <a:pt x="3020992" y="401719"/>
                  <a:pt x="3030262" y="416227"/>
                  <a:pt x="3044142" y="417152"/>
                </a:cubicBezTo>
                <a:cubicBezTo>
                  <a:pt x="3125586" y="422581"/>
                  <a:pt x="3163065" y="410570"/>
                  <a:pt x="3229336" y="394003"/>
                </a:cubicBezTo>
                <a:cubicBezTo>
                  <a:pt x="3287995" y="335344"/>
                  <a:pt x="3212079" y="404358"/>
                  <a:pt x="3287210" y="359279"/>
                </a:cubicBezTo>
                <a:cubicBezTo>
                  <a:pt x="3296568" y="353664"/>
                  <a:pt x="3302643" y="343846"/>
                  <a:pt x="3310359" y="336129"/>
                </a:cubicBezTo>
                <a:cubicBezTo>
                  <a:pt x="3314217" y="324554"/>
                  <a:pt x="3321934" y="313606"/>
                  <a:pt x="3321934" y="301405"/>
                </a:cubicBezTo>
                <a:cubicBezTo>
                  <a:pt x="3321934" y="251100"/>
                  <a:pt x="3322560" y="199737"/>
                  <a:pt x="3310359" y="150934"/>
                </a:cubicBezTo>
                <a:cubicBezTo>
                  <a:pt x="3306389" y="135054"/>
                  <a:pt x="3288063" y="126863"/>
                  <a:pt x="3275635" y="116210"/>
                </a:cubicBezTo>
                <a:cubicBezTo>
                  <a:pt x="3242401" y="87724"/>
                  <a:pt x="3222559" y="75275"/>
                  <a:pt x="3183038" y="58337"/>
                </a:cubicBezTo>
                <a:cubicBezTo>
                  <a:pt x="3171824" y="53531"/>
                  <a:pt x="3159889" y="50620"/>
                  <a:pt x="3148314" y="46762"/>
                </a:cubicBezTo>
                <a:cubicBezTo>
                  <a:pt x="3145431" y="47339"/>
                  <a:pt x="3067580" y="60420"/>
                  <a:pt x="3055716" y="69912"/>
                </a:cubicBezTo>
                <a:cubicBezTo>
                  <a:pt x="3044853" y="78602"/>
                  <a:pt x="3042404" y="94799"/>
                  <a:pt x="3032567" y="104636"/>
                </a:cubicBezTo>
                <a:cubicBezTo>
                  <a:pt x="3022730" y="114473"/>
                  <a:pt x="3009418" y="120069"/>
                  <a:pt x="2997843" y="127785"/>
                </a:cubicBezTo>
                <a:cubicBezTo>
                  <a:pt x="2990126" y="139360"/>
                  <a:pt x="2980173" y="149723"/>
                  <a:pt x="2974693" y="162509"/>
                </a:cubicBezTo>
                <a:cubicBezTo>
                  <a:pt x="2929847" y="267150"/>
                  <a:pt x="2998089" y="156355"/>
                  <a:pt x="2939969" y="243532"/>
                </a:cubicBezTo>
                <a:cubicBezTo>
                  <a:pt x="2908322" y="338479"/>
                  <a:pt x="2955588" y="188590"/>
                  <a:pt x="2916820" y="382428"/>
                </a:cubicBezTo>
                <a:cubicBezTo>
                  <a:pt x="2912034" y="406356"/>
                  <a:pt x="2899589" y="428203"/>
                  <a:pt x="2893671" y="451876"/>
                </a:cubicBezTo>
                <a:cubicBezTo>
                  <a:pt x="2889962" y="466712"/>
                  <a:pt x="2878824" y="516293"/>
                  <a:pt x="2870521" y="532899"/>
                </a:cubicBezTo>
                <a:cubicBezTo>
                  <a:pt x="2864300" y="545341"/>
                  <a:pt x="2853022" y="554911"/>
                  <a:pt x="2847372" y="567623"/>
                </a:cubicBezTo>
                <a:cubicBezTo>
                  <a:pt x="2837462" y="589921"/>
                  <a:pt x="2837759" y="616768"/>
                  <a:pt x="2824223" y="637071"/>
                </a:cubicBezTo>
                <a:cubicBezTo>
                  <a:pt x="2816506" y="648646"/>
                  <a:pt x="2807294" y="659353"/>
                  <a:pt x="2801073" y="671795"/>
                </a:cubicBezTo>
                <a:cubicBezTo>
                  <a:pt x="2779965" y="714011"/>
                  <a:pt x="2797942" y="739471"/>
                  <a:pt x="2743200" y="775967"/>
                </a:cubicBezTo>
                <a:cubicBezTo>
                  <a:pt x="2731625" y="783684"/>
                  <a:pt x="2719339" y="790427"/>
                  <a:pt x="2708476" y="799117"/>
                </a:cubicBezTo>
                <a:cubicBezTo>
                  <a:pt x="2699955" y="805934"/>
                  <a:pt x="2695087" y="817386"/>
                  <a:pt x="2685326" y="822266"/>
                </a:cubicBezTo>
                <a:cubicBezTo>
                  <a:pt x="2663501" y="833178"/>
                  <a:pt x="2639027" y="837699"/>
                  <a:pt x="2615878" y="845415"/>
                </a:cubicBezTo>
                <a:cubicBezTo>
                  <a:pt x="2573626" y="859499"/>
                  <a:pt x="2575162" y="860583"/>
                  <a:pt x="2523281" y="868565"/>
                </a:cubicBezTo>
                <a:cubicBezTo>
                  <a:pt x="2442387" y="881010"/>
                  <a:pt x="2280212" y="903289"/>
                  <a:pt x="2280212" y="903289"/>
                </a:cubicBezTo>
                <a:cubicBezTo>
                  <a:pt x="2242024" y="916018"/>
                  <a:pt x="2229148" y="919554"/>
                  <a:pt x="2187615" y="938013"/>
                </a:cubicBezTo>
                <a:cubicBezTo>
                  <a:pt x="2171848" y="945021"/>
                  <a:pt x="2156749" y="953446"/>
                  <a:pt x="2141316" y="961162"/>
                </a:cubicBezTo>
                <a:cubicBezTo>
                  <a:pt x="2133600" y="968879"/>
                  <a:pt x="2124984" y="975791"/>
                  <a:pt x="2118167" y="984312"/>
                </a:cubicBezTo>
                <a:cubicBezTo>
                  <a:pt x="2109477" y="995175"/>
                  <a:pt x="2104854" y="1009199"/>
                  <a:pt x="2095017" y="1019036"/>
                </a:cubicBezTo>
                <a:cubicBezTo>
                  <a:pt x="2085180" y="1028872"/>
                  <a:pt x="2071868" y="1034469"/>
                  <a:pt x="2060293" y="1042185"/>
                </a:cubicBezTo>
                <a:cubicBezTo>
                  <a:pt x="2041392" y="1070537"/>
                  <a:pt x="2025569" y="1085837"/>
                  <a:pt x="2025569" y="1123208"/>
                </a:cubicBezTo>
                <a:cubicBezTo>
                  <a:pt x="2025569" y="1171382"/>
                  <a:pt x="2041393" y="1166431"/>
                  <a:pt x="2060293" y="1204231"/>
                </a:cubicBezTo>
                <a:cubicBezTo>
                  <a:pt x="2069544" y="1222733"/>
                  <a:pt x="2078498" y="1267946"/>
                  <a:pt x="2083443" y="1285253"/>
                </a:cubicBezTo>
                <a:cubicBezTo>
                  <a:pt x="2086795" y="1296984"/>
                  <a:pt x="2087697" y="1310216"/>
                  <a:pt x="2095017" y="1319977"/>
                </a:cubicBezTo>
                <a:cubicBezTo>
                  <a:pt x="2111386" y="1341803"/>
                  <a:pt x="2152891" y="1377851"/>
                  <a:pt x="2152891" y="1377851"/>
                </a:cubicBezTo>
                <a:cubicBezTo>
                  <a:pt x="2164828" y="1413661"/>
                  <a:pt x="2176040" y="1441278"/>
                  <a:pt x="2176040" y="1482023"/>
                </a:cubicBezTo>
                <a:cubicBezTo>
                  <a:pt x="2176040" y="1624829"/>
                  <a:pt x="2177395" y="1768066"/>
                  <a:pt x="2164466" y="1910286"/>
                </a:cubicBezTo>
                <a:cubicBezTo>
                  <a:pt x="2161806" y="1939549"/>
                  <a:pt x="2141901" y="1964559"/>
                  <a:pt x="2129742" y="1991309"/>
                </a:cubicBezTo>
                <a:cubicBezTo>
                  <a:pt x="2117237" y="2018820"/>
                  <a:pt x="2102565" y="2048429"/>
                  <a:pt x="2083443" y="2072332"/>
                </a:cubicBezTo>
                <a:cubicBezTo>
                  <a:pt x="2076626" y="2080853"/>
                  <a:pt x="2067110" y="2086960"/>
                  <a:pt x="2060293" y="2095481"/>
                </a:cubicBezTo>
                <a:cubicBezTo>
                  <a:pt x="2051603" y="2106344"/>
                  <a:pt x="2045834" y="2119342"/>
                  <a:pt x="2037144" y="2130205"/>
                </a:cubicBezTo>
                <a:cubicBezTo>
                  <a:pt x="2030327" y="2138727"/>
                  <a:pt x="2020981" y="2144972"/>
                  <a:pt x="2013995" y="2153355"/>
                </a:cubicBezTo>
                <a:cubicBezTo>
                  <a:pt x="2001645" y="2168175"/>
                  <a:pt x="1991621" y="2184833"/>
                  <a:pt x="1979271" y="2199653"/>
                </a:cubicBezTo>
                <a:cubicBezTo>
                  <a:pt x="1972285" y="2208037"/>
                  <a:pt x="1964334" y="2215617"/>
                  <a:pt x="1956121" y="2222803"/>
                </a:cubicBezTo>
                <a:cubicBezTo>
                  <a:pt x="1736092" y="2415328"/>
                  <a:pt x="1997693" y="2184300"/>
                  <a:pt x="1840374" y="2315400"/>
                </a:cubicBezTo>
                <a:cubicBezTo>
                  <a:pt x="1831991" y="2322386"/>
                  <a:pt x="1825511" y="2331448"/>
                  <a:pt x="1817225" y="2338550"/>
                </a:cubicBezTo>
                <a:cubicBezTo>
                  <a:pt x="1798468" y="2354628"/>
                  <a:pt x="1778109" y="2368771"/>
                  <a:pt x="1759352" y="2384848"/>
                </a:cubicBezTo>
                <a:cubicBezTo>
                  <a:pt x="1751066" y="2391950"/>
                  <a:pt x="1745560" y="2402383"/>
                  <a:pt x="1736202" y="2407998"/>
                </a:cubicBezTo>
                <a:cubicBezTo>
                  <a:pt x="1725740" y="2414275"/>
                  <a:pt x="1712692" y="2414766"/>
                  <a:pt x="1701478" y="2419572"/>
                </a:cubicBezTo>
                <a:cubicBezTo>
                  <a:pt x="1601363" y="2462479"/>
                  <a:pt x="1701888" y="2427154"/>
                  <a:pt x="1620455" y="2454296"/>
                </a:cubicBezTo>
                <a:cubicBezTo>
                  <a:pt x="1597306" y="2469729"/>
                  <a:pt x="1577998" y="2493847"/>
                  <a:pt x="1551007" y="2500595"/>
                </a:cubicBezTo>
                <a:cubicBezTo>
                  <a:pt x="1465650" y="2521935"/>
                  <a:pt x="1543147" y="2499003"/>
                  <a:pt x="1458410" y="2535319"/>
                </a:cubicBezTo>
                <a:cubicBezTo>
                  <a:pt x="1421363" y="2551196"/>
                  <a:pt x="1409302" y="2547596"/>
                  <a:pt x="1365812" y="2558468"/>
                </a:cubicBezTo>
                <a:cubicBezTo>
                  <a:pt x="1353975" y="2561427"/>
                  <a:pt x="1343222" y="2568766"/>
                  <a:pt x="1331088" y="2570043"/>
                </a:cubicBezTo>
                <a:cubicBezTo>
                  <a:pt x="1269576" y="2576518"/>
                  <a:pt x="1207625" y="2577760"/>
                  <a:pt x="1145893" y="2581618"/>
                </a:cubicBezTo>
                <a:cubicBezTo>
                  <a:pt x="1051542" y="2613069"/>
                  <a:pt x="1172415" y="2575897"/>
                  <a:pt x="960698" y="2604767"/>
                </a:cubicBezTo>
                <a:cubicBezTo>
                  <a:pt x="816922" y="2624373"/>
                  <a:pt x="901689" y="2630144"/>
                  <a:pt x="775504" y="2639491"/>
                </a:cubicBezTo>
                <a:cubicBezTo>
                  <a:pt x="698454" y="2645198"/>
                  <a:pt x="621175" y="2647208"/>
                  <a:pt x="544010" y="2651066"/>
                </a:cubicBezTo>
                <a:cubicBezTo>
                  <a:pt x="451412" y="2662641"/>
                  <a:pt x="357937" y="2668593"/>
                  <a:pt x="266217" y="2685790"/>
                </a:cubicBezTo>
                <a:cubicBezTo>
                  <a:pt x="175648" y="2702772"/>
                  <a:pt x="194696" y="2711777"/>
                  <a:pt x="138896" y="2743663"/>
                </a:cubicBezTo>
                <a:cubicBezTo>
                  <a:pt x="49923" y="2794505"/>
                  <a:pt x="134820" y="2735146"/>
                  <a:pt x="46298" y="2801537"/>
                </a:cubicBezTo>
                <a:cubicBezTo>
                  <a:pt x="17096" y="2845341"/>
                  <a:pt x="32986" y="2826424"/>
                  <a:pt x="0" y="285941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8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CCA10-1154-479F-9AB2-E53AAE20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BE571-DC99-4A3A-AA52-06F4C617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7200">
                <a:solidFill>
                  <a:srgbClr val="FF0000"/>
                </a:solidFill>
              </a:rPr>
              <a:t>大数定理</a:t>
            </a:r>
          </a:p>
        </p:txBody>
      </p:sp>
    </p:spTree>
    <p:extLst>
      <p:ext uri="{BB962C8B-B14F-4D97-AF65-F5344CB8AC3E}">
        <p14:creationId xmlns:p14="http://schemas.microsoft.com/office/powerpoint/2010/main" val="45275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LVS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LVS</a:t>
            </a:r>
            <a:r>
              <a:rPr lang="zh-CN" altLang="en-US" sz="1800"/>
              <a:t>是</a:t>
            </a:r>
            <a:r>
              <a:rPr lang="en-US" altLang="zh-CN" sz="1800"/>
              <a:t>Linux Virtual Server</a:t>
            </a:r>
            <a:r>
              <a:rPr lang="zh-CN" altLang="en-US" sz="1800"/>
              <a:t>的简写，意即</a:t>
            </a:r>
            <a:r>
              <a:rPr lang="en-US" altLang="zh-CN" sz="1800"/>
              <a:t>Linux</a:t>
            </a:r>
            <a:r>
              <a:rPr lang="zh-CN" altLang="en-US" sz="1800"/>
              <a:t>虚拟服务器，是一个虚拟的服务器集群系统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ipvs : </a:t>
            </a:r>
            <a:r>
              <a:rPr lang="zh-CN" altLang="zh-CN" sz="1800"/>
              <a:t>嵌入到</a:t>
            </a:r>
            <a:r>
              <a:rPr lang="en-US" altLang="zh-CN" sz="1800"/>
              <a:t>linux</a:t>
            </a:r>
            <a:r>
              <a:rPr lang="zh-CN" altLang="zh-CN" sz="1800"/>
              <a:t>的内核</a:t>
            </a:r>
          </a:p>
          <a:p>
            <a:r>
              <a:rPr lang="en-US" altLang="zh-CN" sz="1800"/>
              <a:t>ipvsadm</a:t>
            </a:r>
            <a:r>
              <a:rPr lang="zh-CN" altLang="zh-CN" sz="1800"/>
              <a:t>：管理应用程序</a:t>
            </a:r>
          </a:p>
          <a:p>
            <a:endParaRPr lang="en-US" altLang="zh-CN" sz="1800" b="1"/>
          </a:p>
          <a:p>
            <a:r>
              <a:rPr lang="zh-CN" altLang="zh-CN" sz="1800" b="1"/>
              <a:t>类型：</a:t>
            </a:r>
          </a:p>
          <a:p>
            <a:pPr lvl="1"/>
            <a:r>
              <a:rPr lang="en-US" altLang="zh-CN" sz="1400"/>
              <a:t>NAT</a:t>
            </a:r>
            <a:r>
              <a:rPr lang="zh-CN" altLang="zh-CN" sz="1400"/>
              <a:t>：地址转换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DR: </a:t>
            </a:r>
            <a:r>
              <a:rPr lang="zh-CN" altLang="zh-CN" sz="1400">
                <a:solidFill>
                  <a:srgbClr val="FF0000"/>
                </a:solidFill>
              </a:rPr>
              <a:t>直接路由</a:t>
            </a:r>
          </a:p>
          <a:p>
            <a:pPr lvl="1"/>
            <a:r>
              <a:rPr lang="en-US" altLang="zh-CN" sz="1400"/>
              <a:t>TUN</a:t>
            </a:r>
            <a:r>
              <a:rPr lang="zh-CN" altLang="zh-CN" sz="1400"/>
              <a:t>：隧道</a:t>
            </a:r>
          </a:p>
          <a:p>
            <a:endParaRPr lang="en-US" altLang="zh-CN" sz="1600"/>
          </a:p>
          <a:p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7120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LVS</a:t>
            </a:r>
            <a:r>
              <a:rPr lang="zh-CN" altLang="zh-CN" sz="3600">
                <a:solidFill>
                  <a:srgbClr val="FF0000"/>
                </a:solidFill>
              </a:rPr>
              <a:t>调度方法</a:t>
            </a: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b="1"/>
          </a:p>
          <a:p>
            <a:r>
              <a:rPr lang="zh-CN" altLang="zh-CN" sz="1800" b="1"/>
              <a:t>四种静态：</a:t>
            </a:r>
          </a:p>
          <a:p>
            <a:pPr lvl="1"/>
            <a:r>
              <a:rPr lang="en-US" altLang="zh-CN" sz="1400"/>
              <a:t>rr:</a:t>
            </a:r>
            <a:r>
              <a:rPr lang="zh-CN" altLang="zh-CN" sz="1400"/>
              <a:t>轮循</a:t>
            </a:r>
          </a:p>
          <a:p>
            <a:pPr lvl="1"/>
            <a:r>
              <a:rPr lang="en-US" altLang="zh-CN" sz="1400"/>
              <a:t>wrr:</a:t>
            </a:r>
            <a:endParaRPr lang="zh-CN" altLang="zh-CN" sz="1400"/>
          </a:p>
          <a:p>
            <a:pPr lvl="1"/>
            <a:r>
              <a:rPr lang="en-US" altLang="zh-CN" sz="1400"/>
              <a:t>dh: </a:t>
            </a:r>
            <a:endParaRPr lang="zh-CN" altLang="zh-CN" sz="1400"/>
          </a:p>
          <a:p>
            <a:pPr lvl="1"/>
            <a:r>
              <a:rPr lang="en-US" altLang="zh-CN" sz="1400"/>
              <a:t>sh:</a:t>
            </a:r>
            <a:endParaRPr lang="zh-CN" altLang="zh-CN" sz="1400"/>
          </a:p>
          <a:p>
            <a:pPr marL="0" indent="0">
              <a:buNone/>
            </a:pPr>
            <a:endParaRPr lang="zh-CN" altLang="zh-CN" sz="1800"/>
          </a:p>
          <a:p>
            <a:r>
              <a:rPr lang="zh-CN" altLang="zh-CN" sz="1800" b="1"/>
              <a:t>动态调度方法：</a:t>
            </a:r>
          </a:p>
          <a:p>
            <a:pPr lvl="1"/>
            <a:r>
              <a:rPr lang="en-US" altLang="zh-CN" sz="1400"/>
              <a:t>lc: </a:t>
            </a:r>
            <a:r>
              <a:rPr lang="zh-CN" altLang="en-US" sz="1400"/>
              <a:t>最少连接</a:t>
            </a:r>
          </a:p>
          <a:p>
            <a:pPr lvl="1"/>
            <a:r>
              <a:rPr lang="en-US" altLang="zh-CN" sz="1400"/>
              <a:t>wlc: </a:t>
            </a:r>
            <a:r>
              <a:rPr lang="zh-CN" altLang="en-US" sz="1400"/>
              <a:t>加权最</a:t>
            </a:r>
            <a:r>
              <a:rPr lang="zh-CN" altLang="en-US" sz="1400">
                <a:solidFill>
                  <a:srgbClr val="FF0000"/>
                </a:solidFill>
              </a:rPr>
              <a:t>少连接</a:t>
            </a:r>
          </a:p>
          <a:p>
            <a:pPr lvl="1"/>
            <a:r>
              <a:rPr lang="en-US" altLang="zh-CN" sz="1400"/>
              <a:t>sed: </a:t>
            </a:r>
            <a:r>
              <a:rPr lang="zh-CN" altLang="en-US" sz="1400"/>
              <a:t>最短期望延迟</a:t>
            </a:r>
          </a:p>
          <a:p>
            <a:pPr lvl="1"/>
            <a:r>
              <a:rPr lang="en-US" altLang="zh-CN" sz="1400"/>
              <a:t>nq: never queue</a:t>
            </a:r>
          </a:p>
          <a:p>
            <a:pPr lvl="1"/>
            <a:r>
              <a:rPr lang="en-US" altLang="zh-CN" sz="1400"/>
              <a:t>LBLC: </a:t>
            </a:r>
            <a:r>
              <a:rPr lang="zh-CN" altLang="en-US" sz="1400"/>
              <a:t>基于本地的最少连接</a:t>
            </a:r>
          </a:p>
          <a:p>
            <a:pPr lvl="1"/>
            <a:r>
              <a:rPr lang="en-US" altLang="zh-CN" sz="1400"/>
              <a:t>DH: </a:t>
            </a:r>
          </a:p>
          <a:p>
            <a:pPr lvl="1"/>
            <a:r>
              <a:rPr lang="en-US" altLang="zh-CN" sz="1400"/>
              <a:t>LBLCR: </a:t>
            </a:r>
            <a:r>
              <a:rPr lang="zh-CN" altLang="en-US" sz="1400"/>
              <a:t>基于本地的带复制功能的最少连接</a:t>
            </a:r>
            <a:endParaRPr lang="zh-CN" altLang="zh-CN" sz="1800"/>
          </a:p>
          <a:p>
            <a:pPr marL="0" indent="0">
              <a:buNone/>
            </a:pPr>
            <a:endParaRPr lang="zh-CN" altLang="zh-CN" sz="1800"/>
          </a:p>
          <a:p>
            <a:r>
              <a:rPr lang="zh-CN" altLang="zh-CN" sz="1800"/>
              <a:t>默认方法：</a:t>
            </a:r>
            <a:r>
              <a:rPr lang="en-US" altLang="zh-CN" sz="1800"/>
              <a:t>wlc</a:t>
            </a:r>
            <a:endParaRPr lang="zh-CN" altLang="zh-CN" sz="180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79078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LVS</a:t>
            </a:r>
            <a:r>
              <a:rPr lang="zh-CN" altLang="zh-CN" sz="3600"/>
              <a:t>命令</a:t>
            </a:r>
            <a:r>
              <a:rPr lang="en-US" altLang="zh-CN" sz="3600"/>
              <a:t>:</a:t>
            </a:r>
            <a:r>
              <a:rPr lang="zh-CN" altLang="en-US" sz="3600"/>
              <a:t>监控多个端口号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>
                <a:solidFill>
                  <a:srgbClr val="FF0000"/>
                </a:solidFill>
              </a:rPr>
              <a:t>ipvs</a:t>
            </a:r>
            <a:r>
              <a:rPr lang="zh-CN" altLang="en-US" sz="1800" b="1">
                <a:solidFill>
                  <a:srgbClr val="FF0000"/>
                </a:solidFill>
              </a:rPr>
              <a:t>内核模块</a:t>
            </a:r>
            <a:endParaRPr lang="en-US" altLang="zh-CN" sz="1800" b="1">
              <a:solidFill>
                <a:srgbClr val="FF0000"/>
              </a:solidFill>
            </a:endParaRPr>
          </a:p>
          <a:p>
            <a:r>
              <a:rPr lang="en-US" altLang="zh-CN" sz="1800" b="1"/>
              <a:t>yum install ipvsadm -y</a:t>
            </a:r>
          </a:p>
          <a:p>
            <a:endParaRPr lang="en-US" altLang="zh-CN" sz="1800" b="1"/>
          </a:p>
          <a:p>
            <a:r>
              <a:rPr lang="zh-CN" altLang="zh-CN" sz="1800" b="1"/>
              <a:t>管理集群服务</a:t>
            </a:r>
          </a:p>
          <a:p>
            <a:pPr lvl="1"/>
            <a:r>
              <a:rPr lang="zh-CN" altLang="zh-CN" sz="1600"/>
              <a:t>添加：</a:t>
            </a:r>
            <a:r>
              <a:rPr lang="en-US" altLang="zh-CN" sz="1600"/>
              <a:t>-A -</a:t>
            </a:r>
            <a:r>
              <a:rPr lang="en-US" altLang="zh-CN" sz="1600">
                <a:solidFill>
                  <a:srgbClr val="FF0000"/>
                </a:solidFill>
              </a:rPr>
              <a:t>t</a:t>
            </a:r>
            <a:r>
              <a:rPr lang="en-US" altLang="zh-CN" sz="1600"/>
              <a:t>|u|</a:t>
            </a:r>
            <a:r>
              <a:rPr lang="en-US" altLang="zh-CN" sz="1600">
                <a:solidFill>
                  <a:srgbClr val="FF0000"/>
                </a:solidFill>
              </a:rPr>
              <a:t>f</a:t>
            </a:r>
            <a:r>
              <a:rPr lang="en-US" altLang="zh-CN" sz="1600"/>
              <a:t> service-address [-s scheduler]</a:t>
            </a:r>
            <a:endParaRPr lang="zh-CN" altLang="zh-CN" sz="1600"/>
          </a:p>
          <a:p>
            <a:pPr lvl="1"/>
            <a:r>
              <a:rPr lang="en-US" altLang="zh-CN" sz="1600"/>
              <a:t>-t: TCP</a:t>
            </a:r>
            <a:r>
              <a:rPr lang="zh-CN" altLang="zh-CN" sz="1600"/>
              <a:t>协议的集群 </a:t>
            </a:r>
          </a:p>
          <a:p>
            <a:pPr lvl="1"/>
            <a:r>
              <a:rPr lang="en-US" altLang="zh-CN" sz="1600"/>
              <a:t>-u: UDP</a:t>
            </a:r>
            <a:r>
              <a:rPr lang="zh-CN" altLang="zh-CN" sz="1600"/>
              <a:t>协议的集群</a:t>
            </a:r>
          </a:p>
          <a:p>
            <a:pPr lvl="2"/>
            <a:r>
              <a:rPr lang="en-US" altLang="zh-CN" sz="1100"/>
              <a:t>service-address:     IP:PORT</a:t>
            </a:r>
            <a:endParaRPr lang="zh-CN" altLang="zh-CN" sz="1100"/>
          </a:p>
          <a:p>
            <a:pPr lvl="1"/>
            <a:r>
              <a:rPr lang="en-US" altLang="zh-CN" sz="1600"/>
              <a:t>-f: FWM: </a:t>
            </a:r>
            <a:r>
              <a:rPr lang="zh-CN" altLang="zh-CN" sz="1600"/>
              <a:t>防火墙标记 </a:t>
            </a:r>
          </a:p>
          <a:p>
            <a:pPr lvl="2"/>
            <a:r>
              <a:rPr lang="en-US" altLang="zh-CN" sz="1100"/>
              <a:t>service-address: Mark Number</a:t>
            </a:r>
            <a:endParaRPr lang="zh-CN" altLang="zh-CN" sz="1100"/>
          </a:p>
          <a:p>
            <a:pPr lvl="1"/>
            <a:r>
              <a:rPr lang="zh-CN" altLang="zh-CN" sz="1600"/>
              <a:t>修改：</a:t>
            </a:r>
            <a:r>
              <a:rPr lang="en-US" altLang="zh-CN" sz="1600"/>
              <a:t>-E</a:t>
            </a:r>
            <a:endParaRPr lang="zh-CN" altLang="zh-CN" sz="1600"/>
          </a:p>
          <a:p>
            <a:pPr lvl="1"/>
            <a:r>
              <a:rPr lang="zh-CN" altLang="zh-CN" sz="1600"/>
              <a:t>删除：</a:t>
            </a:r>
            <a:r>
              <a:rPr lang="en-US" altLang="zh-CN" sz="1600"/>
              <a:t>-D -t|u|f service-address</a:t>
            </a:r>
            <a:endParaRPr lang="zh-CN" altLang="zh-CN" sz="1600"/>
          </a:p>
          <a:p>
            <a:pPr marL="0" indent="0">
              <a:buNone/>
            </a:pPr>
            <a:endParaRPr lang="zh-CN" altLang="zh-CN" sz="1800"/>
          </a:p>
          <a:p>
            <a:r>
              <a:rPr lang="en-US" altLang="zh-CN" sz="1800">
                <a:solidFill>
                  <a:srgbClr val="FF0000"/>
                </a:solidFill>
              </a:rPr>
              <a:t>ipvsadm -A -t 192.168.9.100:80 -s rr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2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ipvsadm -A -t 172.16.11.1:8080 -s rr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y</a:t>
            </a:r>
            <a:endParaRPr lang="zh-CN" altLang="zh-CN" sz="1400">
              <a:solidFill>
                <a:srgbClr val="FF0000"/>
              </a:solidFill>
            </a:endParaRPr>
          </a:p>
          <a:p>
            <a:endParaRPr lang="zh-CN" altLang="zh-CN" sz="1800">
              <a:solidFill>
                <a:srgbClr val="FF0000"/>
              </a:solidFill>
            </a:endParaRPr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64898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LVS</a:t>
            </a:r>
            <a:r>
              <a:rPr lang="zh-CN" altLang="zh-CN" sz="3600"/>
              <a:t>命令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786874" cy="5309212"/>
          </a:xfrm>
        </p:spPr>
        <p:txBody>
          <a:bodyPr/>
          <a:lstStyle/>
          <a:p>
            <a:r>
              <a:rPr lang="zh-CN" altLang="zh-CN" sz="1600" b="1"/>
              <a:t>管理集群服务中的</a:t>
            </a:r>
            <a:r>
              <a:rPr lang="en-US" altLang="zh-CN" sz="1600" b="1"/>
              <a:t>RS</a:t>
            </a:r>
            <a:endParaRPr lang="zh-CN" altLang="zh-CN" sz="1600" b="1"/>
          </a:p>
          <a:p>
            <a:pPr lvl="1"/>
            <a:r>
              <a:rPr lang="zh-CN" altLang="zh-CN" sz="1200"/>
              <a:t>添加：</a:t>
            </a:r>
            <a:r>
              <a:rPr lang="en-US" altLang="zh-CN" sz="1200"/>
              <a:t>-</a:t>
            </a:r>
            <a:r>
              <a:rPr lang="en-US" altLang="zh-CN" sz="1200">
                <a:solidFill>
                  <a:srgbClr val="FF0000"/>
                </a:solidFill>
              </a:rPr>
              <a:t>a</a:t>
            </a:r>
            <a:r>
              <a:rPr lang="en-US" altLang="zh-CN" sz="1200"/>
              <a:t> -t|u|f service-address </a:t>
            </a:r>
            <a:r>
              <a:rPr lang="en-US" altLang="zh-CN" sz="1200">
                <a:solidFill>
                  <a:srgbClr val="FF0000"/>
                </a:solidFill>
              </a:rPr>
              <a:t>-r</a:t>
            </a:r>
            <a:r>
              <a:rPr lang="en-US" altLang="zh-CN" sz="1200"/>
              <a:t> server-address [-g|i|m] [-w weight]</a:t>
            </a:r>
            <a:endParaRPr lang="zh-CN" altLang="zh-CN" sz="1200"/>
          </a:p>
          <a:p>
            <a:pPr lvl="2"/>
            <a:r>
              <a:rPr lang="en-US" altLang="zh-CN" sz="1000"/>
              <a:t>-t|u|f service-address</a:t>
            </a:r>
            <a:r>
              <a:rPr lang="zh-CN" altLang="zh-CN" sz="1000"/>
              <a:t>：事先定义好的某集群服务</a:t>
            </a:r>
          </a:p>
          <a:p>
            <a:pPr lvl="2"/>
            <a:r>
              <a:rPr lang="en-US" altLang="zh-CN" sz="1000"/>
              <a:t>-r server-address: </a:t>
            </a:r>
            <a:r>
              <a:rPr lang="zh-CN" altLang="zh-CN" sz="1000"/>
              <a:t>某</a:t>
            </a:r>
            <a:r>
              <a:rPr lang="en-US" altLang="zh-CN" sz="1000"/>
              <a:t>RS</a:t>
            </a:r>
            <a:r>
              <a:rPr lang="zh-CN" altLang="zh-CN" sz="1000"/>
              <a:t>的地址，在</a:t>
            </a:r>
            <a:r>
              <a:rPr lang="en-US" altLang="zh-CN" sz="1000"/>
              <a:t>NAT</a:t>
            </a:r>
            <a:r>
              <a:rPr lang="zh-CN" altLang="zh-CN" sz="1000"/>
              <a:t>模型中，可使用</a:t>
            </a:r>
            <a:r>
              <a:rPr lang="en-US" altLang="zh-CN" sz="1000"/>
              <a:t>IP</a:t>
            </a:r>
            <a:r>
              <a:rPr lang="zh-CN" altLang="zh-CN" sz="1000"/>
              <a:t>：</a:t>
            </a:r>
            <a:r>
              <a:rPr lang="en-US" altLang="zh-CN" sz="1000"/>
              <a:t>PORT</a:t>
            </a:r>
            <a:r>
              <a:rPr lang="zh-CN" altLang="zh-CN" sz="1000"/>
              <a:t>实现端口映射；</a:t>
            </a:r>
          </a:p>
          <a:p>
            <a:pPr lvl="3"/>
            <a:r>
              <a:rPr lang="en-US" altLang="zh-CN" sz="800"/>
              <a:t>[-g|i|m]: LVS</a:t>
            </a:r>
            <a:r>
              <a:rPr lang="zh-CN" altLang="zh-CN" sz="800"/>
              <a:t>类型</a:t>
            </a:r>
            <a:r>
              <a:rPr lang="en-US" altLang="zh-CN" sz="800"/>
              <a:t>	</a:t>
            </a:r>
            <a:endParaRPr lang="zh-CN" altLang="zh-CN" sz="800"/>
          </a:p>
          <a:p>
            <a:pPr lvl="3"/>
            <a:r>
              <a:rPr lang="en-US" altLang="zh-CN" sz="800"/>
              <a:t>-g: DR</a:t>
            </a:r>
            <a:endParaRPr lang="zh-CN" altLang="zh-CN" sz="800"/>
          </a:p>
          <a:p>
            <a:pPr lvl="3"/>
            <a:r>
              <a:rPr lang="en-US" altLang="zh-CN" sz="800">
                <a:solidFill>
                  <a:srgbClr val="FF0000"/>
                </a:solidFill>
              </a:rPr>
              <a:t>-i: TUN</a:t>
            </a:r>
            <a:endParaRPr lang="zh-CN" altLang="zh-CN" sz="800">
              <a:solidFill>
                <a:srgbClr val="FF0000"/>
              </a:solidFill>
            </a:endParaRPr>
          </a:p>
          <a:p>
            <a:pPr lvl="3"/>
            <a:r>
              <a:rPr lang="en-US" altLang="zh-CN" sz="800">
                <a:solidFill>
                  <a:srgbClr val="FF0000"/>
                </a:solidFill>
              </a:rPr>
              <a:t>-m: NAT</a:t>
            </a:r>
            <a:endParaRPr lang="zh-CN" altLang="zh-CN" sz="800">
              <a:solidFill>
                <a:srgbClr val="FF0000"/>
              </a:solidFill>
            </a:endParaRPr>
          </a:p>
          <a:p>
            <a:pPr lvl="3"/>
            <a:r>
              <a:rPr lang="en-US" altLang="zh-CN" sz="800"/>
              <a:t>[-w weight]: </a:t>
            </a:r>
            <a:r>
              <a:rPr lang="zh-CN" altLang="zh-CN" sz="800"/>
              <a:t>定义服务器权重</a:t>
            </a:r>
          </a:p>
          <a:p>
            <a:pPr lvl="2"/>
            <a:r>
              <a:rPr lang="zh-CN" altLang="zh-CN" sz="1000"/>
              <a:t>修改：</a:t>
            </a:r>
            <a:r>
              <a:rPr lang="en-US" altLang="zh-CN" sz="1000"/>
              <a:t>-e</a:t>
            </a:r>
            <a:endParaRPr lang="zh-CN" altLang="zh-CN" sz="1000"/>
          </a:p>
          <a:p>
            <a:pPr lvl="2"/>
            <a:r>
              <a:rPr lang="zh-CN" altLang="zh-CN" sz="1000"/>
              <a:t>删除：</a:t>
            </a:r>
            <a:r>
              <a:rPr lang="en-US" altLang="zh-CN" sz="1000"/>
              <a:t>-d -t|u|f service-address -r server-address</a:t>
            </a:r>
            <a:endParaRPr lang="zh-CN" altLang="zh-CN" sz="1600"/>
          </a:p>
          <a:p>
            <a:pPr lvl="2"/>
            <a:r>
              <a:rPr lang="en-US" altLang="zh-CN" sz="1000"/>
              <a:t># ipvsadm -a -t 172.16.100.1:80 -r 192.168.10.8 –g</a:t>
            </a:r>
            <a:endParaRPr lang="zh-CN" altLang="zh-CN" sz="1000"/>
          </a:p>
          <a:p>
            <a:pPr lvl="2"/>
            <a:r>
              <a:rPr lang="en-US" altLang="zh-CN" sz="1000"/>
              <a:t># ipvsadm -a -t 172.16.100.1:80 -r 192.168.10.9 -g</a:t>
            </a:r>
            <a:endParaRPr lang="zh-CN" altLang="zh-CN" sz="1000"/>
          </a:p>
          <a:p>
            <a:pPr lvl="1"/>
            <a:r>
              <a:rPr lang="zh-CN" altLang="zh-CN" sz="1200"/>
              <a:t>查看</a:t>
            </a:r>
          </a:p>
          <a:p>
            <a:pPr lvl="2"/>
            <a:r>
              <a:rPr lang="en-US" altLang="zh-CN" sz="1000"/>
              <a:t>-L|l</a:t>
            </a:r>
            <a:endParaRPr lang="zh-CN" altLang="zh-CN" sz="1000"/>
          </a:p>
          <a:p>
            <a:pPr lvl="2"/>
            <a:r>
              <a:rPr lang="en-US" altLang="zh-CN" sz="1000"/>
              <a:t>-n: </a:t>
            </a:r>
            <a:r>
              <a:rPr lang="zh-CN" altLang="zh-CN" sz="1000"/>
              <a:t>数字格式显示主机地址和端口</a:t>
            </a:r>
          </a:p>
          <a:p>
            <a:pPr lvl="2"/>
            <a:r>
              <a:rPr lang="en-US" altLang="zh-CN" sz="1000"/>
              <a:t>--stats</a:t>
            </a:r>
            <a:r>
              <a:rPr lang="zh-CN" altLang="zh-CN" sz="1000"/>
              <a:t>：统计数据</a:t>
            </a:r>
          </a:p>
          <a:p>
            <a:pPr lvl="2"/>
            <a:r>
              <a:rPr lang="en-US" altLang="zh-CN" sz="1000"/>
              <a:t>--rate: </a:t>
            </a:r>
            <a:r>
              <a:rPr lang="zh-CN" altLang="zh-CN" sz="1000"/>
              <a:t>速率</a:t>
            </a:r>
          </a:p>
          <a:p>
            <a:pPr lvl="2"/>
            <a:r>
              <a:rPr lang="en-US" altLang="zh-CN" sz="1000"/>
              <a:t>--timeout: </a:t>
            </a:r>
            <a:r>
              <a:rPr lang="zh-CN" altLang="zh-CN" sz="1000"/>
              <a:t>显示</a:t>
            </a:r>
            <a:r>
              <a:rPr lang="en-US" altLang="zh-CN" sz="1000"/>
              <a:t>tcp</a:t>
            </a:r>
            <a:r>
              <a:rPr lang="zh-CN" altLang="zh-CN" sz="1000"/>
              <a:t>、</a:t>
            </a:r>
            <a:r>
              <a:rPr lang="en-US" altLang="zh-CN" sz="1000"/>
              <a:t>tcpfin</a:t>
            </a:r>
            <a:r>
              <a:rPr lang="zh-CN" altLang="zh-CN" sz="1000"/>
              <a:t>和</a:t>
            </a:r>
            <a:r>
              <a:rPr lang="en-US" altLang="zh-CN" sz="1000"/>
              <a:t>udp</a:t>
            </a:r>
            <a:r>
              <a:rPr lang="zh-CN" altLang="zh-CN" sz="1000"/>
              <a:t>的会话超时时长</a:t>
            </a:r>
          </a:p>
          <a:p>
            <a:pPr lvl="2"/>
            <a:r>
              <a:rPr lang="en-US" altLang="zh-CN" sz="1000"/>
              <a:t>-:c </a:t>
            </a:r>
            <a:r>
              <a:rPr lang="zh-CN" altLang="zh-CN" sz="1000">
                <a:solidFill>
                  <a:srgbClr val="FF0000"/>
                </a:solidFill>
              </a:rPr>
              <a:t>显示当前的</a:t>
            </a:r>
            <a:r>
              <a:rPr lang="en-US" altLang="zh-CN" sz="1000">
                <a:solidFill>
                  <a:srgbClr val="FF0000"/>
                </a:solidFill>
              </a:rPr>
              <a:t>ipvs</a:t>
            </a:r>
            <a:r>
              <a:rPr lang="zh-CN" altLang="zh-CN" sz="1000">
                <a:solidFill>
                  <a:srgbClr val="FF0000"/>
                </a:solidFill>
              </a:rPr>
              <a:t>连接状况</a:t>
            </a:r>
            <a:endParaRPr lang="zh-CN" altLang="zh-CN" sz="1600">
              <a:solidFill>
                <a:srgbClr val="FF0000"/>
              </a:solidFill>
            </a:endParaRPr>
          </a:p>
          <a:p>
            <a:pPr lvl="1"/>
            <a:r>
              <a:rPr lang="zh-CN" altLang="zh-CN" sz="1200"/>
              <a:t>删除所有集群服务</a:t>
            </a:r>
          </a:p>
          <a:p>
            <a:pPr lvl="2"/>
            <a:r>
              <a:rPr lang="en-US" altLang="zh-CN" sz="1000"/>
              <a:t>-C</a:t>
            </a:r>
            <a:r>
              <a:rPr lang="zh-CN" altLang="zh-CN" sz="1000"/>
              <a:t>：清空</a:t>
            </a:r>
            <a:r>
              <a:rPr lang="en-US" altLang="zh-CN" sz="1000"/>
              <a:t>ipvs</a:t>
            </a:r>
            <a:r>
              <a:rPr lang="zh-CN" altLang="zh-CN" sz="1000"/>
              <a:t>规则</a:t>
            </a:r>
          </a:p>
          <a:p>
            <a:pPr lvl="1"/>
            <a:r>
              <a:rPr lang="zh-CN" altLang="zh-CN" sz="1200"/>
              <a:t>保存规则</a:t>
            </a:r>
          </a:p>
          <a:p>
            <a:pPr lvl="2"/>
            <a:r>
              <a:rPr lang="en-US" altLang="zh-CN" sz="1000"/>
              <a:t>-S </a:t>
            </a:r>
            <a:endParaRPr lang="zh-CN" altLang="zh-CN" sz="1000"/>
          </a:p>
          <a:p>
            <a:pPr lvl="2"/>
            <a:r>
              <a:rPr lang="en-US" altLang="zh-CN" sz="1000"/>
              <a:t># ipvsadm -S &gt; /path/to/somefile</a:t>
            </a:r>
            <a:endParaRPr lang="zh-CN" altLang="zh-CN" sz="1000"/>
          </a:p>
          <a:p>
            <a:pPr lvl="1"/>
            <a:r>
              <a:rPr lang="zh-CN" altLang="zh-CN" sz="1200"/>
              <a:t>载入此前的规则：</a:t>
            </a:r>
          </a:p>
          <a:p>
            <a:pPr lvl="2"/>
            <a:r>
              <a:rPr lang="en-US" altLang="zh-CN" sz="1000"/>
              <a:t>-R</a:t>
            </a:r>
            <a:endParaRPr lang="zh-CN" altLang="zh-CN" sz="1000"/>
          </a:p>
          <a:p>
            <a:pPr lvl="1"/>
            <a:r>
              <a:rPr lang="en-US" altLang="zh-CN" sz="1200"/>
              <a:t># ipvsadm -R &lt; /path/form/somefile</a:t>
            </a:r>
            <a:endParaRPr lang="zh-CN" altLang="zh-CN" sz="120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768768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LVS-DR</a:t>
            </a:r>
            <a:r>
              <a:rPr lang="zh-CN" altLang="en-US"/>
              <a:t>实验手册拓扑图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51520" y="1075913"/>
            <a:ext cx="8712968" cy="5070776"/>
            <a:chOff x="179512" y="1052736"/>
            <a:chExt cx="8712968" cy="5070776"/>
          </a:xfrm>
        </p:grpSpPr>
        <p:sp>
          <p:nvSpPr>
            <p:cNvPr id="39" name="矩形 38"/>
            <p:cNvSpPr/>
            <p:nvPr/>
          </p:nvSpPr>
          <p:spPr>
            <a:xfrm>
              <a:off x="179512" y="1052736"/>
              <a:ext cx="8712968" cy="475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>
                  <a:solidFill>
                    <a:srgbClr val="FF0000"/>
                  </a:solidFill>
                </a:rPr>
                <a:t>windows+vmware+lvs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36165" y="3176972"/>
              <a:ext cx="501491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vmware nat service:192.168.9.2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36165" y="1217272"/>
              <a:ext cx="1152128" cy="15996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node01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lvs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32309" y="1225906"/>
              <a:ext cx="1152128" cy="15823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node02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httpd01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28453" y="1225906"/>
              <a:ext cx="1152128" cy="15910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node03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httpd02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398955" y="1225906"/>
              <a:ext cx="1152128" cy="15823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node04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36165" y="4002600"/>
              <a:ext cx="1152128" cy="5740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vmnet8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192.168.9.1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52320" y="5475440"/>
              <a:ext cx="115212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</a:rPr>
                <a:t>以太网</a:t>
              </a:r>
              <a:endParaRPr lang="en-US" altLang="zh-CN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192.168.1.8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矩形: 单圆角 11"/>
            <p:cNvSpPr/>
            <p:nvPr/>
          </p:nvSpPr>
          <p:spPr>
            <a:xfrm>
              <a:off x="395536" y="4797151"/>
              <a:ext cx="2059743" cy="864097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</a:rPr>
                <a:t>浏览器</a:t>
              </a:r>
              <a:endParaRPr lang="en-US" altLang="zh-CN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http://192.168.9.100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>
              <a:cxnSpLocks/>
              <a:endCxn id="11" idx="0"/>
            </p:cNvCxnSpPr>
            <p:nvPr/>
          </p:nvCxnSpPr>
          <p:spPr>
            <a:xfrm>
              <a:off x="8028384" y="3609020"/>
              <a:ext cx="0" cy="186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4130969" y="2808298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436096" y="2816932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704517" y="2816932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956376" y="2808298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2455279" y="4289646"/>
              <a:ext cx="1080886" cy="9395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170206" y="2477412"/>
              <a:ext cx="531779" cy="4835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rip</a:t>
              </a:r>
            </a:p>
            <a:p>
              <a:pPr algn="ctr"/>
              <a:r>
                <a:rPr lang="en-US" altLang="zh-CN"/>
                <a:t>eth0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46339" y="2229770"/>
              <a:ext cx="531779" cy="72674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vip</a:t>
              </a:r>
            </a:p>
            <a:p>
              <a:pPr algn="ctr"/>
              <a:r>
                <a:rPr lang="en-US" altLang="zh-CN"/>
                <a:t>dip</a:t>
              </a:r>
            </a:p>
            <a:p>
              <a:pPr algn="ctr"/>
              <a:r>
                <a:rPr lang="en-US" altLang="zh-CN"/>
                <a:t>eth0</a:t>
              </a:r>
              <a:endParaRPr lang="zh-CN" altLang="en-US"/>
            </a:p>
          </p:txBody>
        </p:sp>
        <p:cxnSp>
          <p:nvCxnSpPr>
            <p:cNvPr id="32" name="直接箭头连接符 31"/>
            <p:cNvCxnSpPr>
              <a:cxnSpLocks/>
              <a:stCxn id="10" idx="0"/>
            </p:cNvCxnSpPr>
            <p:nvPr/>
          </p:nvCxnSpPr>
          <p:spPr>
            <a:xfrm flipV="1">
              <a:off x="4112229" y="3609020"/>
              <a:ext cx="0" cy="393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2455279" y="5229200"/>
              <a:ext cx="4997041" cy="5702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438627" y="1125777"/>
              <a:ext cx="531779" cy="5007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lo:1</a:t>
              </a:r>
            </a:p>
            <a:p>
              <a:pPr algn="ctr"/>
              <a:r>
                <a:rPr lang="en-US" altLang="zh-CN"/>
                <a:t>*vip</a:t>
              </a: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142483" y="1131006"/>
              <a:ext cx="531779" cy="5007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lo:1</a:t>
              </a:r>
            </a:p>
            <a:p>
              <a:pPr algn="ctr"/>
              <a:r>
                <a:rPr lang="en-US" altLang="zh-CN"/>
                <a:t>*vip</a:t>
              </a: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410905" y="2479136"/>
              <a:ext cx="531779" cy="4835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rip</a:t>
              </a:r>
            </a:p>
            <a:p>
              <a:pPr algn="ctr"/>
              <a:r>
                <a:rPr lang="en-US" altLang="zh-CN"/>
                <a:t>eth0</a:t>
              </a: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651604" y="2477412"/>
              <a:ext cx="531779" cy="4835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/>
                <a:t>eth0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79242" y="1448117"/>
              <a:ext cx="2946748" cy="2462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，正确描述拓扑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nat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：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lvs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负责上下行数据，网络瓶颈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dr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：直接路由，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lvs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还是负载，后端真实服务器能直接会送客户端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，前提：客户端发送和收到的数据包要保持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socket</a:t>
              </a: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收到的源地址是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VIP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：后端要有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6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，隐藏后端的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VIP</a:t>
              </a:r>
            </a:p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7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，</a:t>
              </a:r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lvs</a:t>
              </a:r>
              <a:r>
                <a:rPr lang="zh-CN" altLang="en-US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和后端是下一跳的关系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" name="任意多边形: 形状 2"/>
          <p:cNvSpPr/>
          <p:nvPr/>
        </p:nvSpPr>
        <p:spPr>
          <a:xfrm>
            <a:off x="2326511" y="2257063"/>
            <a:ext cx="2037781" cy="2708476"/>
          </a:xfrm>
          <a:custGeom>
            <a:avLst/>
            <a:gdLst>
              <a:gd name="connsiteX0" fmla="*/ 0 w 2037781"/>
              <a:gd name="connsiteY0" fmla="*/ 2708476 h 2708476"/>
              <a:gd name="connsiteX1" fmla="*/ 150471 w 2037781"/>
              <a:gd name="connsiteY1" fmla="*/ 2696902 h 2708476"/>
              <a:gd name="connsiteX2" fmla="*/ 219919 w 2037781"/>
              <a:gd name="connsiteY2" fmla="*/ 2673752 h 2708476"/>
              <a:gd name="connsiteX3" fmla="*/ 254643 w 2037781"/>
              <a:gd name="connsiteY3" fmla="*/ 2662178 h 2708476"/>
              <a:gd name="connsiteX4" fmla="*/ 324092 w 2037781"/>
              <a:gd name="connsiteY4" fmla="*/ 2615879 h 2708476"/>
              <a:gd name="connsiteX5" fmla="*/ 428264 w 2037781"/>
              <a:gd name="connsiteY5" fmla="*/ 2581155 h 2708476"/>
              <a:gd name="connsiteX6" fmla="*/ 462988 w 2037781"/>
              <a:gd name="connsiteY6" fmla="*/ 2569580 h 2708476"/>
              <a:gd name="connsiteX7" fmla="*/ 497712 w 2037781"/>
              <a:gd name="connsiteY7" fmla="*/ 2546431 h 2708476"/>
              <a:gd name="connsiteX8" fmla="*/ 567160 w 2037781"/>
              <a:gd name="connsiteY8" fmla="*/ 2523281 h 2708476"/>
              <a:gd name="connsiteX9" fmla="*/ 625033 w 2037781"/>
              <a:gd name="connsiteY9" fmla="*/ 2476983 h 2708476"/>
              <a:gd name="connsiteX10" fmla="*/ 648183 w 2037781"/>
              <a:gd name="connsiteY10" fmla="*/ 2453833 h 2708476"/>
              <a:gd name="connsiteX11" fmla="*/ 682907 w 2037781"/>
              <a:gd name="connsiteY11" fmla="*/ 2430684 h 2708476"/>
              <a:gd name="connsiteX12" fmla="*/ 706056 w 2037781"/>
              <a:gd name="connsiteY12" fmla="*/ 2407534 h 2708476"/>
              <a:gd name="connsiteX13" fmla="*/ 763930 w 2037781"/>
              <a:gd name="connsiteY13" fmla="*/ 2361236 h 2708476"/>
              <a:gd name="connsiteX14" fmla="*/ 787079 w 2037781"/>
              <a:gd name="connsiteY14" fmla="*/ 2326512 h 2708476"/>
              <a:gd name="connsiteX15" fmla="*/ 810228 w 2037781"/>
              <a:gd name="connsiteY15" fmla="*/ 2303362 h 2708476"/>
              <a:gd name="connsiteX16" fmla="*/ 833378 w 2037781"/>
              <a:gd name="connsiteY16" fmla="*/ 2268638 h 2708476"/>
              <a:gd name="connsiteX17" fmla="*/ 891251 w 2037781"/>
              <a:gd name="connsiteY17" fmla="*/ 2199190 h 2708476"/>
              <a:gd name="connsiteX18" fmla="*/ 937550 w 2037781"/>
              <a:gd name="connsiteY18" fmla="*/ 2095018 h 2708476"/>
              <a:gd name="connsiteX19" fmla="*/ 949124 w 2037781"/>
              <a:gd name="connsiteY19" fmla="*/ 2060294 h 2708476"/>
              <a:gd name="connsiteX20" fmla="*/ 972274 w 2037781"/>
              <a:gd name="connsiteY20" fmla="*/ 2025570 h 2708476"/>
              <a:gd name="connsiteX21" fmla="*/ 983848 w 2037781"/>
              <a:gd name="connsiteY21" fmla="*/ 1979271 h 2708476"/>
              <a:gd name="connsiteX22" fmla="*/ 1006998 w 2037781"/>
              <a:gd name="connsiteY22" fmla="*/ 1932972 h 2708476"/>
              <a:gd name="connsiteX23" fmla="*/ 1018573 w 2037781"/>
              <a:gd name="connsiteY23" fmla="*/ 1898248 h 2708476"/>
              <a:gd name="connsiteX24" fmla="*/ 1041722 w 2037781"/>
              <a:gd name="connsiteY24" fmla="*/ 1863524 h 2708476"/>
              <a:gd name="connsiteX25" fmla="*/ 1088021 w 2037781"/>
              <a:gd name="connsiteY25" fmla="*/ 1782502 h 2708476"/>
              <a:gd name="connsiteX26" fmla="*/ 1111170 w 2037781"/>
              <a:gd name="connsiteY26" fmla="*/ 1713053 h 2708476"/>
              <a:gd name="connsiteX27" fmla="*/ 1134319 w 2037781"/>
              <a:gd name="connsiteY27" fmla="*/ 1678329 h 2708476"/>
              <a:gd name="connsiteX28" fmla="*/ 1157469 w 2037781"/>
              <a:gd name="connsiteY28" fmla="*/ 1608881 h 2708476"/>
              <a:gd name="connsiteX29" fmla="*/ 1203767 w 2037781"/>
              <a:gd name="connsiteY29" fmla="*/ 1481560 h 2708476"/>
              <a:gd name="connsiteX30" fmla="*/ 1215342 w 2037781"/>
              <a:gd name="connsiteY30" fmla="*/ 1423686 h 2708476"/>
              <a:gd name="connsiteX31" fmla="*/ 1238492 w 2037781"/>
              <a:gd name="connsiteY31" fmla="*/ 1354238 h 2708476"/>
              <a:gd name="connsiteX32" fmla="*/ 1250066 w 2037781"/>
              <a:gd name="connsiteY32" fmla="*/ 1284790 h 2708476"/>
              <a:gd name="connsiteX33" fmla="*/ 1261641 w 2037781"/>
              <a:gd name="connsiteY33" fmla="*/ 1180618 h 2708476"/>
              <a:gd name="connsiteX34" fmla="*/ 1273216 w 2037781"/>
              <a:gd name="connsiteY34" fmla="*/ 1145894 h 2708476"/>
              <a:gd name="connsiteX35" fmla="*/ 1284790 w 2037781"/>
              <a:gd name="connsiteY35" fmla="*/ 1088021 h 2708476"/>
              <a:gd name="connsiteX36" fmla="*/ 1307940 w 2037781"/>
              <a:gd name="connsiteY36" fmla="*/ 949124 h 2708476"/>
              <a:gd name="connsiteX37" fmla="*/ 1331089 w 2037781"/>
              <a:gd name="connsiteY37" fmla="*/ 879676 h 2708476"/>
              <a:gd name="connsiteX38" fmla="*/ 1342664 w 2037781"/>
              <a:gd name="connsiteY38" fmla="*/ 821803 h 2708476"/>
              <a:gd name="connsiteX39" fmla="*/ 1365813 w 2037781"/>
              <a:gd name="connsiteY39" fmla="*/ 752355 h 2708476"/>
              <a:gd name="connsiteX40" fmla="*/ 1400537 w 2037781"/>
              <a:gd name="connsiteY40" fmla="*/ 601884 h 2708476"/>
              <a:gd name="connsiteX41" fmla="*/ 1435261 w 2037781"/>
              <a:gd name="connsiteY41" fmla="*/ 486137 h 2708476"/>
              <a:gd name="connsiteX42" fmla="*/ 1458411 w 2037781"/>
              <a:gd name="connsiteY42" fmla="*/ 462988 h 2708476"/>
              <a:gd name="connsiteX43" fmla="*/ 1493135 w 2037781"/>
              <a:gd name="connsiteY43" fmla="*/ 358815 h 2708476"/>
              <a:gd name="connsiteX44" fmla="*/ 1504709 w 2037781"/>
              <a:gd name="connsiteY44" fmla="*/ 324091 h 2708476"/>
              <a:gd name="connsiteX45" fmla="*/ 1527859 w 2037781"/>
              <a:gd name="connsiteY45" fmla="*/ 300942 h 2708476"/>
              <a:gd name="connsiteX46" fmla="*/ 1574157 w 2037781"/>
              <a:gd name="connsiteY46" fmla="*/ 185195 h 2708476"/>
              <a:gd name="connsiteX47" fmla="*/ 1608881 w 2037781"/>
              <a:gd name="connsiteY47" fmla="*/ 115747 h 2708476"/>
              <a:gd name="connsiteX48" fmla="*/ 1620456 w 2037781"/>
              <a:gd name="connsiteY48" fmla="*/ 69448 h 2708476"/>
              <a:gd name="connsiteX49" fmla="*/ 1678330 w 2037781"/>
              <a:gd name="connsiteY49" fmla="*/ 11575 h 2708476"/>
              <a:gd name="connsiteX50" fmla="*/ 1713054 w 2037781"/>
              <a:gd name="connsiteY50" fmla="*/ 0 h 2708476"/>
              <a:gd name="connsiteX51" fmla="*/ 1863524 w 2037781"/>
              <a:gd name="connsiteY51" fmla="*/ 11575 h 2708476"/>
              <a:gd name="connsiteX52" fmla="*/ 1932973 w 2037781"/>
              <a:gd name="connsiteY52" fmla="*/ 57874 h 2708476"/>
              <a:gd name="connsiteX53" fmla="*/ 2002421 w 2037781"/>
              <a:gd name="connsiteY53" fmla="*/ 115747 h 2708476"/>
              <a:gd name="connsiteX54" fmla="*/ 2013995 w 2037781"/>
              <a:gd name="connsiteY54" fmla="*/ 150471 h 2708476"/>
              <a:gd name="connsiteX55" fmla="*/ 2037145 w 2037781"/>
              <a:gd name="connsiteY55" fmla="*/ 173621 h 2708476"/>
              <a:gd name="connsiteX56" fmla="*/ 2025570 w 2037781"/>
              <a:gd name="connsiteY56" fmla="*/ 219919 h 2708476"/>
              <a:gd name="connsiteX57" fmla="*/ 1944547 w 2037781"/>
              <a:gd name="connsiteY57" fmla="*/ 289367 h 2708476"/>
              <a:gd name="connsiteX58" fmla="*/ 1909823 w 2037781"/>
              <a:gd name="connsiteY58" fmla="*/ 300942 h 2708476"/>
              <a:gd name="connsiteX59" fmla="*/ 1724628 w 2037781"/>
              <a:gd name="connsiteY59" fmla="*/ 289367 h 2708476"/>
              <a:gd name="connsiteX60" fmla="*/ 1620456 w 2037781"/>
              <a:gd name="connsiteY60" fmla="*/ 266218 h 2708476"/>
              <a:gd name="connsiteX61" fmla="*/ 1574157 w 2037781"/>
              <a:gd name="connsiteY61" fmla="*/ 208345 h 2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037781" h="2708476">
                <a:moveTo>
                  <a:pt x="0" y="2708476"/>
                </a:moveTo>
                <a:cubicBezTo>
                  <a:pt x="50157" y="2704618"/>
                  <a:pt x="100781" y="2704748"/>
                  <a:pt x="150471" y="2696902"/>
                </a:cubicBezTo>
                <a:cubicBezTo>
                  <a:pt x="174574" y="2693096"/>
                  <a:pt x="196770" y="2681468"/>
                  <a:pt x="219919" y="2673752"/>
                </a:cubicBezTo>
                <a:lnTo>
                  <a:pt x="254643" y="2662178"/>
                </a:lnTo>
                <a:cubicBezTo>
                  <a:pt x="277793" y="2646745"/>
                  <a:pt x="297697" y="2624677"/>
                  <a:pt x="324092" y="2615879"/>
                </a:cubicBezTo>
                <a:lnTo>
                  <a:pt x="428264" y="2581155"/>
                </a:lnTo>
                <a:cubicBezTo>
                  <a:pt x="439839" y="2577297"/>
                  <a:pt x="452836" y="2576348"/>
                  <a:pt x="462988" y="2569580"/>
                </a:cubicBezTo>
                <a:cubicBezTo>
                  <a:pt x="474563" y="2561864"/>
                  <a:pt x="485000" y="2552081"/>
                  <a:pt x="497712" y="2546431"/>
                </a:cubicBezTo>
                <a:cubicBezTo>
                  <a:pt x="520010" y="2536521"/>
                  <a:pt x="567160" y="2523281"/>
                  <a:pt x="567160" y="2523281"/>
                </a:cubicBezTo>
                <a:cubicBezTo>
                  <a:pt x="613266" y="2454121"/>
                  <a:pt x="562913" y="2514255"/>
                  <a:pt x="625033" y="2476983"/>
                </a:cubicBezTo>
                <a:cubicBezTo>
                  <a:pt x="634391" y="2471368"/>
                  <a:pt x="639661" y="2460650"/>
                  <a:pt x="648183" y="2453833"/>
                </a:cubicBezTo>
                <a:cubicBezTo>
                  <a:pt x="659046" y="2445143"/>
                  <a:pt x="672044" y="2439374"/>
                  <a:pt x="682907" y="2430684"/>
                </a:cubicBezTo>
                <a:cubicBezTo>
                  <a:pt x="691428" y="2423867"/>
                  <a:pt x="697770" y="2414636"/>
                  <a:pt x="706056" y="2407534"/>
                </a:cubicBezTo>
                <a:cubicBezTo>
                  <a:pt x="724813" y="2391456"/>
                  <a:pt x="746461" y="2378705"/>
                  <a:pt x="763930" y="2361236"/>
                </a:cubicBezTo>
                <a:cubicBezTo>
                  <a:pt x="773767" y="2351400"/>
                  <a:pt x="778389" y="2337375"/>
                  <a:pt x="787079" y="2326512"/>
                </a:cubicBezTo>
                <a:cubicBezTo>
                  <a:pt x="793896" y="2317990"/>
                  <a:pt x="803411" y="2311883"/>
                  <a:pt x="810228" y="2303362"/>
                </a:cubicBezTo>
                <a:cubicBezTo>
                  <a:pt x="818918" y="2292499"/>
                  <a:pt x="824472" y="2279325"/>
                  <a:pt x="833378" y="2268638"/>
                </a:cubicBezTo>
                <a:cubicBezTo>
                  <a:pt x="859338" y="2237487"/>
                  <a:pt x="874830" y="2236138"/>
                  <a:pt x="891251" y="2199190"/>
                </a:cubicBezTo>
                <a:cubicBezTo>
                  <a:pt x="946345" y="2075227"/>
                  <a:pt x="885161" y="2173600"/>
                  <a:pt x="937550" y="2095018"/>
                </a:cubicBezTo>
                <a:cubicBezTo>
                  <a:pt x="941408" y="2083443"/>
                  <a:pt x="943668" y="2071207"/>
                  <a:pt x="949124" y="2060294"/>
                </a:cubicBezTo>
                <a:cubicBezTo>
                  <a:pt x="955345" y="2047851"/>
                  <a:pt x="966794" y="2038356"/>
                  <a:pt x="972274" y="2025570"/>
                </a:cubicBezTo>
                <a:cubicBezTo>
                  <a:pt x="978540" y="2010948"/>
                  <a:pt x="978262" y="1994166"/>
                  <a:pt x="983848" y="1979271"/>
                </a:cubicBezTo>
                <a:cubicBezTo>
                  <a:pt x="989906" y="1963115"/>
                  <a:pt x="1000201" y="1948832"/>
                  <a:pt x="1006998" y="1932972"/>
                </a:cubicBezTo>
                <a:cubicBezTo>
                  <a:pt x="1011804" y="1921758"/>
                  <a:pt x="1013117" y="1909161"/>
                  <a:pt x="1018573" y="1898248"/>
                </a:cubicBezTo>
                <a:cubicBezTo>
                  <a:pt x="1024794" y="1885806"/>
                  <a:pt x="1034820" y="1875602"/>
                  <a:pt x="1041722" y="1863524"/>
                </a:cubicBezTo>
                <a:cubicBezTo>
                  <a:pt x="1100455" y="1760741"/>
                  <a:pt x="1031626" y="1867091"/>
                  <a:pt x="1088021" y="1782502"/>
                </a:cubicBezTo>
                <a:cubicBezTo>
                  <a:pt x="1095737" y="1759352"/>
                  <a:pt x="1097634" y="1733357"/>
                  <a:pt x="1111170" y="1713053"/>
                </a:cubicBezTo>
                <a:cubicBezTo>
                  <a:pt x="1118886" y="1701478"/>
                  <a:pt x="1128669" y="1691041"/>
                  <a:pt x="1134319" y="1678329"/>
                </a:cubicBezTo>
                <a:cubicBezTo>
                  <a:pt x="1144229" y="1656031"/>
                  <a:pt x="1148407" y="1631537"/>
                  <a:pt x="1157469" y="1608881"/>
                </a:cubicBezTo>
                <a:cubicBezTo>
                  <a:pt x="1175221" y="1564501"/>
                  <a:pt x="1191030" y="1528264"/>
                  <a:pt x="1203767" y="1481560"/>
                </a:cubicBezTo>
                <a:cubicBezTo>
                  <a:pt x="1208943" y="1462580"/>
                  <a:pt x="1210165" y="1442666"/>
                  <a:pt x="1215342" y="1423686"/>
                </a:cubicBezTo>
                <a:cubicBezTo>
                  <a:pt x="1221763" y="1400144"/>
                  <a:pt x="1238492" y="1354238"/>
                  <a:pt x="1238492" y="1354238"/>
                </a:cubicBezTo>
                <a:cubicBezTo>
                  <a:pt x="1242350" y="1331089"/>
                  <a:pt x="1246964" y="1308053"/>
                  <a:pt x="1250066" y="1284790"/>
                </a:cubicBezTo>
                <a:cubicBezTo>
                  <a:pt x="1254683" y="1250159"/>
                  <a:pt x="1255897" y="1215080"/>
                  <a:pt x="1261641" y="1180618"/>
                </a:cubicBezTo>
                <a:cubicBezTo>
                  <a:pt x="1263647" y="1168583"/>
                  <a:pt x="1270257" y="1157731"/>
                  <a:pt x="1273216" y="1145894"/>
                </a:cubicBezTo>
                <a:cubicBezTo>
                  <a:pt x="1277987" y="1126808"/>
                  <a:pt x="1281799" y="1107465"/>
                  <a:pt x="1284790" y="1088021"/>
                </a:cubicBezTo>
                <a:cubicBezTo>
                  <a:pt x="1296885" y="1009402"/>
                  <a:pt x="1289564" y="1010379"/>
                  <a:pt x="1307940" y="949124"/>
                </a:cubicBezTo>
                <a:cubicBezTo>
                  <a:pt x="1314952" y="925752"/>
                  <a:pt x="1326303" y="903604"/>
                  <a:pt x="1331089" y="879676"/>
                </a:cubicBezTo>
                <a:cubicBezTo>
                  <a:pt x="1334947" y="860385"/>
                  <a:pt x="1337488" y="840783"/>
                  <a:pt x="1342664" y="821803"/>
                </a:cubicBezTo>
                <a:cubicBezTo>
                  <a:pt x="1349084" y="798261"/>
                  <a:pt x="1365813" y="752355"/>
                  <a:pt x="1365813" y="752355"/>
                </a:cubicBezTo>
                <a:cubicBezTo>
                  <a:pt x="1392680" y="564290"/>
                  <a:pt x="1358170" y="771349"/>
                  <a:pt x="1400537" y="601884"/>
                </a:cubicBezTo>
                <a:cubicBezTo>
                  <a:pt x="1405782" y="580903"/>
                  <a:pt x="1425869" y="495529"/>
                  <a:pt x="1435261" y="486137"/>
                </a:cubicBezTo>
                <a:lnTo>
                  <a:pt x="1458411" y="462988"/>
                </a:lnTo>
                <a:lnTo>
                  <a:pt x="1493135" y="358815"/>
                </a:lnTo>
                <a:cubicBezTo>
                  <a:pt x="1496993" y="347240"/>
                  <a:pt x="1496082" y="332718"/>
                  <a:pt x="1504709" y="324091"/>
                </a:cubicBezTo>
                <a:lnTo>
                  <a:pt x="1527859" y="300942"/>
                </a:lnTo>
                <a:cubicBezTo>
                  <a:pt x="1580546" y="142880"/>
                  <a:pt x="1523067" y="304405"/>
                  <a:pt x="1574157" y="185195"/>
                </a:cubicBezTo>
                <a:cubicBezTo>
                  <a:pt x="1602909" y="118107"/>
                  <a:pt x="1564396" y="182476"/>
                  <a:pt x="1608881" y="115747"/>
                </a:cubicBezTo>
                <a:cubicBezTo>
                  <a:pt x="1612739" y="100314"/>
                  <a:pt x="1614190" y="84070"/>
                  <a:pt x="1620456" y="69448"/>
                </a:cubicBezTo>
                <a:cubicBezTo>
                  <a:pt x="1633084" y="39983"/>
                  <a:pt x="1650268" y="25606"/>
                  <a:pt x="1678330" y="11575"/>
                </a:cubicBezTo>
                <a:cubicBezTo>
                  <a:pt x="1689243" y="6119"/>
                  <a:pt x="1701479" y="3858"/>
                  <a:pt x="1713054" y="0"/>
                </a:cubicBezTo>
                <a:cubicBezTo>
                  <a:pt x="1763211" y="3858"/>
                  <a:pt x="1813608" y="5335"/>
                  <a:pt x="1863524" y="11575"/>
                </a:cubicBezTo>
                <a:cubicBezTo>
                  <a:pt x="1906599" y="16960"/>
                  <a:pt x="1899252" y="29774"/>
                  <a:pt x="1932973" y="57874"/>
                </a:cubicBezTo>
                <a:cubicBezTo>
                  <a:pt x="2029654" y="138440"/>
                  <a:pt x="1900982" y="14308"/>
                  <a:pt x="2002421" y="115747"/>
                </a:cubicBezTo>
                <a:cubicBezTo>
                  <a:pt x="2006279" y="127322"/>
                  <a:pt x="2007718" y="140009"/>
                  <a:pt x="2013995" y="150471"/>
                </a:cubicBezTo>
                <a:cubicBezTo>
                  <a:pt x="2019610" y="159829"/>
                  <a:pt x="2035351" y="162856"/>
                  <a:pt x="2037145" y="173621"/>
                </a:cubicBezTo>
                <a:cubicBezTo>
                  <a:pt x="2039760" y="189312"/>
                  <a:pt x="2034001" y="206429"/>
                  <a:pt x="2025570" y="219919"/>
                </a:cubicBezTo>
                <a:cubicBezTo>
                  <a:pt x="2012624" y="240632"/>
                  <a:pt x="1969903" y="276689"/>
                  <a:pt x="1944547" y="289367"/>
                </a:cubicBezTo>
                <a:cubicBezTo>
                  <a:pt x="1933634" y="294823"/>
                  <a:pt x="1921398" y="297084"/>
                  <a:pt x="1909823" y="300942"/>
                </a:cubicBezTo>
                <a:cubicBezTo>
                  <a:pt x="1848091" y="297084"/>
                  <a:pt x="1786202" y="295231"/>
                  <a:pt x="1724628" y="289367"/>
                </a:cubicBezTo>
                <a:cubicBezTo>
                  <a:pt x="1700884" y="287106"/>
                  <a:pt x="1645629" y="272511"/>
                  <a:pt x="1620456" y="266218"/>
                </a:cubicBezTo>
                <a:cubicBezTo>
                  <a:pt x="1579632" y="225394"/>
                  <a:pt x="1593053" y="246135"/>
                  <a:pt x="1574157" y="20834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3946967" y="1412111"/>
            <a:ext cx="1725296" cy="2037145"/>
          </a:xfrm>
          <a:custGeom>
            <a:avLst/>
            <a:gdLst>
              <a:gd name="connsiteX0" fmla="*/ 173620 w 1725296"/>
              <a:gd name="connsiteY0" fmla="*/ 1284790 h 2037145"/>
              <a:gd name="connsiteX1" fmla="*/ 300942 w 1725296"/>
              <a:gd name="connsiteY1" fmla="*/ 1250066 h 2037145"/>
              <a:gd name="connsiteX2" fmla="*/ 324091 w 1725296"/>
              <a:gd name="connsiteY2" fmla="*/ 1215342 h 2037145"/>
              <a:gd name="connsiteX3" fmla="*/ 312517 w 1725296"/>
              <a:gd name="connsiteY3" fmla="*/ 1134319 h 2037145"/>
              <a:gd name="connsiteX4" fmla="*/ 277792 w 1725296"/>
              <a:gd name="connsiteY4" fmla="*/ 1111170 h 2037145"/>
              <a:gd name="connsiteX5" fmla="*/ 208344 w 1725296"/>
              <a:gd name="connsiteY5" fmla="*/ 1064871 h 2037145"/>
              <a:gd name="connsiteX6" fmla="*/ 46299 w 1725296"/>
              <a:gd name="connsiteY6" fmla="*/ 1145894 h 2037145"/>
              <a:gd name="connsiteX7" fmla="*/ 0 w 1725296"/>
              <a:gd name="connsiteY7" fmla="*/ 1215342 h 2037145"/>
              <a:gd name="connsiteX8" fmla="*/ 34724 w 1725296"/>
              <a:gd name="connsiteY8" fmla="*/ 1342664 h 2037145"/>
              <a:gd name="connsiteX9" fmla="*/ 92598 w 1725296"/>
              <a:gd name="connsiteY9" fmla="*/ 1354238 h 2037145"/>
              <a:gd name="connsiteX10" fmla="*/ 173620 w 1725296"/>
              <a:gd name="connsiteY10" fmla="*/ 1388962 h 2037145"/>
              <a:gd name="connsiteX11" fmla="*/ 196770 w 1725296"/>
              <a:gd name="connsiteY11" fmla="*/ 1412112 h 2037145"/>
              <a:gd name="connsiteX12" fmla="*/ 254643 w 1725296"/>
              <a:gd name="connsiteY12" fmla="*/ 1458411 h 2037145"/>
              <a:gd name="connsiteX13" fmla="*/ 277792 w 1725296"/>
              <a:gd name="connsiteY13" fmla="*/ 1504709 h 2037145"/>
              <a:gd name="connsiteX14" fmla="*/ 324091 w 1725296"/>
              <a:gd name="connsiteY14" fmla="*/ 1574157 h 2037145"/>
              <a:gd name="connsiteX15" fmla="*/ 358815 w 1725296"/>
              <a:gd name="connsiteY15" fmla="*/ 1632031 h 2037145"/>
              <a:gd name="connsiteX16" fmla="*/ 439838 w 1725296"/>
              <a:gd name="connsiteY16" fmla="*/ 1736203 h 2037145"/>
              <a:gd name="connsiteX17" fmla="*/ 474562 w 1725296"/>
              <a:gd name="connsiteY17" fmla="*/ 1782502 h 2037145"/>
              <a:gd name="connsiteX18" fmla="*/ 544010 w 1725296"/>
              <a:gd name="connsiteY18" fmla="*/ 1886674 h 2037145"/>
              <a:gd name="connsiteX19" fmla="*/ 601884 w 1725296"/>
              <a:gd name="connsiteY19" fmla="*/ 1956122 h 2037145"/>
              <a:gd name="connsiteX20" fmla="*/ 636608 w 1725296"/>
              <a:gd name="connsiteY20" fmla="*/ 1967697 h 2037145"/>
              <a:gd name="connsiteX21" fmla="*/ 682906 w 1725296"/>
              <a:gd name="connsiteY21" fmla="*/ 1990846 h 2037145"/>
              <a:gd name="connsiteX22" fmla="*/ 740780 w 1725296"/>
              <a:gd name="connsiteY22" fmla="*/ 2002421 h 2037145"/>
              <a:gd name="connsiteX23" fmla="*/ 856527 w 1725296"/>
              <a:gd name="connsiteY23" fmla="*/ 2037145 h 2037145"/>
              <a:gd name="connsiteX24" fmla="*/ 1307939 w 1725296"/>
              <a:gd name="connsiteY24" fmla="*/ 2025570 h 2037145"/>
              <a:gd name="connsiteX25" fmla="*/ 1365813 w 1725296"/>
              <a:gd name="connsiteY25" fmla="*/ 1990846 h 2037145"/>
              <a:gd name="connsiteX26" fmla="*/ 1435261 w 1725296"/>
              <a:gd name="connsiteY26" fmla="*/ 1944547 h 2037145"/>
              <a:gd name="connsiteX27" fmla="*/ 1469985 w 1725296"/>
              <a:gd name="connsiteY27" fmla="*/ 1921398 h 2037145"/>
              <a:gd name="connsiteX28" fmla="*/ 1516284 w 1725296"/>
              <a:gd name="connsiteY28" fmla="*/ 1817226 h 2037145"/>
              <a:gd name="connsiteX29" fmla="*/ 1539433 w 1725296"/>
              <a:gd name="connsiteY29" fmla="*/ 1747778 h 2037145"/>
              <a:gd name="connsiteX30" fmla="*/ 1562582 w 1725296"/>
              <a:gd name="connsiteY30" fmla="*/ 1713054 h 2037145"/>
              <a:gd name="connsiteX31" fmla="*/ 1574157 w 1725296"/>
              <a:gd name="connsiteY31" fmla="*/ 1678330 h 2037145"/>
              <a:gd name="connsiteX32" fmla="*/ 1597306 w 1725296"/>
              <a:gd name="connsiteY32" fmla="*/ 1632031 h 2037145"/>
              <a:gd name="connsiteX33" fmla="*/ 1608881 w 1725296"/>
              <a:gd name="connsiteY33" fmla="*/ 1574157 h 2037145"/>
              <a:gd name="connsiteX34" fmla="*/ 1632030 w 1725296"/>
              <a:gd name="connsiteY34" fmla="*/ 1504709 h 2037145"/>
              <a:gd name="connsiteX35" fmla="*/ 1643605 w 1725296"/>
              <a:gd name="connsiteY35" fmla="*/ 1435261 h 2037145"/>
              <a:gd name="connsiteX36" fmla="*/ 1666755 w 1725296"/>
              <a:gd name="connsiteY36" fmla="*/ 1319514 h 2037145"/>
              <a:gd name="connsiteX37" fmla="*/ 1689904 w 1725296"/>
              <a:gd name="connsiteY37" fmla="*/ 1053297 h 2037145"/>
              <a:gd name="connsiteX38" fmla="*/ 1701479 w 1725296"/>
              <a:gd name="connsiteY38" fmla="*/ 995423 h 2037145"/>
              <a:gd name="connsiteX39" fmla="*/ 1713053 w 1725296"/>
              <a:gd name="connsiteY39" fmla="*/ 787079 h 2037145"/>
              <a:gd name="connsiteX40" fmla="*/ 1724628 w 1725296"/>
              <a:gd name="connsiteY40" fmla="*/ 625033 h 2037145"/>
              <a:gd name="connsiteX41" fmla="*/ 1713053 w 1725296"/>
              <a:gd name="connsiteY41" fmla="*/ 208345 h 2037145"/>
              <a:gd name="connsiteX42" fmla="*/ 1666755 w 1725296"/>
              <a:gd name="connsiteY42" fmla="*/ 138897 h 2037145"/>
              <a:gd name="connsiteX43" fmla="*/ 1643605 w 1725296"/>
              <a:gd name="connsiteY43" fmla="*/ 115747 h 2037145"/>
              <a:gd name="connsiteX44" fmla="*/ 1527858 w 1725296"/>
              <a:gd name="connsiteY44" fmla="*/ 34724 h 2037145"/>
              <a:gd name="connsiteX45" fmla="*/ 1458410 w 1725296"/>
              <a:gd name="connsiteY45" fmla="*/ 0 h 2037145"/>
              <a:gd name="connsiteX46" fmla="*/ 1377387 w 1725296"/>
              <a:gd name="connsiteY46" fmla="*/ 11575 h 2037145"/>
              <a:gd name="connsiteX47" fmla="*/ 1342663 w 1725296"/>
              <a:gd name="connsiteY47" fmla="*/ 23150 h 2037145"/>
              <a:gd name="connsiteX48" fmla="*/ 1319514 w 1725296"/>
              <a:gd name="connsiteY48" fmla="*/ 104173 h 2037145"/>
              <a:gd name="connsiteX49" fmla="*/ 1342663 w 1725296"/>
              <a:gd name="connsiteY49" fmla="*/ 231494 h 2037145"/>
              <a:gd name="connsiteX50" fmla="*/ 1365813 w 1725296"/>
              <a:gd name="connsiteY50" fmla="*/ 254643 h 2037145"/>
              <a:gd name="connsiteX51" fmla="*/ 1597306 w 1725296"/>
              <a:gd name="connsiteY51" fmla="*/ 243069 h 2037145"/>
              <a:gd name="connsiteX52" fmla="*/ 1632030 w 1725296"/>
              <a:gd name="connsiteY52" fmla="*/ 231494 h 2037145"/>
              <a:gd name="connsiteX53" fmla="*/ 1655180 w 1725296"/>
              <a:gd name="connsiteY53" fmla="*/ 208345 h 2037145"/>
              <a:gd name="connsiteX54" fmla="*/ 1701479 w 1725296"/>
              <a:gd name="connsiteY54" fmla="*/ 173621 h 203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725296" h="2037145">
                <a:moveTo>
                  <a:pt x="173620" y="1284790"/>
                </a:moveTo>
                <a:cubicBezTo>
                  <a:pt x="255008" y="1275747"/>
                  <a:pt x="263592" y="1296754"/>
                  <a:pt x="300942" y="1250066"/>
                </a:cubicBezTo>
                <a:cubicBezTo>
                  <a:pt x="309632" y="1239203"/>
                  <a:pt x="316375" y="1226917"/>
                  <a:pt x="324091" y="1215342"/>
                </a:cubicBezTo>
                <a:cubicBezTo>
                  <a:pt x="320233" y="1188334"/>
                  <a:pt x="323597" y="1159249"/>
                  <a:pt x="312517" y="1134319"/>
                </a:cubicBezTo>
                <a:cubicBezTo>
                  <a:pt x="306867" y="1121607"/>
                  <a:pt x="288479" y="1120076"/>
                  <a:pt x="277792" y="1111170"/>
                </a:cubicBezTo>
                <a:cubicBezTo>
                  <a:pt x="219988" y="1063001"/>
                  <a:pt x="269369" y="1085213"/>
                  <a:pt x="208344" y="1064871"/>
                </a:cubicBezTo>
                <a:cubicBezTo>
                  <a:pt x="114856" y="1076557"/>
                  <a:pt x="104490" y="1058607"/>
                  <a:pt x="46299" y="1145894"/>
                </a:cubicBezTo>
                <a:lnTo>
                  <a:pt x="0" y="1215342"/>
                </a:lnTo>
                <a:cubicBezTo>
                  <a:pt x="2565" y="1238430"/>
                  <a:pt x="-9939" y="1323523"/>
                  <a:pt x="34724" y="1342664"/>
                </a:cubicBezTo>
                <a:cubicBezTo>
                  <a:pt x="52807" y="1350414"/>
                  <a:pt x="73307" y="1350380"/>
                  <a:pt x="92598" y="1354238"/>
                </a:cubicBezTo>
                <a:cubicBezTo>
                  <a:pt x="218986" y="1438499"/>
                  <a:pt x="24142" y="1314223"/>
                  <a:pt x="173620" y="1388962"/>
                </a:cubicBezTo>
                <a:cubicBezTo>
                  <a:pt x="183381" y="1393842"/>
                  <a:pt x="188248" y="1405295"/>
                  <a:pt x="196770" y="1412112"/>
                </a:cubicBezTo>
                <a:cubicBezTo>
                  <a:pt x="218886" y="1429805"/>
                  <a:pt x="238671" y="1434453"/>
                  <a:pt x="254643" y="1458411"/>
                </a:cubicBezTo>
                <a:cubicBezTo>
                  <a:pt x="264214" y="1472767"/>
                  <a:pt x="268915" y="1489914"/>
                  <a:pt x="277792" y="1504709"/>
                </a:cubicBezTo>
                <a:cubicBezTo>
                  <a:pt x="292106" y="1528566"/>
                  <a:pt x="315293" y="1547763"/>
                  <a:pt x="324091" y="1574157"/>
                </a:cubicBezTo>
                <a:cubicBezTo>
                  <a:pt x="339117" y="1619234"/>
                  <a:pt x="327039" y="1600254"/>
                  <a:pt x="358815" y="1632031"/>
                </a:cubicBezTo>
                <a:cubicBezTo>
                  <a:pt x="386563" y="1715272"/>
                  <a:pt x="346146" y="1611280"/>
                  <a:pt x="439838" y="1736203"/>
                </a:cubicBezTo>
                <a:cubicBezTo>
                  <a:pt x="451413" y="1751636"/>
                  <a:pt x="463499" y="1766698"/>
                  <a:pt x="474562" y="1782502"/>
                </a:cubicBezTo>
                <a:cubicBezTo>
                  <a:pt x="474597" y="1782552"/>
                  <a:pt x="532418" y="1869287"/>
                  <a:pt x="544010" y="1886674"/>
                </a:cubicBezTo>
                <a:cubicBezTo>
                  <a:pt x="561091" y="1912295"/>
                  <a:pt x="575149" y="1938299"/>
                  <a:pt x="601884" y="1956122"/>
                </a:cubicBezTo>
                <a:cubicBezTo>
                  <a:pt x="612036" y="1962890"/>
                  <a:pt x="625394" y="1962891"/>
                  <a:pt x="636608" y="1967697"/>
                </a:cubicBezTo>
                <a:cubicBezTo>
                  <a:pt x="652467" y="1974494"/>
                  <a:pt x="666537" y="1985390"/>
                  <a:pt x="682906" y="1990846"/>
                </a:cubicBezTo>
                <a:cubicBezTo>
                  <a:pt x="701570" y="1997067"/>
                  <a:pt x="721575" y="1998153"/>
                  <a:pt x="740780" y="2002421"/>
                </a:cubicBezTo>
                <a:cubicBezTo>
                  <a:pt x="793268" y="2014085"/>
                  <a:pt x="798806" y="2017904"/>
                  <a:pt x="856527" y="2037145"/>
                </a:cubicBezTo>
                <a:cubicBezTo>
                  <a:pt x="1006998" y="2033287"/>
                  <a:pt x="1157589" y="2032730"/>
                  <a:pt x="1307939" y="2025570"/>
                </a:cubicBezTo>
                <a:cubicBezTo>
                  <a:pt x="1347323" y="2023695"/>
                  <a:pt x="1339128" y="2010860"/>
                  <a:pt x="1365813" y="1990846"/>
                </a:cubicBezTo>
                <a:cubicBezTo>
                  <a:pt x="1388071" y="1974153"/>
                  <a:pt x="1412112" y="1959980"/>
                  <a:pt x="1435261" y="1944547"/>
                </a:cubicBezTo>
                <a:lnTo>
                  <a:pt x="1469985" y="1921398"/>
                </a:lnTo>
                <a:cubicBezTo>
                  <a:pt x="1506669" y="1866372"/>
                  <a:pt x="1488736" y="1899869"/>
                  <a:pt x="1516284" y="1817226"/>
                </a:cubicBezTo>
                <a:cubicBezTo>
                  <a:pt x="1516286" y="1817221"/>
                  <a:pt x="1539430" y="1747782"/>
                  <a:pt x="1539433" y="1747778"/>
                </a:cubicBezTo>
                <a:cubicBezTo>
                  <a:pt x="1547149" y="1736203"/>
                  <a:pt x="1556361" y="1725496"/>
                  <a:pt x="1562582" y="1713054"/>
                </a:cubicBezTo>
                <a:cubicBezTo>
                  <a:pt x="1568038" y="1702141"/>
                  <a:pt x="1569351" y="1689544"/>
                  <a:pt x="1574157" y="1678330"/>
                </a:cubicBezTo>
                <a:cubicBezTo>
                  <a:pt x="1580954" y="1662471"/>
                  <a:pt x="1589590" y="1647464"/>
                  <a:pt x="1597306" y="1632031"/>
                </a:cubicBezTo>
                <a:cubicBezTo>
                  <a:pt x="1601164" y="1612740"/>
                  <a:pt x="1603705" y="1593137"/>
                  <a:pt x="1608881" y="1574157"/>
                </a:cubicBezTo>
                <a:cubicBezTo>
                  <a:pt x="1615301" y="1550615"/>
                  <a:pt x="1628018" y="1528778"/>
                  <a:pt x="1632030" y="1504709"/>
                </a:cubicBezTo>
                <a:cubicBezTo>
                  <a:pt x="1635888" y="1481560"/>
                  <a:pt x="1639280" y="1458328"/>
                  <a:pt x="1643605" y="1435261"/>
                </a:cubicBezTo>
                <a:cubicBezTo>
                  <a:pt x="1650856" y="1396589"/>
                  <a:pt x="1666755" y="1319514"/>
                  <a:pt x="1666755" y="1319514"/>
                </a:cubicBezTo>
                <a:cubicBezTo>
                  <a:pt x="1673045" y="1231448"/>
                  <a:pt x="1677364" y="1141078"/>
                  <a:pt x="1689904" y="1053297"/>
                </a:cubicBezTo>
                <a:cubicBezTo>
                  <a:pt x="1692686" y="1033821"/>
                  <a:pt x="1697621" y="1014714"/>
                  <a:pt x="1701479" y="995423"/>
                </a:cubicBezTo>
                <a:cubicBezTo>
                  <a:pt x="1705337" y="925975"/>
                  <a:pt x="1708714" y="856499"/>
                  <a:pt x="1713053" y="787079"/>
                </a:cubicBezTo>
                <a:cubicBezTo>
                  <a:pt x="1716431" y="733031"/>
                  <a:pt x="1724628" y="679186"/>
                  <a:pt x="1724628" y="625033"/>
                </a:cubicBezTo>
                <a:cubicBezTo>
                  <a:pt x="1724628" y="486083"/>
                  <a:pt x="1729479" y="346320"/>
                  <a:pt x="1713053" y="208345"/>
                </a:cubicBezTo>
                <a:cubicBezTo>
                  <a:pt x="1709764" y="180718"/>
                  <a:pt x="1686428" y="158570"/>
                  <a:pt x="1666755" y="138897"/>
                </a:cubicBezTo>
                <a:cubicBezTo>
                  <a:pt x="1659038" y="131180"/>
                  <a:pt x="1651989" y="122733"/>
                  <a:pt x="1643605" y="115747"/>
                </a:cubicBezTo>
                <a:cubicBezTo>
                  <a:pt x="1609330" y="87185"/>
                  <a:pt x="1563915" y="58762"/>
                  <a:pt x="1527858" y="34724"/>
                </a:cubicBezTo>
                <a:cubicBezTo>
                  <a:pt x="1482984" y="4808"/>
                  <a:pt x="1506330" y="15974"/>
                  <a:pt x="1458410" y="0"/>
                </a:cubicBezTo>
                <a:cubicBezTo>
                  <a:pt x="1431402" y="3858"/>
                  <a:pt x="1404139" y="6224"/>
                  <a:pt x="1377387" y="11575"/>
                </a:cubicBezTo>
                <a:cubicBezTo>
                  <a:pt x="1365423" y="13968"/>
                  <a:pt x="1351290" y="14523"/>
                  <a:pt x="1342663" y="23150"/>
                </a:cubicBezTo>
                <a:cubicBezTo>
                  <a:pt x="1337129" y="28684"/>
                  <a:pt x="1319613" y="103775"/>
                  <a:pt x="1319514" y="104173"/>
                </a:cubicBezTo>
                <a:cubicBezTo>
                  <a:pt x="1321109" y="116930"/>
                  <a:pt x="1325761" y="203324"/>
                  <a:pt x="1342663" y="231494"/>
                </a:cubicBezTo>
                <a:cubicBezTo>
                  <a:pt x="1348278" y="240852"/>
                  <a:pt x="1358096" y="246927"/>
                  <a:pt x="1365813" y="254643"/>
                </a:cubicBezTo>
                <a:cubicBezTo>
                  <a:pt x="1442977" y="250785"/>
                  <a:pt x="1520336" y="249762"/>
                  <a:pt x="1597306" y="243069"/>
                </a:cubicBezTo>
                <a:cubicBezTo>
                  <a:pt x="1609461" y="242012"/>
                  <a:pt x="1621568" y="237771"/>
                  <a:pt x="1632030" y="231494"/>
                </a:cubicBezTo>
                <a:cubicBezTo>
                  <a:pt x="1641388" y="225879"/>
                  <a:pt x="1646659" y="215162"/>
                  <a:pt x="1655180" y="208345"/>
                </a:cubicBezTo>
                <a:cubicBezTo>
                  <a:pt x="1720626" y="155988"/>
                  <a:pt x="1669798" y="205300"/>
                  <a:pt x="1701479" y="17362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2349661" y="2580691"/>
            <a:ext cx="3321939" cy="2859410"/>
          </a:xfrm>
          <a:custGeom>
            <a:avLst/>
            <a:gdLst>
              <a:gd name="connsiteX0" fmla="*/ 3125164 w 3321939"/>
              <a:gd name="connsiteY0" fmla="*/ 12038 h 2859410"/>
              <a:gd name="connsiteX1" fmla="*/ 3067291 w 3321939"/>
              <a:gd name="connsiteY1" fmla="*/ 463 h 2859410"/>
              <a:gd name="connsiteX2" fmla="*/ 3044142 w 3321939"/>
              <a:gd name="connsiteY2" fmla="*/ 23613 h 2859410"/>
              <a:gd name="connsiteX3" fmla="*/ 2997843 w 3321939"/>
              <a:gd name="connsiteY3" fmla="*/ 46762 h 2859410"/>
              <a:gd name="connsiteX4" fmla="*/ 2916820 w 3321939"/>
              <a:gd name="connsiteY4" fmla="*/ 139360 h 2859410"/>
              <a:gd name="connsiteX5" fmla="*/ 2963119 w 3321939"/>
              <a:gd name="connsiteY5" fmla="*/ 382428 h 2859410"/>
              <a:gd name="connsiteX6" fmla="*/ 3009417 w 3321939"/>
              <a:gd name="connsiteY6" fmla="*/ 394003 h 2859410"/>
              <a:gd name="connsiteX7" fmla="*/ 3044142 w 3321939"/>
              <a:gd name="connsiteY7" fmla="*/ 417152 h 2859410"/>
              <a:gd name="connsiteX8" fmla="*/ 3229336 w 3321939"/>
              <a:gd name="connsiteY8" fmla="*/ 394003 h 2859410"/>
              <a:gd name="connsiteX9" fmla="*/ 3287210 w 3321939"/>
              <a:gd name="connsiteY9" fmla="*/ 359279 h 2859410"/>
              <a:gd name="connsiteX10" fmla="*/ 3310359 w 3321939"/>
              <a:gd name="connsiteY10" fmla="*/ 336129 h 2859410"/>
              <a:gd name="connsiteX11" fmla="*/ 3321934 w 3321939"/>
              <a:gd name="connsiteY11" fmla="*/ 301405 h 2859410"/>
              <a:gd name="connsiteX12" fmla="*/ 3310359 w 3321939"/>
              <a:gd name="connsiteY12" fmla="*/ 150934 h 2859410"/>
              <a:gd name="connsiteX13" fmla="*/ 3275635 w 3321939"/>
              <a:gd name="connsiteY13" fmla="*/ 116210 h 2859410"/>
              <a:gd name="connsiteX14" fmla="*/ 3183038 w 3321939"/>
              <a:gd name="connsiteY14" fmla="*/ 58337 h 2859410"/>
              <a:gd name="connsiteX15" fmla="*/ 3148314 w 3321939"/>
              <a:gd name="connsiteY15" fmla="*/ 46762 h 2859410"/>
              <a:gd name="connsiteX16" fmla="*/ 3055716 w 3321939"/>
              <a:gd name="connsiteY16" fmla="*/ 69912 h 2859410"/>
              <a:gd name="connsiteX17" fmla="*/ 3032567 w 3321939"/>
              <a:gd name="connsiteY17" fmla="*/ 104636 h 2859410"/>
              <a:gd name="connsiteX18" fmla="*/ 2997843 w 3321939"/>
              <a:gd name="connsiteY18" fmla="*/ 127785 h 2859410"/>
              <a:gd name="connsiteX19" fmla="*/ 2974693 w 3321939"/>
              <a:gd name="connsiteY19" fmla="*/ 162509 h 2859410"/>
              <a:gd name="connsiteX20" fmla="*/ 2939969 w 3321939"/>
              <a:gd name="connsiteY20" fmla="*/ 243532 h 2859410"/>
              <a:gd name="connsiteX21" fmla="*/ 2916820 w 3321939"/>
              <a:gd name="connsiteY21" fmla="*/ 382428 h 2859410"/>
              <a:gd name="connsiteX22" fmla="*/ 2893671 w 3321939"/>
              <a:gd name="connsiteY22" fmla="*/ 451876 h 2859410"/>
              <a:gd name="connsiteX23" fmla="*/ 2870521 w 3321939"/>
              <a:gd name="connsiteY23" fmla="*/ 532899 h 2859410"/>
              <a:gd name="connsiteX24" fmla="*/ 2847372 w 3321939"/>
              <a:gd name="connsiteY24" fmla="*/ 567623 h 2859410"/>
              <a:gd name="connsiteX25" fmla="*/ 2824223 w 3321939"/>
              <a:gd name="connsiteY25" fmla="*/ 637071 h 2859410"/>
              <a:gd name="connsiteX26" fmla="*/ 2801073 w 3321939"/>
              <a:gd name="connsiteY26" fmla="*/ 671795 h 2859410"/>
              <a:gd name="connsiteX27" fmla="*/ 2743200 w 3321939"/>
              <a:gd name="connsiteY27" fmla="*/ 775967 h 2859410"/>
              <a:gd name="connsiteX28" fmla="*/ 2708476 w 3321939"/>
              <a:gd name="connsiteY28" fmla="*/ 799117 h 2859410"/>
              <a:gd name="connsiteX29" fmla="*/ 2685326 w 3321939"/>
              <a:gd name="connsiteY29" fmla="*/ 822266 h 2859410"/>
              <a:gd name="connsiteX30" fmla="*/ 2615878 w 3321939"/>
              <a:gd name="connsiteY30" fmla="*/ 845415 h 2859410"/>
              <a:gd name="connsiteX31" fmla="*/ 2523281 w 3321939"/>
              <a:gd name="connsiteY31" fmla="*/ 868565 h 2859410"/>
              <a:gd name="connsiteX32" fmla="*/ 2280212 w 3321939"/>
              <a:gd name="connsiteY32" fmla="*/ 903289 h 2859410"/>
              <a:gd name="connsiteX33" fmla="*/ 2187615 w 3321939"/>
              <a:gd name="connsiteY33" fmla="*/ 938013 h 2859410"/>
              <a:gd name="connsiteX34" fmla="*/ 2141316 w 3321939"/>
              <a:gd name="connsiteY34" fmla="*/ 961162 h 2859410"/>
              <a:gd name="connsiteX35" fmla="*/ 2118167 w 3321939"/>
              <a:gd name="connsiteY35" fmla="*/ 984312 h 2859410"/>
              <a:gd name="connsiteX36" fmla="*/ 2095017 w 3321939"/>
              <a:gd name="connsiteY36" fmla="*/ 1019036 h 2859410"/>
              <a:gd name="connsiteX37" fmla="*/ 2060293 w 3321939"/>
              <a:gd name="connsiteY37" fmla="*/ 1042185 h 2859410"/>
              <a:gd name="connsiteX38" fmla="*/ 2025569 w 3321939"/>
              <a:gd name="connsiteY38" fmla="*/ 1123208 h 2859410"/>
              <a:gd name="connsiteX39" fmla="*/ 2060293 w 3321939"/>
              <a:gd name="connsiteY39" fmla="*/ 1204231 h 2859410"/>
              <a:gd name="connsiteX40" fmla="*/ 2083443 w 3321939"/>
              <a:gd name="connsiteY40" fmla="*/ 1285253 h 2859410"/>
              <a:gd name="connsiteX41" fmla="*/ 2095017 w 3321939"/>
              <a:gd name="connsiteY41" fmla="*/ 1319977 h 2859410"/>
              <a:gd name="connsiteX42" fmla="*/ 2152891 w 3321939"/>
              <a:gd name="connsiteY42" fmla="*/ 1377851 h 2859410"/>
              <a:gd name="connsiteX43" fmla="*/ 2176040 w 3321939"/>
              <a:gd name="connsiteY43" fmla="*/ 1482023 h 2859410"/>
              <a:gd name="connsiteX44" fmla="*/ 2164466 w 3321939"/>
              <a:gd name="connsiteY44" fmla="*/ 1910286 h 2859410"/>
              <a:gd name="connsiteX45" fmla="*/ 2129742 w 3321939"/>
              <a:gd name="connsiteY45" fmla="*/ 1991309 h 2859410"/>
              <a:gd name="connsiteX46" fmla="*/ 2083443 w 3321939"/>
              <a:gd name="connsiteY46" fmla="*/ 2072332 h 2859410"/>
              <a:gd name="connsiteX47" fmla="*/ 2060293 w 3321939"/>
              <a:gd name="connsiteY47" fmla="*/ 2095481 h 2859410"/>
              <a:gd name="connsiteX48" fmla="*/ 2037144 w 3321939"/>
              <a:gd name="connsiteY48" fmla="*/ 2130205 h 2859410"/>
              <a:gd name="connsiteX49" fmla="*/ 2013995 w 3321939"/>
              <a:gd name="connsiteY49" fmla="*/ 2153355 h 2859410"/>
              <a:gd name="connsiteX50" fmla="*/ 1979271 w 3321939"/>
              <a:gd name="connsiteY50" fmla="*/ 2199653 h 2859410"/>
              <a:gd name="connsiteX51" fmla="*/ 1956121 w 3321939"/>
              <a:gd name="connsiteY51" fmla="*/ 2222803 h 2859410"/>
              <a:gd name="connsiteX52" fmla="*/ 1840374 w 3321939"/>
              <a:gd name="connsiteY52" fmla="*/ 2315400 h 2859410"/>
              <a:gd name="connsiteX53" fmla="*/ 1817225 w 3321939"/>
              <a:gd name="connsiteY53" fmla="*/ 2338550 h 2859410"/>
              <a:gd name="connsiteX54" fmla="*/ 1759352 w 3321939"/>
              <a:gd name="connsiteY54" fmla="*/ 2384848 h 2859410"/>
              <a:gd name="connsiteX55" fmla="*/ 1736202 w 3321939"/>
              <a:gd name="connsiteY55" fmla="*/ 2407998 h 2859410"/>
              <a:gd name="connsiteX56" fmla="*/ 1701478 w 3321939"/>
              <a:gd name="connsiteY56" fmla="*/ 2419572 h 2859410"/>
              <a:gd name="connsiteX57" fmla="*/ 1620455 w 3321939"/>
              <a:gd name="connsiteY57" fmla="*/ 2454296 h 2859410"/>
              <a:gd name="connsiteX58" fmla="*/ 1551007 w 3321939"/>
              <a:gd name="connsiteY58" fmla="*/ 2500595 h 2859410"/>
              <a:gd name="connsiteX59" fmla="*/ 1458410 w 3321939"/>
              <a:gd name="connsiteY59" fmla="*/ 2535319 h 2859410"/>
              <a:gd name="connsiteX60" fmla="*/ 1365812 w 3321939"/>
              <a:gd name="connsiteY60" fmla="*/ 2558468 h 2859410"/>
              <a:gd name="connsiteX61" fmla="*/ 1331088 w 3321939"/>
              <a:gd name="connsiteY61" fmla="*/ 2570043 h 2859410"/>
              <a:gd name="connsiteX62" fmla="*/ 1145893 w 3321939"/>
              <a:gd name="connsiteY62" fmla="*/ 2581618 h 2859410"/>
              <a:gd name="connsiteX63" fmla="*/ 960698 w 3321939"/>
              <a:gd name="connsiteY63" fmla="*/ 2604767 h 2859410"/>
              <a:gd name="connsiteX64" fmla="*/ 775504 w 3321939"/>
              <a:gd name="connsiteY64" fmla="*/ 2639491 h 2859410"/>
              <a:gd name="connsiteX65" fmla="*/ 544010 w 3321939"/>
              <a:gd name="connsiteY65" fmla="*/ 2651066 h 2859410"/>
              <a:gd name="connsiteX66" fmla="*/ 266217 w 3321939"/>
              <a:gd name="connsiteY66" fmla="*/ 2685790 h 2859410"/>
              <a:gd name="connsiteX67" fmla="*/ 138896 w 3321939"/>
              <a:gd name="connsiteY67" fmla="*/ 2743663 h 2859410"/>
              <a:gd name="connsiteX68" fmla="*/ 46298 w 3321939"/>
              <a:gd name="connsiteY68" fmla="*/ 2801537 h 2859410"/>
              <a:gd name="connsiteX69" fmla="*/ 0 w 3321939"/>
              <a:gd name="connsiteY69" fmla="*/ 2859410 h 285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321939" h="2859410">
                <a:moveTo>
                  <a:pt x="3125164" y="12038"/>
                </a:moveTo>
                <a:cubicBezTo>
                  <a:pt x="3105873" y="8180"/>
                  <a:pt x="3086766" y="-2319"/>
                  <a:pt x="3067291" y="463"/>
                </a:cubicBezTo>
                <a:cubicBezTo>
                  <a:pt x="3056488" y="2006"/>
                  <a:pt x="3053222" y="17560"/>
                  <a:pt x="3044142" y="23613"/>
                </a:cubicBezTo>
                <a:cubicBezTo>
                  <a:pt x="3029785" y="33184"/>
                  <a:pt x="3013276" y="39046"/>
                  <a:pt x="2997843" y="46762"/>
                </a:cubicBezTo>
                <a:cubicBezTo>
                  <a:pt x="2930132" y="114473"/>
                  <a:pt x="2955102" y="81936"/>
                  <a:pt x="2916820" y="139360"/>
                </a:cubicBezTo>
                <a:cubicBezTo>
                  <a:pt x="2920536" y="206240"/>
                  <a:pt x="2881275" y="335660"/>
                  <a:pt x="2963119" y="382428"/>
                </a:cubicBezTo>
                <a:cubicBezTo>
                  <a:pt x="2976931" y="390321"/>
                  <a:pt x="2993984" y="390145"/>
                  <a:pt x="3009417" y="394003"/>
                </a:cubicBezTo>
                <a:cubicBezTo>
                  <a:pt x="3020992" y="401719"/>
                  <a:pt x="3030262" y="416227"/>
                  <a:pt x="3044142" y="417152"/>
                </a:cubicBezTo>
                <a:cubicBezTo>
                  <a:pt x="3125586" y="422581"/>
                  <a:pt x="3163065" y="410570"/>
                  <a:pt x="3229336" y="394003"/>
                </a:cubicBezTo>
                <a:cubicBezTo>
                  <a:pt x="3287995" y="335344"/>
                  <a:pt x="3212079" y="404358"/>
                  <a:pt x="3287210" y="359279"/>
                </a:cubicBezTo>
                <a:cubicBezTo>
                  <a:pt x="3296568" y="353664"/>
                  <a:pt x="3302643" y="343846"/>
                  <a:pt x="3310359" y="336129"/>
                </a:cubicBezTo>
                <a:cubicBezTo>
                  <a:pt x="3314217" y="324554"/>
                  <a:pt x="3321934" y="313606"/>
                  <a:pt x="3321934" y="301405"/>
                </a:cubicBezTo>
                <a:cubicBezTo>
                  <a:pt x="3321934" y="251100"/>
                  <a:pt x="3322560" y="199737"/>
                  <a:pt x="3310359" y="150934"/>
                </a:cubicBezTo>
                <a:cubicBezTo>
                  <a:pt x="3306389" y="135054"/>
                  <a:pt x="3288063" y="126863"/>
                  <a:pt x="3275635" y="116210"/>
                </a:cubicBezTo>
                <a:cubicBezTo>
                  <a:pt x="3242401" y="87724"/>
                  <a:pt x="3222559" y="75275"/>
                  <a:pt x="3183038" y="58337"/>
                </a:cubicBezTo>
                <a:cubicBezTo>
                  <a:pt x="3171824" y="53531"/>
                  <a:pt x="3159889" y="50620"/>
                  <a:pt x="3148314" y="46762"/>
                </a:cubicBezTo>
                <a:cubicBezTo>
                  <a:pt x="3145431" y="47339"/>
                  <a:pt x="3067580" y="60420"/>
                  <a:pt x="3055716" y="69912"/>
                </a:cubicBezTo>
                <a:cubicBezTo>
                  <a:pt x="3044853" y="78602"/>
                  <a:pt x="3042404" y="94799"/>
                  <a:pt x="3032567" y="104636"/>
                </a:cubicBezTo>
                <a:cubicBezTo>
                  <a:pt x="3022730" y="114473"/>
                  <a:pt x="3009418" y="120069"/>
                  <a:pt x="2997843" y="127785"/>
                </a:cubicBezTo>
                <a:cubicBezTo>
                  <a:pt x="2990126" y="139360"/>
                  <a:pt x="2980173" y="149723"/>
                  <a:pt x="2974693" y="162509"/>
                </a:cubicBezTo>
                <a:cubicBezTo>
                  <a:pt x="2929847" y="267150"/>
                  <a:pt x="2998089" y="156355"/>
                  <a:pt x="2939969" y="243532"/>
                </a:cubicBezTo>
                <a:cubicBezTo>
                  <a:pt x="2908322" y="338479"/>
                  <a:pt x="2955588" y="188590"/>
                  <a:pt x="2916820" y="382428"/>
                </a:cubicBezTo>
                <a:cubicBezTo>
                  <a:pt x="2912034" y="406356"/>
                  <a:pt x="2899589" y="428203"/>
                  <a:pt x="2893671" y="451876"/>
                </a:cubicBezTo>
                <a:cubicBezTo>
                  <a:pt x="2889962" y="466712"/>
                  <a:pt x="2878824" y="516293"/>
                  <a:pt x="2870521" y="532899"/>
                </a:cubicBezTo>
                <a:cubicBezTo>
                  <a:pt x="2864300" y="545341"/>
                  <a:pt x="2853022" y="554911"/>
                  <a:pt x="2847372" y="567623"/>
                </a:cubicBezTo>
                <a:cubicBezTo>
                  <a:pt x="2837462" y="589921"/>
                  <a:pt x="2837759" y="616768"/>
                  <a:pt x="2824223" y="637071"/>
                </a:cubicBezTo>
                <a:cubicBezTo>
                  <a:pt x="2816506" y="648646"/>
                  <a:pt x="2807294" y="659353"/>
                  <a:pt x="2801073" y="671795"/>
                </a:cubicBezTo>
                <a:cubicBezTo>
                  <a:pt x="2779965" y="714011"/>
                  <a:pt x="2797942" y="739471"/>
                  <a:pt x="2743200" y="775967"/>
                </a:cubicBezTo>
                <a:cubicBezTo>
                  <a:pt x="2731625" y="783684"/>
                  <a:pt x="2719339" y="790427"/>
                  <a:pt x="2708476" y="799117"/>
                </a:cubicBezTo>
                <a:cubicBezTo>
                  <a:pt x="2699955" y="805934"/>
                  <a:pt x="2695087" y="817386"/>
                  <a:pt x="2685326" y="822266"/>
                </a:cubicBezTo>
                <a:cubicBezTo>
                  <a:pt x="2663501" y="833178"/>
                  <a:pt x="2639027" y="837699"/>
                  <a:pt x="2615878" y="845415"/>
                </a:cubicBezTo>
                <a:cubicBezTo>
                  <a:pt x="2573626" y="859499"/>
                  <a:pt x="2575162" y="860583"/>
                  <a:pt x="2523281" y="868565"/>
                </a:cubicBezTo>
                <a:cubicBezTo>
                  <a:pt x="2442387" y="881010"/>
                  <a:pt x="2280212" y="903289"/>
                  <a:pt x="2280212" y="903289"/>
                </a:cubicBezTo>
                <a:cubicBezTo>
                  <a:pt x="2242024" y="916018"/>
                  <a:pt x="2229148" y="919554"/>
                  <a:pt x="2187615" y="938013"/>
                </a:cubicBezTo>
                <a:cubicBezTo>
                  <a:pt x="2171848" y="945021"/>
                  <a:pt x="2156749" y="953446"/>
                  <a:pt x="2141316" y="961162"/>
                </a:cubicBezTo>
                <a:cubicBezTo>
                  <a:pt x="2133600" y="968879"/>
                  <a:pt x="2124984" y="975791"/>
                  <a:pt x="2118167" y="984312"/>
                </a:cubicBezTo>
                <a:cubicBezTo>
                  <a:pt x="2109477" y="995175"/>
                  <a:pt x="2104854" y="1009199"/>
                  <a:pt x="2095017" y="1019036"/>
                </a:cubicBezTo>
                <a:cubicBezTo>
                  <a:pt x="2085180" y="1028872"/>
                  <a:pt x="2071868" y="1034469"/>
                  <a:pt x="2060293" y="1042185"/>
                </a:cubicBezTo>
                <a:cubicBezTo>
                  <a:pt x="2041392" y="1070537"/>
                  <a:pt x="2025569" y="1085837"/>
                  <a:pt x="2025569" y="1123208"/>
                </a:cubicBezTo>
                <a:cubicBezTo>
                  <a:pt x="2025569" y="1171382"/>
                  <a:pt x="2041393" y="1166431"/>
                  <a:pt x="2060293" y="1204231"/>
                </a:cubicBezTo>
                <a:cubicBezTo>
                  <a:pt x="2069544" y="1222733"/>
                  <a:pt x="2078498" y="1267946"/>
                  <a:pt x="2083443" y="1285253"/>
                </a:cubicBezTo>
                <a:cubicBezTo>
                  <a:pt x="2086795" y="1296984"/>
                  <a:pt x="2087697" y="1310216"/>
                  <a:pt x="2095017" y="1319977"/>
                </a:cubicBezTo>
                <a:cubicBezTo>
                  <a:pt x="2111386" y="1341803"/>
                  <a:pt x="2152891" y="1377851"/>
                  <a:pt x="2152891" y="1377851"/>
                </a:cubicBezTo>
                <a:cubicBezTo>
                  <a:pt x="2164828" y="1413661"/>
                  <a:pt x="2176040" y="1441278"/>
                  <a:pt x="2176040" y="1482023"/>
                </a:cubicBezTo>
                <a:cubicBezTo>
                  <a:pt x="2176040" y="1624829"/>
                  <a:pt x="2177395" y="1768066"/>
                  <a:pt x="2164466" y="1910286"/>
                </a:cubicBezTo>
                <a:cubicBezTo>
                  <a:pt x="2161806" y="1939549"/>
                  <a:pt x="2141901" y="1964559"/>
                  <a:pt x="2129742" y="1991309"/>
                </a:cubicBezTo>
                <a:cubicBezTo>
                  <a:pt x="2117237" y="2018820"/>
                  <a:pt x="2102565" y="2048429"/>
                  <a:pt x="2083443" y="2072332"/>
                </a:cubicBezTo>
                <a:cubicBezTo>
                  <a:pt x="2076626" y="2080853"/>
                  <a:pt x="2067110" y="2086960"/>
                  <a:pt x="2060293" y="2095481"/>
                </a:cubicBezTo>
                <a:cubicBezTo>
                  <a:pt x="2051603" y="2106344"/>
                  <a:pt x="2045834" y="2119342"/>
                  <a:pt x="2037144" y="2130205"/>
                </a:cubicBezTo>
                <a:cubicBezTo>
                  <a:pt x="2030327" y="2138727"/>
                  <a:pt x="2020981" y="2144972"/>
                  <a:pt x="2013995" y="2153355"/>
                </a:cubicBezTo>
                <a:cubicBezTo>
                  <a:pt x="2001645" y="2168175"/>
                  <a:pt x="1991621" y="2184833"/>
                  <a:pt x="1979271" y="2199653"/>
                </a:cubicBezTo>
                <a:cubicBezTo>
                  <a:pt x="1972285" y="2208037"/>
                  <a:pt x="1964334" y="2215617"/>
                  <a:pt x="1956121" y="2222803"/>
                </a:cubicBezTo>
                <a:cubicBezTo>
                  <a:pt x="1736092" y="2415328"/>
                  <a:pt x="1997693" y="2184300"/>
                  <a:pt x="1840374" y="2315400"/>
                </a:cubicBezTo>
                <a:cubicBezTo>
                  <a:pt x="1831991" y="2322386"/>
                  <a:pt x="1825511" y="2331448"/>
                  <a:pt x="1817225" y="2338550"/>
                </a:cubicBezTo>
                <a:cubicBezTo>
                  <a:pt x="1798468" y="2354628"/>
                  <a:pt x="1778109" y="2368771"/>
                  <a:pt x="1759352" y="2384848"/>
                </a:cubicBezTo>
                <a:cubicBezTo>
                  <a:pt x="1751066" y="2391950"/>
                  <a:pt x="1745560" y="2402383"/>
                  <a:pt x="1736202" y="2407998"/>
                </a:cubicBezTo>
                <a:cubicBezTo>
                  <a:pt x="1725740" y="2414275"/>
                  <a:pt x="1712692" y="2414766"/>
                  <a:pt x="1701478" y="2419572"/>
                </a:cubicBezTo>
                <a:cubicBezTo>
                  <a:pt x="1601363" y="2462479"/>
                  <a:pt x="1701888" y="2427154"/>
                  <a:pt x="1620455" y="2454296"/>
                </a:cubicBezTo>
                <a:cubicBezTo>
                  <a:pt x="1597306" y="2469729"/>
                  <a:pt x="1577998" y="2493847"/>
                  <a:pt x="1551007" y="2500595"/>
                </a:cubicBezTo>
                <a:cubicBezTo>
                  <a:pt x="1465650" y="2521935"/>
                  <a:pt x="1543147" y="2499003"/>
                  <a:pt x="1458410" y="2535319"/>
                </a:cubicBezTo>
                <a:cubicBezTo>
                  <a:pt x="1421363" y="2551196"/>
                  <a:pt x="1409302" y="2547596"/>
                  <a:pt x="1365812" y="2558468"/>
                </a:cubicBezTo>
                <a:cubicBezTo>
                  <a:pt x="1353975" y="2561427"/>
                  <a:pt x="1343222" y="2568766"/>
                  <a:pt x="1331088" y="2570043"/>
                </a:cubicBezTo>
                <a:cubicBezTo>
                  <a:pt x="1269576" y="2576518"/>
                  <a:pt x="1207625" y="2577760"/>
                  <a:pt x="1145893" y="2581618"/>
                </a:cubicBezTo>
                <a:cubicBezTo>
                  <a:pt x="1051542" y="2613069"/>
                  <a:pt x="1172415" y="2575897"/>
                  <a:pt x="960698" y="2604767"/>
                </a:cubicBezTo>
                <a:cubicBezTo>
                  <a:pt x="816922" y="2624373"/>
                  <a:pt x="901689" y="2630144"/>
                  <a:pt x="775504" y="2639491"/>
                </a:cubicBezTo>
                <a:cubicBezTo>
                  <a:pt x="698454" y="2645198"/>
                  <a:pt x="621175" y="2647208"/>
                  <a:pt x="544010" y="2651066"/>
                </a:cubicBezTo>
                <a:cubicBezTo>
                  <a:pt x="451412" y="2662641"/>
                  <a:pt x="357937" y="2668593"/>
                  <a:pt x="266217" y="2685790"/>
                </a:cubicBezTo>
                <a:cubicBezTo>
                  <a:pt x="175648" y="2702772"/>
                  <a:pt x="194696" y="2711777"/>
                  <a:pt x="138896" y="2743663"/>
                </a:cubicBezTo>
                <a:cubicBezTo>
                  <a:pt x="49923" y="2794505"/>
                  <a:pt x="134820" y="2735146"/>
                  <a:pt x="46298" y="2801537"/>
                </a:cubicBezTo>
                <a:cubicBezTo>
                  <a:pt x="17096" y="2845341"/>
                  <a:pt x="32986" y="2826424"/>
                  <a:pt x="0" y="285941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0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1</a:t>
            </a:r>
            <a:r>
              <a:rPr lang="zh-CN" altLang="en-US" sz="1800"/>
              <a:t>，准备</a:t>
            </a:r>
            <a:r>
              <a:rPr lang="en-US" altLang="zh-CN" sz="1800"/>
              <a:t>3</a:t>
            </a:r>
            <a:r>
              <a:rPr lang="zh-CN" altLang="en-US" sz="1800"/>
              <a:t>台虚拟机</a:t>
            </a:r>
            <a:endParaRPr lang="en-US" altLang="zh-CN" sz="1800"/>
          </a:p>
          <a:p>
            <a:r>
              <a:rPr lang="en-US" altLang="zh-CN" sz="1800"/>
              <a:t>2</a:t>
            </a:r>
            <a:r>
              <a:rPr lang="zh-CN" altLang="en-US" sz="1800"/>
              <a:t>，先配置</a:t>
            </a:r>
            <a:r>
              <a:rPr lang="en-US" altLang="zh-CN" sz="1800"/>
              <a:t>3</a:t>
            </a:r>
            <a:r>
              <a:rPr lang="zh-CN" altLang="en-US" sz="1800"/>
              <a:t>台虚拟机的网络：</a:t>
            </a:r>
            <a:endParaRPr lang="en-US" altLang="zh-CN" sz="1800"/>
          </a:p>
          <a:p>
            <a:pPr lvl="1"/>
            <a:r>
              <a:rPr lang="en-US" altLang="zh-CN" sz="1600"/>
              <a:t>eth0</a:t>
            </a:r>
            <a:r>
              <a:rPr lang="zh-CN" altLang="en-US" sz="1600"/>
              <a:t>，配置在一个网段</a:t>
            </a:r>
            <a:endParaRPr lang="en-US" altLang="zh-CN" sz="1600"/>
          </a:p>
          <a:p>
            <a:pPr lvl="2"/>
            <a:r>
              <a:rPr lang="en-US" altLang="zh-CN" sz="1400"/>
              <a:t>DIP,RIP</a:t>
            </a:r>
            <a:r>
              <a:rPr lang="zh-CN" altLang="en-US" sz="1400"/>
              <a:t>在一个网段</a:t>
            </a:r>
            <a:endParaRPr lang="en-US" altLang="zh-CN" sz="1400"/>
          </a:p>
          <a:p>
            <a:r>
              <a:rPr lang="en-US" altLang="zh-CN" sz="1800"/>
              <a:t>3</a:t>
            </a:r>
            <a:r>
              <a:rPr lang="zh-CN" altLang="en-US" sz="1800"/>
              <a:t>，配置</a:t>
            </a:r>
            <a:r>
              <a:rPr lang="en-US" altLang="zh-CN" sz="1800"/>
              <a:t>lvs</a:t>
            </a:r>
            <a:r>
              <a:rPr lang="zh-CN" altLang="en-US" sz="1800"/>
              <a:t>的</a:t>
            </a:r>
            <a:r>
              <a:rPr lang="en-US" altLang="zh-CN" sz="1800"/>
              <a:t>VIP</a:t>
            </a:r>
          </a:p>
          <a:p>
            <a:pPr lvl="1"/>
            <a:r>
              <a:rPr lang="it-IT" altLang="zh-CN" sz="1400"/>
              <a:t>ifconfig </a:t>
            </a:r>
            <a:r>
              <a:rPr lang="en-US" altLang="zh-CN" sz="1400"/>
              <a:t>eth0:0</a:t>
            </a:r>
            <a:r>
              <a:rPr lang="it-IT" altLang="zh-CN" sz="1400"/>
              <a:t> 192.168.9.100/24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echo “1” &gt; /proc/sys/net/ipv4/ip_forward 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，调整</a:t>
            </a:r>
            <a:r>
              <a:rPr lang="en-US" altLang="zh-CN" sz="1800"/>
              <a:t>RS</a:t>
            </a:r>
            <a:r>
              <a:rPr lang="zh-CN" altLang="en-US" sz="1800"/>
              <a:t>的响应。通告级别（每一台</a:t>
            </a:r>
            <a:r>
              <a:rPr lang="en-US" altLang="zh-CN" sz="1800"/>
              <a:t>RS</a:t>
            </a:r>
            <a:r>
              <a:rPr lang="zh-CN" altLang="en-US" sz="1800"/>
              <a:t>都配）：</a:t>
            </a:r>
            <a:endParaRPr lang="en-US" altLang="zh-CN" sz="1800"/>
          </a:p>
          <a:p>
            <a:pPr lvl="1"/>
            <a:r>
              <a:rPr lang="en-US" altLang="zh-CN" sz="1100"/>
              <a:t>echo 1  &gt; /proc/sys/net/ipv4/conf/eth0/arp_ignore</a:t>
            </a:r>
          </a:p>
          <a:p>
            <a:pPr lvl="1"/>
            <a:r>
              <a:rPr lang="en-US" altLang="zh-CN" sz="1100"/>
              <a:t>echo 2  &gt; /proc/sys/net/ipv4/conf/eth0/arp_announce</a:t>
            </a:r>
          </a:p>
          <a:p>
            <a:pPr lvl="1"/>
            <a:r>
              <a:rPr lang="en-US" altLang="zh-CN" sz="1100"/>
              <a:t>echo 1  &gt; /proc/sys/net/ipv4/conf/all/arp_ignore</a:t>
            </a:r>
          </a:p>
          <a:p>
            <a:pPr lvl="1"/>
            <a:r>
              <a:rPr lang="en-US" altLang="zh-CN" sz="1100"/>
              <a:t>echo 2  &gt; /proc/sys/net/ipv4/conf/all/arp_announce</a:t>
            </a:r>
          </a:p>
          <a:p>
            <a:r>
              <a:rPr lang="en-US" altLang="zh-CN" sz="1800"/>
              <a:t>5</a:t>
            </a:r>
            <a:r>
              <a:rPr lang="zh-CN" altLang="en-US" sz="1800"/>
              <a:t>，配置</a:t>
            </a:r>
            <a:r>
              <a:rPr lang="en-US" altLang="zh-CN" sz="1800"/>
              <a:t>RS</a:t>
            </a:r>
            <a:r>
              <a:rPr lang="zh-CN" altLang="en-US" sz="1800"/>
              <a:t>的</a:t>
            </a:r>
            <a:r>
              <a:rPr lang="en-US" altLang="zh-CN" sz="1800"/>
              <a:t>VIP</a:t>
            </a:r>
            <a:r>
              <a:rPr lang="zh-CN" altLang="en-US" sz="1800"/>
              <a:t>（每一台</a:t>
            </a:r>
            <a:r>
              <a:rPr lang="en-US" altLang="zh-CN" sz="1800"/>
              <a:t>RS</a:t>
            </a:r>
            <a:r>
              <a:rPr lang="zh-CN" altLang="en-US" sz="1800"/>
              <a:t>都配）</a:t>
            </a:r>
            <a:endParaRPr lang="en-US" altLang="zh-CN" sz="1800"/>
          </a:p>
          <a:p>
            <a:pPr lvl="1"/>
            <a:r>
              <a:rPr lang="it-IT" altLang="zh-CN" sz="1600"/>
              <a:t>ifconfig lo:8 192.168.9.100 netmask </a:t>
            </a:r>
            <a:r>
              <a:rPr lang="it-IT" altLang="zh-CN" sz="1600">
                <a:solidFill>
                  <a:srgbClr val="FF0000"/>
                </a:solidFill>
              </a:rPr>
              <a:t>255.255.255.255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endParaRPr lang="en-US" altLang="zh-CN" sz="1600"/>
          </a:p>
          <a:p>
            <a:pPr lvl="1"/>
            <a:endParaRPr lang="zh-CN" altLang="en-US" sz="16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90494"/>
              </p:ext>
            </p:extLst>
          </p:nvPr>
        </p:nvGraphicFramePr>
        <p:xfrm>
          <a:off x="251520" y="4869160"/>
          <a:ext cx="844512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82">
                  <a:extLst>
                    <a:ext uri="{9D8B030D-6E8A-4147-A177-3AD203B41FA5}">
                      <a16:colId xmlns:a16="http://schemas.microsoft.com/office/drawing/2014/main" val="1112467991"/>
                    </a:ext>
                  </a:extLst>
                </a:gridCol>
                <a:gridCol w="688503">
                  <a:extLst>
                    <a:ext uri="{9D8B030D-6E8A-4147-A177-3AD203B41FA5}">
                      <a16:colId xmlns:a16="http://schemas.microsoft.com/office/drawing/2014/main" val="3449354395"/>
                    </a:ext>
                  </a:extLst>
                </a:gridCol>
                <a:gridCol w="891512">
                  <a:extLst>
                    <a:ext uri="{9D8B030D-6E8A-4147-A177-3AD203B41FA5}">
                      <a16:colId xmlns:a16="http://schemas.microsoft.com/office/drawing/2014/main" val="3168948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137079742"/>
                    </a:ext>
                  </a:extLst>
                </a:gridCol>
                <a:gridCol w="936943">
                  <a:extLst>
                    <a:ext uri="{9D8B030D-6E8A-4147-A177-3AD203B41FA5}">
                      <a16:colId xmlns:a16="http://schemas.microsoft.com/office/drawing/2014/main" val="2308816653"/>
                    </a:ext>
                  </a:extLst>
                </a:gridCol>
                <a:gridCol w="2533992">
                  <a:extLst>
                    <a:ext uri="{9D8B030D-6E8A-4147-A177-3AD203B41FA5}">
                      <a16:colId xmlns:a16="http://schemas.microsoft.com/office/drawing/2014/main" val="3070309297"/>
                    </a:ext>
                  </a:extLst>
                </a:gridCol>
                <a:gridCol w="2036411">
                  <a:extLst>
                    <a:ext uri="{9D8B030D-6E8A-4147-A177-3AD203B41FA5}">
                      <a16:colId xmlns:a16="http://schemas.microsoft.com/office/drawing/2014/main" val="74983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eth0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2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node01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LVS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ipvsadm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DIP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eth0:0 VIP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配置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ipvsadm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node02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RS01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httpd 80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RIP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lo:0  VIP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先调整内核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ARP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通告和响应级别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启动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httpd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6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node03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RS02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httpd 80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RIP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lo:0  VIP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先调整内核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ARP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通告和响应级别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启动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httpd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2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4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6</a:t>
            </a:r>
            <a:r>
              <a:rPr lang="zh-CN" altLang="en-US" sz="1800"/>
              <a:t>，启动</a:t>
            </a:r>
            <a:r>
              <a:rPr lang="en-US" altLang="zh-CN" sz="1800"/>
              <a:t>RS</a:t>
            </a:r>
            <a:r>
              <a:rPr lang="zh-CN" altLang="en-US" sz="1800"/>
              <a:t>上的</a:t>
            </a:r>
            <a:r>
              <a:rPr lang="en-US" altLang="zh-CN" sz="1800"/>
              <a:t>httpd</a:t>
            </a:r>
          </a:p>
          <a:p>
            <a:pPr lvl="1"/>
            <a:r>
              <a:rPr lang="en-US" altLang="zh-CN" sz="1600"/>
              <a:t>yum install httpd -y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/var/www/html</a:t>
            </a:r>
          </a:p>
          <a:p>
            <a:pPr lvl="2"/>
            <a:r>
              <a:rPr lang="en-US" altLang="zh-CN" sz="1400">
                <a:solidFill>
                  <a:srgbClr val="FF0000"/>
                </a:solidFill>
              </a:rPr>
              <a:t>vi index.html  </a:t>
            </a:r>
          </a:p>
          <a:p>
            <a:pPr lvl="2"/>
            <a:r>
              <a:rPr lang="en-US" altLang="zh-CN" sz="1400">
                <a:solidFill>
                  <a:srgbClr val="FF0000"/>
                </a:solidFill>
              </a:rPr>
              <a:t>from ooxxip</a:t>
            </a:r>
          </a:p>
          <a:p>
            <a:pPr lvl="1"/>
            <a:r>
              <a:rPr lang="en-US" altLang="zh-CN" sz="1600"/>
              <a:t>service httpd start</a:t>
            </a:r>
          </a:p>
          <a:p>
            <a:pPr lvl="2"/>
            <a:r>
              <a:rPr lang="zh-CN" altLang="en-US" sz="1400"/>
              <a:t>客户端验证：</a:t>
            </a:r>
            <a:r>
              <a:rPr lang="en-US" altLang="zh-CN" sz="1400"/>
              <a:t>RIP</a:t>
            </a:r>
            <a:r>
              <a:rPr lang="zh-CN" altLang="en-US" sz="1400"/>
              <a:t>：</a:t>
            </a:r>
            <a:r>
              <a:rPr lang="en-US" altLang="zh-CN" sz="1400"/>
              <a:t>80 </a:t>
            </a:r>
            <a:r>
              <a:rPr lang="zh-CN" altLang="en-US" sz="1400"/>
              <a:t>能显示</a:t>
            </a:r>
            <a:endParaRPr lang="en-US" altLang="zh-CN" sz="1400"/>
          </a:p>
          <a:p>
            <a:pPr lvl="3"/>
            <a:r>
              <a:rPr lang="en-US" altLang="zh-CN" sz="1200"/>
              <a:t>VIP</a:t>
            </a:r>
            <a:r>
              <a:rPr lang="zh-CN" altLang="en-US" sz="1200"/>
              <a:t>：</a:t>
            </a:r>
            <a:r>
              <a:rPr lang="en-US" altLang="zh-CN" sz="1200"/>
              <a:t>80</a:t>
            </a:r>
            <a:r>
              <a:rPr lang="zh-CN" altLang="en-US" sz="1200"/>
              <a:t>不能显示</a:t>
            </a:r>
            <a:endParaRPr lang="en-US" altLang="zh-CN" sz="1200"/>
          </a:p>
          <a:p>
            <a:r>
              <a:rPr lang="en-US" altLang="zh-CN" sz="1800"/>
              <a:t>7</a:t>
            </a:r>
            <a:r>
              <a:rPr lang="zh-CN" altLang="en-US" sz="1800"/>
              <a:t>，</a:t>
            </a:r>
            <a:r>
              <a:rPr lang="en-US" altLang="zh-CN" sz="1800"/>
              <a:t>LVS——ipvsadm</a:t>
            </a:r>
          </a:p>
          <a:p>
            <a:pPr lvl="1"/>
            <a:r>
              <a:rPr lang="en-US" altLang="zh-CN" sz="1600"/>
              <a:t>yum install ipvsadm -y</a:t>
            </a:r>
          </a:p>
          <a:p>
            <a:pPr lvl="1"/>
            <a:r>
              <a:rPr lang="en-US" altLang="zh-CN" sz="1600"/>
              <a:t>ipvsadm -A -t 192.168.9.100:80 -s rr</a:t>
            </a:r>
          </a:p>
          <a:p>
            <a:pPr lvl="1"/>
            <a:r>
              <a:rPr lang="en-US" altLang="zh-CN" sz="1600"/>
              <a:t>ipvsadm -a -t </a:t>
            </a:r>
            <a:r>
              <a:rPr lang="en-US" altLang="zh-CN" sz="1600">
                <a:solidFill>
                  <a:srgbClr val="FF0000"/>
                </a:solidFill>
              </a:rPr>
              <a:t>192.168.9.100</a:t>
            </a:r>
            <a:r>
              <a:rPr lang="en-US" altLang="zh-CN" sz="1600"/>
              <a:t>:80 -r </a:t>
            </a:r>
            <a:r>
              <a:rPr lang="en-US" altLang="zh-CN" sz="1600">
                <a:solidFill>
                  <a:srgbClr val="FF0000"/>
                </a:solidFill>
              </a:rPr>
              <a:t>192.168.9.12</a:t>
            </a:r>
            <a:r>
              <a:rPr lang="en-US" altLang="zh-CN" sz="1600"/>
              <a:t> -g </a:t>
            </a:r>
          </a:p>
          <a:p>
            <a:pPr lvl="1"/>
            <a:r>
              <a:rPr lang="en-US" altLang="zh-CN" sz="1600"/>
              <a:t>ipvsadm -a -t 192.168.9.100:80 -r 192.168.9.13 -g</a:t>
            </a:r>
          </a:p>
          <a:p>
            <a:pPr lvl="1"/>
            <a:r>
              <a:rPr lang="en-US" altLang="zh-CN" sz="1600"/>
              <a:t>ipvsadm -ln</a:t>
            </a:r>
          </a:p>
          <a:p>
            <a:pPr lvl="1"/>
            <a:r>
              <a:rPr lang="zh-CN" altLang="en-US" sz="1600"/>
              <a:t>浏览器刷新</a:t>
            </a:r>
            <a:r>
              <a:rPr lang="en-US" altLang="zh-CN" sz="1600"/>
              <a:t>: </a:t>
            </a:r>
            <a:r>
              <a:rPr lang="zh-CN" altLang="en-US" sz="1600"/>
              <a:t>访问</a:t>
            </a:r>
            <a:r>
              <a:rPr lang="en-US" altLang="zh-CN" sz="1600"/>
              <a:t>vip</a:t>
            </a:r>
          </a:p>
          <a:p>
            <a:pPr lvl="1"/>
            <a:r>
              <a:rPr lang="en-US" altLang="zh-CN" sz="1600"/>
              <a:t>ipvsadm –lnc</a:t>
            </a:r>
          </a:p>
          <a:p>
            <a:pPr lvl="1"/>
            <a:r>
              <a:rPr lang="en-US" altLang="zh-CN" sz="1600"/>
              <a:t>netstat -natp</a:t>
            </a:r>
          </a:p>
          <a:p>
            <a:pPr lvl="3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3602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LVS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/>
              <a:t>负载均衡</a:t>
            </a:r>
            <a:endParaRPr lang="en-US" altLang="zh-CN"/>
          </a:p>
          <a:p>
            <a:pPr lvl="1"/>
            <a:r>
              <a:rPr lang="zh-CN" altLang="en-US"/>
              <a:t>四层</a:t>
            </a:r>
            <a:endParaRPr lang="en-US" altLang="zh-CN"/>
          </a:p>
          <a:p>
            <a:pPr lvl="1"/>
            <a:r>
              <a:rPr lang="zh-CN" altLang="en-US"/>
              <a:t>不会握手</a:t>
            </a:r>
            <a:r>
              <a:rPr lang="en-US" altLang="zh-CN"/>
              <a:t>——</a:t>
            </a:r>
            <a:r>
              <a:rPr lang="zh-CN" altLang="en-US"/>
              <a:t>高速转发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看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PORT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[flag]</a:t>
            </a:r>
          </a:p>
          <a:p>
            <a:pPr lvl="1"/>
            <a:r>
              <a:rPr lang="zh-CN" altLang="en-US"/>
              <a:t>丰富的调度算法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后端：镜像服务器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后端：没有健康检查机制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自身：单点故障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数据倾斜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没有解决的问题：后端服务器如果臃肿，由计算和</a:t>
            </a:r>
            <a:r>
              <a:rPr lang="en-US" altLang="zh-CN"/>
              <a:t>io</a:t>
            </a:r>
            <a:r>
              <a:rPr lang="zh-CN" altLang="en-US"/>
              <a:t>瓶颈，</a:t>
            </a:r>
            <a:r>
              <a:rPr lang="en-US" altLang="zh-CN"/>
              <a:t>lvs</a:t>
            </a:r>
            <a:r>
              <a:rPr lang="zh-CN" altLang="en-US"/>
              <a:t>是无能为力的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5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7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2/8  SAP HANA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上网用户基数：高并发</a:t>
            </a:r>
            <a:endParaRPr lang="en-US" altLang="zh-CN"/>
          </a:p>
          <a:p>
            <a:r>
              <a:rPr lang="zh-CN" altLang="en-US"/>
              <a:t>互联网时代：服务</a:t>
            </a:r>
            <a:endParaRPr lang="en-US" altLang="zh-CN"/>
          </a:p>
          <a:p>
            <a:pPr lvl="1"/>
            <a:r>
              <a:rPr lang="zh-CN" altLang="en-US"/>
              <a:t>一台服务器解决不了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大数据</a:t>
            </a:r>
            <a:endParaRPr lang="en-US" altLang="zh-CN"/>
          </a:p>
          <a:p>
            <a:pPr lvl="1"/>
            <a:r>
              <a:rPr lang="zh-CN" altLang="en-US"/>
              <a:t>高并发</a:t>
            </a:r>
            <a:r>
              <a:rPr lang="en-US" altLang="zh-CN"/>
              <a:t>&gt;</a:t>
            </a:r>
            <a:r>
              <a:rPr lang="zh-CN" altLang="en-US">
                <a:solidFill>
                  <a:srgbClr val="FF0000"/>
                </a:solidFill>
              </a:rPr>
              <a:t>日志</a:t>
            </a:r>
            <a:r>
              <a:rPr lang="en-US" altLang="zh-CN"/>
              <a:t>&gt;</a:t>
            </a:r>
            <a:r>
              <a:rPr lang="zh-CN" altLang="en-US"/>
              <a:t>分析行为</a:t>
            </a:r>
            <a:r>
              <a:rPr lang="en-US" altLang="zh-CN"/>
              <a:t>&gt;</a:t>
            </a:r>
            <a:r>
              <a:rPr lang="zh-CN" altLang="en-US"/>
              <a:t>画像</a:t>
            </a:r>
            <a:r>
              <a:rPr lang="en-US" altLang="zh-CN"/>
              <a:t>&gt;</a:t>
            </a:r>
            <a:r>
              <a:rPr lang="zh-CN" altLang="en-US"/>
              <a:t>推荐</a:t>
            </a:r>
            <a:r>
              <a:rPr lang="en-US" altLang="zh-CN"/>
              <a:t>&gt;</a:t>
            </a:r>
            <a:r>
              <a:rPr lang="zh-CN" altLang="en-US">
                <a:solidFill>
                  <a:srgbClr val="FF0000"/>
                </a:solidFill>
              </a:rPr>
              <a:t>服务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问卷调查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四层：</a:t>
            </a:r>
            <a:r>
              <a:rPr lang="en-US" altLang="zh-CN"/>
              <a:t>lvs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快</a:t>
            </a:r>
            <a:r>
              <a:rPr lang="zh-CN" altLang="en-US"/>
              <a:t>：应付更大的流量</a:t>
            </a:r>
            <a:endParaRPr lang="en-US" altLang="zh-CN"/>
          </a:p>
          <a:p>
            <a:pPr lvl="1"/>
            <a:r>
              <a:rPr lang="zh-CN" altLang="en-US"/>
              <a:t>七层：</a:t>
            </a:r>
            <a:r>
              <a:rPr lang="en-US" altLang="zh-CN"/>
              <a:t>nginx</a:t>
            </a:r>
            <a:r>
              <a:rPr lang="zh-CN" altLang="en-US"/>
              <a:t>：慢于四层：看得懂客户端请求的资源</a:t>
            </a:r>
          </a:p>
        </p:txBody>
      </p:sp>
    </p:spTree>
    <p:extLst>
      <p:ext uri="{BB962C8B-B14F-4D97-AF65-F5344CB8AC3E}">
        <p14:creationId xmlns:p14="http://schemas.microsoft.com/office/powerpoint/2010/main" val="128251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MTU 1500 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91950"/>
            <a:ext cx="8786874" cy="5073427"/>
          </a:xfrm>
        </p:spPr>
        <p:txBody>
          <a:bodyPr/>
          <a:lstStyle/>
          <a:p>
            <a:r>
              <a:rPr lang="en-US" altLang="zh-CN" sz="2000"/>
              <a:t>TCP/IP</a:t>
            </a:r>
            <a:r>
              <a:rPr lang="zh-CN" altLang="en-US" sz="2000">
                <a:solidFill>
                  <a:srgbClr val="FF0000"/>
                </a:solidFill>
              </a:rPr>
              <a:t>协议</a:t>
            </a:r>
            <a:r>
              <a:rPr lang="zh-CN" altLang="en-US" sz="2000"/>
              <a:t>  </a:t>
            </a:r>
            <a:r>
              <a:rPr lang="en-US" altLang="zh-CN" sz="2000">
                <a:solidFill>
                  <a:srgbClr val="FF0000"/>
                </a:solidFill>
              </a:rPr>
              <a:t>OSI 7L</a:t>
            </a:r>
            <a:r>
              <a:rPr lang="zh-CN" altLang="en-US" sz="2000">
                <a:solidFill>
                  <a:srgbClr val="FF0000"/>
                </a:solidFill>
              </a:rPr>
              <a:t>参考模型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GET / www.baidu.com/</a:t>
            </a:r>
          </a:p>
          <a:p>
            <a:pPr lvl="1"/>
            <a:r>
              <a:rPr lang="en-US" altLang="zh-CN" sz="1800"/>
              <a:t>7:</a:t>
            </a:r>
            <a:r>
              <a:rPr lang="zh-CN" altLang="en-US" sz="1800"/>
              <a:t>应用层</a:t>
            </a:r>
            <a:r>
              <a:rPr lang="en-US" altLang="zh-CN" sz="1800"/>
              <a:t>www.baidu.com  IP:80  1212</a:t>
            </a:r>
          </a:p>
          <a:p>
            <a:pPr lvl="2"/>
            <a:r>
              <a:rPr lang="en-US" altLang="zh-CN" sz="1600"/>
              <a:t>http</a:t>
            </a:r>
            <a:r>
              <a:rPr lang="zh-CN" altLang="en-US" sz="1600"/>
              <a:t>，</a:t>
            </a:r>
            <a:r>
              <a:rPr lang="en-US" altLang="zh-CN" sz="1600"/>
              <a:t>smtp</a:t>
            </a:r>
            <a:r>
              <a:rPr lang="zh-CN" altLang="en-US" sz="1600"/>
              <a:t>，</a:t>
            </a:r>
            <a:r>
              <a:rPr lang="en-US" altLang="zh-CN" sz="1600"/>
              <a:t>ssh</a:t>
            </a:r>
          </a:p>
          <a:p>
            <a:pPr lvl="1"/>
            <a:r>
              <a:rPr lang="en-US" altLang="zh-CN" sz="1800"/>
              <a:t>4:</a:t>
            </a:r>
            <a:r>
              <a:rPr lang="zh-CN" altLang="en-US" sz="1800"/>
              <a:t>传输层</a:t>
            </a:r>
            <a:r>
              <a:rPr lang="zh-CN" altLang="en-US" sz="1800">
                <a:solidFill>
                  <a:srgbClr val="FF0000"/>
                </a:solidFill>
              </a:rPr>
              <a:t>控制</a:t>
            </a:r>
            <a:r>
              <a:rPr lang="zh-CN" altLang="en-US" sz="1800"/>
              <a:t>：</a:t>
            </a:r>
            <a:r>
              <a:rPr lang="en-US" altLang="zh-CN" sz="1800">
                <a:solidFill>
                  <a:srgbClr val="FF0000"/>
                </a:solidFill>
              </a:rPr>
              <a:t>【</a:t>
            </a:r>
            <a:r>
              <a:rPr lang="zh-CN" altLang="en-US" sz="1800">
                <a:solidFill>
                  <a:srgbClr val="FF0000"/>
                </a:solidFill>
              </a:rPr>
              <a:t>三次握手</a:t>
            </a:r>
            <a:r>
              <a:rPr lang="en-US" altLang="zh-CN" sz="1800">
                <a:solidFill>
                  <a:srgbClr val="FF0000"/>
                </a:solidFill>
              </a:rPr>
              <a:t>&gt;&gt;</a:t>
            </a:r>
            <a:r>
              <a:rPr lang="zh-CN" altLang="en-US" sz="1800">
                <a:solidFill>
                  <a:srgbClr val="FF0000"/>
                </a:solidFill>
              </a:rPr>
              <a:t>（传输数据）</a:t>
            </a:r>
            <a:r>
              <a:rPr lang="en-US" altLang="zh-CN" sz="1800">
                <a:solidFill>
                  <a:srgbClr val="FF0000"/>
                </a:solidFill>
              </a:rPr>
              <a:t>&gt;&gt;</a:t>
            </a:r>
            <a:r>
              <a:rPr lang="zh-CN" altLang="en-US" sz="1800">
                <a:solidFill>
                  <a:srgbClr val="FF0000"/>
                </a:solidFill>
              </a:rPr>
              <a:t>四次分手</a:t>
            </a:r>
            <a:r>
              <a:rPr lang="en-US" altLang="zh-CN" sz="1800">
                <a:solidFill>
                  <a:srgbClr val="FF0000"/>
                </a:solidFill>
              </a:rPr>
              <a:t>】</a:t>
            </a:r>
          </a:p>
          <a:p>
            <a:pPr lvl="2"/>
            <a:r>
              <a:rPr lang="en-US" altLang="zh-CN" sz="1600">
                <a:solidFill>
                  <a:schemeClr val="accent5">
                    <a:lumMod val="25000"/>
                  </a:schemeClr>
                </a:solidFill>
              </a:rPr>
              <a:t>tcp</a:t>
            </a:r>
            <a:r>
              <a:rPr lang="zh-CN" altLang="en-US" sz="1600"/>
              <a:t>，</a:t>
            </a:r>
            <a:r>
              <a:rPr lang="en-US" altLang="zh-CN" sz="1600"/>
              <a:t>udp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SOCKET</a:t>
            </a:r>
            <a:r>
              <a:rPr lang="zh-CN" altLang="en-US" sz="1600">
                <a:solidFill>
                  <a:srgbClr val="FF0000"/>
                </a:solidFill>
              </a:rPr>
              <a:t>：</a:t>
            </a:r>
            <a:r>
              <a:rPr lang="en-US" altLang="zh-CN" sz="1600">
                <a:solidFill>
                  <a:srgbClr val="FF0000"/>
                </a:solidFill>
              </a:rPr>
              <a:t>IP:PORT-IP:PORT</a:t>
            </a:r>
          </a:p>
          <a:p>
            <a:pPr lvl="3"/>
            <a:r>
              <a:rPr lang="en-US" altLang="zh-CN" sz="1400">
                <a:solidFill>
                  <a:srgbClr val="FF0000"/>
                </a:solidFill>
              </a:rPr>
              <a:t>netstat -natp</a:t>
            </a:r>
            <a:endParaRPr lang="en-US" altLang="zh-CN"/>
          </a:p>
          <a:p>
            <a:pPr lvl="1"/>
            <a:r>
              <a:rPr lang="en-US" altLang="zh-CN" sz="1800"/>
              <a:t>3:</a:t>
            </a:r>
            <a:r>
              <a:rPr lang="zh-CN" altLang="en-US" sz="1800"/>
              <a:t>网络层： </a:t>
            </a:r>
            <a:r>
              <a:rPr lang="en-US" altLang="zh-CN" sz="1800"/>
              <a:t>192.168.9.11</a:t>
            </a:r>
          </a:p>
          <a:p>
            <a:pPr lvl="2"/>
            <a:r>
              <a:rPr lang="en-US" altLang="zh-CN" sz="1600"/>
              <a:t>ip</a:t>
            </a:r>
            <a:r>
              <a:rPr lang="zh-CN" altLang="en-US" sz="1600"/>
              <a:t>，</a:t>
            </a:r>
            <a:r>
              <a:rPr lang="en-US" altLang="zh-CN" sz="1600"/>
              <a:t>icmp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ROUTE</a:t>
            </a:r>
            <a:r>
              <a:rPr lang="zh-CN" altLang="en-US" sz="1600">
                <a:solidFill>
                  <a:srgbClr val="FF0000"/>
                </a:solidFill>
              </a:rPr>
              <a:t>：下一跳</a:t>
            </a:r>
            <a:endParaRPr lang="en-US" altLang="zh-CN" sz="1600">
              <a:solidFill>
                <a:srgbClr val="FF0000"/>
              </a:solidFill>
            </a:endParaRPr>
          </a:p>
          <a:p>
            <a:pPr lvl="3"/>
            <a:r>
              <a:rPr lang="en-US" altLang="zh-CN" sz="1400">
                <a:solidFill>
                  <a:srgbClr val="FF0000"/>
                </a:solidFill>
              </a:rPr>
              <a:t>route -n</a:t>
            </a:r>
            <a:endParaRPr lang="en-US" altLang="zh-CN"/>
          </a:p>
          <a:p>
            <a:pPr lvl="1"/>
            <a:r>
              <a:rPr lang="en-US" altLang="zh-CN" sz="1800"/>
              <a:t>2:</a:t>
            </a:r>
            <a:r>
              <a:rPr lang="zh-CN" altLang="en-US" sz="1800"/>
              <a:t>链路层</a:t>
            </a:r>
            <a:endParaRPr lang="en-US" altLang="zh-CN" sz="1800"/>
          </a:p>
          <a:p>
            <a:pPr lvl="2"/>
            <a:r>
              <a:rPr lang="zh-CN" altLang="en-US" sz="1600"/>
              <a:t>以太网：</a:t>
            </a:r>
            <a:r>
              <a:rPr lang="en-US" altLang="zh-CN" sz="1600"/>
              <a:t>Ethernet</a:t>
            </a:r>
            <a:r>
              <a:rPr lang="zh-CN" altLang="en-US" sz="1600"/>
              <a:t>：</a:t>
            </a:r>
            <a:r>
              <a:rPr lang="en-US" altLang="zh-CN" sz="1600"/>
              <a:t>MAC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ARP</a:t>
            </a:r>
            <a:r>
              <a:rPr lang="zh-CN" altLang="en-US" sz="1600">
                <a:solidFill>
                  <a:srgbClr val="FF0000"/>
                </a:solidFill>
              </a:rPr>
              <a:t>：全</a:t>
            </a:r>
            <a:r>
              <a:rPr lang="en-US" altLang="zh-CN" sz="1600">
                <a:solidFill>
                  <a:srgbClr val="FF0000"/>
                </a:solidFill>
              </a:rPr>
              <a:t>F</a:t>
            </a:r>
            <a:r>
              <a:rPr lang="zh-CN" altLang="en-US" sz="1600">
                <a:solidFill>
                  <a:srgbClr val="FF0000"/>
                </a:solidFill>
              </a:rPr>
              <a:t>，两点通信，交换机学习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arp -a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6C5101-D1C4-4C07-B630-94C57EBADD2A}"/>
              </a:ext>
            </a:extLst>
          </p:cNvPr>
          <p:cNvSpPr/>
          <p:nvPr/>
        </p:nvSpPr>
        <p:spPr>
          <a:xfrm>
            <a:off x="4716016" y="314096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C99777-2092-4A23-A9A3-0D1088282FCC}"/>
              </a:ext>
            </a:extLst>
          </p:cNvPr>
          <p:cNvSpPr/>
          <p:nvPr/>
        </p:nvSpPr>
        <p:spPr>
          <a:xfrm>
            <a:off x="7318314" y="3181169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FA69968-107C-48A9-8A51-A10BD2EAAB5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90122" y="3253177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BDF87C-767C-49F1-8E5C-2AA58C99DC16}"/>
              </a:ext>
            </a:extLst>
          </p:cNvPr>
          <p:cNvCxnSpPr>
            <a:cxnSpLocks/>
          </p:cNvCxnSpPr>
          <p:nvPr/>
        </p:nvCxnSpPr>
        <p:spPr>
          <a:xfrm flipH="1">
            <a:off x="5508104" y="3536821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7BE888-CED4-4245-A5BC-24BA659959FE}"/>
              </a:ext>
            </a:extLst>
          </p:cNvPr>
          <p:cNvCxnSpPr>
            <a:cxnSpLocks/>
          </p:cNvCxnSpPr>
          <p:nvPr/>
        </p:nvCxnSpPr>
        <p:spPr>
          <a:xfrm flipV="1">
            <a:off x="5564373" y="3517648"/>
            <a:ext cx="1728192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BC4C747-936A-402B-9C96-13E70D6FAE54}"/>
              </a:ext>
            </a:extLst>
          </p:cNvPr>
          <p:cNvSpPr/>
          <p:nvPr/>
        </p:nvSpPr>
        <p:spPr>
          <a:xfrm>
            <a:off x="7023648" y="1249543"/>
            <a:ext cx="156111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流是双向的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BB4B99-99CA-458A-8795-8C40E0383C39}"/>
              </a:ext>
            </a:extLst>
          </p:cNvPr>
          <p:cNvSpPr/>
          <p:nvPr/>
        </p:nvSpPr>
        <p:spPr>
          <a:xfrm>
            <a:off x="4725750" y="456845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C5F63A-D771-4125-BFB9-CD71645AD569}"/>
              </a:ext>
            </a:extLst>
          </p:cNvPr>
          <p:cNvSpPr/>
          <p:nvPr/>
        </p:nvSpPr>
        <p:spPr>
          <a:xfrm>
            <a:off x="7250317" y="4757857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799E64-05DC-4329-B1C0-AD1A378FA3F0}"/>
              </a:ext>
            </a:extLst>
          </p:cNvPr>
          <p:cNvCxnSpPr/>
          <p:nvPr/>
        </p:nvCxnSpPr>
        <p:spPr>
          <a:xfrm>
            <a:off x="5508104" y="4757857"/>
            <a:ext cx="1784461" cy="206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70523C-C3C7-4C3A-BF7A-00742366E5B9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 flipV="1">
            <a:off x="5517838" y="4964494"/>
            <a:ext cx="1732479" cy="8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E0694B6-F835-4000-9788-6A9A47890F33}"/>
              </a:ext>
            </a:extLst>
          </p:cNvPr>
          <p:cNvCxnSpPr>
            <a:stCxn id="18" idx="1"/>
          </p:cNvCxnSpPr>
          <p:nvPr/>
        </p:nvCxnSpPr>
        <p:spPr>
          <a:xfrm flipH="1">
            <a:off x="5564373" y="5045889"/>
            <a:ext cx="1685944" cy="111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A185FA-C663-460F-8962-93839CFBD3A4}"/>
              </a:ext>
            </a:extLst>
          </p:cNvPr>
          <p:cNvCxnSpPr/>
          <p:nvPr/>
        </p:nvCxnSpPr>
        <p:spPr>
          <a:xfrm flipV="1">
            <a:off x="5508104" y="5278649"/>
            <a:ext cx="1784461" cy="8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0C9B98D-1E14-46F0-8D2C-832132D60C4D}"/>
              </a:ext>
            </a:extLst>
          </p:cNvPr>
          <p:cNvSpPr/>
          <p:nvPr/>
        </p:nvSpPr>
        <p:spPr>
          <a:xfrm>
            <a:off x="5788982" y="3011457"/>
            <a:ext cx="792088" cy="36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sync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2BEE2F-ADAF-4D17-A83B-02703AD8A81F}"/>
              </a:ext>
            </a:extLst>
          </p:cNvPr>
          <p:cNvSpPr/>
          <p:nvPr/>
        </p:nvSpPr>
        <p:spPr>
          <a:xfrm>
            <a:off x="5788604" y="3358145"/>
            <a:ext cx="1087652" cy="36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sync+ack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CAD6C1-1DC6-4ACE-A18A-E0522265713B}"/>
              </a:ext>
            </a:extLst>
          </p:cNvPr>
          <p:cNvSpPr/>
          <p:nvPr/>
        </p:nvSpPr>
        <p:spPr>
          <a:xfrm>
            <a:off x="5801188" y="3753515"/>
            <a:ext cx="1087652" cy="36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ack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CE0F2A-1333-4C07-BE71-AC8A773244BC}"/>
              </a:ext>
            </a:extLst>
          </p:cNvPr>
          <p:cNvSpPr/>
          <p:nvPr/>
        </p:nvSpPr>
        <p:spPr>
          <a:xfrm>
            <a:off x="5788604" y="4567301"/>
            <a:ext cx="792088" cy="36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fin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A3A7FC-965E-4747-BC39-5BB20248A748}"/>
              </a:ext>
            </a:extLst>
          </p:cNvPr>
          <p:cNvSpPr/>
          <p:nvPr/>
        </p:nvSpPr>
        <p:spPr>
          <a:xfrm>
            <a:off x="7316330" y="393305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S2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4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E51BB-CE43-4887-B693-3EB95106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84240-D1C6-48F0-B6BF-876768726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应用层</a:t>
            </a:r>
            <a:r>
              <a:rPr lang="en-US" altLang="zh-CN"/>
              <a:t>7  nginx  </a:t>
            </a:r>
            <a:r>
              <a:rPr lang="zh-CN" altLang="en-US"/>
              <a:t>软件</a:t>
            </a:r>
            <a:endParaRPr lang="en-US" altLang="zh-CN"/>
          </a:p>
          <a:p>
            <a:r>
              <a:rPr lang="zh-CN" altLang="en-US"/>
              <a:t>表示层</a:t>
            </a:r>
            <a:r>
              <a:rPr lang="en-US" altLang="zh-CN"/>
              <a:t>6</a:t>
            </a:r>
          </a:p>
          <a:p>
            <a:endParaRPr lang="en-US" altLang="zh-CN"/>
          </a:p>
          <a:p>
            <a:r>
              <a:rPr lang="zh-CN" altLang="en-US"/>
              <a:t>会话层</a:t>
            </a:r>
            <a:r>
              <a:rPr lang="en-US" altLang="zh-CN"/>
              <a:t>5</a:t>
            </a:r>
          </a:p>
          <a:p>
            <a:r>
              <a:rPr lang="zh-CN" altLang="en-US"/>
              <a:t>传输曾</a:t>
            </a:r>
            <a:r>
              <a:rPr lang="en-US" altLang="zh-CN"/>
              <a:t>4  lvs  </a:t>
            </a:r>
            <a:r>
              <a:rPr lang="zh-CN" altLang="en-US"/>
              <a:t>内核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网络层</a:t>
            </a:r>
            <a:r>
              <a:rPr lang="en-US" altLang="zh-CN"/>
              <a:t>3</a:t>
            </a:r>
          </a:p>
          <a:p>
            <a:endParaRPr lang="en-US" altLang="zh-CN"/>
          </a:p>
          <a:p>
            <a:r>
              <a:rPr lang="zh-CN" altLang="en-US"/>
              <a:t>链路层</a:t>
            </a:r>
            <a:r>
              <a:rPr lang="en-US" altLang="zh-CN"/>
              <a:t>2</a:t>
            </a:r>
          </a:p>
          <a:p>
            <a:r>
              <a:rPr lang="zh-CN" altLang="en-US"/>
              <a:t>物理层</a:t>
            </a: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19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功能分层</a:t>
            </a:r>
            <a:endParaRPr lang="en-US" altLang="zh-CN"/>
          </a:p>
          <a:p>
            <a:r>
              <a:rPr lang="zh-CN" altLang="en-US"/>
              <a:t>层与层依赖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，能够申请到端口号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，路由表有下一跳条目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ARP</a:t>
            </a:r>
            <a:r>
              <a:rPr lang="zh-CN" altLang="en-US"/>
              <a:t>能请求到下一跳</a:t>
            </a:r>
            <a:r>
              <a:rPr lang="en-US" altLang="zh-CN"/>
              <a:t>MAC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，三次握手</a:t>
            </a:r>
            <a:endParaRPr lang="en-US" altLang="zh-CN"/>
          </a:p>
          <a:p>
            <a:pPr lvl="1"/>
            <a:r>
              <a:rPr lang="en-US" altLang="zh-CN"/>
              <a:t>5</a:t>
            </a:r>
            <a:r>
              <a:rPr lang="zh-CN" altLang="en-US"/>
              <a:t>，传输数据</a:t>
            </a:r>
            <a:endParaRPr lang="en-US" altLang="zh-CN"/>
          </a:p>
          <a:p>
            <a:pPr lvl="1"/>
            <a:r>
              <a:rPr lang="en-US" altLang="zh-CN"/>
              <a:t>6</a:t>
            </a:r>
            <a:r>
              <a:rPr lang="zh-CN" altLang="en-US"/>
              <a:t>，四次分手</a:t>
            </a:r>
          </a:p>
        </p:txBody>
      </p:sp>
      <p:pic>
        <p:nvPicPr>
          <p:cNvPr id="1026" name="Picture 2" descr="https://timgsa.baidu.com/timg?image&amp;quality=80&amp;size=b9999_10000&amp;sec=1495654741746&amp;di=66efe8a2b35570d54ca5a5ebb61adc3c&amp;imgtype=0&amp;src=http%3A%2F%2Fwww.th7.cn%2Fd%2Ffile%2Fp%2F2016%2F01%2F16%2Ff34dd649bdf15d6aa097840b3b65ee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17" y="925116"/>
            <a:ext cx="4388741" cy="52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1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整个互联网建立在</a:t>
            </a:r>
            <a:r>
              <a:rPr lang="zh-CN" altLang="en-US">
                <a:solidFill>
                  <a:srgbClr val="FF0000"/>
                </a:solidFill>
              </a:rPr>
              <a:t>下一跳</a:t>
            </a:r>
            <a:r>
              <a:rPr lang="zh-CN" altLang="en-US"/>
              <a:t>的模式下</a:t>
            </a:r>
            <a:endParaRPr lang="en-US" altLang="zh-CN"/>
          </a:p>
          <a:p>
            <a:pPr lvl="1"/>
            <a:r>
              <a:rPr lang="en-US" altLang="zh-CN"/>
              <a:t>IP</a:t>
            </a:r>
            <a:r>
              <a:rPr lang="zh-CN" altLang="en-US"/>
              <a:t>是逻辑上的两个端点</a:t>
            </a:r>
            <a:endParaRPr lang="en-US" altLang="zh-CN"/>
          </a:p>
          <a:p>
            <a:pPr lvl="1"/>
            <a:r>
              <a:rPr lang="en-US" altLang="zh-CN"/>
              <a:t>MAC</a:t>
            </a:r>
            <a:r>
              <a:rPr lang="zh-CN" altLang="en-US"/>
              <a:t>是物理上连接的两个节点</a:t>
            </a:r>
            <a:endParaRPr lang="en-US" altLang="zh-CN"/>
          </a:p>
          <a:p>
            <a:r>
              <a:rPr lang="zh-CN" altLang="en-US"/>
              <a:t>端点间</a:t>
            </a:r>
            <a:r>
              <a:rPr lang="en-US" altLang="zh-CN"/>
              <a:t>TCP</a:t>
            </a:r>
            <a:r>
              <a:rPr lang="zh-CN" altLang="en-US"/>
              <a:t>传输过程中</a:t>
            </a:r>
            <a:endParaRPr lang="en-US" altLang="zh-CN"/>
          </a:p>
          <a:p>
            <a:pPr lvl="1"/>
            <a:r>
              <a:rPr lang="zh-CN" altLang="en-US"/>
              <a:t>确认机制</a:t>
            </a:r>
            <a:endParaRPr lang="en-US" altLang="zh-CN"/>
          </a:p>
          <a:p>
            <a:pPr lvl="1"/>
            <a:r>
              <a:rPr lang="zh-CN" altLang="en-US"/>
              <a:t>状态机制</a:t>
            </a:r>
            <a:endParaRPr lang="en-US" altLang="zh-CN"/>
          </a:p>
          <a:p>
            <a:pPr lvl="1"/>
            <a:r>
              <a:rPr lang="zh-CN" altLang="en-US"/>
              <a:t>不可分割</a:t>
            </a:r>
            <a:endParaRPr lang="en-US" altLang="zh-CN"/>
          </a:p>
          <a:p>
            <a:r>
              <a:rPr lang="zh-CN" altLang="en-US"/>
              <a:t>解析数据包需要成本</a:t>
            </a:r>
            <a:endParaRPr lang="en-US" altLang="zh-CN"/>
          </a:p>
          <a:p>
            <a:pPr lvl="1"/>
            <a:r>
              <a:rPr lang="zh-CN" altLang="en-US"/>
              <a:t>交换机：二层，只关心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en-US" altLang="zh-CN"/>
          </a:p>
          <a:p>
            <a:pPr lvl="2"/>
            <a:r>
              <a:rPr lang="zh-CN" altLang="en-US"/>
              <a:t>学习机制：</a:t>
            </a:r>
            <a:endParaRPr lang="en-US" altLang="zh-CN"/>
          </a:p>
          <a:p>
            <a:pPr lvl="1"/>
            <a:r>
              <a:rPr lang="zh-CN" altLang="en-US"/>
              <a:t>路由器：三层，只关心</a:t>
            </a:r>
            <a:r>
              <a:rPr lang="en-US" altLang="zh-CN"/>
              <a:t>IP</a:t>
            </a:r>
            <a:r>
              <a:rPr lang="zh-CN" altLang="en-US"/>
              <a:t>和路由表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LVS</a:t>
            </a:r>
            <a:r>
              <a:rPr lang="zh-CN" altLang="en-US">
                <a:solidFill>
                  <a:srgbClr val="FF0000"/>
                </a:solidFill>
              </a:rPr>
              <a:t>服务器：四层，只关心</a:t>
            </a:r>
            <a:r>
              <a:rPr lang="en-US" altLang="zh-CN">
                <a:solidFill>
                  <a:srgbClr val="FF0000"/>
                </a:solidFill>
              </a:rPr>
              <a:t>PORT</a:t>
            </a:r>
            <a:r>
              <a:rPr lang="zh-CN" altLang="en-US">
                <a:solidFill>
                  <a:srgbClr val="FF0000"/>
                </a:solidFill>
              </a:rPr>
              <a:t>，状态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nginx</a:t>
            </a:r>
            <a:r>
              <a:rPr lang="zh-CN" altLang="en-US"/>
              <a:t>：七层，关心</a:t>
            </a:r>
            <a:r>
              <a:rPr lang="en-US" altLang="zh-CN"/>
              <a:t>socket</a:t>
            </a:r>
            <a:r>
              <a:rPr lang="zh-CN" altLang="en-US"/>
              <a:t>对应关系</a:t>
            </a:r>
          </a:p>
        </p:txBody>
      </p:sp>
    </p:spTree>
    <p:extLst>
      <p:ext uri="{BB962C8B-B14F-4D97-AF65-F5344CB8AC3E}">
        <p14:creationId xmlns:p14="http://schemas.microsoft.com/office/powerpoint/2010/main" val="357162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D049B-F84E-4783-9BCD-F1FE5ACF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EF16A-6A29-45B4-BBC7-42295C0C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0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基金会 会员（金牌，白金。。。）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高并发</a:t>
            </a:r>
            <a:endParaRPr lang="en-US" altLang="zh-CN"/>
          </a:p>
          <a:p>
            <a:r>
              <a:rPr lang="zh-CN" altLang="en-US"/>
              <a:t>瓶颈（</a:t>
            </a:r>
            <a:r>
              <a:rPr lang="en-US" altLang="zh-CN"/>
              <a:t>I/O</a:t>
            </a:r>
            <a:r>
              <a:rPr lang="zh-CN" altLang="en-US"/>
              <a:t>，计算）</a:t>
            </a:r>
            <a:endParaRPr lang="en-US" altLang="zh-CN"/>
          </a:p>
          <a:p>
            <a:r>
              <a:rPr lang="zh-CN" altLang="en-US"/>
              <a:t>负载均衡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集群：（一变多：一致性）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反向代理（代理）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高可靠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高可用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挑战性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一致性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淘宝十年（开源技术）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68555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24173</TotalTime>
  <Words>1997</Words>
  <Application>Microsoft Office PowerPoint</Application>
  <PresentationFormat>信纸(8.5x11 英寸)</PresentationFormat>
  <Paragraphs>498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微软雅黑</vt:lpstr>
      <vt:lpstr>Arial</vt:lpstr>
      <vt:lpstr>Trebuchet MS</vt:lpstr>
      <vt:lpstr>ppt新模板</vt:lpstr>
      <vt:lpstr>LVS</vt:lpstr>
      <vt:lpstr>PowerPoint 演示文稿</vt:lpstr>
      <vt:lpstr>2/8  SAP HANA</vt:lpstr>
      <vt:lpstr>MTU 1500 B</vt:lpstr>
      <vt:lpstr>PowerPoint 演示文稿</vt:lpstr>
      <vt:lpstr>PowerPoint 演示文稿</vt:lpstr>
      <vt:lpstr>PowerPoint 演示文稿</vt:lpstr>
      <vt:lpstr>PowerPoint 演示文稿</vt:lpstr>
      <vt:lpstr>Apache基金会 会员（金牌，白金。。。）</vt:lpstr>
      <vt:lpstr>LVS</vt:lpstr>
      <vt:lpstr>PowerPoint 演示文稿</vt:lpstr>
      <vt:lpstr>LVS DR</vt:lpstr>
      <vt:lpstr>四层：</vt:lpstr>
      <vt:lpstr>四层：D_NAT  :::S，D</vt:lpstr>
      <vt:lpstr>S_NAT</vt:lpstr>
      <vt:lpstr>四层：DR</vt:lpstr>
      <vt:lpstr>四层：TUN,          VPN</vt:lpstr>
      <vt:lpstr>隐藏VIP方法：对外隐藏，对内可见</vt:lpstr>
      <vt:lpstr>LVS-DR实验手册拓扑图</vt:lpstr>
      <vt:lpstr>LVS</vt:lpstr>
      <vt:lpstr>LVS调度方法</vt:lpstr>
      <vt:lpstr>LVS命令:监控多个端口号</vt:lpstr>
      <vt:lpstr>LVS命令</vt:lpstr>
      <vt:lpstr>LVS-DR实验手册拓扑图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1674</cp:revision>
  <dcterms:created xsi:type="dcterms:W3CDTF">2007-09-26T12:04:45Z</dcterms:created>
  <dcterms:modified xsi:type="dcterms:W3CDTF">2017-12-29T09:30:38Z</dcterms:modified>
</cp:coreProperties>
</file>