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6">
  <p:sldMasterIdLst>
    <p:sldMasterId id="2147483784" r:id="rId1"/>
  </p:sldMasterIdLst>
  <p:notesMasterIdLst>
    <p:notesMasterId r:id="rId26"/>
  </p:notesMasterIdLst>
  <p:handoutMasterIdLst>
    <p:handoutMasterId r:id="rId27"/>
  </p:handoutMasterIdLst>
  <p:sldIdLst>
    <p:sldId id="312" r:id="rId2"/>
    <p:sldId id="464" r:id="rId3"/>
    <p:sldId id="465" r:id="rId4"/>
    <p:sldId id="531" r:id="rId5"/>
    <p:sldId id="502" r:id="rId6"/>
    <p:sldId id="503" r:id="rId7"/>
    <p:sldId id="504" r:id="rId8"/>
    <p:sldId id="505" r:id="rId9"/>
    <p:sldId id="471" r:id="rId10"/>
    <p:sldId id="506" r:id="rId11"/>
    <p:sldId id="466" r:id="rId12"/>
    <p:sldId id="529" r:id="rId13"/>
    <p:sldId id="528" r:id="rId14"/>
    <p:sldId id="530" r:id="rId15"/>
    <p:sldId id="470" r:id="rId16"/>
    <p:sldId id="472" r:id="rId17"/>
    <p:sldId id="467" r:id="rId18"/>
    <p:sldId id="525" r:id="rId19"/>
    <p:sldId id="526" r:id="rId20"/>
    <p:sldId id="527" r:id="rId21"/>
    <p:sldId id="468" r:id="rId22"/>
    <p:sldId id="469" r:id="rId23"/>
    <p:sldId id="522" r:id="rId24"/>
    <p:sldId id="523" r:id="rId25"/>
  </p:sldIdLst>
  <p:sldSz cx="9144000" cy="6858000" type="letter"/>
  <p:notesSz cx="6858000" cy="9144000"/>
  <p:defaultTextStyle>
    <a:defPPr>
      <a:defRPr lang="fi-FI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0EF876-8928-48A6-A122-FACA3FF7BE05}">
          <p14:sldIdLst>
            <p14:sldId id="312"/>
            <p14:sldId id="464"/>
            <p14:sldId id="465"/>
            <p14:sldId id="531"/>
            <p14:sldId id="502"/>
            <p14:sldId id="503"/>
            <p14:sldId id="504"/>
            <p14:sldId id="505"/>
            <p14:sldId id="471"/>
            <p14:sldId id="506"/>
            <p14:sldId id="466"/>
            <p14:sldId id="529"/>
            <p14:sldId id="528"/>
            <p14:sldId id="530"/>
            <p14:sldId id="470"/>
            <p14:sldId id="472"/>
            <p14:sldId id="467"/>
            <p14:sldId id="525"/>
            <p14:sldId id="526"/>
            <p14:sldId id="527"/>
            <p14:sldId id="468"/>
            <p14:sldId id="469"/>
            <p14:sldId id="522"/>
            <p14:sldId id="523"/>
          </p14:sldIdLst>
        </p14:section>
        <p14:section name="无标题节" id="{9FFD6A15-B5AB-4553-8930-6F93358D639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FFFFFF"/>
    <a:srgbClr val="0170C1"/>
    <a:srgbClr val="CCCCCC"/>
    <a:srgbClr val="080808"/>
    <a:srgbClr val="F7F7F7"/>
    <a:srgbClr val="999999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1" autoAdjust="0"/>
    <p:restoredTop sz="94424" autoAdjust="0"/>
  </p:normalViewPr>
  <p:slideViewPr>
    <p:cSldViewPr>
      <p:cViewPr varScale="1">
        <p:scale>
          <a:sx n="94" d="100"/>
          <a:sy n="94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4DFF5F-DB09-406E-9A07-051CACE717A0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2042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EF967F5-1DBF-4F25-BEDC-6C53EB677B1E}" type="slidenum">
              <a:rPr lang="fi-FI" altLang="zh-CN"/>
              <a:pPr/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8246215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937250"/>
            <a:ext cx="24479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866527"/>
          </a:xfrm>
        </p:spPr>
        <p:txBody>
          <a:bodyPr/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996952"/>
            <a:ext cx="64008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71595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692150"/>
            <a:ext cx="9144000" cy="215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20000"/>
              </a:spcBef>
              <a:buFont typeface="Arial" charset="0"/>
              <a:buNone/>
              <a:defRPr/>
            </a:pPr>
            <a:endParaRPr lang="zh-CN" altLang="en-US"/>
          </a:p>
        </p:txBody>
      </p:sp>
      <p:pic>
        <p:nvPicPr>
          <p:cNvPr id="5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8088"/>
            <a:ext cx="9144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未标题-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072330" cy="85723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94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81C75-D8EE-41C9-BFA4-F18E8053FD19}" type="datetimeFigureOut">
              <a:rPr lang="zh-CN" altLang="en-US"/>
              <a:pPr>
                <a:defRPr/>
              </a:pPr>
              <a:t>2017/12/26 Tuesday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FF0E-E682-483B-B3AB-03B298001C7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2017/12/26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400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20000"/>
              </a:spcBef>
              <a:buFont typeface="Arial" charset="0"/>
              <a:buNone/>
              <a:defRPr sz="1400">
                <a:latin typeface="Trebuchet MS" pitchFamily="96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Font typeface="Arial" panose="020B0604020202020204" pitchFamily="34" charset="0"/>
              <a:buNone/>
              <a:defRPr/>
            </a:lvl1pPr>
          </a:lstStyle>
          <a:p>
            <a:r>
              <a:rPr lang="en-GB" altLang="zh-CN"/>
              <a:t>www.globalintelligence.com – </a:t>
            </a:r>
            <a:r>
              <a:rPr lang="en-GB" altLang="zh-CN">
                <a:solidFill>
                  <a:schemeClr val="bg2"/>
                </a:solidFill>
              </a:rPr>
              <a:t>page </a:t>
            </a:r>
            <a:fld id="{D174B622-F790-4B1D-AF3B-FDA25F2E4074}" type="slidenum">
              <a:rPr lang="en-GB" altLang="zh-CN">
                <a:solidFill>
                  <a:schemeClr val="bg2"/>
                </a:solidFill>
              </a:rPr>
              <a:pPr/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7" r:id="rId3"/>
    <p:sldLayoutId id="2147483798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spect="1" noChangeArrowheads="1"/>
          </p:cNvSpPr>
          <p:nvPr>
            <p:ph type="ctrTitle"/>
          </p:nvPr>
        </p:nvSpPr>
        <p:spPr>
          <a:xfrm>
            <a:off x="19076" y="1916832"/>
            <a:ext cx="10998667" cy="1226567"/>
          </a:xfrm>
        </p:spPr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Linux</a:t>
            </a:r>
            <a:endParaRPr lang="en-US" sz="4400">
              <a:solidFill>
                <a:srgbClr val="FFC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997200"/>
            <a:ext cx="6400800" cy="20159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加入尚学堂，一起进步！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10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，</a:t>
            </a:r>
            <a:r>
              <a:rPr lang="en-US" altLang="zh-CN"/>
              <a:t>bash</a:t>
            </a:r>
            <a:r>
              <a:rPr lang="zh-CN" altLang="en-US"/>
              <a:t>：程序</a:t>
            </a:r>
            <a:endParaRPr lang="en-US" altLang="zh-CN"/>
          </a:p>
          <a:p>
            <a:r>
              <a:rPr lang="en-US" altLang="zh-CN"/>
              <a:t>/etc/profile</a:t>
            </a:r>
            <a:r>
              <a:rPr lang="zh-CN" altLang="en-US"/>
              <a:t>是</a:t>
            </a:r>
            <a:r>
              <a:rPr lang="en-US" altLang="zh-CN"/>
              <a:t>bash</a:t>
            </a:r>
            <a:r>
              <a:rPr lang="zh-CN" altLang="en-US"/>
              <a:t>的配置文件</a:t>
            </a:r>
            <a:endParaRPr lang="en-US" altLang="zh-CN"/>
          </a:p>
          <a:p>
            <a:r>
              <a:rPr lang="en-US" altLang="zh-CN"/>
              <a:t>source /etc/profile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6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文件系统命令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46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015B5-490F-4245-ADD6-2BC79319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183E6-9E17-46B3-8C8C-4B36B7699CA3}"/>
              </a:ext>
            </a:extLst>
          </p:cNvPr>
          <p:cNvSpPr/>
          <p:nvPr/>
        </p:nvSpPr>
        <p:spPr>
          <a:xfrm>
            <a:off x="2987824" y="2204864"/>
            <a:ext cx="216024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7DCF-991D-410A-9AD3-1D23FA7218BA}"/>
              </a:ext>
            </a:extLst>
          </p:cNvPr>
          <p:cNvSpPr/>
          <p:nvPr/>
        </p:nvSpPr>
        <p:spPr>
          <a:xfrm>
            <a:off x="755576" y="4941168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198F2E-AD87-4886-B0DD-749AD4E938CE}"/>
              </a:ext>
            </a:extLst>
          </p:cNvPr>
          <p:cNvSpPr/>
          <p:nvPr/>
        </p:nvSpPr>
        <p:spPr>
          <a:xfrm>
            <a:off x="1115616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C328C5-3873-430C-8650-746667427153}"/>
              </a:ext>
            </a:extLst>
          </p:cNvPr>
          <p:cNvSpPr/>
          <p:nvPr/>
        </p:nvSpPr>
        <p:spPr>
          <a:xfrm>
            <a:off x="2671818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47A87F-5004-4C98-B407-C9C37BFE3806}"/>
              </a:ext>
            </a:extLst>
          </p:cNvPr>
          <p:cNvSpPr/>
          <p:nvPr/>
        </p:nvSpPr>
        <p:spPr>
          <a:xfrm>
            <a:off x="4228020" y="4365104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7199E38-B908-4664-81AB-AA79D3DC74F3}"/>
              </a:ext>
            </a:extLst>
          </p:cNvPr>
          <p:cNvCxnSpPr/>
          <p:nvPr/>
        </p:nvCxnSpPr>
        <p:spPr>
          <a:xfrm flipH="1">
            <a:off x="1835696" y="2708920"/>
            <a:ext cx="2160240" cy="187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0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4B0FA-8C1A-4838-B930-29A7DD8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113628-52BA-4894-AFF2-5EFD8C2878D0}"/>
              </a:ext>
            </a:extLst>
          </p:cNvPr>
          <p:cNvSpPr/>
          <p:nvPr/>
        </p:nvSpPr>
        <p:spPr>
          <a:xfrm>
            <a:off x="755576" y="4941168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DB4EAB-A183-4EAA-B2CD-C44CBA4C2D11}"/>
              </a:ext>
            </a:extLst>
          </p:cNvPr>
          <p:cNvSpPr/>
          <p:nvPr/>
        </p:nvSpPr>
        <p:spPr>
          <a:xfrm>
            <a:off x="1115616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1B109C-8D56-48A2-A87B-F9315D635D9B}"/>
              </a:ext>
            </a:extLst>
          </p:cNvPr>
          <p:cNvSpPr/>
          <p:nvPr/>
        </p:nvSpPr>
        <p:spPr>
          <a:xfrm>
            <a:off x="2671818" y="4365104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1C19F8-BAC9-42F9-8166-4F05C36AADCC}"/>
              </a:ext>
            </a:extLst>
          </p:cNvPr>
          <p:cNvSpPr/>
          <p:nvPr/>
        </p:nvSpPr>
        <p:spPr>
          <a:xfrm>
            <a:off x="4228020" y="4365104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065898-8A57-4BD6-BE9E-9FF9038BE17C}"/>
              </a:ext>
            </a:extLst>
          </p:cNvPr>
          <p:cNvSpPr/>
          <p:nvPr/>
        </p:nvSpPr>
        <p:spPr>
          <a:xfrm>
            <a:off x="2339752" y="1603056"/>
            <a:ext cx="273630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FF188E-3AA4-4C2E-9737-DE238819880C}"/>
              </a:ext>
            </a:extLst>
          </p:cNvPr>
          <p:cNvCxnSpPr/>
          <p:nvPr/>
        </p:nvCxnSpPr>
        <p:spPr>
          <a:xfrm flipH="1">
            <a:off x="1907704" y="2276872"/>
            <a:ext cx="1728192" cy="208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0016ABB-A99D-445C-87FE-95B3D10B841D}"/>
              </a:ext>
            </a:extLst>
          </p:cNvPr>
          <p:cNvCxnSpPr/>
          <p:nvPr/>
        </p:nvCxnSpPr>
        <p:spPr>
          <a:xfrm>
            <a:off x="3707904" y="2060848"/>
            <a:ext cx="1872208" cy="237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3813EC1-8B3E-4405-85C5-8A1D79B38458}"/>
              </a:ext>
            </a:extLst>
          </p:cNvPr>
          <p:cNvSpPr/>
          <p:nvPr/>
        </p:nvSpPr>
        <p:spPr>
          <a:xfrm>
            <a:off x="4391980" y="3330216"/>
            <a:ext cx="1224136" cy="31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A3A479-CD58-468E-8CB2-2E77F9FE39C7}"/>
              </a:ext>
            </a:extLst>
          </p:cNvPr>
          <p:cNvSpPr/>
          <p:nvPr/>
        </p:nvSpPr>
        <p:spPr>
          <a:xfrm>
            <a:off x="2227881" y="3248417"/>
            <a:ext cx="1224136" cy="31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5568C-18CA-4C44-A228-B79D5ED4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3" y="0"/>
            <a:ext cx="7072330" cy="85723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893A36-E722-4CF6-9323-60C94185D443}"/>
              </a:ext>
            </a:extLst>
          </p:cNvPr>
          <p:cNvSpPr/>
          <p:nvPr/>
        </p:nvSpPr>
        <p:spPr>
          <a:xfrm>
            <a:off x="1403648" y="2204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274A20-0C22-45D7-824D-5AB2113D1945}"/>
              </a:ext>
            </a:extLst>
          </p:cNvPr>
          <p:cNvSpPr/>
          <p:nvPr/>
        </p:nvSpPr>
        <p:spPr>
          <a:xfrm>
            <a:off x="3032109" y="2204864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625BBB-84A9-4998-9BFB-B59C4BFB4580}"/>
              </a:ext>
            </a:extLst>
          </p:cNvPr>
          <p:cNvSpPr/>
          <p:nvPr/>
        </p:nvSpPr>
        <p:spPr>
          <a:xfrm>
            <a:off x="3032109" y="3068960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mnt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03C6ED-12E8-4A4F-BE97-487472FCFA42}"/>
              </a:ext>
            </a:extLst>
          </p:cNvPr>
          <p:cNvSpPr/>
          <p:nvPr/>
        </p:nvSpPr>
        <p:spPr>
          <a:xfrm>
            <a:off x="3032109" y="3898241"/>
            <a:ext cx="10081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....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9C7A38-1D96-4C9C-9375-D4EF67780B95}"/>
              </a:ext>
            </a:extLst>
          </p:cNvPr>
          <p:cNvSpPr/>
          <p:nvPr/>
        </p:nvSpPr>
        <p:spPr>
          <a:xfrm>
            <a:off x="755576" y="5445224"/>
            <a:ext cx="72008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2793F5-7C66-4E82-A3DF-661DC0C4597B}"/>
              </a:ext>
            </a:extLst>
          </p:cNvPr>
          <p:cNvSpPr/>
          <p:nvPr/>
        </p:nvSpPr>
        <p:spPr>
          <a:xfrm>
            <a:off x="1115616" y="4869160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5F2751-8B1B-403A-A951-F744ECC87749}"/>
              </a:ext>
            </a:extLst>
          </p:cNvPr>
          <p:cNvSpPr/>
          <p:nvPr/>
        </p:nvSpPr>
        <p:spPr>
          <a:xfrm>
            <a:off x="2671818" y="4869160"/>
            <a:ext cx="122413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987262-F84C-4347-8087-148BA65AC7B6}"/>
              </a:ext>
            </a:extLst>
          </p:cNvPr>
          <p:cNvSpPr/>
          <p:nvPr/>
        </p:nvSpPr>
        <p:spPr>
          <a:xfrm>
            <a:off x="4228020" y="4869160"/>
            <a:ext cx="3584340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boot,bin,etc,opt,usr.......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07C289-C335-44BB-8EF8-80E3211D9059}"/>
              </a:ext>
            </a:extLst>
          </p:cNvPr>
          <p:cNvCxnSpPr>
            <a:cxnSpLocks/>
          </p:cNvCxnSpPr>
          <p:nvPr/>
        </p:nvCxnSpPr>
        <p:spPr>
          <a:xfrm flipH="1">
            <a:off x="1807722" y="2780928"/>
            <a:ext cx="1468134" cy="266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5394ACA-C999-4EC8-9D76-B8C4BB5363C7}"/>
              </a:ext>
            </a:extLst>
          </p:cNvPr>
          <p:cNvSpPr/>
          <p:nvPr/>
        </p:nvSpPr>
        <p:spPr>
          <a:xfrm>
            <a:off x="7668344" y="3392996"/>
            <a:ext cx="1152128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cdrom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C45FCDD-4989-4B15-9A93-3F65234B3721}"/>
              </a:ext>
            </a:extLst>
          </p:cNvPr>
          <p:cNvCxnSpPr/>
          <p:nvPr/>
        </p:nvCxnSpPr>
        <p:spPr>
          <a:xfrm>
            <a:off x="3895954" y="3392996"/>
            <a:ext cx="4060422" cy="576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1AEB36D-E3F4-49EA-B282-3692E97794F5}"/>
              </a:ext>
            </a:extLst>
          </p:cNvPr>
          <p:cNvSpPr/>
          <p:nvPr/>
        </p:nvSpPr>
        <p:spPr>
          <a:xfrm>
            <a:off x="1403648" y="1052736"/>
            <a:ext cx="216024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应用程序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AF6457-19B8-4F10-A6DD-C6B0604A2904}"/>
              </a:ext>
            </a:extLst>
          </p:cNvPr>
          <p:cNvSpPr/>
          <p:nvPr/>
        </p:nvSpPr>
        <p:spPr>
          <a:xfrm>
            <a:off x="3765925" y="1034734"/>
            <a:ext cx="1022099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49947A1-BA2F-44DC-8BD6-63BB57F9DC24}"/>
              </a:ext>
            </a:extLst>
          </p:cNvPr>
          <p:cNvCxnSpPr/>
          <p:nvPr/>
        </p:nvCxnSpPr>
        <p:spPr>
          <a:xfrm flipH="1">
            <a:off x="3563888" y="1484784"/>
            <a:ext cx="808399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D1E1B0-4C04-4DEF-8AE5-7677C26C72DB}"/>
              </a:ext>
            </a:extLst>
          </p:cNvPr>
          <p:cNvCxnSpPr/>
          <p:nvPr/>
        </p:nvCxnSpPr>
        <p:spPr>
          <a:xfrm>
            <a:off x="3275856" y="1484784"/>
            <a:ext cx="288032" cy="864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53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ls -l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文件类型：</a:t>
            </a:r>
          </a:p>
          <a:p>
            <a:r>
              <a:rPr lang="zh-CN" altLang="en-US" sz="1600"/>
              <a:t>	</a:t>
            </a:r>
            <a:r>
              <a:rPr lang="en-US" altLang="zh-CN" sz="1600"/>
              <a:t>-</a:t>
            </a:r>
            <a:r>
              <a:rPr lang="zh-CN" altLang="en-US" sz="1600"/>
              <a:t>：普通文件 </a:t>
            </a:r>
            <a:r>
              <a:rPr lang="en-US" altLang="zh-CN" sz="1600"/>
              <a:t>(f)</a:t>
            </a:r>
          </a:p>
          <a:p>
            <a:r>
              <a:rPr lang="en-US" altLang="zh-CN" sz="1600"/>
              <a:t>	d: </a:t>
            </a:r>
            <a:r>
              <a:rPr lang="zh-CN" altLang="en-US" sz="1600"/>
              <a:t>目录文件</a:t>
            </a:r>
            <a:endParaRPr lang="en-US" altLang="zh-CN" sz="1600"/>
          </a:p>
          <a:p>
            <a:endParaRPr lang="zh-CN" altLang="en-US" sz="1600"/>
          </a:p>
          <a:p>
            <a:r>
              <a:rPr lang="zh-CN" altLang="en-US" sz="1600"/>
              <a:t>	</a:t>
            </a:r>
            <a:r>
              <a:rPr lang="en-US" altLang="zh-CN" sz="1600"/>
              <a:t>b: </a:t>
            </a:r>
            <a:r>
              <a:rPr lang="zh-CN" altLang="en-US" sz="1600"/>
              <a:t>块设备文件 </a:t>
            </a:r>
            <a:r>
              <a:rPr lang="en-US" altLang="zh-CN" sz="1600"/>
              <a:t>(block)</a:t>
            </a:r>
          </a:p>
          <a:p>
            <a:r>
              <a:rPr lang="en-US" altLang="zh-CN" sz="1600"/>
              <a:t>	c: </a:t>
            </a:r>
            <a:r>
              <a:rPr lang="zh-CN" altLang="en-US" sz="1600"/>
              <a:t>字符设备文件 </a:t>
            </a:r>
            <a:r>
              <a:rPr lang="en-US" altLang="zh-CN" sz="1600"/>
              <a:t>(character)</a:t>
            </a:r>
          </a:p>
          <a:p>
            <a:endParaRPr lang="en-US" altLang="zh-CN" sz="1600"/>
          </a:p>
          <a:p>
            <a:r>
              <a:rPr lang="en-US" altLang="zh-CN" sz="1600"/>
              <a:t>	l: </a:t>
            </a:r>
            <a:r>
              <a:rPr lang="zh-CN" altLang="en-US" sz="1600"/>
              <a:t>符号链接文件</a:t>
            </a:r>
            <a:r>
              <a:rPr lang="en-US" altLang="zh-CN" sz="1600"/>
              <a:t>(symbolic link file)</a:t>
            </a:r>
          </a:p>
          <a:p>
            <a:endParaRPr lang="en-US" altLang="zh-CN" sz="1600"/>
          </a:p>
          <a:p>
            <a:r>
              <a:rPr lang="en-US" altLang="zh-CN" sz="1600"/>
              <a:t>	p: </a:t>
            </a:r>
            <a:r>
              <a:rPr lang="zh-CN" altLang="en-US" sz="1600"/>
              <a:t>命令管道文件</a:t>
            </a:r>
            <a:r>
              <a:rPr lang="en-US" altLang="zh-CN" sz="1600"/>
              <a:t>(pipe)</a:t>
            </a:r>
          </a:p>
          <a:p>
            <a:r>
              <a:rPr lang="en-US" altLang="zh-CN" sz="1600"/>
              <a:t>	s: </a:t>
            </a:r>
            <a:r>
              <a:rPr lang="zh-CN" altLang="en-US" sz="1600"/>
              <a:t>套接字文件</a:t>
            </a:r>
            <a:r>
              <a:rPr lang="en-US" altLang="zh-CN" sz="1600"/>
              <a:t>(socket)</a:t>
            </a:r>
          </a:p>
          <a:p>
            <a:r>
              <a:rPr lang="zh-CN" altLang="en-US" sz="1600"/>
              <a:t>文件权限：</a:t>
            </a:r>
            <a:r>
              <a:rPr lang="en-US" altLang="zh-CN" sz="1600"/>
              <a:t>9</a:t>
            </a:r>
            <a:r>
              <a:rPr lang="zh-CN" altLang="en-US" sz="1600"/>
              <a:t>位，每</a:t>
            </a:r>
            <a:r>
              <a:rPr lang="en-US" altLang="zh-CN" sz="1600"/>
              <a:t>3</a:t>
            </a:r>
            <a:r>
              <a:rPr lang="zh-CN" altLang="en-US" sz="1600"/>
              <a:t>位一组，</a:t>
            </a:r>
            <a:r>
              <a:rPr lang="en-US" altLang="zh-CN" sz="1600"/>
              <a:t>3</a:t>
            </a:r>
            <a:r>
              <a:rPr lang="zh-CN" altLang="en-US" sz="1600"/>
              <a:t>组 权限（</a:t>
            </a:r>
            <a:r>
              <a:rPr lang="en-US" altLang="zh-CN" sz="1600"/>
              <a:t>U,G,O</a:t>
            </a:r>
            <a:r>
              <a:rPr lang="zh-CN" altLang="en-US" sz="1600"/>
              <a:t>）每一组：</a:t>
            </a:r>
            <a:r>
              <a:rPr lang="en-US" altLang="zh-CN" sz="1600"/>
              <a:t>rwx(</a:t>
            </a:r>
            <a:r>
              <a:rPr lang="zh-CN" altLang="en-US" sz="1600"/>
              <a:t>读，写，执行</a:t>
            </a:r>
            <a:r>
              <a:rPr lang="en-US" altLang="zh-CN" sz="1600"/>
              <a:t>), r--</a:t>
            </a:r>
          </a:p>
          <a:p>
            <a:r>
              <a:rPr lang="zh-CN" altLang="en-US" sz="1600"/>
              <a:t>文件硬链接的次数</a:t>
            </a:r>
          </a:p>
          <a:p>
            <a:r>
              <a:rPr lang="zh-CN" altLang="en-US" sz="1600"/>
              <a:t>文件的属主</a:t>
            </a:r>
            <a:r>
              <a:rPr lang="en-US" altLang="zh-CN" sz="1600"/>
              <a:t>(owner)</a:t>
            </a:r>
          </a:p>
          <a:p>
            <a:r>
              <a:rPr lang="zh-CN" altLang="en-US" sz="1600"/>
              <a:t>文件的属组</a:t>
            </a:r>
            <a:r>
              <a:rPr lang="en-US" altLang="zh-CN" sz="1600"/>
              <a:t>(group)</a:t>
            </a:r>
          </a:p>
          <a:p>
            <a:r>
              <a:rPr lang="zh-CN" altLang="en-US" sz="1600"/>
              <a:t>文件大小</a:t>
            </a:r>
            <a:r>
              <a:rPr lang="en-US" altLang="zh-CN" sz="1600"/>
              <a:t>(size)</a:t>
            </a:r>
            <a:r>
              <a:rPr lang="zh-CN" altLang="en-US" sz="1600"/>
              <a:t>，单位是字节</a:t>
            </a:r>
          </a:p>
          <a:p>
            <a:r>
              <a:rPr lang="zh-CN" altLang="en-US" sz="1600"/>
              <a:t>时间戳</a:t>
            </a:r>
            <a:r>
              <a:rPr lang="en-US" altLang="zh-CN" sz="1600"/>
              <a:t>(timestamp)</a:t>
            </a:r>
            <a:r>
              <a:rPr lang="zh-CN" altLang="en-US" sz="1600"/>
              <a:t>：最近一次被修改的时间</a:t>
            </a:r>
          </a:p>
          <a:p>
            <a:r>
              <a:rPr lang="zh-CN" altLang="en-US" sz="1600"/>
              <a:t>	访问</a:t>
            </a:r>
            <a:r>
              <a:rPr lang="en-US" altLang="zh-CN" sz="1600"/>
              <a:t>:access</a:t>
            </a:r>
          </a:p>
          <a:p>
            <a:r>
              <a:rPr lang="en-US" altLang="zh-CN" sz="1600"/>
              <a:t>	</a:t>
            </a:r>
            <a:r>
              <a:rPr lang="zh-CN" altLang="en-US" sz="1600"/>
              <a:t>修改</a:t>
            </a:r>
            <a:r>
              <a:rPr lang="en-US" altLang="zh-CN" sz="1600"/>
              <a:t>:modify</a:t>
            </a:r>
            <a:r>
              <a:rPr lang="zh-CN" altLang="en-US" sz="1600"/>
              <a:t>，文件内容发生了改变</a:t>
            </a:r>
          </a:p>
          <a:p>
            <a:r>
              <a:rPr lang="zh-CN" altLang="en-US" sz="1600"/>
              <a:t>	改变</a:t>
            </a:r>
            <a:r>
              <a:rPr lang="en-US" altLang="zh-CN" sz="1600"/>
              <a:t>:change</a:t>
            </a:r>
            <a:r>
              <a:rPr lang="zh-CN" altLang="en-US" sz="1600"/>
              <a:t>，</a:t>
            </a:r>
            <a:r>
              <a:rPr lang="en-US" altLang="zh-CN" sz="1600"/>
              <a:t>metadata</a:t>
            </a:r>
            <a:r>
              <a:rPr lang="zh-CN" altLang="en-US" sz="1600"/>
              <a:t>，元数据</a:t>
            </a:r>
          </a:p>
        </p:txBody>
      </p:sp>
    </p:spTree>
    <p:extLst>
      <p:ext uri="{BB962C8B-B14F-4D97-AF65-F5344CB8AC3E}">
        <p14:creationId xmlns:p14="http://schemas.microsoft.com/office/powerpoint/2010/main" val="242348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Filesystem Hierarchy Standard</a:t>
            </a:r>
            <a:r>
              <a:rPr lang="zh-CN" altLang="en-US" sz="2000"/>
              <a:t>（文件系统层次化标准）</a:t>
            </a:r>
            <a:endParaRPr lang="en-US" altLang="zh-CN" sz="2000"/>
          </a:p>
          <a:p>
            <a:pPr lvl="1"/>
            <a:r>
              <a:rPr lang="en-US" altLang="zh-CN" sz="1600"/>
              <a:t>/boot: </a:t>
            </a:r>
            <a:r>
              <a:rPr lang="zh-CN" altLang="en-US" sz="1600"/>
              <a:t>系统启动相关的文件，如内核、</a:t>
            </a:r>
            <a:r>
              <a:rPr lang="en-US" altLang="zh-CN" sz="1600"/>
              <a:t>initrd</a:t>
            </a:r>
            <a:r>
              <a:rPr lang="zh-CN" altLang="en-US" sz="1600"/>
              <a:t>，以及</a:t>
            </a:r>
            <a:r>
              <a:rPr lang="en-US" altLang="zh-CN" sz="1600"/>
              <a:t>grub(bootloader)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/dev: </a:t>
            </a:r>
            <a:r>
              <a:rPr lang="zh-CN" altLang="en-US" sz="1600">
                <a:solidFill>
                  <a:srgbClr val="FF0000"/>
                </a:solidFill>
              </a:rPr>
              <a:t>设备文件</a:t>
            </a:r>
            <a:r>
              <a:rPr lang="zh-CN" altLang="en-US" sz="1600"/>
              <a:t>	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/etc</a:t>
            </a:r>
            <a:r>
              <a:rPr lang="zh-CN" altLang="en-US" sz="1600">
                <a:solidFill>
                  <a:srgbClr val="FF0000"/>
                </a:solidFill>
              </a:rPr>
              <a:t>：配置文件</a:t>
            </a:r>
          </a:p>
          <a:p>
            <a:pPr lvl="1"/>
            <a:r>
              <a:rPr lang="en-US" altLang="zh-CN" sz="1600"/>
              <a:t>/home</a:t>
            </a:r>
            <a:r>
              <a:rPr lang="zh-CN" altLang="en-US" sz="1600"/>
              <a:t>：用户的家目录，每一个用户的家目录通常默认为</a:t>
            </a:r>
            <a:r>
              <a:rPr lang="en-US" altLang="zh-CN" sz="1600"/>
              <a:t>/home/USERNAME</a:t>
            </a:r>
          </a:p>
          <a:p>
            <a:pPr lvl="1"/>
            <a:r>
              <a:rPr lang="en-US" altLang="zh-CN" sz="1600"/>
              <a:t>/root</a:t>
            </a:r>
            <a:r>
              <a:rPr lang="zh-CN" altLang="en-US" sz="1600"/>
              <a:t>：管理员的家目录；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/lib</a:t>
            </a:r>
            <a:r>
              <a:rPr lang="zh-CN" altLang="en-US" sz="1600">
                <a:solidFill>
                  <a:srgbClr val="FF0000"/>
                </a:solidFill>
              </a:rPr>
              <a:t>：库文件</a:t>
            </a:r>
            <a:endParaRPr lang="en-US" altLang="zh-CN" sz="1600">
              <a:solidFill>
                <a:srgbClr val="FF0000"/>
              </a:solidFill>
            </a:endParaRPr>
          </a:p>
          <a:p>
            <a:pPr lvl="1"/>
            <a:r>
              <a:rPr lang="en-US" altLang="zh-CN" sz="1600"/>
              <a:t>/media</a:t>
            </a:r>
            <a:r>
              <a:rPr lang="zh-CN" altLang="en-US" sz="1600"/>
              <a:t>：挂载点目录，移动设备</a:t>
            </a:r>
          </a:p>
          <a:p>
            <a:pPr lvl="1"/>
            <a:r>
              <a:rPr lang="en-US" altLang="zh-CN" sz="1600"/>
              <a:t>/mnt</a:t>
            </a:r>
            <a:r>
              <a:rPr lang="zh-CN" altLang="en-US" sz="1600"/>
              <a:t>：挂载点目录，额外的临时文件系统</a:t>
            </a:r>
          </a:p>
          <a:p>
            <a:pPr lvl="1"/>
            <a:r>
              <a:rPr lang="en-US" altLang="zh-CN" sz="1600"/>
              <a:t>/opt</a:t>
            </a:r>
            <a:r>
              <a:rPr lang="zh-CN" altLang="en-US" sz="1600"/>
              <a:t>：可选目录，第三方程序的安装目录</a:t>
            </a:r>
          </a:p>
          <a:p>
            <a:pPr lvl="1"/>
            <a:r>
              <a:rPr lang="en-US" altLang="zh-CN" sz="1600"/>
              <a:t>/proc</a:t>
            </a:r>
            <a:r>
              <a:rPr lang="zh-CN" altLang="en-US" sz="1600"/>
              <a:t>：伪文件系统，内核映射文件</a:t>
            </a:r>
          </a:p>
          <a:p>
            <a:pPr lvl="1"/>
            <a:r>
              <a:rPr lang="en-US" altLang="zh-CN" sz="1600"/>
              <a:t>/sys</a:t>
            </a:r>
            <a:r>
              <a:rPr lang="zh-CN" altLang="en-US" sz="1600"/>
              <a:t>：伪文件系统，跟硬件设备相关的属性映射文件</a:t>
            </a:r>
          </a:p>
          <a:p>
            <a:pPr lvl="1"/>
            <a:r>
              <a:rPr lang="en-US" altLang="zh-CN" sz="1600"/>
              <a:t>/tmp</a:t>
            </a:r>
            <a:r>
              <a:rPr lang="zh-CN" altLang="en-US" sz="1600"/>
              <a:t>：临时文件</a:t>
            </a:r>
            <a:r>
              <a:rPr lang="en-US" altLang="zh-CN" sz="1600"/>
              <a:t>, /var/tmp</a:t>
            </a:r>
          </a:p>
          <a:p>
            <a:pPr lvl="1"/>
            <a:r>
              <a:rPr lang="en-US" altLang="zh-CN" sz="1600"/>
              <a:t>/var</a:t>
            </a:r>
            <a:r>
              <a:rPr lang="zh-CN" altLang="en-US" sz="1600"/>
              <a:t>：可变化的文件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/bin: </a:t>
            </a:r>
            <a:r>
              <a:rPr lang="zh-CN" altLang="en-US" sz="1600">
                <a:solidFill>
                  <a:srgbClr val="FF0000"/>
                </a:solidFill>
              </a:rPr>
              <a:t>可执行文件</a:t>
            </a:r>
            <a:r>
              <a:rPr lang="en-US" altLang="zh-CN" sz="1600">
                <a:solidFill>
                  <a:srgbClr val="FF0000"/>
                </a:solidFill>
              </a:rPr>
              <a:t>, </a:t>
            </a:r>
            <a:r>
              <a:rPr lang="zh-CN" altLang="en-US" sz="1600">
                <a:solidFill>
                  <a:srgbClr val="FF0000"/>
                </a:solidFill>
              </a:rPr>
              <a:t>用户命令</a:t>
            </a:r>
          </a:p>
          <a:p>
            <a:pPr lvl="1"/>
            <a:r>
              <a:rPr lang="en-US" altLang="zh-CN" sz="1600">
                <a:solidFill>
                  <a:srgbClr val="FF0000"/>
                </a:solidFill>
              </a:rPr>
              <a:t>/sbin</a:t>
            </a:r>
            <a:r>
              <a:rPr lang="zh-CN" altLang="en-US" sz="1600">
                <a:solidFill>
                  <a:srgbClr val="FF0000"/>
                </a:solidFill>
              </a:rPr>
              <a:t>：管理命令</a:t>
            </a:r>
          </a:p>
        </p:txBody>
      </p:sp>
    </p:spTree>
    <p:extLst>
      <p:ext uri="{BB962C8B-B14F-4D97-AF65-F5344CB8AC3E}">
        <p14:creationId xmlns:p14="http://schemas.microsoft.com/office/powerpoint/2010/main" val="9347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857232"/>
            <a:ext cx="8786874" cy="5073427"/>
          </a:xfrm>
        </p:spPr>
        <p:txBody>
          <a:bodyPr/>
          <a:lstStyle/>
          <a:p>
            <a:r>
              <a:rPr lang="en-US" altLang="zh-CN"/>
              <a:t>df</a:t>
            </a:r>
            <a:r>
              <a:rPr lang="zh-CN" altLang="en-US"/>
              <a:t>：显示磁盘使用情况</a:t>
            </a:r>
            <a:endParaRPr lang="en-US" altLang="zh-CN"/>
          </a:p>
          <a:p>
            <a:r>
              <a:rPr lang="en-US" altLang="zh-CN"/>
              <a:t>du</a:t>
            </a:r>
            <a:r>
              <a:rPr lang="zh-CN" altLang="en-US"/>
              <a:t>：显示文件系统使用情况</a:t>
            </a:r>
            <a:endParaRPr lang="en-US" altLang="zh-CN"/>
          </a:p>
          <a:p>
            <a:r>
              <a:rPr lang="en-US" altLang="zh-CN"/>
              <a:t>ls</a:t>
            </a:r>
            <a:r>
              <a:rPr lang="zh-CN" altLang="en-US"/>
              <a:t>：显示目录</a:t>
            </a:r>
            <a:endParaRPr lang="en-US" altLang="zh-CN"/>
          </a:p>
          <a:p>
            <a:r>
              <a:rPr lang="en-US" altLang="zh-CN"/>
              <a:t>cd</a:t>
            </a:r>
            <a:r>
              <a:rPr lang="zh-CN" altLang="en-US"/>
              <a:t>：切换工作目录</a:t>
            </a:r>
            <a:endParaRPr lang="en-US" altLang="zh-CN"/>
          </a:p>
          <a:p>
            <a:r>
              <a:rPr lang="en-US" altLang="zh-CN"/>
              <a:t>pwd</a:t>
            </a:r>
            <a:r>
              <a:rPr lang="zh-CN" altLang="en-US"/>
              <a:t>：显示当前工作目录</a:t>
            </a:r>
            <a:endParaRPr lang="en-US" altLang="zh-CN"/>
          </a:p>
          <a:p>
            <a:r>
              <a:rPr lang="en-US" altLang="zh-CN"/>
              <a:t>mkdir</a:t>
            </a:r>
            <a:r>
              <a:rPr lang="zh-CN" altLang="en-US"/>
              <a:t>：创建目录</a:t>
            </a:r>
            <a:endParaRPr lang="en-US" altLang="zh-CN"/>
          </a:p>
          <a:p>
            <a:r>
              <a:rPr lang="en-US" altLang="zh-CN"/>
              <a:t>rm</a:t>
            </a:r>
            <a:r>
              <a:rPr lang="zh-CN" altLang="en-US"/>
              <a:t>：删除</a:t>
            </a:r>
            <a:endParaRPr lang="en-US" altLang="zh-CN"/>
          </a:p>
          <a:p>
            <a:r>
              <a:rPr lang="en-US" altLang="zh-CN"/>
              <a:t>cp</a:t>
            </a:r>
            <a:r>
              <a:rPr lang="zh-CN" altLang="en-US"/>
              <a:t>：拷贝</a:t>
            </a:r>
            <a:endParaRPr lang="en-US" altLang="zh-CN"/>
          </a:p>
          <a:p>
            <a:r>
              <a:rPr lang="en-US" altLang="zh-CN"/>
              <a:t>mv</a:t>
            </a:r>
            <a:r>
              <a:rPr lang="zh-CN" altLang="en-US"/>
              <a:t>：移动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ln</a:t>
            </a:r>
            <a:r>
              <a:rPr lang="zh-CN" altLang="en-US">
                <a:solidFill>
                  <a:srgbClr val="FF0000"/>
                </a:solidFill>
              </a:rPr>
              <a:t>：链接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stat</a:t>
            </a:r>
            <a:r>
              <a:rPr lang="zh-CN" altLang="en-US"/>
              <a:t>：元数据</a:t>
            </a:r>
            <a:endParaRPr lang="en-US" altLang="zh-CN"/>
          </a:p>
          <a:p>
            <a:r>
              <a:rPr lang="en-US" altLang="zh-CN"/>
              <a:t>touch</a:t>
            </a:r>
          </a:p>
        </p:txBody>
      </p:sp>
    </p:spTree>
    <p:extLst>
      <p:ext uri="{BB962C8B-B14F-4D97-AF65-F5344CB8AC3E}">
        <p14:creationId xmlns:p14="http://schemas.microsoft.com/office/powerpoint/2010/main" val="3579571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df</a:t>
            </a:r>
            <a:r>
              <a:rPr lang="zh-CN" altLang="en-US" sz="2000"/>
              <a:t>：显示磁盘使用情况</a:t>
            </a:r>
            <a:endParaRPr lang="en-US" altLang="zh-CN" sz="2000"/>
          </a:p>
          <a:p>
            <a:pPr lvl="1"/>
            <a:r>
              <a:rPr lang="en-US" altLang="zh-CN" sz="1800"/>
              <a:t>df -h</a:t>
            </a:r>
          </a:p>
          <a:p>
            <a:r>
              <a:rPr lang="en-US" altLang="zh-CN" sz="2000"/>
              <a:t>du</a:t>
            </a:r>
            <a:r>
              <a:rPr lang="zh-CN" altLang="en-US" sz="2000"/>
              <a:t>：显示文件系统使用情况</a:t>
            </a:r>
            <a:endParaRPr lang="en-US" altLang="zh-CN" sz="2000"/>
          </a:p>
          <a:p>
            <a:pPr lvl="1"/>
            <a:r>
              <a:rPr lang="en-US" altLang="zh-CN" sz="1800"/>
              <a:t>du -sh</a:t>
            </a:r>
          </a:p>
          <a:p>
            <a:pPr lvl="1"/>
            <a:r>
              <a:rPr lang="en-US" altLang="zh-CN" sz="1800"/>
              <a:t>du -a</a:t>
            </a:r>
          </a:p>
          <a:p>
            <a:r>
              <a:rPr lang="en-US" altLang="zh-CN" sz="2000"/>
              <a:t>ls</a:t>
            </a:r>
            <a:r>
              <a:rPr lang="zh-CN" altLang="en-US" sz="2000"/>
              <a:t>：显示目录</a:t>
            </a:r>
            <a:endParaRPr lang="en-US" altLang="zh-CN" sz="2000"/>
          </a:p>
          <a:p>
            <a:pPr lvl="1"/>
            <a:r>
              <a:rPr lang="en-US" altLang="zh-CN" sz="1800"/>
              <a:t>ls -alhrt</a:t>
            </a:r>
          </a:p>
          <a:p>
            <a:r>
              <a:rPr lang="en-US" altLang="zh-CN" sz="2000"/>
              <a:t>cd</a:t>
            </a:r>
            <a:r>
              <a:rPr lang="zh-CN" altLang="en-US" sz="2000"/>
              <a:t>：切换工作目录</a:t>
            </a:r>
            <a:endParaRPr lang="en-US" altLang="zh-CN" sz="2000"/>
          </a:p>
          <a:p>
            <a:pPr lvl="1"/>
            <a:r>
              <a:rPr lang="en-US" altLang="zh-CN" sz="1800"/>
              <a:t>cd  </a:t>
            </a:r>
            <a:r>
              <a:rPr lang="zh-CN" altLang="en-US" sz="1800"/>
              <a:t>或</a:t>
            </a:r>
            <a:r>
              <a:rPr lang="en-US" altLang="zh-CN" sz="1800"/>
              <a:t> cd ~</a:t>
            </a:r>
          </a:p>
          <a:p>
            <a:pPr lvl="1"/>
            <a:r>
              <a:rPr lang="en-US" altLang="zh-CN" sz="1800"/>
              <a:t>cd ..</a:t>
            </a:r>
          </a:p>
          <a:p>
            <a:pPr lvl="1"/>
            <a:r>
              <a:rPr lang="en-US" altLang="zh-CN" sz="1800"/>
              <a:t>cd /</a:t>
            </a:r>
          </a:p>
          <a:p>
            <a:pPr lvl="1"/>
            <a:r>
              <a:rPr lang="en-US" altLang="zh-CN" sz="1800"/>
              <a:t>cd -</a:t>
            </a:r>
          </a:p>
          <a:p>
            <a:r>
              <a:rPr lang="en-US" altLang="zh-CN" sz="2000"/>
              <a:t>pwd</a:t>
            </a:r>
            <a:r>
              <a:rPr lang="zh-CN" altLang="en-US" sz="2000"/>
              <a:t>：显示当前工作目录</a:t>
            </a:r>
            <a:endParaRPr lang="en-US" altLang="zh-CN" sz="2000"/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04630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/>
              <a:t>mkdir</a:t>
            </a:r>
            <a:r>
              <a:rPr lang="zh-CN" altLang="en-US" sz="2000"/>
              <a:t>：创建目录</a:t>
            </a:r>
            <a:endParaRPr lang="en-US" altLang="zh-CN" sz="2000"/>
          </a:p>
          <a:p>
            <a:pPr lvl="1"/>
            <a:r>
              <a:rPr lang="en-US" altLang="zh-CN" sz="1600"/>
              <a:t>mkdir -p ./a/b/c</a:t>
            </a:r>
          </a:p>
          <a:p>
            <a:pPr lvl="1"/>
            <a:r>
              <a:rPr lang="en-US" altLang="zh-CN" sz="1600"/>
              <a:t>mkdir a/{1,2,3}dir</a:t>
            </a:r>
          </a:p>
          <a:p>
            <a:r>
              <a:rPr lang="en-US" altLang="zh-CN" sz="2000"/>
              <a:t>rm</a:t>
            </a:r>
            <a:r>
              <a:rPr lang="zh-CN" altLang="en-US" sz="2000"/>
              <a:t>：删除</a:t>
            </a:r>
            <a:endParaRPr lang="en-US" altLang="zh-CN" sz="2000"/>
          </a:p>
          <a:p>
            <a:pPr lvl="1"/>
            <a:r>
              <a:rPr lang="en-US" altLang="zh-CN" sz="1600"/>
              <a:t>rm -f</a:t>
            </a:r>
          </a:p>
          <a:p>
            <a:pPr lvl="1"/>
            <a:r>
              <a:rPr lang="en-US" altLang="zh-CN" sz="1600"/>
              <a:t>rm -rf /</a:t>
            </a:r>
          </a:p>
          <a:p>
            <a:r>
              <a:rPr lang="en-US" altLang="zh-CN" sz="2000"/>
              <a:t>cp</a:t>
            </a:r>
            <a:r>
              <a:rPr lang="zh-CN" altLang="en-US" sz="2000"/>
              <a:t>：拷贝</a:t>
            </a:r>
            <a:endParaRPr lang="en-US" altLang="zh-CN" sz="2000"/>
          </a:p>
          <a:p>
            <a:pPr lvl="1"/>
            <a:r>
              <a:rPr lang="en-US" altLang="zh-CN" sz="1600"/>
              <a:t>cp /etc/{profile,inittab} ./</a:t>
            </a:r>
          </a:p>
          <a:p>
            <a:pPr lvl="1"/>
            <a:r>
              <a:rPr lang="en-US" altLang="zh-CN" sz="1600"/>
              <a:t>cp -r ./a ./new</a:t>
            </a:r>
          </a:p>
          <a:p>
            <a:pPr lvl="1"/>
            <a:r>
              <a:rPr lang="en-US" altLang="zh-CN" sz="1600"/>
              <a:t>cp -l  cp -s</a:t>
            </a:r>
          </a:p>
          <a:p>
            <a:r>
              <a:rPr lang="en-US" altLang="zh-CN" sz="2000"/>
              <a:t>mv</a:t>
            </a:r>
            <a:r>
              <a:rPr lang="zh-CN" altLang="en-US" sz="2000"/>
              <a:t>：移动</a:t>
            </a:r>
            <a:endParaRPr lang="en-US" altLang="zh-CN" sz="2000"/>
          </a:p>
          <a:p>
            <a:r>
              <a:rPr lang="en-US" altLang="zh-CN" sz="2000"/>
              <a:t>ln</a:t>
            </a:r>
            <a:r>
              <a:rPr lang="zh-CN" altLang="en-US" sz="2000"/>
              <a:t>：链接</a:t>
            </a:r>
            <a:endParaRPr lang="en-US" altLang="zh-CN" sz="2000"/>
          </a:p>
          <a:p>
            <a:pPr lvl="1"/>
            <a:r>
              <a:rPr lang="en-US" altLang="zh-CN" sz="1600"/>
              <a:t>ln </a:t>
            </a:r>
            <a:r>
              <a:rPr lang="zh-CN" altLang="en-US" sz="1600"/>
              <a:t>默认硬链接</a:t>
            </a:r>
            <a:endParaRPr lang="en-US" altLang="zh-CN" sz="1600"/>
          </a:p>
          <a:p>
            <a:pPr lvl="1"/>
            <a:r>
              <a:rPr lang="en-US" altLang="zh-CN" sz="1600"/>
              <a:t>ln -s </a:t>
            </a:r>
            <a:r>
              <a:rPr lang="zh-CN" altLang="en-US" sz="1600"/>
              <a:t>软链接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24397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简单命令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48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元数据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stat</a:t>
            </a:r>
          </a:p>
          <a:p>
            <a:r>
              <a:rPr lang="en-US" altLang="zh-CN" sz="1800"/>
              <a:t>touch</a:t>
            </a:r>
          </a:p>
          <a:p>
            <a:endParaRPr lang="en-US" altLang="zh-CN" sz="1800"/>
          </a:p>
          <a:p>
            <a:r>
              <a:rPr lang="zh-CN" altLang="en-US" sz="1800"/>
              <a:t>安装</a:t>
            </a:r>
            <a:r>
              <a:rPr lang="en-US" altLang="zh-CN" sz="1800"/>
              <a:t>,,</a:t>
            </a:r>
            <a:r>
              <a:rPr lang="zh-CN" altLang="en-US" sz="1800"/>
              <a:t>克隆</a:t>
            </a:r>
            <a:endParaRPr lang="en-US" altLang="zh-CN" sz="1800"/>
          </a:p>
          <a:p>
            <a:r>
              <a:rPr lang="zh-CN" altLang="en-US" sz="1800"/>
              <a:t>简单命令</a:t>
            </a:r>
            <a:r>
              <a:rPr lang="en-US" altLang="zh-CN" sz="1800"/>
              <a:t>:type &gt;help,man&gt;whereis,file&gt;echo,$PAHT</a:t>
            </a:r>
          </a:p>
          <a:p>
            <a:r>
              <a:rPr lang="zh-CN" altLang="en-US" sz="1800"/>
              <a:t>文件系统</a:t>
            </a:r>
            <a:r>
              <a:rPr lang="en-US" altLang="zh-CN" sz="1800"/>
              <a:t>:df&gt;</a:t>
            </a:r>
            <a:r>
              <a:rPr lang="zh-CN" altLang="en-US" sz="1800"/>
              <a:t>虚拟文件系统</a:t>
            </a:r>
            <a:r>
              <a:rPr lang="en-US" altLang="zh-CN" sz="1800"/>
              <a:t>(</a:t>
            </a:r>
            <a:r>
              <a:rPr lang="zh-CN" altLang="en-US" sz="1800"/>
              <a:t>目录树结构</a:t>
            </a:r>
            <a:r>
              <a:rPr lang="en-US" altLang="zh-CN" sz="1800"/>
              <a:t>,/,root),mount&gt;du&gt;ls –l</a:t>
            </a:r>
          </a:p>
          <a:p>
            <a:pPr lvl="1"/>
            <a:r>
              <a:rPr lang="en-US" altLang="zh-CN" sz="1400"/>
              <a:t>mkdir,cp,mv,ln,rm,....</a:t>
            </a:r>
          </a:p>
        </p:txBody>
      </p:sp>
    </p:spTree>
    <p:extLst>
      <p:ext uri="{BB962C8B-B14F-4D97-AF65-F5344CB8AC3E}">
        <p14:creationId xmlns:p14="http://schemas.microsoft.com/office/powerpoint/2010/main" val="120706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zh-CN" altLang="en-US"/>
              <a:t>文本操作命令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76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cat</a:t>
            </a:r>
          </a:p>
          <a:p>
            <a:pPr lvl="1"/>
            <a:r>
              <a:rPr lang="en-US" altLang="zh-CN"/>
              <a:t>more</a:t>
            </a:r>
          </a:p>
          <a:p>
            <a:pPr lvl="1"/>
            <a:r>
              <a:rPr lang="en-US" altLang="zh-CN"/>
              <a:t>less</a:t>
            </a:r>
          </a:p>
          <a:p>
            <a:pPr lvl="1"/>
            <a:r>
              <a:rPr lang="en-US" altLang="zh-CN"/>
              <a:t>head</a:t>
            </a:r>
          </a:p>
          <a:p>
            <a:pPr lvl="2"/>
            <a:r>
              <a:rPr lang="en-US" altLang="zh-CN"/>
              <a:t>head -2 /etc/profile</a:t>
            </a:r>
          </a:p>
          <a:p>
            <a:pPr lvl="1"/>
            <a:r>
              <a:rPr lang="en-US" altLang="zh-CN"/>
              <a:t>tail</a:t>
            </a:r>
          </a:p>
          <a:p>
            <a:pPr lvl="2"/>
            <a:r>
              <a:rPr lang="en-US" altLang="zh-CN"/>
              <a:t>tail -2 /etc/profile</a:t>
            </a:r>
          </a:p>
          <a:p>
            <a:pPr lvl="2"/>
            <a:r>
              <a:rPr lang="en-US" altLang="zh-CN"/>
              <a:t>tail -f</a:t>
            </a:r>
          </a:p>
          <a:p>
            <a:r>
              <a:rPr lang="zh-CN" altLang="en-US">
                <a:solidFill>
                  <a:srgbClr val="FF0000"/>
                </a:solidFill>
              </a:rPr>
              <a:t>管道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cat b.txt  </a:t>
            </a:r>
            <a:r>
              <a:rPr lang="en-US" altLang="zh-CN">
                <a:solidFill>
                  <a:srgbClr val="FF0000"/>
                </a:solidFill>
              </a:rPr>
              <a:t>|</a:t>
            </a:r>
            <a:r>
              <a:rPr lang="en-US" altLang="zh-CN"/>
              <a:t>  head -3</a:t>
            </a:r>
          </a:p>
          <a:p>
            <a:r>
              <a:rPr lang="en-US" altLang="zh-CN"/>
              <a:t> | tail -1</a:t>
            </a:r>
          </a:p>
          <a:p>
            <a:r>
              <a:rPr lang="en-US" altLang="zh-CN"/>
              <a:t>xargs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33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读取用户输入的字符串</a:t>
            </a:r>
            <a:endParaRPr lang="en-US" altLang="zh-CN"/>
          </a:p>
          <a:p>
            <a:r>
              <a:rPr lang="zh-CN" altLang="en-US"/>
              <a:t>发现 </a:t>
            </a:r>
            <a:r>
              <a:rPr lang="en-US" altLang="zh-CN"/>
              <a:t>|</a:t>
            </a:r>
            <a:r>
              <a:rPr lang="zh-CN" altLang="en-US"/>
              <a:t>，代表有管道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左右被</a:t>
            </a:r>
            <a:r>
              <a:rPr lang="zh-CN" altLang="en-US">
                <a:solidFill>
                  <a:srgbClr val="FF0000"/>
                </a:solidFill>
              </a:rPr>
              <a:t>理解</a:t>
            </a:r>
            <a:r>
              <a:rPr lang="zh-CN" altLang="en-US"/>
              <a:t>为简单命令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加工</a:t>
            </a:r>
            <a:r>
              <a:rPr lang="zh-CN" altLang="en-US"/>
              <a:t>：前一个（左边）简单命令的标准输出</a:t>
            </a:r>
            <a:endParaRPr lang="en-US" altLang="zh-CN"/>
          </a:p>
          <a:p>
            <a:r>
              <a:rPr lang="zh-CN" altLang="en-US"/>
              <a:t>指向后一个（右边）简单命令的标准输入</a:t>
            </a:r>
            <a:endParaRPr lang="en-US" altLang="zh-CN"/>
          </a:p>
          <a:p>
            <a:r>
              <a:rPr lang="zh-CN" altLang="en-US"/>
              <a:t>注意：后一个简单命令一定能够接受标准输入</a:t>
            </a:r>
          </a:p>
        </p:txBody>
      </p:sp>
    </p:spTree>
    <p:extLst>
      <p:ext uri="{BB962C8B-B14F-4D97-AF65-F5344CB8AC3E}">
        <p14:creationId xmlns:p14="http://schemas.microsoft.com/office/powerpoint/2010/main" val="1783180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xargs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命令</a:t>
            </a:r>
            <a:endParaRPr lang="en-US" altLang="zh-CN"/>
          </a:p>
          <a:p>
            <a:pPr lvl="1"/>
            <a:r>
              <a:rPr lang="en-US" altLang="zh-CN"/>
              <a:t>1</a:t>
            </a:r>
            <a:r>
              <a:rPr lang="zh-CN" altLang="en-US"/>
              <a:t>，在标准输入中读取到的内容！</a:t>
            </a:r>
            <a:endParaRPr lang="en-US" altLang="zh-CN"/>
          </a:p>
          <a:p>
            <a:pPr lvl="1"/>
            <a:r>
              <a:rPr lang="en-US" altLang="zh-CN"/>
              <a:t>2</a:t>
            </a:r>
            <a:r>
              <a:rPr lang="zh-CN" altLang="en-US"/>
              <a:t>，自己的参数理解为一个字符串</a:t>
            </a:r>
            <a:endParaRPr lang="en-US" altLang="zh-CN"/>
          </a:p>
          <a:p>
            <a:pPr lvl="2"/>
            <a:r>
              <a:rPr lang="zh-CN" altLang="en-US"/>
              <a:t>模仿</a:t>
            </a:r>
            <a:r>
              <a:rPr lang="en-US" altLang="zh-CN"/>
              <a:t>shell</a:t>
            </a:r>
            <a:r>
              <a:rPr lang="zh-CN" altLang="en-US"/>
              <a:t>，做</a:t>
            </a:r>
            <a:r>
              <a:rPr lang="en-US" altLang="zh-CN"/>
              <a:t>blank</a:t>
            </a:r>
            <a:r>
              <a:rPr lang="zh-CN" altLang="en-US"/>
              <a:t>切分，第一个子字符串为命令</a:t>
            </a:r>
            <a:endParaRPr lang="en-US" altLang="zh-CN"/>
          </a:p>
          <a:p>
            <a:pPr lvl="1"/>
            <a:r>
              <a:rPr lang="en-US" altLang="zh-CN"/>
              <a:t>3</a:t>
            </a:r>
            <a:r>
              <a:rPr lang="zh-CN" altLang="en-US"/>
              <a:t>，将步骤</a:t>
            </a:r>
            <a:r>
              <a:rPr lang="en-US" altLang="zh-CN"/>
              <a:t>1</a:t>
            </a:r>
            <a:r>
              <a:rPr lang="zh-CN" altLang="en-US"/>
              <a:t>的内容做为步骤</a:t>
            </a:r>
            <a:r>
              <a:rPr lang="en-US" altLang="zh-CN"/>
              <a:t>2</a:t>
            </a:r>
            <a:r>
              <a:rPr lang="zh-CN" altLang="en-US"/>
              <a:t>的命令的选项参数拼接起来</a:t>
            </a:r>
            <a:endParaRPr lang="en-US" altLang="zh-CN"/>
          </a:p>
          <a:p>
            <a:pPr lvl="1"/>
            <a:r>
              <a:rPr lang="en-US" altLang="zh-CN"/>
              <a:t>4</a:t>
            </a:r>
            <a:r>
              <a:rPr lang="zh-CN" altLang="en-US"/>
              <a:t>，执行得到的结果</a:t>
            </a:r>
            <a:endParaRPr lang="en-US" altLang="zh-CN"/>
          </a:p>
          <a:p>
            <a:r>
              <a:rPr lang="en-US" altLang="zh-CN"/>
              <a:t>echo "/" |xargs ls -l</a:t>
            </a:r>
          </a:p>
        </p:txBody>
      </p:sp>
    </p:spTree>
    <p:extLst>
      <p:ext uri="{BB962C8B-B14F-4D97-AF65-F5344CB8AC3E}">
        <p14:creationId xmlns:p14="http://schemas.microsoft.com/office/powerpoint/2010/main" val="1367309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  bash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sz="2000"/>
              <a:t>type</a:t>
            </a:r>
            <a:r>
              <a:rPr lang="zh-CN" altLang="en-US" sz="2000"/>
              <a:t>：命令类型</a:t>
            </a:r>
            <a:endParaRPr lang="en-US" altLang="zh-CN" sz="2000"/>
          </a:p>
          <a:p>
            <a:pPr lvl="1"/>
            <a:r>
              <a:rPr lang="zh-CN" altLang="en-US" sz="1800"/>
              <a:t>外部命令  </a:t>
            </a:r>
            <a:r>
              <a:rPr lang="en-US" altLang="zh-CN" sz="1800"/>
              <a:t>&amp;  </a:t>
            </a:r>
            <a:r>
              <a:rPr lang="zh-CN" altLang="en-US" sz="1800"/>
              <a:t>内部命令</a:t>
            </a:r>
            <a:endParaRPr lang="en-US" altLang="zh-CN" sz="1800"/>
          </a:p>
          <a:p>
            <a:r>
              <a:rPr lang="en-US" altLang="zh-CN" sz="2000">
                <a:solidFill>
                  <a:srgbClr val="FF0000"/>
                </a:solidFill>
              </a:rPr>
              <a:t>help</a:t>
            </a:r>
            <a:r>
              <a:rPr lang="zh-CN" altLang="en-US" sz="2000"/>
              <a:t>：内部命令帮助</a:t>
            </a:r>
            <a:endParaRPr lang="en-US" altLang="zh-CN" sz="2000"/>
          </a:p>
          <a:p>
            <a:pPr lvl="1"/>
            <a:r>
              <a:rPr lang="en-US" altLang="zh-CN" sz="1800"/>
              <a:t>help</a:t>
            </a:r>
            <a:r>
              <a:rPr lang="zh-CN" altLang="en-US" sz="1800"/>
              <a:t>：内部命令清单，附带语法格式，描述</a:t>
            </a:r>
            <a:endParaRPr lang="en-US" altLang="zh-CN" sz="1800"/>
          </a:p>
          <a:p>
            <a:pPr lvl="1"/>
            <a:r>
              <a:rPr lang="en-US" altLang="zh-CN" sz="1800"/>
              <a:t>help </a:t>
            </a:r>
            <a:r>
              <a:rPr lang="zh-CN" altLang="en-US" sz="1800"/>
              <a:t>具体内部命令</a:t>
            </a:r>
            <a:endParaRPr lang="en-US" altLang="zh-CN" sz="1800"/>
          </a:p>
          <a:p>
            <a:r>
              <a:rPr lang="en-US" altLang="zh-CN" sz="2000">
                <a:solidFill>
                  <a:srgbClr val="FF0000"/>
                </a:solidFill>
              </a:rPr>
              <a:t>man</a:t>
            </a:r>
            <a:r>
              <a:rPr lang="zh-CN" altLang="en-US" sz="2000"/>
              <a:t>：帮助手册</a:t>
            </a:r>
            <a:r>
              <a:rPr lang="en-US" altLang="zh-CN" sz="2000"/>
              <a:t>manual</a:t>
            </a:r>
          </a:p>
          <a:p>
            <a:pPr lvl="1"/>
            <a:r>
              <a:rPr lang="sv-SE" altLang="zh-CN" sz="1800"/>
              <a:t>yum install man man-pages -y</a:t>
            </a:r>
            <a:endParaRPr lang="en-US" altLang="zh-CN" sz="1800"/>
          </a:p>
          <a:p>
            <a:r>
              <a:rPr lang="en-US" altLang="zh-CN" sz="2000"/>
              <a:t>whereis : </a:t>
            </a:r>
            <a:r>
              <a:rPr lang="zh-CN" altLang="en-US" sz="2000"/>
              <a:t>定位命令位置</a:t>
            </a:r>
            <a:endParaRPr lang="en-US" altLang="zh-CN" sz="2000"/>
          </a:p>
          <a:p>
            <a:r>
              <a:rPr lang="en-US" altLang="zh-CN" sz="2000"/>
              <a:t>file</a:t>
            </a:r>
            <a:r>
              <a:rPr lang="zh-CN" altLang="en-US" sz="2000"/>
              <a:t>：文件类型</a:t>
            </a:r>
            <a:endParaRPr lang="en-US" altLang="zh-CN" sz="2000"/>
          </a:p>
          <a:p>
            <a:r>
              <a:rPr lang="en-US" altLang="zh-CN" sz="2000"/>
              <a:t>echo</a:t>
            </a:r>
            <a:r>
              <a:rPr lang="zh-CN" altLang="en-US" sz="2000"/>
              <a:t>：打印到标准输出</a:t>
            </a:r>
            <a:endParaRPr lang="en-US" altLang="zh-CN" sz="2000"/>
          </a:p>
          <a:p>
            <a:r>
              <a:rPr lang="en-US" altLang="zh-CN" sz="2000"/>
              <a:t>$PATH</a:t>
            </a:r>
            <a:r>
              <a:rPr lang="zh-CN" altLang="en-US" sz="2000"/>
              <a:t>： 环境变量：路径</a:t>
            </a:r>
            <a:endParaRPr lang="en-US" altLang="zh-CN" sz="2000"/>
          </a:p>
          <a:p>
            <a:r>
              <a:rPr lang="en-US" altLang="zh-CN" sz="2000"/>
              <a:t>$LANG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/etc/profile  》  bash</a:t>
            </a:r>
            <a:r>
              <a:rPr lang="zh-CN" altLang="en-US" sz="2000">
                <a:solidFill>
                  <a:srgbClr val="FF0000"/>
                </a:solidFill>
              </a:rPr>
              <a:t>启动（交互方式）</a:t>
            </a:r>
            <a:endParaRPr lang="en-US" altLang="zh-CN" sz="2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4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CE1FC-6C68-4A48-9CF1-AADA5526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B266AF-520A-476B-9934-EBF4B55C9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4" y="1000108"/>
            <a:ext cx="8786874" cy="5073427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CDFC02-2A59-48AE-AFD4-899934CA2454}"/>
              </a:ext>
            </a:extLst>
          </p:cNvPr>
          <p:cNvSpPr/>
          <p:nvPr/>
        </p:nvSpPr>
        <p:spPr>
          <a:xfrm>
            <a:off x="683568" y="2708920"/>
            <a:ext cx="1080120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shell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5F78BC-EA0A-4446-9D08-E37959A8C0EB}"/>
              </a:ext>
            </a:extLst>
          </p:cNvPr>
          <p:cNvSpPr/>
          <p:nvPr/>
        </p:nvSpPr>
        <p:spPr>
          <a:xfrm>
            <a:off x="1979712" y="1124744"/>
            <a:ext cx="1080120" cy="4680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pPr algn="ctr"/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解释器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执行器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6FB589-0ECC-4EB9-BD6B-B7C3634E490A}"/>
              </a:ext>
            </a:extLst>
          </p:cNvPr>
          <p:cNvSpPr/>
          <p:nvPr/>
        </p:nvSpPr>
        <p:spPr>
          <a:xfrm>
            <a:off x="3203848" y="1268760"/>
            <a:ext cx="4320480" cy="865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空白符切割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得到的第一个元素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zh-CN" altLang="en-US">
                <a:solidFill>
                  <a:srgbClr val="FF0000"/>
                </a:solidFill>
              </a:rPr>
              <a:t>作为命令</a:t>
            </a:r>
            <a:r>
              <a:rPr lang="en-US" altLang="zh-CN">
                <a:solidFill>
                  <a:srgbClr val="FF0000"/>
                </a:solidFill>
              </a:rPr>
              <a:t>cmd</a:t>
            </a:r>
          </a:p>
          <a:p>
            <a:pPr algn="ctr"/>
            <a:r>
              <a:rPr lang="en-US" altLang="zh-CN">
                <a:solidFill>
                  <a:srgbClr val="FF0000"/>
                </a:solidFill>
              </a:rPr>
              <a:t>ls –l /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FB0E71A-0BC0-4BA9-BAC9-6B3FCB6C799B}"/>
              </a:ext>
            </a:extLst>
          </p:cNvPr>
          <p:cNvSpPr/>
          <p:nvPr/>
        </p:nvSpPr>
        <p:spPr>
          <a:xfrm>
            <a:off x="3203848" y="2276872"/>
            <a:ext cx="259228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ls  &gt;</a:t>
            </a:r>
            <a:r>
              <a:rPr lang="zh-CN" altLang="en-US">
                <a:solidFill>
                  <a:srgbClr val="FF0000"/>
                </a:solidFill>
              </a:rPr>
              <a:t>内部 </a:t>
            </a:r>
            <a:r>
              <a:rPr lang="en-US" altLang="zh-CN">
                <a:solidFill>
                  <a:srgbClr val="FF0000"/>
                </a:solidFill>
              </a:rPr>
              <a:t>?  </a:t>
            </a:r>
            <a:r>
              <a:rPr lang="zh-CN" altLang="en-US">
                <a:solidFill>
                  <a:srgbClr val="FF0000"/>
                </a:solidFill>
              </a:rPr>
              <a:t>外部 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ECB9A0-D34C-4F82-BFFA-270A891C3204}"/>
              </a:ext>
            </a:extLst>
          </p:cNvPr>
          <p:cNvSpPr/>
          <p:nvPr/>
        </p:nvSpPr>
        <p:spPr>
          <a:xfrm>
            <a:off x="3203848" y="2924944"/>
            <a:ext cx="25922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$PATH</a:t>
            </a:r>
            <a:r>
              <a:rPr lang="zh-CN" altLang="en-US">
                <a:solidFill>
                  <a:srgbClr val="FF0000"/>
                </a:solidFill>
              </a:rPr>
              <a:t>中给定的目录中寻找</a:t>
            </a:r>
            <a:endParaRPr lang="en-US" altLang="zh-CN">
              <a:solidFill>
                <a:srgbClr val="FF0000"/>
              </a:solidFill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从左向右</a:t>
            </a:r>
          </a:p>
        </p:txBody>
      </p:sp>
    </p:spTree>
    <p:extLst>
      <p:ext uri="{BB962C8B-B14F-4D97-AF65-F5344CB8AC3E}">
        <p14:creationId xmlns:p14="http://schemas.microsoft.com/office/powerpoint/2010/main" val="240880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type yum</a:t>
            </a:r>
          </a:p>
          <a:p>
            <a:r>
              <a:rPr lang="en-US" altLang="zh-CN"/>
              <a:t>file /usr/bin/yum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/usr/bin/yum: a /usr/bin/python script text executable</a:t>
            </a:r>
          </a:p>
          <a:p>
            <a:r>
              <a:rPr lang="en-US" altLang="zh-CN"/>
              <a:t>vi /usr/bin/yum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#!/usr/bin/python</a:t>
            </a:r>
          </a:p>
          <a:p>
            <a:r>
              <a:rPr lang="en-US" altLang="zh-CN"/>
              <a:t>ps -fe </a:t>
            </a:r>
            <a:r>
              <a:rPr lang="zh-CN" altLang="en-US"/>
              <a:t>进程列表</a:t>
            </a:r>
            <a:endParaRPr lang="en-US" altLang="zh-CN"/>
          </a:p>
          <a:p>
            <a:pPr lvl="1"/>
            <a:r>
              <a:rPr lang="en-US" altLang="zh-CN"/>
              <a:t>type ps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man ps</a:t>
            </a:r>
          </a:p>
          <a:p>
            <a:r>
              <a:rPr lang="en-US" altLang="zh-CN"/>
              <a:t>echo</a:t>
            </a:r>
          </a:p>
          <a:p>
            <a:pPr lvl="1"/>
            <a:r>
              <a:rPr lang="en-US" altLang="zh-CN"/>
              <a:t>type echo</a:t>
            </a:r>
          </a:p>
          <a:p>
            <a:pPr lvl="1"/>
            <a:r>
              <a:rPr lang="en-US" altLang="zh-CN"/>
              <a:t>help echo</a:t>
            </a:r>
          </a:p>
          <a:p>
            <a:pPr lvl="1"/>
            <a:r>
              <a:rPr lang="en-US" altLang="zh-CN"/>
              <a:t>echo hello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38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a=3</a:t>
            </a:r>
          </a:p>
          <a:p>
            <a:r>
              <a:rPr lang="en-US" altLang="zh-CN"/>
              <a:t>echo</a:t>
            </a:r>
            <a:r>
              <a:rPr lang="zh-CN" altLang="en-US"/>
              <a:t> </a:t>
            </a:r>
            <a:r>
              <a:rPr lang="en-US" altLang="zh-CN">
                <a:solidFill>
                  <a:srgbClr val="FF0000"/>
                </a:solidFill>
              </a:rPr>
              <a:t>$</a:t>
            </a:r>
            <a:r>
              <a:rPr lang="en-US" altLang="zh-CN"/>
              <a:t>a</a:t>
            </a:r>
          </a:p>
          <a:p>
            <a:r>
              <a:rPr lang="en-US" altLang="zh-CN"/>
              <a:t>b=(1,2,3)</a:t>
            </a:r>
          </a:p>
          <a:p>
            <a:r>
              <a:rPr lang="en-US" altLang="zh-CN"/>
              <a:t>echo $b</a:t>
            </a:r>
          </a:p>
          <a:p>
            <a:r>
              <a:rPr lang="en-US" altLang="zh-CN"/>
              <a:t>b=(1 2 3)</a:t>
            </a:r>
          </a:p>
          <a:p>
            <a:r>
              <a:rPr lang="en-US" altLang="zh-CN"/>
              <a:t>echo $b</a:t>
            </a:r>
          </a:p>
          <a:p>
            <a:r>
              <a:rPr lang="en-US" altLang="zh-CN"/>
              <a:t>echo hello$agod</a:t>
            </a:r>
          </a:p>
          <a:p>
            <a:r>
              <a:rPr lang="en-US" altLang="zh-CN"/>
              <a:t>echo hello</a:t>
            </a:r>
            <a:r>
              <a:rPr lang="en-US" altLang="zh-CN">
                <a:solidFill>
                  <a:srgbClr val="FF0000"/>
                </a:solidFill>
              </a:rPr>
              <a:t>${a}</a:t>
            </a:r>
            <a:r>
              <a:rPr lang="en-US" altLang="zh-CN"/>
              <a:t>god</a:t>
            </a:r>
          </a:p>
          <a:p>
            <a:r>
              <a:rPr lang="en-US" altLang="zh-CN"/>
              <a:t>echo ${b[2]}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5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echo </a:t>
            </a:r>
            <a:r>
              <a:rPr lang="en-US" altLang="zh-CN">
                <a:solidFill>
                  <a:srgbClr val="FF0000"/>
                </a:solidFill>
              </a:rPr>
              <a:t>$$  </a:t>
            </a:r>
            <a:r>
              <a:rPr lang="zh-CN" altLang="en-US">
                <a:solidFill>
                  <a:srgbClr val="FF0000"/>
                </a:solidFill>
              </a:rPr>
              <a:t>当前</a:t>
            </a:r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PID</a:t>
            </a:r>
          </a:p>
          <a:p>
            <a:r>
              <a:rPr lang="en-US" altLang="zh-CN">
                <a:solidFill>
                  <a:srgbClr val="FF0000"/>
                </a:solidFill>
              </a:rPr>
              <a:t>ps</a:t>
            </a: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-fe</a:t>
            </a:r>
          </a:p>
          <a:p>
            <a:r>
              <a:rPr lang="en-US" altLang="zh-CN">
                <a:solidFill>
                  <a:srgbClr val="FF0000"/>
                </a:solidFill>
              </a:rPr>
              <a:t>bash</a:t>
            </a:r>
          </a:p>
          <a:p>
            <a:r>
              <a:rPr lang="en-US" altLang="zh-CN">
                <a:solidFill>
                  <a:srgbClr val="FF0000"/>
                </a:solidFill>
              </a:rPr>
              <a:t>whereis bash</a:t>
            </a:r>
          </a:p>
          <a:p>
            <a:r>
              <a:rPr lang="en-US" altLang="zh-CN">
                <a:solidFill>
                  <a:srgbClr val="FF0000"/>
                </a:solidFill>
              </a:rPr>
              <a:t>/bin/bash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脚本第一行的定义</a:t>
            </a:r>
            <a:r>
              <a:rPr lang="en-US" altLang="zh-CN">
                <a:solidFill>
                  <a:srgbClr val="FF0000"/>
                </a:solidFill>
              </a:rPr>
              <a:t>~</a:t>
            </a:r>
            <a:r>
              <a:rPr lang="zh-CN" altLang="en-US">
                <a:solidFill>
                  <a:srgbClr val="FF0000"/>
                </a:solidFill>
              </a:rPr>
              <a:t>！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PATH:windows</a:t>
            </a:r>
            <a:r>
              <a:rPr lang="zh-CN" altLang="en-US"/>
              <a:t>。</a:t>
            </a:r>
            <a:r>
              <a:rPr lang="en-US" altLang="zh-CN"/>
              <a:t>linux</a:t>
            </a:r>
            <a:r>
              <a:rPr lang="zh-CN" altLang="en-US"/>
              <a:t>：环境变量</a:t>
            </a:r>
            <a:endParaRPr lang="en-US" altLang="zh-CN"/>
          </a:p>
          <a:p>
            <a:pPr lvl="1"/>
            <a:r>
              <a:rPr lang="zh-CN" altLang="en-US"/>
              <a:t>记录查询执行命令所在的路径</a:t>
            </a:r>
            <a:endParaRPr lang="en-US" altLang="zh-CN"/>
          </a:p>
          <a:p>
            <a:pPr lvl="1"/>
            <a:r>
              <a:rPr lang="zh-CN" altLang="en-US"/>
              <a:t>分割：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en-US" altLang="zh-CN"/>
              <a:t>hash -r </a:t>
            </a:r>
            <a:r>
              <a:rPr lang="zh-CN" altLang="en-US"/>
              <a:t>清除缓存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shell</a:t>
            </a:r>
            <a:r>
              <a:rPr lang="zh-CN" altLang="en-US">
                <a:solidFill>
                  <a:srgbClr val="FF0000"/>
                </a:solidFill>
              </a:rPr>
              <a:t>：对于命令查找的方式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PATH</a:t>
            </a:r>
            <a:r>
              <a:rPr lang="zh-CN" altLang="en-US">
                <a:solidFill>
                  <a:srgbClr val="FF0000"/>
                </a:solidFill>
              </a:rPr>
              <a:t>记录的目录中查找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缓存到内存</a:t>
            </a:r>
            <a:r>
              <a:rPr lang="en-US" altLang="zh-CN">
                <a:solidFill>
                  <a:srgbClr val="FF0000"/>
                </a:solidFill>
              </a:rPr>
              <a:t>hash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63579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man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：用户命令</a:t>
            </a:r>
            <a:r>
              <a:rPr lang="en-US" altLang="zh-CN"/>
              <a:t>(/bin, /usr/bin, /usr/local/bin)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：系统调用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：库用户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：特殊文件</a:t>
            </a:r>
            <a:r>
              <a:rPr lang="en-US" altLang="zh-CN"/>
              <a:t>(</a:t>
            </a:r>
            <a:r>
              <a:rPr lang="zh-CN" altLang="en-US"/>
              <a:t>设备文件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：文件格式</a:t>
            </a:r>
            <a:r>
              <a:rPr lang="en-US" altLang="zh-CN"/>
              <a:t>(</a:t>
            </a:r>
            <a:r>
              <a:rPr lang="zh-CN" altLang="en-US"/>
              <a:t>配置文件的语法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6</a:t>
            </a:r>
            <a:r>
              <a:rPr lang="zh-CN" altLang="en-US"/>
              <a:t>：游戏</a:t>
            </a:r>
          </a:p>
          <a:p>
            <a:pPr lvl="1"/>
            <a:r>
              <a:rPr lang="en-US" altLang="zh-CN"/>
              <a:t>7</a:t>
            </a:r>
            <a:r>
              <a:rPr lang="zh-CN" altLang="en-US"/>
              <a:t>：杂项</a:t>
            </a:r>
            <a:r>
              <a:rPr lang="en-US" altLang="zh-CN"/>
              <a:t>(Miscellaneous)</a:t>
            </a:r>
          </a:p>
          <a:p>
            <a:pPr lvl="1"/>
            <a:r>
              <a:rPr lang="en-US" altLang="zh-CN"/>
              <a:t>8: </a:t>
            </a:r>
            <a:r>
              <a:rPr lang="zh-CN" altLang="en-US"/>
              <a:t>管理命令</a:t>
            </a:r>
            <a:r>
              <a:rPr lang="en-US" altLang="zh-CN"/>
              <a:t>(/sbin, /usr/sbin, /usr/local/sbin)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38818"/>
      </p:ext>
    </p:extLst>
  </p:cSld>
  <p:clrMapOvr>
    <a:masterClrMapping/>
  </p:clrMapOvr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ppt新模板</Template>
  <TotalTime>31482</TotalTime>
  <Words>834</Words>
  <Application>Microsoft Office PowerPoint</Application>
  <PresentationFormat>信纸(8.5x11 英寸)</PresentationFormat>
  <Paragraphs>213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宋体</vt:lpstr>
      <vt:lpstr>微软雅黑</vt:lpstr>
      <vt:lpstr>Arial</vt:lpstr>
      <vt:lpstr>Trebuchet MS</vt:lpstr>
      <vt:lpstr>ppt新模板</vt:lpstr>
      <vt:lpstr>Linux</vt:lpstr>
      <vt:lpstr>PowerPoint 演示文稿</vt:lpstr>
      <vt:lpstr>shell  bash</vt:lpstr>
      <vt:lpstr>PowerPoint 演示文稿</vt:lpstr>
      <vt:lpstr>PowerPoint 演示文稿</vt:lpstr>
      <vt:lpstr>变量：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ls -l</vt:lpstr>
      <vt:lpstr>PowerPoint 演示文稿</vt:lpstr>
      <vt:lpstr>PowerPoint 演示文稿</vt:lpstr>
      <vt:lpstr>PowerPoint 演示文稿</vt:lpstr>
      <vt:lpstr>PowerPoint 演示文稿</vt:lpstr>
      <vt:lpstr>元数据</vt:lpstr>
      <vt:lpstr>PowerPoint 演示文稿</vt:lpstr>
      <vt:lpstr>PowerPoint 演示文稿</vt:lpstr>
      <vt:lpstr>PowerPoint 演示文稿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root</cp:lastModifiedBy>
  <cp:revision>1798</cp:revision>
  <dcterms:created xsi:type="dcterms:W3CDTF">2007-09-26T12:04:45Z</dcterms:created>
  <dcterms:modified xsi:type="dcterms:W3CDTF">2017-12-27T02:23:12Z</dcterms:modified>
</cp:coreProperties>
</file>