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6">
  <p:sldMasterIdLst>
    <p:sldMasterId id="2147483784" r:id="rId1"/>
  </p:sldMasterIdLst>
  <p:notesMasterIdLst>
    <p:notesMasterId r:id="rId13"/>
  </p:notesMasterIdLst>
  <p:handoutMasterIdLst>
    <p:handoutMasterId r:id="rId14"/>
  </p:handoutMasterIdLst>
  <p:sldIdLst>
    <p:sldId id="312" r:id="rId2"/>
    <p:sldId id="459" r:id="rId3"/>
    <p:sldId id="460" r:id="rId4"/>
    <p:sldId id="469" r:id="rId5"/>
    <p:sldId id="465" r:id="rId6"/>
    <p:sldId id="466" r:id="rId7"/>
    <p:sldId id="468" r:id="rId8"/>
    <p:sldId id="467" r:id="rId9"/>
    <p:sldId id="471" r:id="rId10"/>
    <p:sldId id="472" r:id="rId11"/>
    <p:sldId id="473" r:id="rId12"/>
  </p:sldIdLst>
  <p:sldSz cx="9144000" cy="6858000" type="letter"/>
  <p:notesSz cx="6858000" cy="9144000"/>
  <p:defaultTextStyle>
    <a:defPPr>
      <a:defRPr lang="fi-FI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1pPr>
    <a:lvl2pPr marL="455613" indent="1588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2pPr>
    <a:lvl3pPr marL="912813" indent="1588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3pPr>
    <a:lvl4pPr marL="1370013" indent="1588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4pPr>
    <a:lvl5pPr marL="1827213" indent="1588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A0EF876-8928-48A6-A122-FACA3FF7BE05}">
          <p14:sldIdLst>
            <p14:sldId id="312"/>
            <p14:sldId id="459"/>
            <p14:sldId id="460"/>
            <p14:sldId id="469"/>
            <p14:sldId id="465"/>
            <p14:sldId id="466"/>
            <p14:sldId id="468"/>
            <p14:sldId id="467"/>
            <p14:sldId id="471"/>
            <p14:sldId id="472"/>
            <p14:sldId id="473"/>
          </p14:sldIdLst>
        </p14:section>
        <p14:section name="无标题节" id="{9FFD6A15-B5AB-4553-8930-6F93358D639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70C1"/>
    <a:srgbClr val="333333"/>
    <a:srgbClr val="FFFFFF"/>
    <a:srgbClr val="CCCCCC"/>
    <a:srgbClr val="080808"/>
    <a:srgbClr val="F7F7F7"/>
    <a:srgbClr val="999999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18" autoAdjust="0"/>
    <p:restoredTop sz="94424" autoAdjust="0"/>
  </p:normalViewPr>
  <p:slideViewPr>
    <p:cSldViewPr>
      <p:cViewPr varScale="1">
        <p:scale>
          <a:sx n="94" d="100"/>
          <a:sy n="94" d="100"/>
        </p:scale>
        <p:origin x="75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44DFF5F-DB09-406E-9A07-051CACE717A0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620426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EF967F5-1DBF-4F25-BEDC-6C53EB677B1E}" type="slidenum">
              <a:rPr lang="fi-FI" altLang="zh-CN"/>
              <a:pPr/>
              <a:t>‹#›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8246215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72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图片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49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5937250"/>
            <a:ext cx="24479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866527"/>
          </a:xfrm>
        </p:spPr>
        <p:txBody>
          <a:bodyPr/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996952"/>
            <a:ext cx="6400800" cy="115212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74715952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>
          <a:xfrm>
            <a:off x="0" y="692150"/>
            <a:ext cx="9144000" cy="215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20000"/>
              </a:spcBef>
              <a:buFont typeface="Arial" charset="0"/>
              <a:buNone/>
              <a:defRPr/>
            </a:pPr>
            <a:endParaRPr lang="zh-CN" altLang="en-US"/>
          </a:p>
        </p:txBody>
      </p:sp>
      <p:pic>
        <p:nvPicPr>
          <p:cNvPr id="5" name="Picture 7" descr="图片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8088"/>
            <a:ext cx="91440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未标题-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0"/>
            <a:ext cx="2133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072330" cy="857232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42844" y="1000108"/>
            <a:ext cx="8786874" cy="5073427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73945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81C75-D8EE-41C9-BFA4-F18E8053FD19}" type="datetimeFigureOut">
              <a:rPr lang="zh-CN" altLang="en-US"/>
              <a:pPr>
                <a:defRPr/>
              </a:pPr>
              <a:t>2017/12/27 Wednesday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A2FF0E-E682-483B-B3AB-03B298001C7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2017/12/27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1400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20000"/>
              </a:spcBef>
              <a:buFont typeface="Arial" charset="0"/>
              <a:buNone/>
              <a:defRPr sz="1400">
                <a:latin typeface="Trebuchet MS" pitchFamily="96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buFont typeface="Arial" panose="020B0604020202020204" pitchFamily="34" charset="0"/>
              <a:buNone/>
              <a:defRPr/>
            </a:lvl1pPr>
          </a:lstStyle>
          <a:p>
            <a:r>
              <a:rPr lang="en-GB" altLang="zh-CN"/>
              <a:t>www.globalintelligence.com – </a:t>
            </a:r>
            <a:r>
              <a:rPr lang="en-GB" altLang="zh-CN">
                <a:solidFill>
                  <a:schemeClr val="bg2"/>
                </a:solidFill>
              </a:rPr>
              <a:t>page </a:t>
            </a:r>
            <a:fld id="{D174B622-F790-4B1D-AF3B-FDA25F2E4074}" type="slidenum">
              <a:rPr lang="en-GB" altLang="zh-CN">
                <a:solidFill>
                  <a:schemeClr val="bg2"/>
                </a:solidFill>
              </a:rPr>
              <a:pPr/>
              <a:t>‹#›</a:t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7" r:id="rId3"/>
    <p:sldLayoutId id="2147483798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spect="1" noChangeArrowheads="1"/>
          </p:cNvSpPr>
          <p:nvPr>
            <p:ph type="ctrTitle"/>
          </p:nvPr>
        </p:nvSpPr>
        <p:spPr>
          <a:xfrm>
            <a:off x="19076" y="1916832"/>
            <a:ext cx="10998667" cy="1226567"/>
          </a:xfrm>
        </p:spPr>
        <p:txBody>
          <a:bodyPr/>
          <a:lstStyle/>
          <a:p>
            <a:r>
              <a:rPr lang="en-US" altLang="zh-CN">
                <a:solidFill>
                  <a:srgbClr val="FFFF00"/>
                </a:solidFill>
              </a:rPr>
              <a:t>Linux</a:t>
            </a:r>
            <a:endParaRPr lang="en-US" sz="4400">
              <a:solidFill>
                <a:srgbClr val="FFC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2997200"/>
            <a:ext cx="6400800" cy="201597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加入尚学堂，一起进步！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510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末行模式   </a:t>
            </a:r>
            <a:r>
              <a:rPr lang="en-US" altLang="zh-CN"/>
              <a:t>shift + </a:t>
            </a:r>
            <a:r>
              <a:rPr lang="zh-CN" altLang="en-US"/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set</a:t>
            </a:r>
            <a:r>
              <a:rPr lang="zh-CN" altLang="en-US"/>
              <a:t>：设置</a:t>
            </a:r>
            <a:endParaRPr lang="en-US" altLang="zh-CN"/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set nu  </a:t>
            </a:r>
            <a:r>
              <a:rPr lang="en-US" altLang="zh-CN"/>
              <a:t>number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set nonu </a:t>
            </a:r>
            <a:r>
              <a:rPr lang="en-US" altLang="zh-CN"/>
              <a:t>nonumber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set readonly</a:t>
            </a:r>
          </a:p>
          <a:p>
            <a:pPr lvl="1"/>
            <a:endParaRPr lang="en-US" altLang="zh-CN">
              <a:solidFill>
                <a:srgbClr val="FF0000"/>
              </a:solidFill>
            </a:endParaRPr>
          </a:p>
          <a:p>
            <a:pPr lvl="1"/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/</a:t>
            </a:r>
            <a:r>
              <a:rPr lang="zh-CN" altLang="en-US">
                <a:solidFill>
                  <a:srgbClr val="FF0000"/>
                </a:solidFill>
              </a:rPr>
              <a:t>：查找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/after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n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N</a:t>
            </a: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？向上查找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！：执行命令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:!ls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-l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054934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末行模式：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s</a:t>
            </a:r>
            <a:r>
              <a:rPr lang="zh-CN" altLang="en-US">
                <a:solidFill>
                  <a:srgbClr val="FF0000"/>
                </a:solidFill>
              </a:rPr>
              <a:t>查找并替换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en-US" altLang="zh-CN"/>
              <a:t>s/str1/str2/gi</a:t>
            </a:r>
          </a:p>
          <a:p>
            <a:pPr lvl="2"/>
            <a:r>
              <a:rPr lang="en-US" altLang="zh-CN"/>
              <a:t>/</a:t>
            </a:r>
            <a:r>
              <a:rPr lang="zh-CN" altLang="en-US"/>
              <a:t>：临近</a:t>
            </a:r>
            <a:r>
              <a:rPr lang="en-US" altLang="zh-CN"/>
              <a:t>s</a:t>
            </a:r>
            <a:r>
              <a:rPr lang="zh-CN" altLang="en-US"/>
              <a:t>命令的第一个字符为边界字符：</a:t>
            </a:r>
            <a:r>
              <a:rPr lang="en-US" altLang="zh-CN"/>
              <a:t>/</a:t>
            </a:r>
            <a:r>
              <a:rPr lang="zh-CN" altLang="en-US"/>
              <a:t>，</a:t>
            </a:r>
            <a:r>
              <a:rPr lang="en-US" altLang="zh-CN"/>
              <a:t>@</a:t>
            </a:r>
            <a:r>
              <a:rPr lang="zh-CN" altLang="en-US"/>
              <a:t>，</a:t>
            </a:r>
            <a:r>
              <a:rPr lang="en-US" altLang="zh-CN"/>
              <a:t>#</a:t>
            </a:r>
          </a:p>
          <a:p>
            <a:pPr lvl="2"/>
            <a:r>
              <a:rPr lang="en-US" altLang="zh-CN"/>
              <a:t>g</a:t>
            </a:r>
            <a:r>
              <a:rPr lang="zh-CN" altLang="en-US"/>
              <a:t>：一行内全部替换</a:t>
            </a:r>
            <a:endParaRPr lang="en-US" altLang="zh-CN"/>
          </a:p>
          <a:p>
            <a:pPr lvl="2"/>
            <a:r>
              <a:rPr lang="en-US" altLang="zh-CN"/>
              <a:t>i</a:t>
            </a:r>
            <a:r>
              <a:rPr lang="zh-CN" altLang="en-US"/>
              <a:t>：忽略大小写</a:t>
            </a:r>
            <a:endParaRPr lang="en-US" altLang="zh-CN"/>
          </a:p>
          <a:p>
            <a:pPr lvl="1"/>
            <a:r>
              <a:rPr lang="zh-CN" altLang="en-US"/>
              <a:t>范围</a:t>
            </a:r>
            <a:endParaRPr lang="en-US" altLang="zh-CN"/>
          </a:p>
          <a:p>
            <a:pPr lvl="2"/>
            <a:r>
              <a:rPr lang="en-US" altLang="zh-CN"/>
              <a:t>n</a:t>
            </a:r>
            <a:r>
              <a:rPr lang="zh-CN" altLang="en-US"/>
              <a:t>：行号</a:t>
            </a:r>
            <a:endParaRPr lang="en-US" altLang="zh-CN"/>
          </a:p>
          <a:p>
            <a:pPr lvl="2"/>
            <a:r>
              <a:rPr lang="en-US" altLang="zh-CN"/>
              <a:t>.</a:t>
            </a:r>
            <a:r>
              <a:rPr lang="zh-CN" altLang="en-US"/>
              <a:t>：当前光标行</a:t>
            </a:r>
            <a:endParaRPr lang="en-US" altLang="zh-CN"/>
          </a:p>
          <a:p>
            <a:pPr lvl="2"/>
            <a:r>
              <a:rPr lang="en-US" altLang="zh-CN"/>
              <a:t>+n</a:t>
            </a:r>
            <a:r>
              <a:rPr lang="zh-CN" altLang="en-US"/>
              <a:t>：偏移</a:t>
            </a:r>
            <a:r>
              <a:rPr lang="en-US" altLang="zh-CN"/>
              <a:t>n</a:t>
            </a:r>
            <a:r>
              <a:rPr lang="zh-CN" altLang="en-US"/>
              <a:t>行</a:t>
            </a:r>
            <a:endParaRPr lang="en-US" altLang="zh-CN"/>
          </a:p>
          <a:p>
            <a:pPr lvl="2"/>
            <a:r>
              <a:rPr lang="en-US" altLang="zh-CN"/>
              <a:t>$</a:t>
            </a:r>
            <a:r>
              <a:rPr lang="zh-CN" altLang="en-US"/>
              <a:t>：末尾行，</a:t>
            </a:r>
            <a:r>
              <a:rPr lang="en-US" altLang="zh-CN"/>
              <a:t>$-3</a:t>
            </a:r>
          </a:p>
          <a:p>
            <a:pPr lvl="2"/>
            <a:r>
              <a:rPr lang="en-US" altLang="zh-CN"/>
              <a:t>%</a:t>
            </a:r>
            <a:r>
              <a:rPr lang="zh-CN" altLang="en-US"/>
              <a:t>：全文</a:t>
            </a:r>
            <a:endParaRPr lang="en-US" altLang="zh-CN"/>
          </a:p>
          <a:p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4002052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GNU/Linux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rgbClr val="FF0000"/>
                </a:solidFill>
              </a:rPr>
              <a:t>安装系统</a:t>
            </a:r>
            <a:endParaRPr lang="en-US" altLang="zh-CN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rgbClr val="FF0000"/>
                </a:solidFill>
              </a:rPr>
              <a:t>简单命令</a:t>
            </a:r>
            <a:endParaRPr lang="en-US" altLang="zh-CN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rgbClr val="FF0000"/>
                </a:solidFill>
              </a:rPr>
              <a:t>文件系统</a:t>
            </a:r>
            <a:endParaRPr lang="en-US" altLang="zh-CN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rgbClr val="FF0000"/>
                </a:solidFill>
              </a:rPr>
              <a:t>文本操作</a:t>
            </a:r>
            <a:endParaRPr lang="en-US" altLang="zh-CN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/>
              <a:t>VI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正则表达式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文本编辑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用户管理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权限管理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安装软件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脚本编程</a:t>
            </a:r>
          </a:p>
        </p:txBody>
      </p:sp>
    </p:spTree>
    <p:extLst>
      <p:ext uri="{BB962C8B-B14F-4D97-AF65-F5344CB8AC3E}">
        <p14:creationId xmlns:p14="http://schemas.microsoft.com/office/powerpoint/2010/main" val="2311111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VI </a:t>
            </a:r>
            <a:r>
              <a:rPr lang="zh-CN" altLang="en-US"/>
              <a:t>全屏文本编辑器</a:t>
            </a:r>
          </a:p>
        </p:txBody>
      </p:sp>
    </p:spTree>
    <p:extLst>
      <p:ext uri="{BB962C8B-B14F-4D97-AF65-F5344CB8AC3E}">
        <p14:creationId xmlns:p14="http://schemas.microsoft.com/office/powerpoint/2010/main" val="1255588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/>
              <a:t>打开文件</a:t>
            </a:r>
            <a:endParaRPr lang="en-US" altLang="zh-CN" sz="2000"/>
          </a:p>
          <a:p>
            <a:pPr lvl="1"/>
            <a:r>
              <a:rPr lang="en-US" altLang="zh-CN" sz="1800"/>
              <a:t>vim /path/to/somefile</a:t>
            </a:r>
          </a:p>
          <a:p>
            <a:pPr lvl="1"/>
            <a:r>
              <a:rPr lang="en-US" altLang="zh-CN" sz="1800">
                <a:solidFill>
                  <a:srgbClr val="FF0000"/>
                </a:solidFill>
              </a:rPr>
              <a:t>vim +# :</a:t>
            </a:r>
            <a:r>
              <a:rPr lang="zh-CN" altLang="en-US" sz="1800">
                <a:solidFill>
                  <a:srgbClr val="FF0000"/>
                </a:solidFill>
              </a:rPr>
              <a:t>打开文件，并定位于第</a:t>
            </a:r>
            <a:r>
              <a:rPr lang="en-US" altLang="zh-CN" sz="1800">
                <a:solidFill>
                  <a:srgbClr val="FF0000"/>
                </a:solidFill>
              </a:rPr>
              <a:t>#</a:t>
            </a:r>
            <a:r>
              <a:rPr lang="zh-CN" altLang="en-US" sz="1800">
                <a:solidFill>
                  <a:srgbClr val="FF0000"/>
                </a:solidFill>
              </a:rPr>
              <a:t>行 </a:t>
            </a:r>
          </a:p>
          <a:p>
            <a:pPr lvl="1"/>
            <a:r>
              <a:rPr lang="en-US" altLang="zh-CN" sz="1800"/>
              <a:t>vim +</a:t>
            </a:r>
            <a:r>
              <a:rPr lang="zh-CN" altLang="en-US" sz="1800"/>
              <a:t>：打开文件，定位至最后一行</a:t>
            </a:r>
          </a:p>
          <a:p>
            <a:pPr lvl="1"/>
            <a:r>
              <a:rPr lang="en-US" altLang="zh-CN" sz="1800">
                <a:solidFill>
                  <a:srgbClr val="FF0000"/>
                </a:solidFill>
              </a:rPr>
              <a:t>vim +/PATTERN : </a:t>
            </a:r>
            <a:r>
              <a:rPr lang="zh-CN" altLang="en-US" sz="1800">
                <a:solidFill>
                  <a:srgbClr val="FF0000"/>
                </a:solidFill>
              </a:rPr>
              <a:t>打开文件，定位至第一次被</a:t>
            </a:r>
            <a:r>
              <a:rPr lang="en-US" altLang="zh-CN" sz="1800">
                <a:solidFill>
                  <a:srgbClr val="FF0000"/>
                </a:solidFill>
              </a:rPr>
              <a:t>PATTERN</a:t>
            </a:r>
            <a:r>
              <a:rPr lang="zh-CN" altLang="en-US" sz="1800">
                <a:solidFill>
                  <a:srgbClr val="FF0000"/>
                </a:solidFill>
              </a:rPr>
              <a:t>匹配到的行的行首</a:t>
            </a:r>
            <a:endParaRPr lang="en-US" altLang="zh-CN" sz="1800">
              <a:solidFill>
                <a:srgbClr val="FF0000"/>
              </a:solidFill>
            </a:endParaRPr>
          </a:p>
          <a:p>
            <a:r>
              <a:rPr lang="zh-CN" altLang="en-US" sz="2000"/>
              <a:t>关闭文件</a:t>
            </a:r>
            <a:endParaRPr lang="en-US" altLang="zh-CN" sz="2000"/>
          </a:p>
          <a:p>
            <a:pPr lvl="1"/>
            <a:r>
              <a:rPr lang="zh-CN" altLang="en-US" sz="1800">
                <a:solidFill>
                  <a:srgbClr val="FF0000"/>
                </a:solidFill>
              </a:rPr>
              <a:t>末行模式：</a:t>
            </a:r>
            <a:endParaRPr lang="en-US" altLang="zh-CN" sz="1800">
              <a:solidFill>
                <a:srgbClr val="FF0000"/>
              </a:solidFill>
            </a:endParaRPr>
          </a:p>
          <a:p>
            <a:pPr lvl="1"/>
            <a:r>
              <a:rPr lang="en-US" altLang="zh-CN" sz="1800"/>
              <a:t>:q  </a:t>
            </a:r>
            <a:r>
              <a:rPr lang="zh-CN" altLang="en-US" sz="1800"/>
              <a:t>退出  </a:t>
            </a:r>
            <a:r>
              <a:rPr lang="zh-CN" altLang="en-US" sz="1800">
                <a:solidFill>
                  <a:srgbClr val="FF0000"/>
                </a:solidFill>
              </a:rPr>
              <a:t>没有动过文件</a:t>
            </a:r>
          </a:p>
          <a:p>
            <a:pPr lvl="1"/>
            <a:r>
              <a:rPr lang="en-US" altLang="zh-CN" sz="1800"/>
              <a:t>:wq </a:t>
            </a:r>
            <a:r>
              <a:rPr lang="zh-CN" altLang="en-US" sz="1800"/>
              <a:t>保存并退出   </a:t>
            </a:r>
            <a:r>
              <a:rPr lang="zh-CN" altLang="en-US" sz="1800">
                <a:solidFill>
                  <a:srgbClr val="FF0000"/>
                </a:solidFill>
              </a:rPr>
              <a:t>动过了，不后悔</a:t>
            </a:r>
          </a:p>
          <a:p>
            <a:pPr lvl="1"/>
            <a:r>
              <a:rPr lang="en-US" altLang="zh-CN" sz="1800"/>
              <a:t>:q! </a:t>
            </a:r>
            <a:r>
              <a:rPr lang="zh-CN" altLang="en-US" sz="1800"/>
              <a:t>不保存并退出  </a:t>
            </a:r>
            <a:r>
              <a:rPr lang="zh-CN" altLang="en-US" sz="1800">
                <a:solidFill>
                  <a:srgbClr val="FF0000"/>
                </a:solidFill>
              </a:rPr>
              <a:t>动过了，后悔了</a:t>
            </a:r>
          </a:p>
          <a:p>
            <a:pPr lvl="1"/>
            <a:r>
              <a:rPr lang="en-US" altLang="zh-CN" sz="1800"/>
              <a:t>:w </a:t>
            </a:r>
            <a:r>
              <a:rPr lang="zh-CN" altLang="en-US" sz="1800"/>
              <a:t>保存</a:t>
            </a:r>
          </a:p>
          <a:p>
            <a:pPr lvl="1"/>
            <a:r>
              <a:rPr lang="en-US" altLang="zh-CN" sz="1800"/>
              <a:t>:w! </a:t>
            </a:r>
            <a:r>
              <a:rPr lang="zh-CN" altLang="en-US" sz="1800"/>
              <a:t>强行保存</a:t>
            </a:r>
          </a:p>
          <a:p>
            <a:pPr lvl="1"/>
            <a:r>
              <a:rPr lang="en-US" altLang="zh-CN" sz="1800"/>
              <a:t>:wq --&gt; :x</a:t>
            </a:r>
          </a:p>
          <a:p>
            <a:pPr lvl="1"/>
            <a:endParaRPr lang="en-US" altLang="zh-CN" sz="1800"/>
          </a:p>
          <a:p>
            <a:pPr lvl="1"/>
            <a:r>
              <a:rPr lang="en-US" altLang="zh-CN" sz="1800">
                <a:solidFill>
                  <a:srgbClr val="FF0000"/>
                </a:solidFill>
              </a:rPr>
              <a:t>ZZ: </a:t>
            </a:r>
            <a:r>
              <a:rPr lang="zh-CN" altLang="en-US" sz="1800">
                <a:solidFill>
                  <a:srgbClr val="FF0000"/>
                </a:solidFill>
              </a:rPr>
              <a:t>保存并退出   不需要冒号，编辑模式</a:t>
            </a:r>
            <a:endParaRPr lang="en-US" altLang="zh-CN" sz="1800">
              <a:solidFill>
                <a:srgbClr val="FF0000"/>
              </a:solidFill>
            </a:endParaRPr>
          </a:p>
          <a:p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2858242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全屏</a:t>
            </a:r>
            <a:r>
              <a:rPr lang="zh-CN" altLang="en-US">
                <a:solidFill>
                  <a:srgbClr val="FF0000"/>
                </a:solidFill>
              </a:rPr>
              <a:t>编辑器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/>
              <a:t>模式：</a:t>
            </a:r>
            <a:endParaRPr lang="en-US" altLang="zh-CN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编辑</a:t>
            </a:r>
            <a:r>
              <a:rPr lang="zh-CN" altLang="en-US"/>
              <a:t>模式：按键具有编辑文本功能：默认打开进入编辑模式</a:t>
            </a:r>
            <a:endParaRPr lang="en-US" altLang="zh-CN"/>
          </a:p>
          <a:p>
            <a:pPr lvl="1"/>
            <a:r>
              <a:rPr lang="zh-CN" altLang="en-US"/>
              <a:t>输入模式：按键本身意义</a:t>
            </a:r>
            <a:endParaRPr lang="en-US" altLang="zh-CN"/>
          </a:p>
          <a:p>
            <a:pPr lvl="1"/>
            <a:r>
              <a:rPr lang="zh-CN" altLang="en-US"/>
              <a:t>末行模式：接受用户命令输入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721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/>
              <a:t>编辑</a:t>
            </a:r>
            <a:r>
              <a:rPr lang="en-US" altLang="zh-CN" sz="2000"/>
              <a:t>--&gt;</a:t>
            </a:r>
            <a:r>
              <a:rPr lang="zh-CN" altLang="en-US" sz="2000"/>
              <a:t>输入：</a:t>
            </a:r>
          </a:p>
          <a:p>
            <a:pPr lvl="1"/>
            <a:r>
              <a:rPr lang="zh-CN" altLang="en-US" sz="1800"/>
              <a:t>	</a:t>
            </a:r>
            <a:r>
              <a:rPr lang="en-US" altLang="zh-CN" sz="1800">
                <a:solidFill>
                  <a:srgbClr val="FF0000"/>
                </a:solidFill>
              </a:rPr>
              <a:t>i: </a:t>
            </a:r>
            <a:r>
              <a:rPr lang="zh-CN" altLang="en-US" sz="1800">
                <a:solidFill>
                  <a:srgbClr val="FF0000"/>
                </a:solidFill>
              </a:rPr>
              <a:t>在当前光标所在字符的前面，转为输入模式；</a:t>
            </a:r>
          </a:p>
          <a:p>
            <a:pPr lvl="1"/>
            <a:r>
              <a:rPr lang="zh-CN" altLang="en-US" sz="1800">
                <a:solidFill>
                  <a:srgbClr val="FF0000"/>
                </a:solidFill>
              </a:rPr>
              <a:t>	</a:t>
            </a:r>
            <a:r>
              <a:rPr lang="en-US" altLang="zh-CN" sz="1800">
                <a:solidFill>
                  <a:srgbClr val="FF0000"/>
                </a:solidFill>
              </a:rPr>
              <a:t>a: </a:t>
            </a:r>
            <a:r>
              <a:rPr lang="zh-CN" altLang="en-US" sz="1800">
                <a:solidFill>
                  <a:srgbClr val="FF0000"/>
                </a:solidFill>
              </a:rPr>
              <a:t>在当前光标所在字符的后面，转为输入模式；</a:t>
            </a:r>
            <a:endParaRPr lang="en-US" altLang="zh-CN" sz="1800">
              <a:solidFill>
                <a:srgbClr val="FF0000"/>
              </a:solidFill>
            </a:endParaRPr>
          </a:p>
          <a:p>
            <a:pPr lvl="1"/>
            <a:endParaRPr lang="zh-CN" altLang="en-US" sz="1800">
              <a:solidFill>
                <a:srgbClr val="FF0000"/>
              </a:solidFill>
            </a:endParaRPr>
          </a:p>
          <a:p>
            <a:pPr lvl="1"/>
            <a:r>
              <a:rPr lang="zh-CN" altLang="en-US" sz="1800">
                <a:solidFill>
                  <a:srgbClr val="FF0000"/>
                </a:solidFill>
              </a:rPr>
              <a:t>	</a:t>
            </a:r>
            <a:r>
              <a:rPr lang="en-US" altLang="zh-CN" sz="1800">
                <a:solidFill>
                  <a:srgbClr val="FF0000"/>
                </a:solidFill>
              </a:rPr>
              <a:t>o: </a:t>
            </a:r>
            <a:r>
              <a:rPr lang="zh-CN" altLang="en-US" sz="1800">
                <a:solidFill>
                  <a:srgbClr val="FF0000"/>
                </a:solidFill>
              </a:rPr>
              <a:t>在当前光标所在行的下方，新建一行，并转为输入模式；</a:t>
            </a:r>
            <a:endParaRPr lang="en-US" altLang="zh-CN" sz="1800">
              <a:solidFill>
                <a:srgbClr val="FF0000"/>
              </a:solidFill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  O</a:t>
            </a:r>
            <a:r>
              <a:rPr lang="zh-CN" altLang="en-US">
                <a:solidFill>
                  <a:srgbClr val="FF0000"/>
                </a:solidFill>
              </a:rPr>
              <a:t>：在当前光标所在行的上方，新建一行，并转为输入模式；</a:t>
            </a:r>
            <a:r>
              <a:rPr lang="zh-CN" altLang="en-US"/>
              <a:t>	</a:t>
            </a:r>
          </a:p>
          <a:p>
            <a:pPr lvl="1"/>
            <a:r>
              <a:rPr lang="zh-CN" altLang="en-US" sz="1800"/>
              <a:t>	</a:t>
            </a:r>
            <a:r>
              <a:rPr lang="en-US" altLang="zh-CN" sz="1800"/>
              <a:t>I</a:t>
            </a:r>
            <a:r>
              <a:rPr lang="zh-CN" altLang="en-US" sz="1800"/>
              <a:t>：在当前光标所在行的行首，转换为输入模式</a:t>
            </a:r>
          </a:p>
          <a:p>
            <a:pPr lvl="1"/>
            <a:r>
              <a:rPr lang="zh-CN" altLang="en-US" sz="1800"/>
              <a:t>	</a:t>
            </a:r>
            <a:r>
              <a:rPr lang="en-US" altLang="zh-CN" sz="1800"/>
              <a:t>A</a:t>
            </a:r>
            <a:r>
              <a:rPr lang="zh-CN" altLang="en-US" sz="1800"/>
              <a:t>：在当前光标所在行的行尾，转换为输入模式</a:t>
            </a:r>
          </a:p>
          <a:p>
            <a:pPr lvl="1"/>
            <a:r>
              <a:rPr lang="zh-CN" altLang="en-US" sz="1800"/>
              <a:t>	</a:t>
            </a:r>
            <a:r>
              <a:rPr lang="zh-CN" altLang="zh-CN" sz="2000"/>
              <a:t>输入</a:t>
            </a:r>
            <a:r>
              <a:rPr lang="en-US" altLang="zh-CN" sz="2000"/>
              <a:t>--&gt;</a:t>
            </a:r>
            <a:r>
              <a:rPr lang="zh-CN" altLang="zh-CN" sz="2000"/>
              <a:t>编辑：</a:t>
            </a:r>
          </a:p>
          <a:p>
            <a:pPr lvl="2"/>
            <a:r>
              <a:rPr lang="en-US" altLang="zh-CN" sz="1600"/>
              <a:t>ESC</a:t>
            </a:r>
          </a:p>
          <a:p>
            <a:r>
              <a:rPr lang="zh-CN" altLang="zh-CN" sz="2000"/>
              <a:t>编辑</a:t>
            </a:r>
            <a:r>
              <a:rPr lang="en-US" altLang="zh-CN" sz="2000"/>
              <a:t>--&gt;</a:t>
            </a:r>
            <a:r>
              <a:rPr lang="zh-CN" altLang="zh-CN" sz="2000"/>
              <a:t>末行</a:t>
            </a:r>
            <a:r>
              <a:rPr lang="zh-CN" altLang="en-US" sz="2000"/>
              <a:t>：</a:t>
            </a:r>
            <a:endParaRPr lang="en-US" altLang="zh-CN" sz="2000"/>
          </a:p>
          <a:p>
            <a:pPr lvl="1"/>
            <a:r>
              <a:rPr lang="zh-CN" altLang="en-US" sz="1800">
                <a:solidFill>
                  <a:srgbClr val="FF0000"/>
                </a:solidFill>
              </a:rPr>
              <a:t>：</a:t>
            </a:r>
            <a:endParaRPr lang="en-US" altLang="zh-CN" sz="1800">
              <a:solidFill>
                <a:srgbClr val="FF0000"/>
              </a:solidFill>
            </a:endParaRPr>
          </a:p>
          <a:p>
            <a:r>
              <a:rPr lang="zh-CN" altLang="zh-CN" sz="2000"/>
              <a:t>末行</a:t>
            </a:r>
            <a:r>
              <a:rPr lang="en-US" altLang="zh-CN" sz="2000"/>
              <a:t>--&gt;</a:t>
            </a:r>
            <a:r>
              <a:rPr lang="zh-CN" altLang="zh-CN" sz="2000"/>
              <a:t>编辑：</a:t>
            </a:r>
          </a:p>
          <a:p>
            <a:pPr lvl="1"/>
            <a:r>
              <a:rPr lang="en-US" altLang="zh-CN" sz="1800">
                <a:solidFill>
                  <a:srgbClr val="FF0000"/>
                </a:solidFill>
              </a:rPr>
              <a:t>ESC, ESC</a:t>
            </a:r>
            <a:endParaRPr lang="zh-CN" altLang="en-US" sz="1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010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编辑模式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移动光标</a:t>
            </a:r>
            <a:endParaRPr lang="en-US" altLang="zh-CN"/>
          </a:p>
          <a:p>
            <a:r>
              <a:rPr lang="zh-CN" altLang="en-US"/>
              <a:t>删除</a:t>
            </a:r>
            <a:r>
              <a:rPr lang="en-US" altLang="zh-CN"/>
              <a:t>&amp;</a:t>
            </a:r>
            <a:r>
              <a:rPr lang="zh-CN" altLang="en-US"/>
              <a:t>替换单个字符</a:t>
            </a:r>
            <a:endParaRPr lang="en-US" altLang="zh-CN"/>
          </a:p>
          <a:p>
            <a:r>
              <a:rPr lang="zh-CN" altLang="en-US"/>
              <a:t>删除命令</a:t>
            </a:r>
            <a:endParaRPr lang="en-US" altLang="zh-CN"/>
          </a:p>
          <a:p>
            <a:r>
              <a:rPr lang="zh-CN" altLang="en-US"/>
              <a:t>复制粘贴</a:t>
            </a:r>
            <a:endParaRPr lang="en-US" altLang="zh-CN"/>
          </a:p>
          <a:p>
            <a:r>
              <a:rPr lang="zh-CN" altLang="en-US"/>
              <a:t>撤销</a:t>
            </a:r>
            <a:r>
              <a:rPr lang="en-US" altLang="zh-CN"/>
              <a:t>&amp;</a:t>
            </a:r>
            <a:r>
              <a:rPr lang="zh-CN" altLang="en-US"/>
              <a:t>重做</a:t>
            </a:r>
          </a:p>
        </p:txBody>
      </p:sp>
    </p:spTree>
    <p:extLst>
      <p:ext uri="{BB962C8B-B14F-4D97-AF65-F5344CB8AC3E}">
        <p14:creationId xmlns:p14="http://schemas.microsoft.com/office/powerpoint/2010/main" val="3121796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编辑模式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>
                <a:solidFill>
                  <a:srgbClr val="FF0000"/>
                </a:solidFill>
              </a:rPr>
              <a:t>移动光标</a:t>
            </a:r>
            <a:endParaRPr lang="en-US" altLang="zh-CN" sz="2000">
              <a:solidFill>
                <a:srgbClr val="FF0000"/>
              </a:solidFill>
            </a:endParaRPr>
          </a:p>
          <a:p>
            <a:pPr lvl="1"/>
            <a:r>
              <a:rPr lang="zh-CN" altLang="en-US" sz="1600"/>
              <a:t>字符</a:t>
            </a:r>
            <a:endParaRPr lang="en-US" altLang="zh-CN" sz="1600"/>
          </a:p>
          <a:p>
            <a:pPr lvl="2"/>
            <a:r>
              <a:rPr lang="pt-BR" altLang="zh-CN" sz="1600">
                <a:solidFill>
                  <a:srgbClr val="FF0000"/>
                </a:solidFill>
              </a:rPr>
              <a:t>h: </a:t>
            </a:r>
            <a:r>
              <a:rPr lang="zh-CN" altLang="pt-BR" sz="1600">
                <a:solidFill>
                  <a:srgbClr val="FF0000"/>
                </a:solidFill>
              </a:rPr>
              <a:t>左</a:t>
            </a:r>
            <a:r>
              <a:rPr lang="zh-CN" altLang="en-US" sz="1600">
                <a:solidFill>
                  <a:srgbClr val="FF0000"/>
                </a:solidFill>
              </a:rPr>
              <a:t>；</a:t>
            </a:r>
            <a:r>
              <a:rPr lang="pt-BR" altLang="zh-CN" sz="1600">
                <a:solidFill>
                  <a:srgbClr val="FF0000"/>
                </a:solidFill>
              </a:rPr>
              <a:t>j: </a:t>
            </a:r>
            <a:r>
              <a:rPr lang="zh-CN" altLang="pt-BR" sz="1600">
                <a:solidFill>
                  <a:srgbClr val="FF0000"/>
                </a:solidFill>
              </a:rPr>
              <a:t>下</a:t>
            </a:r>
            <a:r>
              <a:rPr lang="zh-CN" altLang="en-US" sz="1600">
                <a:solidFill>
                  <a:srgbClr val="FF0000"/>
                </a:solidFill>
              </a:rPr>
              <a:t>；</a:t>
            </a:r>
            <a:r>
              <a:rPr lang="pt-BR" altLang="zh-CN" sz="1600">
                <a:solidFill>
                  <a:srgbClr val="FF0000"/>
                </a:solidFill>
              </a:rPr>
              <a:t>k: </a:t>
            </a:r>
            <a:r>
              <a:rPr lang="zh-CN" altLang="pt-BR" sz="1600">
                <a:solidFill>
                  <a:srgbClr val="FF0000"/>
                </a:solidFill>
              </a:rPr>
              <a:t>上</a:t>
            </a:r>
            <a:r>
              <a:rPr lang="zh-CN" altLang="en-US" sz="1600">
                <a:solidFill>
                  <a:srgbClr val="FF0000"/>
                </a:solidFill>
              </a:rPr>
              <a:t>；</a:t>
            </a:r>
            <a:r>
              <a:rPr lang="pt-BR" altLang="zh-CN" sz="1600">
                <a:solidFill>
                  <a:srgbClr val="FF0000"/>
                </a:solidFill>
              </a:rPr>
              <a:t>l: </a:t>
            </a:r>
            <a:r>
              <a:rPr lang="zh-CN" altLang="pt-BR" sz="1600">
                <a:solidFill>
                  <a:srgbClr val="FF0000"/>
                </a:solidFill>
              </a:rPr>
              <a:t>右</a:t>
            </a:r>
          </a:p>
          <a:p>
            <a:pPr lvl="1"/>
            <a:r>
              <a:rPr lang="zh-CN" altLang="en-US" sz="1600"/>
              <a:t>单词</a:t>
            </a:r>
            <a:endParaRPr lang="en-US" altLang="zh-CN" sz="1600"/>
          </a:p>
          <a:p>
            <a:pPr lvl="2"/>
            <a:r>
              <a:rPr lang="en-US" altLang="zh-CN" sz="1600">
                <a:solidFill>
                  <a:srgbClr val="FF0000"/>
                </a:solidFill>
              </a:rPr>
              <a:t>w: </a:t>
            </a:r>
            <a:r>
              <a:rPr lang="zh-CN" altLang="en-US" sz="1600">
                <a:solidFill>
                  <a:srgbClr val="FF0000"/>
                </a:solidFill>
              </a:rPr>
              <a:t>移至下一个单词的词首</a:t>
            </a:r>
          </a:p>
          <a:p>
            <a:pPr lvl="2"/>
            <a:r>
              <a:rPr lang="en-US" altLang="zh-CN" sz="1600"/>
              <a:t>e: </a:t>
            </a:r>
            <a:r>
              <a:rPr lang="zh-CN" altLang="en-US" sz="1600"/>
              <a:t>跳至当前或下一个单词的词尾</a:t>
            </a:r>
          </a:p>
          <a:p>
            <a:pPr lvl="2"/>
            <a:r>
              <a:rPr lang="en-US" altLang="zh-CN" sz="1600"/>
              <a:t>b: </a:t>
            </a:r>
            <a:r>
              <a:rPr lang="zh-CN" altLang="en-US" sz="1600"/>
              <a:t>跳至当前或前一个单词的词首</a:t>
            </a:r>
            <a:endParaRPr lang="en-US" altLang="zh-CN" sz="1600"/>
          </a:p>
          <a:p>
            <a:pPr lvl="1"/>
            <a:r>
              <a:rPr lang="zh-CN" altLang="en-US" sz="1600"/>
              <a:t>行内</a:t>
            </a:r>
            <a:endParaRPr lang="en-US" altLang="zh-CN" sz="1600"/>
          </a:p>
          <a:p>
            <a:pPr lvl="2"/>
            <a:r>
              <a:rPr lang="en-US" altLang="zh-CN" sz="1600"/>
              <a:t>0: </a:t>
            </a:r>
            <a:r>
              <a:rPr lang="zh-CN" altLang="en-US" sz="1600"/>
              <a:t>绝对行首</a:t>
            </a:r>
          </a:p>
          <a:p>
            <a:pPr lvl="2"/>
            <a:r>
              <a:rPr lang="en-US" altLang="zh-CN" sz="1600">
                <a:solidFill>
                  <a:srgbClr val="FF0000"/>
                </a:solidFill>
              </a:rPr>
              <a:t>^: </a:t>
            </a:r>
            <a:r>
              <a:rPr lang="zh-CN" altLang="en-US" sz="1600">
                <a:solidFill>
                  <a:srgbClr val="FF0000"/>
                </a:solidFill>
              </a:rPr>
              <a:t>行首的第一个非空白字符</a:t>
            </a:r>
          </a:p>
          <a:p>
            <a:pPr lvl="2"/>
            <a:r>
              <a:rPr lang="en-US" altLang="zh-CN" sz="1600">
                <a:solidFill>
                  <a:srgbClr val="FF0000"/>
                </a:solidFill>
              </a:rPr>
              <a:t>$: </a:t>
            </a:r>
            <a:r>
              <a:rPr lang="zh-CN" altLang="en-US" sz="1600">
                <a:solidFill>
                  <a:srgbClr val="FF0000"/>
                </a:solidFill>
              </a:rPr>
              <a:t>绝对行尾</a:t>
            </a:r>
            <a:endParaRPr lang="en-US" altLang="zh-CN" sz="1600">
              <a:solidFill>
                <a:srgbClr val="FF0000"/>
              </a:solidFill>
            </a:endParaRPr>
          </a:p>
          <a:p>
            <a:pPr lvl="1"/>
            <a:r>
              <a:rPr lang="zh-CN" altLang="en-US" sz="1800"/>
              <a:t>行间</a:t>
            </a:r>
            <a:endParaRPr lang="en-US" altLang="zh-CN" sz="1800"/>
          </a:p>
          <a:p>
            <a:pPr lvl="2"/>
            <a:r>
              <a:rPr lang="en-US" altLang="zh-CN" sz="1600">
                <a:solidFill>
                  <a:srgbClr val="FF0000"/>
                </a:solidFill>
              </a:rPr>
              <a:t>G:</a:t>
            </a:r>
            <a:r>
              <a:rPr lang="zh-CN" altLang="en-US" sz="1600">
                <a:solidFill>
                  <a:srgbClr val="FF0000"/>
                </a:solidFill>
              </a:rPr>
              <a:t>文章末尾</a:t>
            </a:r>
            <a:endParaRPr lang="en-US" altLang="zh-CN" sz="1600">
              <a:solidFill>
                <a:srgbClr val="FF0000"/>
              </a:solidFill>
            </a:endParaRPr>
          </a:p>
          <a:p>
            <a:pPr lvl="2"/>
            <a:r>
              <a:rPr lang="en-US" altLang="zh-CN" sz="1600">
                <a:solidFill>
                  <a:srgbClr val="FF0000"/>
                </a:solidFill>
              </a:rPr>
              <a:t>3G:</a:t>
            </a:r>
            <a:r>
              <a:rPr lang="zh-CN" altLang="en-US" sz="1600">
                <a:solidFill>
                  <a:srgbClr val="FF0000"/>
                </a:solidFill>
              </a:rPr>
              <a:t>第</a:t>
            </a:r>
            <a:r>
              <a:rPr lang="en-US" altLang="zh-CN" sz="1600">
                <a:solidFill>
                  <a:srgbClr val="FF0000"/>
                </a:solidFill>
              </a:rPr>
              <a:t>3</a:t>
            </a:r>
            <a:r>
              <a:rPr lang="zh-CN" altLang="en-US" sz="1600">
                <a:solidFill>
                  <a:srgbClr val="FF0000"/>
                </a:solidFill>
              </a:rPr>
              <a:t>行</a:t>
            </a:r>
            <a:endParaRPr lang="en-US" altLang="zh-CN" sz="1600">
              <a:solidFill>
                <a:srgbClr val="FF0000"/>
              </a:solidFill>
            </a:endParaRPr>
          </a:p>
          <a:p>
            <a:pPr lvl="2"/>
            <a:r>
              <a:rPr lang="en-US" altLang="zh-CN" sz="1600">
                <a:solidFill>
                  <a:srgbClr val="FF0000"/>
                </a:solidFill>
              </a:rPr>
              <a:t>gg:</a:t>
            </a:r>
            <a:r>
              <a:rPr lang="zh-CN" altLang="en-US" sz="1600">
                <a:solidFill>
                  <a:srgbClr val="FF0000"/>
                </a:solidFill>
              </a:rPr>
              <a:t>文章开头</a:t>
            </a:r>
            <a:endParaRPr lang="en-US" altLang="zh-CN" sz="1600">
              <a:solidFill>
                <a:srgbClr val="FF0000"/>
              </a:solidFill>
            </a:endParaRPr>
          </a:p>
          <a:p>
            <a:pPr lvl="1"/>
            <a:r>
              <a:rPr lang="zh-CN" altLang="en-US" sz="1800"/>
              <a:t>翻屏</a:t>
            </a:r>
            <a:endParaRPr lang="en-US" altLang="zh-CN" sz="1800"/>
          </a:p>
          <a:p>
            <a:pPr lvl="2"/>
            <a:r>
              <a:rPr lang="en-US" altLang="zh-CN" sz="1600">
                <a:solidFill>
                  <a:srgbClr val="FF0000"/>
                </a:solidFill>
              </a:rPr>
              <a:t>ctrl</a:t>
            </a:r>
            <a:r>
              <a:rPr lang="zh-CN" altLang="en-US" sz="1600">
                <a:solidFill>
                  <a:srgbClr val="FF0000"/>
                </a:solidFill>
              </a:rPr>
              <a:t>：</a:t>
            </a:r>
            <a:r>
              <a:rPr lang="en-US" altLang="zh-CN" sz="1600">
                <a:solidFill>
                  <a:srgbClr val="FF0000"/>
                </a:solidFill>
              </a:rPr>
              <a:t>f</a:t>
            </a:r>
            <a:r>
              <a:rPr lang="zh-CN" altLang="en-US" sz="1600">
                <a:solidFill>
                  <a:srgbClr val="FF0000"/>
                </a:solidFill>
              </a:rPr>
              <a:t>，</a:t>
            </a:r>
            <a:r>
              <a:rPr lang="en-US" altLang="zh-CN" sz="1600">
                <a:solidFill>
                  <a:srgbClr val="FF0000"/>
                </a:solidFill>
              </a:rPr>
              <a:t>b</a:t>
            </a:r>
            <a:endParaRPr lang="zh-CN" altLang="en-US" sz="1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14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编辑模式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/>
              <a:t>删除</a:t>
            </a:r>
            <a:r>
              <a:rPr lang="en-US" altLang="zh-CN" sz="2000"/>
              <a:t>&amp;</a:t>
            </a:r>
            <a:r>
              <a:rPr lang="zh-CN" altLang="en-US" sz="2000"/>
              <a:t>替换</a:t>
            </a:r>
            <a:r>
              <a:rPr lang="zh-CN" altLang="en-US" sz="2000">
                <a:solidFill>
                  <a:srgbClr val="FF0000"/>
                </a:solidFill>
              </a:rPr>
              <a:t>单个字符</a:t>
            </a:r>
            <a:endParaRPr lang="en-US" altLang="zh-CN" sz="2000">
              <a:solidFill>
                <a:srgbClr val="FF0000"/>
              </a:solidFill>
            </a:endParaRPr>
          </a:p>
          <a:p>
            <a:pPr lvl="1"/>
            <a:r>
              <a:rPr lang="en-US" altLang="zh-CN" sz="1800"/>
              <a:t>x:</a:t>
            </a:r>
            <a:r>
              <a:rPr lang="zh-CN" altLang="en-US" sz="1800"/>
              <a:t>删除光标位置字符</a:t>
            </a:r>
            <a:endParaRPr lang="en-US" altLang="zh-CN" sz="1800"/>
          </a:p>
          <a:p>
            <a:pPr lvl="1"/>
            <a:r>
              <a:rPr lang="en-US" altLang="zh-CN" sz="1800"/>
              <a:t>3x:</a:t>
            </a:r>
            <a:r>
              <a:rPr lang="zh-CN" altLang="en-US" sz="1800"/>
              <a:t>删除光标开始</a:t>
            </a:r>
            <a:r>
              <a:rPr lang="en-US" altLang="zh-CN" sz="1800"/>
              <a:t>3</a:t>
            </a:r>
            <a:r>
              <a:rPr lang="zh-CN" altLang="en-US" sz="1800"/>
              <a:t>个字符</a:t>
            </a:r>
            <a:endParaRPr lang="en-US" altLang="zh-CN" sz="1800"/>
          </a:p>
          <a:p>
            <a:pPr lvl="1"/>
            <a:r>
              <a:rPr lang="en-US" altLang="zh-CN" sz="1800"/>
              <a:t>r:</a:t>
            </a:r>
            <a:r>
              <a:rPr lang="zh-CN" altLang="en-US" sz="1800"/>
              <a:t>替换光标位置字符</a:t>
            </a:r>
            <a:endParaRPr lang="en-US" altLang="zh-CN" sz="1800"/>
          </a:p>
          <a:p>
            <a:r>
              <a:rPr lang="zh-CN" altLang="en-US" sz="2000"/>
              <a:t>删除命令 ： </a:t>
            </a:r>
            <a:r>
              <a:rPr lang="en-US" altLang="zh-CN" sz="2000"/>
              <a:t>d </a:t>
            </a:r>
          </a:p>
          <a:p>
            <a:pPr lvl="1"/>
            <a:r>
              <a:rPr lang="en-US" altLang="zh-CN" sz="1800"/>
              <a:t>dw</a:t>
            </a:r>
            <a:r>
              <a:rPr lang="zh-CN" altLang="en-US" sz="1800"/>
              <a:t>，</a:t>
            </a:r>
            <a:r>
              <a:rPr lang="en-US" altLang="zh-CN" sz="1800"/>
              <a:t>dd</a:t>
            </a:r>
          </a:p>
          <a:p>
            <a:r>
              <a:rPr lang="zh-CN" altLang="en-US" sz="2000"/>
              <a:t>复制粘贴</a:t>
            </a:r>
            <a:r>
              <a:rPr lang="en-US" altLang="zh-CN" sz="2000"/>
              <a:t>&amp;</a:t>
            </a:r>
            <a:r>
              <a:rPr lang="zh-CN" altLang="en-US" sz="2000"/>
              <a:t>剪切</a:t>
            </a:r>
            <a:r>
              <a:rPr lang="en-US" altLang="zh-CN" sz="2000"/>
              <a:t>	</a:t>
            </a:r>
          </a:p>
          <a:p>
            <a:pPr lvl="1"/>
            <a:r>
              <a:rPr lang="en-US" altLang="zh-CN" sz="1800"/>
              <a:t>yw</a:t>
            </a:r>
            <a:r>
              <a:rPr lang="zh-CN" altLang="en-US" sz="1800"/>
              <a:t>，</a:t>
            </a:r>
            <a:r>
              <a:rPr lang="en-US" altLang="zh-CN" sz="1800"/>
              <a:t>yy</a:t>
            </a:r>
          </a:p>
          <a:p>
            <a:pPr lvl="1"/>
            <a:r>
              <a:rPr lang="en-US" altLang="zh-CN" sz="1800"/>
              <a:t>p</a:t>
            </a:r>
          </a:p>
          <a:p>
            <a:pPr lvl="1"/>
            <a:r>
              <a:rPr lang="en-US" altLang="zh-CN" sz="1800"/>
              <a:t>P</a:t>
            </a:r>
          </a:p>
          <a:p>
            <a:r>
              <a:rPr lang="zh-CN" altLang="en-US" sz="2000"/>
              <a:t>撤销</a:t>
            </a:r>
            <a:r>
              <a:rPr lang="en-US" altLang="zh-CN" sz="2000"/>
              <a:t>&amp;</a:t>
            </a:r>
            <a:r>
              <a:rPr lang="zh-CN" altLang="en-US" sz="2000"/>
              <a:t>重做</a:t>
            </a:r>
            <a:endParaRPr lang="en-US" altLang="zh-CN" sz="2000"/>
          </a:p>
          <a:p>
            <a:pPr lvl="1"/>
            <a:r>
              <a:rPr lang="en-US" altLang="zh-CN" sz="1800">
                <a:solidFill>
                  <a:srgbClr val="FF0000"/>
                </a:solidFill>
              </a:rPr>
              <a:t>u   </a:t>
            </a:r>
            <a:r>
              <a:rPr lang="zh-CN" altLang="en-US" sz="1800">
                <a:solidFill>
                  <a:srgbClr val="FF0000"/>
                </a:solidFill>
              </a:rPr>
              <a:t>撤销</a:t>
            </a:r>
            <a:endParaRPr lang="en-US" altLang="zh-CN" sz="1800">
              <a:solidFill>
                <a:srgbClr val="FF0000"/>
              </a:solidFill>
            </a:endParaRPr>
          </a:p>
          <a:p>
            <a:pPr lvl="1"/>
            <a:r>
              <a:rPr lang="en-US" altLang="zh-CN" sz="1800">
                <a:solidFill>
                  <a:srgbClr val="FF0000"/>
                </a:solidFill>
              </a:rPr>
              <a:t>ctrl+r  </a:t>
            </a:r>
            <a:r>
              <a:rPr lang="zh-CN" altLang="en-US" sz="1800">
                <a:solidFill>
                  <a:srgbClr val="FF0000"/>
                </a:solidFill>
              </a:rPr>
              <a:t>重做 撤销的操作</a:t>
            </a:r>
            <a:endParaRPr lang="en-US" altLang="zh-CN" sz="1800">
              <a:solidFill>
                <a:srgbClr val="FF0000"/>
              </a:solidFill>
            </a:endParaRPr>
          </a:p>
          <a:p>
            <a:pPr lvl="1"/>
            <a:r>
              <a:rPr lang="en-US" altLang="zh-CN" sz="1800">
                <a:solidFill>
                  <a:srgbClr val="FF0000"/>
                </a:solidFill>
              </a:rPr>
              <a:t>.  </a:t>
            </a:r>
            <a:r>
              <a:rPr lang="zh-CN" altLang="en-US" sz="1800">
                <a:solidFill>
                  <a:srgbClr val="FF0000"/>
                </a:solidFill>
              </a:rPr>
              <a:t>重复上一步的操作</a:t>
            </a:r>
          </a:p>
        </p:txBody>
      </p:sp>
    </p:spTree>
    <p:extLst>
      <p:ext uri="{BB962C8B-B14F-4D97-AF65-F5344CB8AC3E}">
        <p14:creationId xmlns:p14="http://schemas.microsoft.com/office/powerpoint/2010/main" val="437420480"/>
      </p:ext>
    </p:extLst>
  </p:cSld>
  <p:clrMapOvr>
    <a:masterClrMapping/>
  </p:clrMapOvr>
</p:sld>
</file>

<file path=ppt/theme/theme1.xml><?xml version="1.0" encoding="utf-8"?>
<a:theme xmlns:a="http://schemas.openxmlformats.org/drawingml/2006/main" name="ppt新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ppt新模板</Template>
  <TotalTime>33264</TotalTime>
  <Words>437</Words>
  <Application>Microsoft Office PowerPoint</Application>
  <PresentationFormat>信纸(8.5x11 英寸)</PresentationFormat>
  <Paragraphs>115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宋体</vt:lpstr>
      <vt:lpstr>微软雅黑</vt:lpstr>
      <vt:lpstr>Arial</vt:lpstr>
      <vt:lpstr>Trebuchet MS</vt:lpstr>
      <vt:lpstr>Wingdings</vt:lpstr>
      <vt:lpstr>ppt新模板</vt:lpstr>
      <vt:lpstr>Linux</vt:lpstr>
      <vt:lpstr>GNU/Linux</vt:lpstr>
      <vt:lpstr>PowerPoint 演示文稿</vt:lpstr>
      <vt:lpstr>PowerPoint 演示文稿</vt:lpstr>
      <vt:lpstr>PowerPoint 演示文稿</vt:lpstr>
      <vt:lpstr>PowerPoint 演示文稿</vt:lpstr>
      <vt:lpstr>编辑模式</vt:lpstr>
      <vt:lpstr>编辑模式</vt:lpstr>
      <vt:lpstr>编辑模式</vt:lpstr>
      <vt:lpstr>末行模式   shift + ：</vt:lpstr>
      <vt:lpstr>末行模式：</vt:lpstr>
    </vt:vector>
  </TitlesOfParts>
  <Company>Global Intelligence Alliance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Creating System Analysis</dc:title>
  <dc:creator>Jessie Wang</dc:creator>
  <cp:lastModifiedBy>root</cp:lastModifiedBy>
  <cp:revision>1844</cp:revision>
  <dcterms:created xsi:type="dcterms:W3CDTF">2007-09-26T12:04:45Z</dcterms:created>
  <dcterms:modified xsi:type="dcterms:W3CDTF">2017-12-27T02:23:53Z</dcterms:modified>
</cp:coreProperties>
</file>