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6">
  <p:sldMasterIdLst>
    <p:sldMasterId id="2147483784" r:id="rId1"/>
  </p:sldMasterIdLst>
  <p:notesMasterIdLst>
    <p:notesMasterId r:id="rId10"/>
  </p:notesMasterIdLst>
  <p:handoutMasterIdLst>
    <p:handoutMasterId r:id="rId11"/>
  </p:handoutMasterIdLst>
  <p:sldIdLst>
    <p:sldId id="312" r:id="rId2"/>
    <p:sldId id="459" r:id="rId3"/>
    <p:sldId id="482" r:id="rId4"/>
    <p:sldId id="483" r:id="rId5"/>
    <p:sldId id="484" r:id="rId6"/>
    <p:sldId id="485" r:id="rId7"/>
    <p:sldId id="494" r:id="rId8"/>
    <p:sldId id="489" r:id="rId9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0EF876-8928-48A6-A122-FACA3FF7BE05}">
          <p14:sldIdLst>
            <p14:sldId id="312"/>
            <p14:sldId id="459"/>
            <p14:sldId id="482"/>
            <p14:sldId id="483"/>
            <p14:sldId id="484"/>
            <p14:sldId id="485"/>
            <p14:sldId id="494"/>
            <p14:sldId id="489"/>
          </p14:sldIdLst>
        </p14:section>
        <p14:section name="无标题节" id="{9FFD6A15-B5AB-4553-8930-6F93358D639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0C1"/>
    <a:srgbClr val="333333"/>
    <a:srgbClr val="FFFFFF"/>
    <a:srgbClr val="CCCCCC"/>
    <a:srgbClr val="080808"/>
    <a:srgbClr val="F7F7F7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29" autoAdjust="0"/>
    <p:restoredTop sz="94424" autoAdjust="0"/>
  </p:normalViewPr>
  <p:slideViewPr>
    <p:cSldViewPr>
      <p:cViewPr varScale="1">
        <p:scale>
          <a:sx n="94" d="100"/>
          <a:sy n="94" d="100"/>
        </p:scale>
        <p:origin x="4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4DFF5F-DB09-406E-9A07-051CACE717A0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20426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EF967F5-1DBF-4F25-BEDC-6C53EB677B1E}" type="slidenum">
              <a:rPr lang="fi-FI" altLang="zh-CN"/>
              <a:pPr/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824621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图片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937250"/>
            <a:ext cx="24479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4715952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5" name="Picture 7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8088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未标题-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3945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1C75-D8EE-41C9-BFA4-F18E8053FD19}" type="datetimeFigureOut">
              <a:rPr lang="zh-CN" altLang="en-US"/>
              <a:pPr>
                <a:defRPr/>
              </a:pPr>
              <a:t>2017/12/27 Wednesday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2FF0E-E682-483B-B3AB-03B298001C7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1400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Font typeface="Arial" charset="0"/>
              <a:buNone/>
              <a:defRPr sz="1400"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 typeface="Arial" panose="020B0604020202020204" pitchFamily="34" charset="0"/>
              <a:buNone/>
              <a:defRPr/>
            </a:lvl1pPr>
          </a:lstStyle>
          <a:p>
            <a:r>
              <a:rPr lang="en-GB" altLang="zh-CN"/>
              <a:t>www.globalintelligence.com – </a:t>
            </a:r>
            <a:r>
              <a:rPr lang="en-GB" altLang="zh-CN">
                <a:solidFill>
                  <a:schemeClr val="bg2"/>
                </a:solidFill>
              </a:rPr>
              <a:t>page </a:t>
            </a:r>
            <a:fld id="{D174B622-F790-4B1D-AF3B-FDA25F2E4074}" type="slidenum">
              <a:rPr lang="en-GB" altLang="zh-CN">
                <a:solidFill>
                  <a:schemeClr val="bg2"/>
                </a:solidFill>
              </a:rPr>
              <a:pPr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7" r:id="rId3"/>
    <p:sldLayoutId id="2147483798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9076" y="1916832"/>
            <a:ext cx="10998667" cy="1226567"/>
          </a:xfrm>
        </p:spPr>
        <p:txBody>
          <a:bodyPr/>
          <a:lstStyle/>
          <a:p>
            <a:r>
              <a:rPr lang="en-US" altLang="zh-CN">
                <a:solidFill>
                  <a:srgbClr val="FFFF00"/>
                </a:solidFill>
              </a:rPr>
              <a:t>Linux</a:t>
            </a:r>
            <a:endParaRPr lang="en-US" sz="4400">
              <a:solidFill>
                <a:srgbClr val="FFC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997200"/>
            <a:ext cx="6400800" cy="20159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加入尚学堂，一起进步！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1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GNU/Linux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FF0000"/>
                </a:solidFill>
              </a:rPr>
              <a:t>安装系统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FF0000"/>
                </a:solidFill>
              </a:rPr>
              <a:t>简单命令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FF0000"/>
                </a:solidFill>
              </a:rPr>
              <a:t>文件系统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FF0000"/>
                </a:solidFill>
              </a:rPr>
              <a:t>文本操作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/>
              <a:t>VI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正则表达式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文本编辑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用户管理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权限管理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安装软件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脚本编程</a:t>
            </a:r>
          </a:p>
        </p:txBody>
      </p:sp>
    </p:spTree>
    <p:extLst>
      <p:ext uri="{BB962C8B-B14F-4D97-AF65-F5344CB8AC3E}">
        <p14:creationId xmlns:p14="http://schemas.microsoft.com/office/powerpoint/2010/main" val="2311111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awk</a:t>
            </a:r>
          </a:p>
          <a:p>
            <a:pPr lvl="1"/>
            <a:r>
              <a:rPr lang="en-US" altLang="zh-CN"/>
              <a:t>awk</a:t>
            </a:r>
            <a:r>
              <a:rPr lang="zh-CN" altLang="en-US"/>
              <a:t>是一个强大的文本</a:t>
            </a:r>
            <a:r>
              <a:rPr lang="zh-CN" altLang="en-US">
                <a:solidFill>
                  <a:srgbClr val="FF0000"/>
                </a:solidFill>
              </a:rPr>
              <a:t>分析</a:t>
            </a:r>
            <a:r>
              <a:rPr lang="zh-CN" altLang="en-US"/>
              <a:t>工具。</a:t>
            </a:r>
          </a:p>
          <a:p>
            <a:pPr lvl="1"/>
            <a:r>
              <a:rPr lang="zh-CN" altLang="en-US"/>
              <a:t>相对于</a:t>
            </a:r>
            <a:r>
              <a:rPr lang="en-US" altLang="zh-CN"/>
              <a:t>grep</a:t>
            </a:r>
            <a:r>
              <a:rPr lang="zh-CN" altLang="en-US"/>
              <a:t>的查找，</a:t>
            </a:r>
            <a:r>
              <a:rPr lang="en-US" altLang="zh-CN"/>
              <a:t>sed</a:t>
            </a:r>
            <a:r>
              <a:rPr lang="zh-CN" altLang="en-US"/>
              <a:t>的编辑，</a:t>
            </a:r>
            <a:r>
              <a:rPr lang="en-US" altLang="zh-CN"/>
              <a:t>awk</a:t>
            </a:r>
            <a:r>
              <a:rPr lang="zh-CN" altLang="en-US"/>
              <a:t>在其对数据分析并生成</a:t>
            </a:r>
            <a:r>
              <a:rPr lang="zh-CN" altLang="en-US">
                <a:solidFill>
                  <a:srgbClr val="FF0000"/>
                </a:solidFill>
              </a:rPr>
              <a:t>报告</a:t>
            </a:r>
            <a:r>
              <a:rPr lang="zh-CN" altLang="en-US"/>
              <a:t>时，显得尤为强大。</a:t>
            </a:r>
          </a:p>
          <a:p>
            <a:pPr lvl="1"/>
            <a:r>
              <a:rPr lang="zh-CN" altLang="en-US"/>
              <a:t>简单来说</a:t>
            </a:r>
            <a:r>
              <a:rPr lang="en-US" altLang="zh-CN"/>
              <a:t>awk</a:t>
            </a:r>
            <a:r>
              <a:rPr lang="zh-CN" altLang="en-US"/>
              <a:t>就是把文件逐行的读入，</a:t>
            </a:r>
            <a:r>
              <a:rPr lang="zh-CN" altLang="en-US">
                <a:solidFill>
                  <a:srgbClr val="FF0000"/>
                </a:solidFill>
              </a:rPr>
              <a:t>（空格，制表符）</a:t>
            </a:r>
            <a:r>
              <a:rPr lang="zh-CN" altLang="en-US"/>
              <a:t>为默认分隔符将每行切片，切开的部分再进行各种分析处理。</a:t>
            </a:r>
          </a:p>
        </p:txBody>
      </p:sp>
    </p:spTree>
    <p:extLst>
      <p:ext uri="{BB962C8B-B14F-4D97-AF65-F5344CB8AC3E}">
        <p14:creationId xmlns:p14="http://schemas.microsoft.com/office/powerpoint/2010/main" val="307669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/>
              <a:t>awk </a:t>
            </a:r>
            <a:r>
              <a:rPr lang="en-US" altLang="zh-CN" sz="1600">
                <a:solidFill>
                  <a:srgbClr val="FF0000"/>
                </a:solidFill>
              </a:rPr>
              <a:t>-F</a:t>
            </a:r>
            <a:r>
              <a:rPr lang="en-US" altLang="zh-CN" sz="1600"/>
              <a:t> </a:t>
            </a:r>
            <a:r>
              <a:rPr lang="en-US" altLang="zh-CN" sz="1600">
                <a:solidFill>
                  <a:srgbClr val="FF0000"/>
                </a:solidFill>
              </a:rPr>
              <a:t>'</a:t>
            </a:r>
            <a:r>
              <a:rPr lang="en-US" altLang="zh-CN" sz="1600"/>
              <a:t>{pattern + action}</a:t>
            </a:r>
            <a:r>
              <a:rPr lang="en-US" altLang="zh-CN" sz="1600">
                <a:solidFill>
                  <a:srgbClr val="FF0000"/>
                </a:solidFill>
              </a:rPr>
              <a:t>'</a:t>
            </a:r>
            <a:r>
              <a:rPr lang="en-US" altLang="zh-CN" sz="1600"/>
              <a:t> {filenames}</a:t>
            </a:r>
          </a:p>
          <a:p>
            <a:pPr lvl="1"/>
            <a:r>
              <a:rPr lang="zh-CN" altLang="en-US" sz="1600"/>
              <a:t>支持自定义分隔符</a:t>
            </a:r>
            <a:endParaRPr lang="en-US" altLang="zh-CN" sz="1600"/>
          </a:p>
          <a:p>
            <a:pPr lvl="1"/>
            <a:r>
              <a:rPr lang="zh-CN" altLang="en-US" sz="1600"/>
              <a:t>支持正则表达式匹配</a:t>
            </a:r>
            <a:endParaRPr lang="en-US" altLang="zh-CN" sz="1600"/>
          </a:p>
          <a:p>
            <a:pPr lvl="1"/>
            <a:r>
              <a:rPr lang="zh-CN" altLang="en-US" sz="1600"/>
              <a:t>支持自定义</a:t>
            </a:r>
            <a:r>
              <a:rPr lang="zh-CN" altLang="en-US" sz="1600">
                <a:solidFill>
                  <a:srgbClr val="FF0000"/>
                </a:solidFill>
              </a:rPr>
              <a:t>变量，数组  </a:t>
            </a:r>
            <a:r>
              <a:rPr lang="en-US" altLang="zh-CN" sz="1600">
                <a:solidFill>
                  <a:srgbClr val="FF0000"/>
                </a:solidFill>
              </a:rPr>
              <a:t>a[1]  a[tom]  map(key)</a:t>
            </a:r>
          </a:p>
          <a:p>
            <a:pPr lvl="1"/>
            <a:r>
              <a:rPr lang="zh-CN" altLang="en-US" sz="1600"/>
              <a:t>支持内置变量</a:t>
            </a:r>
            <a:endParaRPr lang="en-US" altLang="zh-CN" sz="1600"/>
          </a:p>
          <a:p>
            <a:pPr lvl="2"/>
            <a:r>
              <a:rPr lang="en-US" altLang="zh-CN" sz="1100"/>
              <a:t>ARGC               </a:t>
            </a:r>
            <a:r>
              <a:rPr lang="zh-CN" altLang="en-US" sz="1100"/>
              <a:t>命令行参数个数</a:t>
            </a:r>
          </a:p>
          <a:p>
            <a:pPr lvl="2"/>
            <a:r>
              <a:rPr lang="en-US" altLang="zh-CN" sz="1100"/>
              <a:t>ARGV               </a:t>
            </a:r>
            <a:r>
              <a:rPr lang="zh-CN" altLang="en-US" sz="1100"/>
              <a:t>命令行参数排列</a:t>
            </a:r>
          </a:p>
          <a:p>
            <a:pPr lvl="2"/>
            <a:r>
              <a:rPr lang="en-US" altLang="zh-CN" sz="1100"/>
              <a:t>ENVIRON            </a:t>
            </a:r>
            <a:r>
              <a:rPr lang="zh-CN" altLang="en-US" sz="1100"/>
              <a:t>支持队列中系统环境变量的使用</a:t>
            </a:r>
          </a:p>
          <a:p>
            <a:pPr lvl="2"/>
            <a:r>
              <a:rPr lang="en-US" altLang="zh-CN" sz="1100"/>
              <a:t>FILENAME           awk</a:t>
            </a:r>
            <a:r>
              <a:rPr lang="zh-CN" altLang="en-US" sz="1100"/>
              <a:t>浏览的文件名</a:t>
            </a:r>
          </a:p>
          <a:p>
            <a:pPr lvl="2"/>
            <a:r>
              <a:rPr lang="en-US" altLang="zh-CN" sz="1100"/>
              <a:t>FNR                </a:t>
            </a:r>
            <a:r>
              <a:rPr lang="zh-CN" altLang="en-US" sz="1100"/>
              <a:t>浏览文件的记录数</a:t>
            </a:r>
          </a:p>
          <a:p>
            <a:pPr lvl="2"/>
            <a:r>
              <a:rPr lang="en-US" altLang="zh-CN" sz="1100"/>
              <a:t>FS                 </a:t>
            </a:r>
            <a:r>
              <a:rPr lang="zh-CN" altLang="en-US" sz="1100"/>
              <a:t>设置输入域分隔符，等价于命令行 </a:t>
            </a:r>
            <a:r>
              <a:rPr lang="en-US" altLang="zh-CN" sz="1100"/>
              <a:t>-F</a:t>
            </a:r>
            <a:r>
              <a:rPr lang="zh-CN" altLang="en-US" sz="1100"/>
              <a:t>选项</a:t>
            </a:r>
          </a:p>
          <a:p>
            <a:pPr lvl="2"/>
            <a:r>
              <a:rPr lang="en-US" altLang="zh-CN" sz="1100">
                <a:solidFill>
                  <a:srgbClr val="FF0000"/>
                </a:solidFill>
              </a:rPr>
              <a:t>NF                 </a:t>
            </a:r>
            <a:r>
              <a:rPr lang="zh-CN" altLang="en-US" sz="1100">
                <a:solidFill>
                  <a:srgbClr val="FF0000"/>
                </a:solidFill>
              </a:rPr>
              <a:t>浏览记录的域的个数</a:t>
            </a:r>
          </a:p>
          <a:p>
            <a:pPr lvl="2"/>
            <a:r>
              <a:rPr lang="en-US" altLang="zh-CN" sz="1100">
                <a:solidFill>
                  <a:srgbClr val="FF0000"/>
                </a:solidFill>
              </a:rPr>
              <a:t>NR                 </a:t>
            </a:r>
            <a:r>
              <a:rPr lang="zh-CN" altLang="en-US" sz="1100">
                <a:solidFill>
                  <a:srgbClr val="FF0000"/>
                </a:solidFill>
              </a:rPr>
              <a:t>已读的记录数</a:t>
            </a:r>
          </a:p>
          <a:p>
            <a:pPr lvl="2"/>
            <a:r>
              <a:rPr lang="en-US" altLang="zh-CN" sz="1100"/>
              <a:t>OFS                </a:t>
            </a:r>
            <a:r>
              <a:rPr lang="zh-CN" altLang="en-US" sz="1100"/>
              <a:t>输出域分隔符</a:t>
            </a:r>
          </a:p>
          <a:p>
            <a:pPr lvl="2"/>
            <a:r>
              <a:rPr lang="en-US" altLang="zh-CN" sz="1100"/>
              <a:t>ORS                </a:t>
            </a:r>
            <a:r>
              <a:rPr lang="zh-CN" altLang="en-US" sz="1100"/>
              <a:t>输出记录分隔符</a:t>
            </a:r>
          </a:p>
          <a:p>
            <a:pPr lvl="2"/>
            <a:r>
              <a:rPr lang="en-US" altLang="zh-CN" sz="1100"/>
              <a:t>RS                 </a:t>
            </a:r>
            <a:r>
              <a:rPr lang="zh-CN" altLang="en-US" sz="1100"/>
              <a:t>控制记录分隔符</a:t>
            </a:r>
            <a:endParaRPr lang="en-US" altLang="zh-CN" sz="1600"/>
          </a:p>
          <a:p>
            <a:pPr lvl="1"/>
            <a:r>
              <a:rPr lang="zh-CN" altLang="en-US" sz="1600"/>
              <a:t>支持函数</a:t>
            </a:r>
            <a:endParaRPr lang="en-US" altLang="zh-CN" sz="1600"/>
          </a:p>
          <a:p>
            <a:pPr lvl="2"/>
            <a:r>
              <a:rPr lang="en-US" altLang="zh-CN" sz="1400"/>
              <a:t>print</a:t>
            </a:r>
            <a:r>
              <a:rPr lang="zh-CN" altLang="en-US" sz="1400"/>
              <a:t>、</a:t>
            </a:r>
            <a:r>
              <a:rPr lang="en-US" altLang="zh-CN" sz="1400"/>
              <a:t>split</a:t>
            </a:r>
            <a:r>
              <a:rPr lang="zh-CN" altLang="en-US" sz="1400"/>
              <a:t>、</a:t>
            </a:r>
            <a:r>
              <a:rPr lang="en-US" altLang="zh-CN" sz="1400"/>
              <a:t>substr</a:t>
            </a:r>
            <a:r>
              <a:rPr lang="zh-CN" altLang="en-US" sz="1400"/>
              <a:t>、</a:t>
            </a:r>
            <a:r>
              <a:rPr lang="en-US" altLang="zh-CN" sz="1400"/>
              <a:t>sub</a:t>
            </a:r>
            <a:r>
              <a:rPr lang="zh-CN" altLang="en-US" sz="1400"/>
              <a:t>、</a:t>
            </a:r>
            <a:r>
              <a:rPr lang="en-US" altLang="zh-CN" sz="1400"/>
              <a:t>gsub</a:t>
            </a:r>
          </a:p>
          <a:p>
            <a:pPr lvl="1"/>
            <a:r>
              <a:rPr lang="zh-CN" altLang="en-US" sz="1600"/>
              <a:t>支持流程控制语句，类</a:t>
            </a:r>
            <a:r>
              <a:rPr lang="en-US" altLang="zh-CN" sz="1600"/>
              <a:t>C</a:t>
            </a:r>
            <a:r>
              <a:rPr lang="zh-CN" altLang="en-US" sz="1600"/>
              <a:t>语言</a:t>
            </a:r>
            <a:endParaRPr lang="en-US" altLang="zh-CN" sz="1600"/>
          </a:p>
          <a:p>
            <a:pPr lvl="2"/>
            <a:r>
              <a:rPr lang="en-US" altLang="zh-CN" sz="1400"/>
              <a:t>if</a:t>
            </a:r>
            <a:r>
              <a:rPr lang="zh-CN" altLang="en-US" sz="1400"/>
              <a:t>、</a:t>
            </a:r>
            <a:r>
              <a:rPr lang="en-US" altLang="zh-CN" sz="1400"/>
              <a:t>while</a:t>
            </a:r>
            <a:r>
              <a:rPr lang="zh-CN" altLang="en-US" sz="1400"/>
              <a:t>、</a:t>
            </a:r>
            <a:r>
              <a:rPr lang="en-US" altLang="zh-CN" sz="1400"/>
              <a:t>do/while</a:t>
            </a:r>
            <a:r>
              <a:rPr lang="zh-CN" altLang="en-US" sz="1400"/>
              <a:t>、</a:t>
            </a:r>
            <a:r>
              <a:rPr lang="en-US" altLang="zh-CN" sz="1400"/>
              <a:t>for</a:t>
            </a:r>
            <a:r>
              <a:rPr lang="zh-CN" altLang="en-US" sz="1400"/>
              <a:t>、</a:t>
            </a:r>
            <a:r>
              <a:rPr lang="en-US" altLang="zh-CN" sz="1400"/>
              <a:t>break</a:t>
            </a:r>
            <a:r>
              <a:rPr lang="zh-CN" altLang="en-US" sz="1400"/>
              <a:t>、</a:t>
            </a:r>
            <a:r>
              <a:rPr lang="en-US" altLang="zh-CN" sz="1400"/>
              <a:t>continue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6063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只是显示</a:t>
            </a:r>
            <a:r>
              <a:rPr lang="en-US" altLang="zh-CN" sz="2000"/>
              <a:t>/etc/passwd</a:t>
            </a:r>
            <a:r>
              <a:rPr lang="zh-CN" altLang="en-US" sz="2000"/>
              <a:t>的账户</a:t>
            </a:r>
            <a:r>
              <a:rPr lang="en-US" altLang="zh-CN" sz="2000"/>
              <a:t>:CUT</a:t>
            </a:r>
          </a:p>
          <a:p>
            <a:pPr lvl="1"/>
            <a:r>
              <a:rPr lang="en-US" altLang="zh-CN" sz="1800"/>
              <a:t>awk -F':' '{print $1}' passwd</a:t>
            </a:r>
          </a:p>
          <a:p>
            <a:r>
              <a:rPr lang="zh-CN" altLang="en-US" sz="2000"/>
              <a:t>只是显示</a:t>
            </a:r>
            <a:r>
              <a:rPr lang="en-US" altLang="zh-CN" sz="2000"/>
              <a:t>/etc/passwd</a:t>
            </a:r>
            <a:r>
              <a:rPr lang="zh-CN" altLang="en-US" sz="2000"/>
              <a:t>的账户和账户对应的</a:t>
            </a:r>
            <a:r>
              <a:rPr lang="en-US" altLang="zh-CN" sz="2000"/>
              <a:t>shell,</a:t>
            </a:r>
            <a:r>
              <a:rPr lang="zh-CN" altLang="en-US" sz="2000"/>
              <a:t>而账户与</a:t>
            </a:r>
            <a:r>
              <a:rPr lang="en-US" altLang="zh-CN" sz="2000"/>
              <a:t>shell</a:t>
            </a:r>
            <a:r>
              <a:rPr lang="zh-CN" altLang="en-US" sz="2000"/>
              <a:t>之间以逗号分割</a:t>
            </a:r>
            <a:r>
              <a:rPr lang="en-US" altLang="zh-CN" sz="2000"/>
              <a:t>,</a:t>
            </a:r>
            <a:r>
              <a:rPr lang="zh-CN" altLang="en-US" sz="2000"/>
              <a:t>而且在所有行开始前添加列名</a:t>
            </a:r>
            <a:r>
              <a:rPr lang="en-US" altLang="zh-CN" sz="2000"/>
              <a:t>name,shell,</a:t>
            </a:r>
            <a:r>
              <a:rPr lang="zh-CN" altLang="en-US" sz="2000"/>
              <a:t>在最后一行添加</a:t>
            </a:r>
            <a:r>
              <a:rPr lang="en-US" altLang="zh-CN" sz="2000"/>
              <a:t>"blue,/bin/nosh"</a:t>
            </a:r>
            <a:r>
              <a:rPr lang="zh-CN" altLang="en-US" sz="2000">
                <a:solidFill>
                  <a:srgbClr val="FF0000"/>
                </a:solidFill>
              </a:rPr>
              <a:t>（</a:t>
            </a:r>
            <a:r>
              <a:rPr lang="en-US" altLang="zh-CN" sz="2000">
                <a:solidFill>
                  <a:srgbClr val="FF0000"/>
                </a:solidFill>
              </a:rPr>
              <a:t>cut</a:t>
            </a:r>
            <a:r>
              <a:rPr lang="zh-CN" altLang="en-US" sz="2000">
                <a:solidFill>
                  <a:srgbClr val="FF0000"/>
                </a:solidFill>
              </a:rPr>
              <a:t>，</a:t>
            </a:r>
            <a:r>
              <a:rPr lang="en-US" altLang="zh-CN" sz="2000">
                <a:solidFill>
                  <a:srgbClr val="FF0000"/>
                </a:solidFill>
              </a:rPr>
              <a:t>sed</a:t>
            </a:r>
            <a:r>
              <a:rPr lang="zh-CN" altLang="en-US" sz="2000">
                <a:solidFill>
                  <a:srgbClr val="FF0000"/>
                </a:solidFill>
              </a:rPr>
              <a:t>）</a:t>
            </a:r>
            <a:endParaRPr lang="en-US" altLang="zh-CN" sz="2000">
              <a:solidFill>
                <a:srgbClr val="FF0000"/>
              </a:solidFill>
            </a:endParaRPr>
          </a:p>
          <a:p>
            <a:pPr lvl="1"/>
            <a:r>
              <a:rPr lang="en-US" altLang="zh-CN" sz="1400"/>
              <a:t>awk -F':' '</a:t>
            </a:r>
            <a:r>
              <a:rPr lang="en-US" altLang="zh-CN" sz="1400">
                <a:solidFill>
                  <a:srgbClr val="FF0000"/>
                </a:solidFill>
              </a:rPr>
              <a:t>BEGIN</a:t>
            </a:r>
            <a:r>
              <a:rPr lang="en-US" altLang="zh-CN" sz="1400"/>
              <a:t>{print "name,shell"} </a:t>
            </a:r>
            <a:r>
              <a:rPr lang="en-US" altLang="zh-CN" sz="1400">
                <a:solidFill>
                  <a:srgbClr val="FF0000"/>
                </a:solidFill>
              </a:rPr>
              <a:t>{print $1 "," $7} END</a:t>
            </a:r>
            <a:r>
              <a:rPr lang="en-US" altLang="zh-CN" sz="1400"/>
              <a:t>{print "blue,/bin/nosh"}' passwd</a:t>
            </a:r>
          </a:p>
          <a:p>
            <a:r>
              <a:rPr lang="zh-CN" altLang="en-US" sz="2000"/>
              <a:t>搜索</a:t>
            </a:r>
            <a:r>
              <a:rPr lang="en-US" altLang="zh-CN" sz="2000"/>
              <a:t>/etc/passwd</a:t>
            </a:r>
            <a:r>
              <a:rPr lang="zh-CN" altLang="en-US" sz="2000"/>
              <a:t>有</a:t>
            </a:r>
            <a:r>
              <a:rPr lang="en-US" altLang="zh-CN" sz="2000"/>
              <a:t>root</a:t>
            </a:r>
            <a:r>
              <a:rPr lang="zh-CN" altLang="en-US" sz="2000"/>
              <a:t>关键字的所有行</a:t>
            </a:r>
            <a:endParaRPr lang="en-US" altLang="zh-CN" sz="2000"/>
          </a:p>
          <a:p>
            <a:pPr lvl="1"/>
            <a:r>
              <a:rPr lang="en-US" altLang="zh-CN" sz="1600"/>
              <a:t>awk  '/root/ { print $0}'   passwd</a:t>
            </a:r>
          </a:p>
          <a:p>
            <a:r>
              <a:rPr lang="zh-CN" altLang="en-US" sz="2000"/>
              <a:t>统计</a:t>
            </a:r>
            <a:r>
              <a:rPr lang="en-US" altLang="zh-CN" sz="2000"/>
              <a:t>/etc/passwd</a:t>
            </a:r>
            <a:r>
              <a:rPr lang="zh-CN" altLang="en-US" sz="2000"/>
              <a:t>文件中，每行的行号，每行的列数，对应的完整行内容</a:t>
            </a:r>
            <a:endParaRPr lang="en-US" altLang="zh-CN" sz="2000"/>
          </a:p>
          <a:p>
            <a:pPr lvl="1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263851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统计报表：合计每人</a:t>
            </a:r>
            <a:r>
              <a:rPr lang="en-US" altLang="zh-CN"/>
              <a:t>1</a:t>
            </a:r>
            <a:r>
              <a:rPr lang="zh-CN" altLang="en-US"/>
              <a:t>月工资，</a:t>
            </a:r>
            <a:r>
              <a:rPr lang="en-US" altLang="zh-CN"/>
              <a:t>0</a:t>
            </a:r>
            <a:r>
              <a:rPr lang="zh-CN" altLang="en-US"/>
              <a:t>：</a:t>
            </a:r>
            <a:r>
              <a:rPr lang="en-US" altLang="zh-CN"/>
              <a:t>manager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worker</a:t>
            </a:r>
          </a:p>
          <a:p>
            <a:pPr lvl="1"/>
            <a:r>
              <a:rPr lang="en-US" altLang="zh-CN"/>
              <a:t>Tom	 0   2012-12-11      car     3000</a:t>
            </a:r>
          </a:p>
          <a:p>
            <a:pPr lvl="1"/>
            <a:r>
              <a:rPr lang="en-US" altLang="zh-CN"/>
              <a:t>John	 1   2013-01-13      bike    1000</a:t>
            </a:r>
          </a:p>
          <a:p>
            <a:pPr lvl="1"/>
            <a:r>
              <a:rPr lang="en-US" altLang="zh-CN"/>
              <a:t>vivi	 1   2013-01-18      car     2800</a:t>
            </a:r>
          </a:p>
          <a:p>
            <a:pPr lvl="1"/>
            <a:r>
              <a:rPr lang="en-US" altLang="zh-CN"/>
              <a:t>Tom	 0   2013-01-20      car     2500</a:t>
            </a:r>
          </a:p>
          <a:p>
            <a:pPr lvl="1"/>
            <a:r>
              <a:rPr lang="en-US" altLang="zh-CN"/>
              <a:t>John	 1   2013-01-28      bike    3500</a:t>
            </a:r>
          </a:p>
          <a:p>
            <a:pPr lvl="1"/>
            <a:endParaRPr lang="en-US" altLang="zh-CN"/>
          </a:p>
          <a:p>
            <a:pPr lvl="1"/>
            <a:r>
              <a:rPr lang="en-US" altLang="zh-CN">
                <a:solidFill>
                  <a:schemeClr val="bg1"/>
                </a:solidFill>
              </a:rPr>
              <a:t>awk '{gsub("0","manager",$2);gsub("1","worker",$2);;split($3,month,"-");if(month[2]=="01"){name[$1]+=$5}}  END{for( i in name){print i "\t" name[i]}}'   awk.txt</a:t>
            </a:r>
          </a:p>
          <a:p>
            <a:pPr lvl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536821"/>
            <a:ext cx="4811433" cy="14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B5689-7958-437E-A4CB-D1C3C195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848D6A-E6F4-48F3-804E-8B20FBA5B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awk   '{</a:t>
            </a: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split($3,date,"-");</a:t>
            </a: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if(date[2]=="01"){</a:t>
            </a:r>
          </a:p>
          <a:p>
            <a:pPr lvl="3"/>
            <a:r>
              <a:rPr lang="en-US" altLang="zh-CN">
                <a:solidFill>
                  <a:srgbClr val="FF0000"/>
                </a:solidFill>
              </a:rPr>
              <a:t>name[$1]+=$5</a:t>
            </a: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}</a:t>
            </a: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} 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END{</a:t>
            </a: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for(i in name){</a:t>
            </a: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print i "\t" name[i]}</a:t>
            </a: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}'    awk.txt</a:t>
            </a:r>
          </a:p>
          <a:p>
            <a:r>
              <a:rPr lang="en-US" altLang="zh-CN">
                <a:solidFill>
                  <a:srgbClr val="FF0000"/>
                </a:solidFill>
              </a:rPr>
              <a:t>awk   '{split($3,date,"-");if(date[2]=="01"){name[$1]+=$5;if($2=="0"){role[$1]="M"}else{role[$1]="W"}}} END{for(i in name){print i "\t" name[i]"\t" role[i]}}'    awk.txt 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149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awk  '{split($3,date,"-");</a:t>
            </a:r>
          </a:p>
          <a:p>
            <a:pPr lvl="1"/>
            <a:r>
              <a:rPr lang="en-US" altLang="zh-CN"/>
              <a:t>if(date[2]=="01"){</a:t>
            </a:r>
          </a:p>
          <a:p>
            <a:pPr lvl="2"/>
            <a:r>
              <a:rPr lang="en-US" altLang="zh-CN"/>
              <a:t>name[$1]+=$5</a:t>
            </a:r>
          </a:p>
          <a:p>
            <a:pPr lvl="2"/>
            <a:r>
              <a:rPr lang="en-US" altLang="zh-CN"/>
              <a:t>}	</a:t>
            </a:r>
          </a:p>
          <a:p>
            <a:pPr lvl="1"/>
            <a:r>
              <a:rPr lang="en-US" altLang="zh-CN"/>
              <a:t>} </a:t>
            </a:r>
          </a:p>
          <a:p>
            <a:pPr lvl="1"/>
            <a:r>
              <a:rPr lang="en-US" altLang="zh-CN"/>
              <a:t>END{</a:t>
            </a:r>
          </a:p>
          <a:p>
            <a:pPr lvl="2"/>
            <a:r>
              <a:rPr lang="en-US" altLang="zh-CN"/>
              <a:t>for( i in name ){</a:t>
            </a:r>
          </a:p>
          <a:p>
            <a:pPr lvl="2"/>
            <a:r>
              <a:rPr lang="en-US" altLang="zh-CN"/>
              <a:t>print i"\t" name[i]</a:t>
            </a:r>
          </a:p>
          <a:p>
            <a:pPr lvl="2"/>
            <a:r>
              <a:rPr lang="en-US" altLang="zh-CN"/>
              <a:t>}</a:t>
            </a:r>
          </a:p>
          <a:p>
            <a:pPr lvl="1"/>
            <a:r>
              <a:rPr lang="en-US" altLang="zh-CN"/>
              <a:t>}'   </a:t>
            </a:r>
          </a:p>
          <a:p>
            <a:r>
              <a:rPr lang="en-US" altLang="zh-CN"/>
              <a:t>awk.bb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587908"/>
      </p:ext>
    </p:extLst>
  </p:cSld>
  <p:clrMapOvr>
    <a:masterClrMapping/>
  </p:clrMapOvr>
</p:sld>
</file>

<file path=ppt/theme/theme1.xml><?xml version="1.0" encoding="utf-8"?>
<a:theme xmlns:a="http://schemas.openxmlformats.org/drawingml/2006/main" name="ppt新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ppt新模板</Template>
  <TotalTime>33264</TotalTime>
  <Words>528</Words>
  <Application>Microsoft Office PowerPoint</Application>
  <PresentationFormat>信纸(8.5x11 英寸)</PresentationFormat>
  <Paragraphs>77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微软雅黑</vt:lpstr>
      <vt:lpstr>Arial</vt:lpstr>
      <vt:lpstr>Trebuchet MS</vt:lpstr>
      <vt:lpstr>Wingdings</vt:lpstr>
      <vt:lpstr>ppt新模板</vt:lpstr>
      <vt:lpstr>Linux</vt:lpstr>
      <vt:lpstr>GNU/Linux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root</cp:lastModifiedBy>
  <cp:revision>1844</cp:revision>
  <dcterms:created xsi:type="dcterms:W3CDTF">2007-09-26T12:04:45Z</dcterms:created>
  <dcterms:modified xsi:type="dcterms:W3CDTF">2017-12-27T02:29:13Z</dcterms:modified>
</cp:coreProperties>
</file>