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40"/>
  </p:notesMasterIdLst>
  <p:handoutMasterIdLst>
    <p:handoutMasterId r:id="rId41"/>
  </p:handoutMasterIdLst>
  <p:sldIdLst>
    <p:sldId id="312" r:id="rId2"/>
    <p:sldId id="459" r:id="rId3"/>
    <p:sldId id="460" r:id="rId4"/>
    <p:sldId id="463" r:id="rId5"/>
    <p:sldId id="495" r:id="rId6"/>
    <p:sldId id="485" r:id="rId7"/>
    <p:sldId id="461" r:id="rId8"/>
    <p:sldId id="469" r:id="rId9"/>
    <p:sldId id="496" r:id="rId10"/>
    <p:sldId id="489" r:id="rId11"/>
    <p:sldId id="493" r:id="rId12"/>
    <p:sldId id="490" r:id="rId13"/>
    <p:sldId id="491" r:id="rId14"/>
    <p:sldId id="470" r:id="rId15"/>
    <p:sldId id="471" r:id="rId16"/>
    <p:sldId id="472" r:id="rId17"/>
    <p:sldId id="464" r:id="rId18"/>
    <p:sldId id="473" r:id="rId19"/>
    <p:sldId id="474" r:id="rId20"/>
    <p:sldId id="475" r:id="rId21"/>
    <p:sldId id="477" r:id="rId22"/>
    <p:sldId id="494" r:id="rId23"/>
    <p:sldId id="465" r:id="rId24"/>
    <p:sldId id="478" r:id="rId25"/>
    <p:sldId id="466" r:id="rId26"/>
    <p:sldId id="479" r:id="rId27"/>
    <p:sldId id="467" r:id="rId28"/>
    <p:sldId id="480" r:id="rId29"/>
    <p:sldId id="481" r:id="rId30"/>
    <p:sldId id="484" r:id="rId31"/>
    <p:sldId id="488" r:id="rId32"/>
    <p:sldId id="468" r:id="rId33"/>
    <p:sldId id="462" r:id="rId34"/>
    <p:sldId id="483" r:id="rId35"/>
    <p:sldId id="497" r:id="rId36"/>
    <p:sldId id="482" r:id="rId37"/>
    <p:sldId id="498" r:id="rId38"/>
    <p:sldId id="492" r:id="rId39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0"/>
            <p14:sldId id="463"/>
            <p14:sldId id="495"/>
            <p14:sldId id="485"/>
            <p14:sldId id="461"/>
            <p14:sldId id="469"/>
            <p14:sldId id="496"/>
            <p14:sldId id="489"/>
            <p14:sldId id="493"/>
            <p14:sldId id="490"/>
            <p14:sldId id="491"/>
            <p14:sldId id="470"/>
            <p14:sldId id="471"/>
            <p14:sldId id="472"/>
            <p14:sldId id="464"/>
            <p14:sldId id="473"/>
            <p14:sldId id="474"/>
            <p14:sldId id="475"/>
            <p14:sldId id="477"/>
            <p14:sldId id="494"/>
            <p14:sldId id="465"/>
            <p14:sldId id="478"/>
            <p14:sldId id="466"/>
            <p14:sldId id="479"/>
            <p14:sldId id="467"/>
            <p14:sldId id="480"/>
            <p14:sldId id="481"/>
            <p14:sldId id="484"/>
            <p14:sldId id="488"/>
            <p14:sldId id="468"/>
            <p14:sldId id="462"/>
            <p14:sldId id="483"/>
            <p14:sldId id="497"/>
            <p14:sldId id="482"/>
            <p14:sldId id="498"/>
            <p14:sldId id="492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424" autoAdjust="0"/>
  </p:normalViewPr>
  <p:slideViewPr>
    <p:cSldViewPr>
      <p:cViewPr varScale="1">
        <p:scale>
          <a:sx n="94" d="100"/>
          <a:sy n="94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2017/12/28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5E1B-2699-4DD8-B57A-8DE7413B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97EDA3-5EA3-4DBD-B7E7-9C638DA65512}"/>
              </a:ext>
            </a:extLst>
          </p:cNvPr>
          <p:cNvSpPr/>
          <p:nvPr/>
        </p:nvSpPr>
        <p:spPr>
          <a:xfrm>
            <a:off x="683568" y="2780546"/>
            <a:ext cx="1080120" cy="75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01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ssh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79B29-819D-4FEF-B822-ADEADF9FB7BF}"/>
              </a:ext>
            </a:extLst>
          </p:cNvPr>
          <p:cNvSpPr/>
          <p:nvPr/>
        </p:nvSpPr>
        <p:spPr>
          <a:xfrm>
            <a:off x="4536280" y="2780545"/>
            <a:ext cx="3348087" cy="172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linux</a:t>
            </a:r>
          </a:p>
          <a:p>
            <a:r>
              <a:rPr lang="en-US" altLang="zh-CN">
                <a:solidFill>
                  <a:srgbClr val="FF0000"/>
                </a:solidFill>
              </a:rPr>
              <a:t>/dev/pts/3</a:t>
            </a:r>
          </a:p>
          <a:p>
            <a:r>
              <a:rPr lang="en-US" altLang="zh-CN">
                <a:solidFill>
                  <a:srgbClr val="FF0000"/>
                </a:solidFill>
              </a:rPr>
              <a:t>/dev/pts/4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A4598-C33A-4C0A-9688-C7FA1ECF1545}"/>
              </a:ext>
            </a:extLst>
          </p:cNvPr>
          <p:cNvSpPr/>
          <p:nvPr/>
        </p:nvSpPr>
        <p:spPr>
          <a:xfrm>
            <a:off x="663689" y="4048902"/>
            <a:ext cx="1080120" cy="75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02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ssh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33300C-60D2-4721-B79D-0527E3CA0E0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688" y="3158684"/>
            <a:ext cx="3024336" cy="47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585272-2B26-4170-ACF8-738AE08CF638}"/>
              </a:ext>
            </a:extLst>
          </p:cNvPr>
          <p:cNvCxnSpPr>
            <a:stCxn id="6" idx="3"/>
          </p:cNvCxnSpPr>
          <p:nvPr/>
        </p:nvCxnSpPr>
        <p:spPr>
          <a:xfrm flipV="1">
            <a:off x="1743809" y="3933056"/>
            <a:ext cx="3044215" cy="49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84AB86-AED9-4C1B-9C7E-4D033E4F5F9F}"/>
              </a:ext>
            </a:extLst>
          </p:cNvPr>
          <p:cNvSpPr/>
          <p:nvPr/>
        </p:nvSpPr>
        <p:spPr>
          <a:xfrm>
            <a:off x="5436096" y="2780545"/>
            <a:ext cx="1080120" cy="96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4408B6-D0BD-46F8-BC80-9B9057BC2897}"/>
              </a:ext>
            </a:extLst>
          </p:cNvPr>
          <p:cNvSpPr/>
          <p:nvPr/>
        </p:nvSpPr>
        <p:spPr>
          <a:xfrm>
            <a:off x="5436096" y="3771728"/>
            <a:ext cx="108012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964C7-818A-484A-935C-815D3D285DA8}"/>
              </a:ext>
            </a:extLst>
          </p:cNvPr>
          <p:cNvSpPr/>
          <p:nvPr/>
        </p:nvSpPr>
        <p:spPr>
          <a:xfrm>
            <a:off x="687531" y="2242358"/>
            <a:ext cx="1080120" cy="4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-l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3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0031-CB93-4464-8A68-CC9AC9C3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B30A3A-9DE8-4EDA-8304-E0E04503A078}"/>
              </a:ext>
            </a:extLst>
          </p:cNvPr>
          <p:cNvSpPr/>
          <p:nvPr/>
        </p:nvSpPr>
        <p:spPr>
          <a:xfrm>
            <a:off x="971600" y="1196752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931640-EC87-4ADC-845B-FB3926D7C87E}"/>
              </a:ext>
            </a:extLst>
          </p:cNvPr>
          <p:cNvSpPr/>
          <p:nvPr/>
        </p:nvSpPr>
        <p:spPr>
          <a:xfrm>
            <a:off x="3059832" y="1448780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225B8E-D6E8-4546-978D-7B9298A7DDF3}"/>
              </a:ext>
            </a:extLst>
          </p:cNvPr>
          <p:cNvSpPr/>
          <p:nvPr/>
        </p:nvSpPr>
        <p:spPr>
          <a:xfrm>
            <a:off x="988886" y="3573016"/>
            <a:ext cx="4159177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exec   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3A1E05-E65A-4EA3-8BFB-87681E2E1D2D}"/>
              </a:ext>
            </a:extLst>
          </p:cNvPr>
          <p:cNvSpPr/>
          <p:nvPr/>
        </p:nvSpPr>
        <p:spPr>
          <a:xfrm>
            <a:off x="4283968" y="38610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二进制段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164BD1D-B342-493E-B35D-8407EA04217E}"/>
              </a:ext>
            </a:extLst>
          </p:cNvPr>
          <p:cNvSpPr/>
          <p:nvPr/>
        </p:nvSpPr>
        <p:spPr>
          <a:xfrm>
            <a:off x="1295636" y="3789040"/>
            <a:ext cx="720080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414686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2C7D2-3F21-4541-8280-F65ABEBF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9F032E-FEA1-44E0-B633-99D1E5FC9D54}"/>
              </a:ext>
            </a:extLst>
          </p:cNvPr>
          <p:cNvSpPr/>
          <p:nvPr/>
        </p:nvSpPr>
        <p:spPr>
          <a:xfrm>
            <a:off x="5796136" y="2204864"/>
            <a:ext cx="2952328" cy="156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D318D6-B528-46D6-8B16-B4B21BBB6674}"/>
              </a:ext>
            </a:extLst>
          </p:cNvPr>
          <p:cNvSpPr/>
          <p:nvPr/>
        </p:nvSpPr>
        <p:spPr>
          <a:xfrm>
            <a:off x="617384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43D1D-820E-462B-A3DF-D039F537A53F}"/>
              </a:ext>
            </a:extLst>
          </p:cNvPr>
          <p:cNvSpPr/>
          <p:nvPr/>
        </p:nvSpPr>
        <p:spPr>
          <a:xfrm>
            <a:off x="710429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FE277C-5F3C-40BF-B118-A2380E9D2560}"/>
              </a:ext>
            </a:extLst>
          </p:cNvPr>
          <p:cNvSpPr/>
          <p:nvPr/>
        </p:nvSpPr>
        <p:spPr>
          <a:xfrm>
            <a:off x="803474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5253AE-511B-42A3-975A-D8C7FFC13635}"/>
              </a:ext>
            </a:extLst>
          </p:cNvPr>
          <p:cNvSpPr/>
          <p:nvPr/>
        </p:nvSpPr>
        <p:spPr>
          <a:xfrm>
            <a:off x="7223476" y="4720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~/out.txt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FCE56B-2F72-414B-ACD8-5C5FE771C6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320320" y="3480489"/>
            <a:ext cx="360356" cy="1239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C267F86-792D-4846-8D49-3A2518A897C0}"/>
              </a:ext>
            </a:extLst>
          </p:cNvPr>
          <p:cNvSpPr/>
          <p:nvPr/>
        </p:nvSpPr>
        <p:spPr>
          <a:xfrm>
            <a:off x="251520" y="1664804"/>
            <a:ext cx="2448272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1694C-7025-4299-805C-0941F8428F9A}"/>
              </a:ext>
            </a:extLst>
          </p:cNvPr>
          <p:cNvSpPr/>
          <p:nvPr/>
        </p:nvSpPr>
        <p:spPr>
          <a:xfrm>
            <a:off x="1043608" y="1684830"/>
            <a:ext cx="144016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9E38B0-13BA-4844-9A7E-08ECEB377AA4}"/>
              </a:ext>
            </a:extLst>
          </p:cNvPr>
          <p:cNvSpPr/>
          <p:nvPr/>
        </p:nvSpPr>
        <p:spPr>
          <a:xfrm>
            <a:off x="2915816" y="1664804"/>
            <a:ext cx="2376264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9AEDC3-628B-4484-8676-F3ABBA547F5E}"/>
              </a:ext>
            </a:extLst>
          </p:cNvPr>
          <p:cNvSpPr/>
          <p:nvPr/>
        </p:nvSpPr>
        <p:spPr>
          <a:xfrm>
            <a:off x="33343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2B9486-74C2-408B-A424-0E407FF6A4D4}"/>
              </a:ext>
            </a:extLst>
          </p:cNvPr>
          <p:cNvSpPr/>
          <p:nvPr/>
        </p:nvSpPr>
        <p:spPr>
          <a:xfrm>
            <a:off x="126388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2AE708-1EA6-4E62-938A-835753E0DA46}"/>
              </a:ext>
            </a:extLst>
          </p:cNvPr>
          <p:cNvSpPr/>
          <p:nvPr/>
        </p:nvSpPr>
        <p:spPr>
          <a:xfrm>
            <a:off x="219433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8E0148-6BC5-41DE-872B-7FC1988A0797}"/>
              </a:ext>
            </a:extLst>
          </p:cNvPr>
          <p:cNvSpPr/>
          <p:nvPr/>
        </p:nvSpPr>
        <p:spPr>
          <a:xfrm>
            <a:off x="251520" y="3774135"/>
            <a:ext cx="5040560" cy="47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/dev/pts/3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788AEA-9645-4259-A52D-1F585F0F62E3}"/>
              </a:ext>
            </a:extLst>
          </p:cNvPr>
          <p:cNvSpPr/>
          <p:nvPr/>
        </p:nvSpPr>
        <p:spPr>
          <a:xfrm>
            <a:off x="250117" y="5156210"/>
            <a:ext cx="5020448" cy="47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ssh client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4C089B-C185-45B6-BA47-E8D305C51052}"/>
              </a:ext>
            </a:extLst>
          </p:cNvPr>
          <p:cNvSpPr/>
          <p:nvPr/>
        </p:nvSpPr>
        <p:spPr>
          <a:xfrm>
            <a:off x="297761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ADF0DD-8D07-41E5-AFDD-A3A231492121}"/>
              </a:ext>
            </a:extLst>
          </p:cNvPr>
          <p:cNvSpPr/>
          <p:nvPr/>
        </p:nvSpPr>
        <p:spPr>
          <a:xfrm>
            <a:off x="390806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AA4B14-9A10-4B96-8C19-1DB13C0A12AD}"/>
              </a:ext>
            </a:extLst>
          </p:cNvPr>
          <p:cNvSpPr/>
          <p:nvPr/>
        </p:nvSpPr>
        <p:spPr>
          <a:xfrm>
            <a:off x="483851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8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A634-EB2D-472E-A8C4-11FF8456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C1392-62F3-4B8D-BE90-679AF88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ls -l /   /god   1&gt; out.txt   2&gt;&amp;    1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，重定向有顺序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，重定向操作符，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左侧与文件描述符不能有空格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右侧，如果也是文件描述符，需要搭配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，同时与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符号不能有空格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输出重定向：</a:t>
            </a:r>
            <a:endParaRPr lang="en-US" altLang="zh-CN"/>
          </a:p>
          <a:p>
            <a:pPr lvl="1"/>
            <a:r>
              <a:rPr lang="zh-CN" altLang="en-US"/>
              <a:t>修改程序的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2</a:t>
            </a:r>
          </a:p>
          <a:p>
            <a:pPr lvl="1"/>
            <a:r>
              <a:rPr lang="en-US" altLang="zh-CN"/>
              <a:t>&gt;</a:t>
            </a:r>
          </a:p>
          <a:p>
            <a:pPr lvl="1"/>
            <a:r>
              <a:rPr lang="en-US" altLang="zh-CN"/>
              <a:t>&gt;&gt;</a:t>
            </a:r>
          </a:p>
          <a:p>
            <a:pPr lvl="1"/>
            <a:r>
              <a:rPr lang="en-US" altLang="zh-CN"/>
              <a:t>&amp;&gt;,&gt;&amp;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输入重定向：</a:t>
            </a:r>
            <a:endParaRPr lang="en-US" altLang="zh-CN"/>
          </a:p>
          <a:p>
            <a:pPr lvl="1"/>
            <a:r>
              <a:rPr lang="en-US" altLang="zh-CN"/>
              <a:t>&lt;</a:t>
            </a:r>
          </a:p>
          <a:p>
            <a:pPr lvl="1"/>
            <a:r>
              <a:rPr lang="en-US" altLang="zh-CN"/>
              <a:t>&lt;&lt;</a:t>
            </a:r>
          </a:p>
          <a:p>
            <a:pPr lvl="1"/>
            <a:r>
              <a:rPr lang="en-US" altLang="zh-CN"/>
              <a:t>&lt;&lt;&lt;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全重定向：</a:t>
            </a:r>
            <a:r>
              <a:rPr lang="en-US" altLang="zh-CN"/>
              <a:t>socket</a:t>
            </a:r>
            <a:r>
              <a:rPr lang="zh-CN" altLang="en-US"/>
              <a:t>案例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 8&lt;&gt; /dev/tcp/www.baidu.com/80</a:t>
            </a:r>
          </a:p>
          <a:p>
            <a:pPr marL="0" indent="0">
              <a:buNone/>
            </a:pPr>
            <a:r>
              <a:rPr lang="en-US" altLang="zh-CN" sz="1800"/>
              <a:t>echo -e "GET / HTTP/1.0\n" &gt;&amp; 8</a:t>
            </a:r>
          </a:p>
          <a:p>
            <a:pPr marL="0" indent="0">
              <a:buNone/>
            </a:pPr>
            <a:r>
              <a:rPr lang="en-US" altLang="zh-CN" sz="1800"/>
              <a:t>cat &lt;&amp; 8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变量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  <a:endParaRPr lang="en-US" altLang="zh-CN"/>
          </a:p>
          <a:p>
            <a:pPr lvl="1"/>
            <a:r>
              <a:rPr lang="zh-CN" altLang="en-US"/>
              <a:t>本地</a:t>
            </a:r>
            <a:endParaRPr lang="en-US" altLang="zh-CN"/>
          </a:p>
          <a:p>
            <a:pPr lvl="1"/>
            <a:r>
              <a:rPr lang="zh-CN" altLang="en-US"/>
              <a:t>局部</a:t>
            </a:r>
            <a:endParaRPr lang="en-US" altLang="zh-CN"/>
          </a:p>
          <a:p>
            <a:pPr lvl="1"/>
            <a:r>
              <a:rPr lang="zh-CN" altLang="en-US"/>
              <a:t>位置</a:t>
            </a:r>
            <a:endParaRPr lang="en-US" altLang="zh-CN"/>
          </a:p>
          <a:p>
            <a:pPr lvl="1"/>
            <a:r>
              <a:rPr lang="zh-CN" altLang="en-US"/>
              <a:t>特殊</a:t>
            </a:r>
            <a:endParaRPr lang="en-US" altLang="zh-CN"/>
          </a:p>
          <a:p>
            <a:pPr lvl="1"/>
            <a:r>
              <a:rPr lang="zh-CN" altLang="en-US"/>
              <a:t>环境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2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本地：</a:t>
            </a:r>
            <a:endParaRPr lang="en-US" altLang="zh-CN"/>
          </a:p>
          <a:p>
            <a:pPr lvl="1"/>
            <a:r>
              <a:rPr lang="zh-CN" altLang="en-US"/>
              <a:t>当前</a:t>
            </a:r>
            <a:r>
              <a:rPr lang="en-US" altLang="zh-CN"/>
              <a:t>shell</a:t>
            </a:r>
            <a:r>
              <a:rPr lang="zh-CN" altLang="en-US"/>
              <a:t>拥有</a:t>
            </a:r>
            <a:endParaRPr lang="en-US" altLang="zh-CN"/>
          </a:p>
          <a:p>
            <a:pPr lvl="1"/>
            <a:r>
              <a:rPr lang="zh-CN" altLang="en-US"/>
              <a:t>生命周期随</a:t>
            </a:r>
            <a:r>
              <a:rPr lang="en-US" altLang="zh-CN"/>
              <a:t>shell</a:t>
            </a:r>
          </a:p>
          <a:p>
            <a:pPr lvl="1"/>
            <a:r>
              <a:rPr lang="en-US" altLang="zh-CN"/>
              <a:t>name=god</a:t>
            </a:r>
          </a:p>
          <a:p>
            <a:r>
              <a:rPr lang="zh-CN" altLang="en-US"/>
              <a:t>局部：</a:t>
            </a:r>
            <a:endParaRPr lang="en-US" altLang="zh-CN"/>
          </a:p>
          <a:p>
            <a:pPr lvl="1"/>
            <a:r>
              <a:rPr lang="zh-CN" altLang="en-US"/>
              <a:t>只能</a:t>
            </a:r>
            <a:r>
              <a:rPr lang="en-US" altLang="zh-CN"/>
              <a:t>local</a:t>
            </a:r>
            <a:r>
              <a:rPr lang="zh-CN" altLang="en-US"/>
              <a:t>用于函数</a:t>
            </a:r>
            <a:endParaRPr lang="en-US" altLang="zh-CN"/>
          </a:p>
          <a:p>
            <a:pPr lvl="1"/>
            <a:r>
              <a:rPr lang="en-US" altLang="zh-CN"/>
              <a:t>val=100</a:t>
            </a:r>
          </a:p>
          <a:p>
            <a:r>
              <a:rPr lang="zh-CN" altLang="en-US"/>
              <a:t>位置：</a:t>
            </a:r>
            <a:endParaRPr lang="en-US" altLang="zh-CN"/>
          </a:p>
          <a:p>
            <a:pPr lvl="1"/>
            <a:r>
              <a:rPr lang="en-US" altLang="zh-CN"/>
              <a:t>$1,$2,${11}</a:t>
            </a:r>
          </a:p>
          <a:p>
            <a:pPr lvl="1"/>
            <a:r>
              <a:rPr lang="zh-CN" altLang="en-US"/>
              <a:t>脚本</a:t>
            </a:r>
            <a:endParaRPr lang="en-US" altLang="zh-CN"/>
          </a:p>
          <a:p>
            <a:pPr lvl="1"/>
            <a:r>
              <a:rPr lang="zh-CN" altLang="en-US"/>
              <a:t>函数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0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特殊：</a:t>
            </a:r>
            <a:endParaRPr lang="en-US" altLang="zh-CN"/>
          </a:p>
          <a:p>
            <a:pPr lvl="1"/>
            <a:r>
              <a:rPr lang="en-US" altLang="zh-CN"/>
              <a:t>$#</a:t>
            </a:r>
            <a:r>
              <a:rPr lang="zh-CN" altLang="en-US"/>
              <a:t>：位置参数个数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$*</a:t>
            </a:r>
            <a:r>
              <a:rPr lang="zh-CN" altLang="en-US">
                <a:solidFill>
                  <a:srgbClr val="FF0000"/>
                </a:solidFill>
              </a:rPr>
              <a:t>：参数列表，双引号引用为一个字符串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$@</a:t>
            </a:r>
            <a:r>
              <a:rPr lang="zh-CN" altLang="en-US">
                <a:solidFill>
                  <a:srgbClr val="FF0000"/>
                </a:solidFill>
              </a:rPr>
              <a:t>：参数列表，双引号引用为单独的字符串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$$</a:t>
            </a:r>
            <a:r>
              <a:rPr lang="zh-CN" altLang="en-US"/>
              <a:t>：当前</a:t>
            </a:r>
            <a:r>
              <a:rPr lang="en-US" altLang="zh-CN"/>
              <a:t>shell</a:t>
            </a:r>
            <a:r>
              <a:rPr lang="zh-CN" altLang="en-US"/>
              <a:t>的</a:t>
            </a:r>
            <a:r>
              <a:rPr lang="en-US" altLang="zh-CN"/>
              <a:t>PID</a:t>
            </a:r>
            <a:r>
              <a:rPr lang="zh-CN" altLang="en-US"/>
              <a:t>：接收者</a:t>
            </a:r>
            <a:endParaRPr lang="en-US" altLang="zh-CN"/>
          </a:p>
          <a:p>
            <a:pPr lvl="2"/>
            <a:r>
              <a:rPr lang="en-US" altLang="zh-CN"/>
              <a:t>$BASHPID</a:t>
            </a:r>
            <a:r>
              <a:rPr lang="zh-CN" altLang="en-US"/>
              <a:t>：真实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管道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$?</a:t>
            </a:r>
            <a:r>
              <a:rPr lang="zh-CN" altLang="en-US"/>
              <a:t>：上一个命令退出状态</a:t>
            </a:r>
            <a:endParaRPr lang="en-US" altLang="zh-CN"/>
          </a:p>
          <a:p>
            <a:pPr lvl="2"/>
            <a:r>
              <a:rPr lang="en-US" altLang="zh-CN"/>
              <a:t>0</a:t>
            </a:r>
            <a:r>
              <a:rPr lang="zh-CN" altLang="en-US"/>
              <a:t>：成功</a:t>
            </a:r>
            <a:endParaRPr lang="en-US" altLang="zh-CN"/>
          </a:p>
          <a:p>
            <a:pPr lvl="2"/>
            <a:r>
              <a:rPr lang="en-US" altLang="zh-CN"/>
              <a:t>other</a:t>
            </a:r>
            <a:r>
              <a:rPr lang="zh-CN" altLang="en-US"/>
              <a:t>：失败</a:t>
            </a:r>
          </a:p>
        </p:txBody>
      </p:sp>
    </p:spTree>
    <p:extLst>
      <p:ext uri="{BB962C8B-B14F-4D97-AF65-F5344CB8AC3E}">
        <p14:creationId xmlns:p14="http://schemas.microsoft.com/office/powerpoint/2010/main" val="70427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环境变量：</a:t>
            </a:r>
            <a:r>
              <a:rPr lang="en-US" altLang="zh-CN"/>
              <a:t>env,printenv,export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export</a:t>
            </a:r>
            <a:r>
              <a:rPr lang="zh-CN" altLang="en-US"/>
              <a:t>定义变量</a:t>
            </a:r>
            <a:endParaRPr lang="en-US" altLang="zh-CN"/>
          </a:p>
          <a:p>
            <a:pPr lvl="1"/>
            <a:r>
              <a:rPr lang="zh-CN" altLang="en-US"/>
              <a:t>导出到子</a:t>
            </a:r>
            <a:r>
              <a:rPr lang="en-US" altLang="zh-CN"/>
              <a:t>shell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fork()     Copy On Write      O(1)</a:t>
            </a:r>
          </a:p>
          <a:p>
            <a:pPr lvl="1"/>
            <a:r>
              <a:rPr lang="zh-CN" altLang="en-US"/>
              <a:t>适用于函数</a:t>
            </a:r>
            <a:endParaRPr lang="en-US" altLang="zh-CN"/>
          </a:p>
          <a:p>
            <a:r>
              <a:rPr lang="en-US" altLang="zh-CN"/>
              <a:t>unset</a:t>
            </a:r>
            <a:r>
              <a:rPr lang="zh-CN" altLang="en-US"/>
              <a:t>：取消变量</a:t>
            </a:r>
            <a:endParaRPr lang="en-US" altLang="zh-CN"/>
          </a:p>
          <a:p>
            <a:r>
              <a:rPr lang="en-US" altLang="zh-CN"/>
              <a:t>set</a:t>
            </a:r>
            <a:r>
              <a:rPr lang="zh-CN" altLang="en-US"/>
              <a:t>：查看</a:t>
            </a:r>
            <a:r>
              <a:rPr lang="en-US" altLang="zh-CN"/>
              <a:t>shell</a:t>
            </a:r>
            <a:r>
              <a:rPr lang="zh-CN" altLang="en-US"/>
              <a:t>的变量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6762C4-8A86-401F-8780-D901AFCCC4CB}"/>
              </a:ext>
            </a:extLst>
          </p:cNvPr>
          <p:cNvSpPr/>
          <p:nvPr/>
        </p:nvSpPr>
        <p:spPr>
          <a:xfrm>
            <a:off x="2555776" y="3861048"/>
            <a:ext cx="1512168" cy="122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父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export sxt=100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97D51-794B-4CE4-A43D-8EAFE09B144C}"/>
              </a:ext>
            </a:extLst>
          </p:cNvPr>
          <p:cNvSpPr/>
          <p:nvPr/>
        </p:nvSpPr>
        <p:spPr>
          <a:xfrm>
            <a:off x="5560162" y="3861048"/>
            <a:ext cx="1512168" cy="122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子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指针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sxt=100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9E2767-C9B5-44EF-8AA8-0A755A5441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39817" y="4643303"/>
            <a:ext cx="966773" cy="1106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0532EE5-C5D2-47A6-9094-9B5E0910CD9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967356" y="4797152"/>
            <a:ext cx="3188820" cy="952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E1D0B01-4B44-46ED-ADEF-79A6BFFF26A6}"/>
              </a:ext>
            </a:extLst>
          </p:cNvPr>
          <p:cNvSpPr/>
          <p:nvPr/>
        </p:nvSpPr>
        <p:spPr>
          <a:xfrm>
            <a:off x="3820536" y="5749999"/>
            <a:ext cx="972108" cy="3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1D0B01-4B44-46ED-ADEF-79A6BFFF26A6}"/>
              </a:ext>
            </a:extLst>
          </p:cNvPr>
          <p:cNvSpPr/>
          <p:nvPr/>
        </p:nvSpPr>
        <p:spPr>
          <a:xfrm>
            <a:off x="2481302" y="5749999"/>
            <a:ext cx="972108" cy="3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200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0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B1131-A9C0-4573-9655-01B809C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1" y="0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C29E8-81B8-4F13-933C-73AB0B46BCC2}"/>
              </a:ext>
            </a:extLst>
          </p:cNvPr>
          <p:cNvSpPr/>
          <p:nvPr/>
        </p:nvSpPr>
        <p:spPr>
          <a:xfrm>
            <a:off x="1115616" y="1736812"/>
            <a:ext cx="21602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redis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300G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88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1AFEB-D76F-4CEB-9D3C-C9F8F0F64937}"/>
              </a:ext>
            </a:extLst>
          </p:cNvPr>
          <p:cNvSpPr/>
          <p:nvPr/>
        </p:nvSpPr>
        <p:spPr>
          <a:xfrm>
            <a:off x="3527884" y="319497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copy on write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996D11-6BCA-4878-ADC3-7C75558A1A0F}"/>
              </a:ext>
            </a:extLst>
          </p:cNvPr>
          <p:cNvSpPr/>
          <p:nvPr/>
        </p:nvSpPr>
        <p:spPr>
          <a:xfrm>
            <a:off x="5256149" y="1628800"/>
            <a:ext cx="21602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子进程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指针引用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22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6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引用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命令替换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引用：</a:t>
            </a:r>
            <a:endParaRPr lang="en-US" altLang="zh-CN"/>
          </a:p>
          <a:p>
            <a:pPr lvl="1"/>
            <a:r>
              <a:rPr lang="zh-CN" altLang="en-US"/>
              <a:t>双引号：弱引用，参数扩展</a:t>
            </a:r>
            <a:endParaRPr lang="en-US" altLang="zh-CN"/>
          </a:p>
          <a:p>
            <a:pPr lvl="1"/>
            <a:r>
              <a:rPr lang="zh-CN" altLang="en-US"/>
              <a:t>单引号：强引用，不可嵌套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花括号扩展不能被引用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命令执行前删除引用</a:t>
            </a:r>
            <a:endParaRPr lang="en-US" altLang="zh-CN"/>
          </a:p>
          <a:p>
            <a:r>
              <a:rPr lang="zh-CN" altLang="en-US"/>
              <a:t>命令替换：</a:t>
            </a:r>
            <a:endParaRPr lang="en-US" altLang="zh-CN"/>
          </a:p>
          <a:p>
            <a:pPr lvl="1"/>
            <a:r>
              <a:rPr lang="zh-CN" altLang="en-US"/>
              <a:t>反引号：</a:t>
            </a:r>
            <a:r>
              <a:rPr lang="en-US" altLang="zh-CN"/>
              <a:t>`ls -l /`</a:t>
            </a:r>
          </a:p>
          <a:p>
            <a:pPr lvl="1"/>
            <a:r>
              <a:rPr lang="en-US" altLang="zh-CN"/>
              <a:t>$(ls -l /)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可以嵌套</a:t>
            </a:r>
          </a:p>
        </p:txBody>
      </p:sp>
    </p:spTree>
    <p:extLst>
      <p:ext uri="{BB962C8B-B14F-4D97-AF65-F5344CB8AC3E}">
        <p14:creationId xmlns:p14="http://schemas.microsoft.com/office/powerpoint/2010/main" val="365543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退出状态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逻辑判断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33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退出状态</a:t>
            </a:r>
            <a:endParaRPr lang="en-US" altLang="zh-CN"/>
          </a:p>
          <a:p>
            <a:pPr lvl="1"/>
            <a:r>
              <a:rPr lang="en-US" altLang="zh-CN"/>
              <a:t>echo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$?</a:t>
            </a:r>
          </a:p>
          <a:p>
            <a:r>
              <a:rPr lang="zh-CN" altLang="en-US"/>
              <a:t>逻辑判断</a:t>
            </a:r>
            <a:endParaRPr lang="en-US" altLang="zh-CN"/>
          </a:p>
          <a:p>
            <a:pPr lvl="1"/>
            <a:r>
              <a:rPr lang="en-US" altLang="zh-CN"/>
              <a:t>command1 &amp;&amp; command2</a:t>
            </a:r>
          </a:p>
          <a:p>
            <a:pPr lvl="1"/>
            <a:r>
              <a:rPr lang="en-US" altLang="zh-CN"/>
              <a:t>command1 || command2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3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表达式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10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算术表达式</a:t>
            </a:r>
            <a:endParaRPr lang="en-US" altLang="zh-CN"/>
          </a:p>
          <a:p>
            <a:pPr lvl="1"/>
            <a:r>
              <a:rPr lang="en-US" altLang="zh-CN"/>
              <a:t>let  </a:t>
            </a:r>
            <a:r>
              <a:rPr lang="zh-CN" altLang="en-US"/>
              <a:t>算术运算表达式</a:t>
            </a:r>
          </a:p>
          <a:p>
            <a:pPr lvl="2"/>
            <a:r>
              <a:rPr lang="en-US" altLang="zh-CN"/>
              <a:t>let  C=$A+$B</a:t>
            </a:r>
          </a:p>
          <a:p>
            <a:pPr lvl="1"/>
            <a:r>
              <a:rPr lang="en-US" altLang="zh-CN"/>
              <a:t>$[</a:t>
            </a:r>
            <a:r>
              <a:rPr lang="zh-CN" altLang="en-US"/>
              <a:t>算术表达式</a:t>
            </a:r>
            <a:r>
              <a:rPr lang="en-US" altLang="zh-CN"/>
              <a:t>]</a:t>
            </a:r>
          </a:p>
          <a:p>
            <a:pPr lvl="2"/>
            <a:r>
              <a:rPr lang="en-US" altLang="zh-CN"/>
              <a:t>C =$[$A+$B]</a:t>
            </a:r>
          </a:p>
          <a:p>
            <a:pPr lvl="1"/>
            <a:r>
              <a:rPr lang="en-US" altLang="zh-CN"/>
              <a:t>$((</a:t>
            </a:r>
            <a:r>
              <a:rPr lang="zh-CN" altLang="en-US"/>
              <a:t>算术表达式</a:t>
            </a:r>
            <a:r>
              <a:rPr lang="en-US" altLang="zh-CN"/>
              <a:t>))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C=$(($A+$B))</a:t>
            </a:r>
          </a:p>
          <a:p>
            <a:pPr lvl="1"/>
            <a:r>
              <a:rPr lang="en-US" altLang="zh-CN"/>
              <a:t>expr  </a:t>
            </a:r>
            <a:r>
              <a:rPr lang="zh-CN" altLang="en-US"/>
              <a:t>算术表达式  </a:t>
            </a:r>
            <a:endParaRPr lang="en-US" altLang="zh-CN"/>
          </a:p>
          <a:p>
            <a:pPr lvl="2"/>
            <a:r>
              <a:rPr lang="zh-CN" altLang="en-US"/>
              <a:t>注意：表达式中各操作数及运算符之间要有空格。而且要使用命令引用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C=`expr $A + $B`</a:t>
            </a:r>
          </a:p>
          <a:p>
            <a:r>
              <a:rPr lang="en-US" altLang="zh-CN">
                <a:solidFill>
                  <a:srgbClr val="FF0000"/>
                </a:solidFill>
              </a:rPr>
              <a:t>help let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8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条件表达式</a:t>
            </a:r>
            <a:endParaRPr lang="en-US" altLang="zh-CN"/>
          </a:p>
          <a:p>
            <a:pPr lvl="1"/>
            <a:r>
              <a:rPr lang="en-US" altLang="zh-CN"/>
              <a:t>[  expression  ]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test expression</a:t>
            </a:r>
          </a:p>
          <a:p>
            <a:pPr lvl="1"/>
            <a:r>
              <a:rPr lang="en-US" altLang="zh-CN"/>
              <a:t>[[ expression ]]</a:t>
            </a:r>
          </a:p>
          <a:p>
            <a:r>
              <a:rPr lang="en-US" altLang="zh-CN">
                <a:solidFill>
                  <a:srgbClr val="FF0000"/>
                </a:solidFill>
              </a:rPr>
              <a:t>help test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>
                <a:solidFill>
                  <a:srgbClr val="FF0000"/>
                </a:solidFill>
              </a:rPr>
              <a:t>脚本    编程     （</a:t>
            </a:r>
            <a:r>
              <a:rPr lang="en-US" altLang="zh-CN">
                <a:solidFill>
                  <a:srgbClr val="FF0000"/>
                </a:solidFill>
              </a:rPr>
              <a:t>shell &amp; linux kernel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51206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练习题：</a:t>
            </a:r>
            <a:endParaRPr lang="en-US" altLang="zh-CN"/>
          </a:p>
          <a:p>
            <a:pPr lvl="1"/>
            <a:r>
              <a:rPr lang="zh-CN" altLang="en-US"/>
              <a:t>添加用户</a:t>
            </a:r>
            <a:endParaRPr lang="en-US" altLang="zh-CN"/>
          </a:p>
          <a:p>
            <a:pPr lvl="1"/>
            <a:r>
              <a:rPr lang="zh-CN" altLang="en-US"/>
              <a:t>用户密码同用户名</a:t>
            </a:r>
            <a:endParaRPr lang="en-US" altLang="zh-CN"/>
          </a:p>
          <a:p>
            <a:pPr lvl="1"/>
            <a:r>
              <a:rPr lang="zh-CN" altLang="en-US"/>
              <a:t>静默运行脚本</a:t>
            </a:r>
            <a:endParaRPr lang="en-US" altLang="zh-CN"/>
          </a:p>
          <a:p>
            <a:pPr lvl="1"/>
            <a:r>
              <a:rPr lang="zh-CN" altLang="en-US"/>
              <a:t>避免捕获用户接口</a:t>
            </a:r>
            <a:endParaRPr lang="en-US" altLang="zh-CN"/>
          </a:p>
          <a:p>
            <a:pPr lvl="1"/>
            <a:r>
              <a:rPr lang="zh-CN" altLang="en-US"/>
              <a:t>程序自定义输出</a:t>
            </a:r>
          </a:p>
        </p:txBody>
      </p:sp>
    </p:spTree>
    <p:extLst>
      <p:ext uri="{BB962C8B-B14F-4D97-AF65-F5344CB8AC3E}">
        <p14:creationId xmlns:p14="http://schemas.microsoft.com/office/powerpoint/2010/main" val="282866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#!/bin/bash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[ ! $# -eq 1  ] &amp;&amp;  echo "args error"  &amp;&amp;  exit 2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id $1 &gt;&amp; /dev/null  &amp;&amp;  echo "user:$1  exist~!" &amp;&amp;  exit 3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!  useradd $1  &gt;&amp;  /dev/null   &amp;&amp;  echo "add user error!" &amp;&amp;  exit  7</a:t>
            </a:r>
          </a:p>
          <a:p>
            <a:pPr marL="0" indent="0">
              <a:buNone/>
            </a:pPr>
            <a:r>
              <a:rPr lang="en-US" altLang="zh-CN" sz="1800"/>
              <a:t>echo $1  |  passwd --stdin $1 &gt;&amp; /dev/null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echo "user:$1 add ok ~!"</a:t>
            </a:r>
          </a:p>
          <a:p>
            <a:pPr marL="0" indent="0"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188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流程控制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06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help</a:t>
            </a:r>
          </a:p>
          <a:p>
            <a:pPr lvl="1"/>
            <a:r>
              <a:rPr lang="en-US" altLang="zh-CN"/>
              <a:t>if</a:t>
            </a:r>
          </a:p>
          <a:p>
            <a:pPr lvl="1"/>
            <a:r>
              <a:rPr lang="en-US" altLang="zh-CN"/>
              <a:t>while</a:t>
            </a:r>
          </a:p>
          <a:p>
            <a:pPr lvl="1"/>
            <a:r>
              <a:rPr lang="en-US" altLang="zh-CN"/>
              <a:t>for</a:t>
            </a:r>
          </a:p>
          <a:p>
            <a:pPr lvl="1"/>
            <a:r>
              <a:rPr lang="en-US" altLang="zh-CN"/>
              <a:t>case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练习题：</a:t>
            </a:r>
            <a:endParaRPr lang="en-US" altLang="zh-CN"/>
          </a:p>
          <a:p>
            <a:pPr lvl="1"/>
            <a:r>
              <a:rPr lang="zh-CN" altLang="en-US"/>
              <a:t>用户给定路径</a:t>
            </a:r>
            <a:endParaRPr lang="en-US" altLang="zh-CN"/>
          </a:p>
          <a:p>
            <a:pPr lvl="1"/>
            <a:r>
              <a:rPr lang="zh-CN" altLang="en-US"/>
              <a:t>输出文件大小最大的</a:t>
            </a:r>
            <a:r>
              <a:rPr lang="zh-CN" altLang="en-US">
                <a:solidFill>
                  <a:srgbClr val="FF0000"/>
                </a:solidFill>
              </a:rPr>
              <a:t>文件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递归子目录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2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EA2F-7B62-450E-85D9-806AE8D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DFC8-81E7-4B47-9AA9-7A796AB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循环或根据条件输出用户传入的参数</a:t>
            </a:r>
          </a:p>
        </p:txBody>
      </p:sp>
    </p:spTree>
    <p:extLst>
      <p:ext uri="{BB962C8B-B14F-4D97-AF65-F5344CB8AC3E}">
        <p14:creationId xmlns:p14="http://schemas.microsoft.com/office/powerpoint/2010/main" val="376922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循环遍历文件每一行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流程控制语句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定义一个计数器</a:t>
            </a:r>
            <a:r>
              <a:rPr lang="en-US" altLang="zh-CN">
                <a:solidFill>
                  <a:srgbClr val="FF0000"/>
                </a:solidFill>
              </a:rPr>
              <a:t>num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打印</a:t>
            </a:r>
            <a:r>
              <a:rPr lang="en-US" altLang="zh-CN">
                <a:solidFill>
                  <a:srgbClr val="FF0000"/>
                </a:solidFill>
              </a:rPr>
              <a:t>num</a:t>
            </a:r>
            <a:r>
              <a:rPr lang="zh-CN" altLang="en-US">
                <a:solidFill>
                  <a:srgbClr val="FF0000"/>
                </a:solidFill>
              </a:rPr>
              <a:t>正好是文件行数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zh-CN" altLang="en-US"/>
              <a:t>管道</a:t>
            </a:r>
            <a:endParaRPr lang="en-US" altLang="zh-CN"/>
          </a:p>
          <a:p>
            <a:pPr lvl="1"/>
            <a:r>
              <a:rPr lang="zh-CN" altLang="en-US"/>
              <a:t>重定向</a:t>
            </a:r>
            <a:endParaRPr lang="en-US" altLang="zh-CN"/>
          </a:p>
          <a:p>
            <a:pPr lvl="1"/>
            <a:r>
              <a:rPr lang="zh-CN" altLang="en-US"/>
              <a:t>命令替换</a:t>
            </a:r>
            <a:endParaRPr lang="en-US" altLang="zh-CN"/>
          </a:p>
          <a:p>
            <a:r>
              <a:rPr lang="zh-CN" altLang="en-US"/>
              <a:t>问题？</a:t>
            </a:r>
          </a:p>
        </p:txBody>
      </p:sp>
    </p:spTree>
    <p:extLst>
      <p:ext uri="{BB962C8B-B14F-4D97-AF65-F5344CB8AC3E}">
        <p14:creationId xmlns:p14="http://schemas.microsoft.com/office/powerpoint/2010/main" val="2451455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A73C-8EA6-4762-9670-538DA131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把你想成</a:t>
            </a:r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3D529-8868-4B65-994F-01436E4E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，花括号  </a:t>
            </a:r>
            <a:r>
              <a:rPr lang="en-US" altLang="zh-CN"/>
              <a:t>mkdir  -p</a:t>
            </a:r>
            <a:r>
              <a:rPr lang="zh-CN" altLang="en-US"/>
              <a:t> </a:t>
            </a:r>
            <a:r>
              <a:rPr lang="en-US" altLang="zh-CN"/>
              <a:t>sdfsdf/{a,b,c}sdfsdf</a:t>
            </a:r>
          </a:p>
          <a:p>
            <a:r>
              <a:rPr lang="en-US" altLang="zh-CN"/>
              <a:t>2</a:t>
            </a:r>
            <a:r>
              <a:rPr lang="zh-CN" altLang="en-US"/>
              <a:t>，波浪线 </a:t>
            </a:r>
            <a:r>
              <a:rPr lang="en-US" altLang="zh-CN"/>
              <a:t>cd ~god</a:t>
            </a:r>
          </a:p>
          <a:p>
            <a:r>
              <a:rPr lang="en-US" altLang="zh-CN"/>
              <a:t>3</a:t>
            </a:r>
            <a:r>
              <a:rPr lang="zh-CN" altLang="en-US"/>
              <a:t>，变量</a:t>
            </a:r>
            <a:r>
              <a:rPr lang="en-US" altLang="zh-CN"/>
              <a:t>&amp;</a:t>
            </a:r>
            <a:r>
              <a:rPr lang="zh-CN" altLang="en-US"/>
              <a:t>参数  </a:t>
            </a:r>
            <a:r>
              <a:rPr lang="en-US" altLang="zh-CN"/>
              <a:t>$  $$  ${}(.....)</a:t>
            </a:r>
          </a:p>
          <a:p>
            <a:r>
              <a:rPr lang="en-US" altLang="zh-CN"/>
              <a:t>4</a:t>
            </a:r>
            <a:r>
              <a:rPr lang="zh-CN" altLang="en-US"/>
              <a:t>，命令替换 </a:t>
            </a:r>
            <a:r>
              <a:rPr lang="en-US" altLang="zh-CN"/>
              <a:t>ls -l `echo $path`</a:t>
            </a:r>
          </a:p>
          <a:p>
            <a:r>
              <a:rPr lang="en-US" altLang="zh-CN"/>
              <a:t>5</a:t>
            </a:r>
            <a:r>
              <a:rPr lang="zh-CN" altLang="en-US"/>
              <a:t>，算术扩展  </a:t>
            </a:r>
            <a:r>
              <a:rPr lang="en-US" altLang="zh-CN"/>
              <a:t>num=$((3+4))</a:t>
            </a:r>
          </a:p>
          <a:p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word</a:t>
            </a:r>
            <a:r>
              <a:rPr lang="zh-CN" altLang="en-US"/>
              <a:t>拆分，</a:t>
            </a:r>
            <a:r>
              <a:rPr lang="en-US" altLang="zh-CN">
                <a:solidFill>
                  <a:srgbClr val="FF0000"/>
                </a:solidFill>
              </a:rPr>
              <a:t>$IFS</a:t>
            </a:r>
          </a:p>
          <a:p>
            <a:r>
              <a:rPr lang="en-US" altLang="zh-CN"/>
              <a:t>7</a:t>
            </a:r>
            <a:r>
              <a:rPr lang="zh-CN" altLang="en-US"/>
              <a:t>，路径  *（零到多个任意字符）？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，引用删除   </a:t>
            </a:r>
            <a:r>
              <a:rPr lang="en-US" altLang="zh-CN"/>
              <a:t>echo "hello"</a:t>
            </a:r>
          </a:p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，重定向  </a:t>
            </a:r>
            <a:r>
              <a:rPr lang="en-US" altLang="zh-CN">
                <a:solidFill>
                  <a:srgbClr val="FF0000"/>
                </a:solidFill>
              </a:rPr>
              <a:t>&gt;  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man bash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94D-4DB2-4F90-8AA2-C2240CD3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CF4A6-3F1C-46AC-B224-3BF651E2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功能单一的简单命令</a:t>
            </a:r>
            <a:endParaRPr lang="en-US" altLang="zh-CN"/>
          </a:p>
          <a:p>
            <a:r>
              <a:rPr lang="zh-CN" altLang="en-US"/>
              <a:t>通过文本流的方式组合</a:t>
            </a:r>
            <a:endParaRPr lang="en-US" altLang="zh-CN"/>
          </a:p>
          <a:p>
            <a:r>
              <a:rPr lang="zh-CN" altLang="en-US"/>
              <a:t>退出状态，逻辑判断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目录树结构：一切皆文件（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exec 8&lt;&gt; /dev/tcp/www.baidu.com/80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echo -e "GET / HTTP/1.0 \n" &gt;&amp; 8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cat &lt;&amp; 8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目录树结构：</a:t>
            </a:r>
            <a:r>
              <a:rPr lang="en-US" altLang="zh-CN">
                <a:solidFill>
                  <a:srgbClr val="FF0000"/>
                </a:solidFill>
              </a:rPr>
              <a:t>web(http)  url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restfull</a:t>
            </a:r>
            <a:r>
              <a:rPr lang="zh-CN" altLang="en-US">
                <a:solidFill>
                  <a:srgbClr val="FF0000"/>
                </a:solidFill>
              </a:rPr>
              <a:t>：规范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方法（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post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update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zh-CN" altLang="en-US">
                <a:solidFill>
                  <a:srgbClr val="FF0000"/>
                </a:solidFill>
              </a:rPr>
              <a:t>。。。）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/>
              <a:t>hat  &gt; 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/>
              <a:t>hy &gt;  ho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  bash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解释器，启动器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解释器：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用户交互输入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文本文件输入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脚本本质：</a:t>
            </a:r>
            <a:endParaRPr lang="en-US" altLang="zh-CN"/>
          </a:p>
          <a:p>
            <a:pPr lvl="1"/>
            <a:r>
              <a:rPr lang="en-US" altLang="zh-CN"/>
              <a:t>#! /bin/bash</a:t>
            </a:r>
          </a:p>
          <a:p>
            <a:pPr lvl="1"/>
            <a:r>
              <a:rPr lang="en-US" altLang="zh-CN"/>
              <a:t>#! /usr/bin/python</a:t>
            </a:r>
          </a:p>
          <a:p>
            <a:r>
              <a:rPr lang="zh-CN" altLang="en-US"/>
              <a:t>读取方式：</a:t>
            </a:r>
            <a:endParaRPr lang="en-US" altLang="zh-CN"/>
          </a:p>
          <a:p>
            <a:pPr lvl="1"/>
            <a:r>
              <a:rPr lang="zh-CN" altLang="en-US"/>
              <a:t>当前</a:t>
            </a:r>
            <a:r>
              <a:rPr lang="en-US" altLang="zh-CN"/>
              <a:t>shell</a:t>
            </a:r>
            <a:r>
              <a:rPr lang="zh-CN" altLang="en-US"/>
              <a:t>：</a:t>
            </a:r>
            <a:r>
              <a:rPr lang="en-US" altLang="zh-CN"/>
              <a:t>source/.</a:t>
            </a:r>
          </a:p>
          <a:p>
            <a:pPr lvl="1"/>
            <a:r>
              <a:rPr lang="zh-CN" altLang="en-US"/>
              <a:t>新建子</a:t>
            </a:r>
            <a:r>
              <a:rPr lang="en-US" altLang="zh-CN"/>
              <a:t>shell</a:t>
            </a:r>
            <a:r>
              <a:rPr lang="zh-CN" altLang="en-US"/>
              <a:t>：</a:t>
            </a:r>
            <a:r>
              <a:rPr lang="en-US" altLang="zh-CN"/>
              <a:t>/bin/bash  file   /   ./</a:t>
            </a:r>
            <a:r>
              <a:rPr lang="en-US" altLang="zh-CN">
                <a:solidFill>
                  <a:srgbClr val="FF0000"/>
                </a:solidFill>
              </a:rPr>
              <a:t>file.sh  《chmod +x file.sh》</a:t>
            </a:r>
          </a:p>
          <a:p>
            <a:r>
              <a:rPr lang="zh-CN" altLang="en-US">
                <a:solidFill>
                  <a:srgbClr val="FF0000"/>
                </a:solidFill>
              </a:rPr>
              <a:t>函数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命令概念总结</a:t>
            </a:r>
          </a:p>
        </p:txBody>
      </p:sp>
    </p:spTree>
    <p:extLst>
      <p:ext uri="{BB962C8B-B14F-4D97-AF65-F5344CB8AC3E}">
        <p14:creationId xmlns:p14="http://schemas.microsoft.com/office/powerpoint/2010/main" val="149877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20B6-1C72-47F5-8CE8-818A916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5B3F3-59FD-4D76-A874-F574F7F7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脚本是一个文本文件！</a:t>
            </a:r>
            <a:endParaRPr lang="en-US" altLang="zh-CN"/>
          </a:p>
          <a:p>
            <a:pPr lvl="1"/>
            <a:r>
              <a:rPr lang="en-US" altLang="zh-CN"/>
              <a:t>./testFile</a:t>
            </a:r>
          </a:p>
          <a:p>
            <a:pPr lvl="1"/>
            <a:r>
              <a:rPr lang="en-US" altLang="zh-CN"/>
              <a:t>#!  </a:t>
            </a:r>
            <a:r>
              <a:rPr lang="en-US" altLang="zh-CN">
                <a:solidFill>
                  <a:srgbClr val="FF0000"/>
                </a:solidFill>
              </a:rPr>
              <a:t>/bin/bash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/usr/bin/python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先启动</a:t>
            </a:r>
            <a:r>
              <a:rPr lang="en-US" altLang="zh-CN">
                <a:solidFill>
                  <a:srgbClr val="FF0000"/>
                </a:solidFill>
              </a:rPr>
              <a:t>/bin/bash -f testFile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~~  </a:t>
            </a:r>
            <a:r>
              <a:rPr lang="zh-CN" altLang="en-US">
                <a:solidFill>
                  <a:srgbClr val="FF0000"/>
                </a:solidFill>
              </a:rPr>
              <a:t>新开启一个</a:t>
            </a:r>
            <a:r>
              <a:rPr lang="en-US" altLang="zh-CN">
                <a:solidFill>
                  <a:srgbClr val="FF0000"/>
                </a:solidFill>
              </a:rPr>
              <a:t>shell </a:t>
            </a:r>
            <a:r>
              <a:rPr lang="zh-CN" altLang="en-US">
                <a:solidFill>
                  <a:srgbClr val="FF0000"/>
                </a:solidFill>
              </a:rPr>
              <a:t>：然后执行</a:t>
            </a:r>
            <a:r>
              <a:rPr lang="en-US" altLang="zh-CN">
                <a:solidFill>
                  <a:srgbClr val="FF0000"/>
                </a:solidFill>
              </a:rPr>
              <a:t>source testFile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blank</a:t>
            </a:r>
            <a:r>
              <a:rPr lang="zh-CN" altLang="en-US"/>
              <a:t>切割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，发现第一个是命令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，判断</a:t>
            </a:r>
            <a:endParaRPr lang="en-US" altLang="zh-CN"/>
          </a:p>
          <a:p>
            <a:pPr lvl="1"/>
            <a:r>
              <a:rPr lang="zh-CN" altLang="en-US"/>
              <a:t>是否是内部命令</a:t>
            </a:r>
            <a:endParaRPr lang="en-US" altLang="zh-CN"/>
          </a:p>
          <a:p>
            <a:pPr lvl="1"/>
            <a:r>
              <a:rPr lang="zh-CN" altLang="en-US"/>
              <a:t>是不是函数</a:t>
            </a:r>
            <a:endParaRPr lang="en-US" altLang="zh-CN"/>
          </a:p>
          <a:p>
            <a:pPr lvl="1"/>
            <a:r>
              <a:rPr lang="zh-CN" altLang="en-US"/>
              <a:t>（先看</a:t>
            </a:r>
            <a:r>
              <a:rPr lang="en-US" altLang="zh-CN"/>
              <a:t>hash</a:t>
            </a:r>
            <a:r>
              <a:rPr lang="zh-CN" altLang="en-US"/>
              <a:t>有没有）去</a:t>
            </a:r>
            <a:r>
              <a:rPr lang="en-US" altLang="zh-CN"/>
              <a:t>PATH</a:t>
            </a:r>
            <a:r>
              <a:rPr lang="zh-CN" altLang="en-US"/>
              <a:t>路径中寻找</a:t>
            </a:r>
            <a:endParaRPr lang="en-US" altLang="zh-CN"/>
          </a:p>
          <a:p>
            <a:pPr lvl="2"/>
            <a:r>
              <a:rPr lang="zh-CN" altLang="en-US"/>
              <a:t>缓存到</a:t>
            </a:r>
            <a:r>
              <a:rPr lang="en-US" altLang="zh-CN"/>
              <a:t>hash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0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文本流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重定向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重定向：不是命令</a:t>
            </a:r>
            <a:endParaRPr lang="en-US" altLang="zh-CN"/>
          </a:p>
          <a:p>
            <a:pPr lvl="1"/>
            <a:r>
              <a:rPr lang="zh-CN" altLang="en-US"/>
              <a:t>程序自身都有</a:t>
            </a:r>
            <a:r>
              <a:rPr lang="en-US" altLang="zh-CN"/>
              <a:t>I/O</a:t>
            </a:r>
          </a:p>
          <a:p>
            <a:pPr lvl="2"/>
            <a:r>
              <a:rPr lang="en-US" altLang="zh-CN"/>
              <a:t>0</a:t>
            </a:r>
            <a:r>
              <a:rPr lang="zh-CN" altLang="en-US"/>
              <a:t>：标准输入</a:t>
            </a:r>
            <a:endParaRPr lang="en-US" altLang="zh-CN"/>
          </a:p>
          <a:p>
            <a:pPr lvl="2"/>
            <a:r>
              <a:rPr lang="en-US" altLang="zh-CN"/>
              <a:t>1</a:t>
            </a:r>
            <a:r>
              <a:rPr lang="zh-CN" altLang="en-US"/>
              <a:t>：标准输出</a:t>
            </a:r>
            <a:endParaRPr lang="en-US" altLang="zh-CN"/>
          </a:p>
          <a:p>
            <a:pPr lvl="2"/>
            <a:r>
              <a:rPr lang="en-US" altLang="zh-CN"/>
              <a:t>2</a:t>
            </a:r>
            <a:r>
              <a:rPr lang="zh-CN" altLang="en-US"/>
              <a:t>：错误输出</a:t>
            </a:r>
            <a:endParaRPr lang="en-US" altLang="zh-CN"/>
          </a:p>
          <a:p>
            <a:pPr lvl="1"/>
            <a:r>
              <a:rPr lang="zh-CN" altLang="en-US"/>
              <a:t>控制程序</a:t>
            </a:r>
            <a:r>
              <a:rPr lang="en-US" altLang="zh-CN"/>
              <a:t>I/O</a:t>
            </a:r>
            <a:r>
              <a:rPr lang="zh-CN" altLang="en-US"/>
              <a:t>位置</a:t>
            </a:r>
            <a:endParaRPr lang="en-US" altLang="zh-CN"/>
          </a:p>
          <a:p>
            <a:pPr lvl="1"/>
            <a:r>
              <a:rPr lang="zh-CN" altLang="en-US"/>
              <a:t>一切皆文件</a:t>
            </a:r>
            <a:endParaRPr lang="en-US" altLang="zh-CN"/>
          </a:p>
          <a:p>
            <a:pPr lvl="2"/>
            <a:r>
              <a:rPr lang="en-US" altLang="zh-CN"/>
              <a:t>/proc/$$/fd</a:t>
            </a:r>
          </a:p>
          <a:p>
            <a:pPr lvl="1"/>
            <a:r>
              <a:rPr lang="zh-CN" altLang="en-US"/>
              <a:t>程序是否处理</a:t>
            </a:r>
            <a:r>
              <a:rPr lang="en-US" altLang="zh-CN"/>
              <a:t>I/O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zh-CN" altLang="en-US"/>
              <a:t>绑定顺序：从左到右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C354-870D-43AC-AFB0-919B3AE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8A4A2-7A54-4A98-A241-355309CA913B}"/>
              </a:ext>
            </a:extLst>
          </p:cNvPr>
          <p:cNvSpPr/>
          <p:nvPr/>
        </p:nvSpPr>
        <p:spPr>
          <a:xfrm>
            <a:off x="1187624" y="1484784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46CB79-5782-425E-A574-276CA63AAB18}"/>
              </a:ext>
            </a:extLst>
          </p:cNvPr>
          <p:cNvSpPr/>
          <p:nvPr/>
        </p:nvSpPr>
        <p:spPr>
          <a:xfrm>
            <a:off x="3536165" y="1700808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9F6336-3BB6-459B-8A45-63839DA60782}"/>
              </a:ext>
            </a:extLst>
          </p:cNvPr>
          <p:cNvSpPr/>
          <p:nvPr/>
        </p:nvSpPr>
        <p:spPr>
          <a:xfrm>
            <a:off x="3536164" y="2287511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9D8CB1-2912-45C9-9D3C-7B14A20EA1E7}"/>
              </a:ext>
            </a:extLst>
          </p:cNvPr>
          <p:cNvSpPr/>
          <p:nvPr/>
        </p:nvSpPr>
        <p:spPr>
          <a:xfrm>
            <a:off x="3536163" y="2906239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C6B63E-D89C-4811-8226-2DC719F98E77}"/>
              </a:ext>
            </a:extLst>
          </p:cNvPr>
          <p:cNvSpPr/>
          <p:nvPr/>
        </p:nvSpPr>
        <p:spPr>
          <a:xfrm>
            <a:off x="6084168" y="2906239"/>
            <a:ext cx="2016224" cy="9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/root/bash.txt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BC0853-B7C3-48B3-9EFB-FA216CA9FA35}"/>
              </a:ext>
            </a:extLst>
          </p:cNvPr>
          <p:cNvSpPr/>
          <p:nvPr/>
        </p:nvSpPr>
        <p:spPr>
          <a:xfrm>
            <a:off x="6156176" y="141277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/dev/pts/0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61D3B0-9AB6-4251-915E-F6D1757ABEE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355975" y="1556792"/>
            <a:ext cx="1800201" cy="982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85890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33042</TotalTime>
  <Words>1137</Words>
  <Application>Microsoft Office PowerPoint</Application>
  <PresentationFormat>信纸(8.5x11 英寸)</PresentationFormat>
  <Paragraphs>298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what  &gt; why &gt;  how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把你想成shell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1867</cp:revision>
  <dcterms:created xsi:type="dcterms:W3CDTF">2007-09-26T12:04:45Z</dcterms:created>
  <dcterms:modified xsi:type="dcterms:W3CDTF">2017-12-29T02:36:06Z</dcterms:modified>
</cp:coreProperties>
</file>