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784" r:id="rId1"/>
  </p:sldMasterIdLst>
  <p:notesMasterIdLst>
    <p:notesMasterId r:id="rId68"/>
  </p:notesMasterIdLst>
  <p:handoutMasterIdLst>
    <p:handoutMasterId r:id="rId69"/>
  </p:handoutMasterIdLst>
  <p:sldIdLst>
    <p:sldId id="312" r:id="rId2"/>
    <p:sldId id="388" r:id="rId3"/>
    <p:sldId id="386" r:id="rId4"/>
    <p:sldId id="387" r:id="rId5"/>
    <p:sldId id="380" r:id="rId6"/>
    <p:sldId id="381" r:id="rId7"/>
    <p:sldId id="383" r:id="rId8"/>
    <p:sldId id="324" r:id="rId9"/>
    <p:sldId id="315" r:id="rId10"/>
    <p:sldId id="338" r:id="rId11"/>
    <p:sldId id="331" r:id="rId12"/>
    <p:sldId id="382" r:id="rId13"/>
    <p:sldId id="327" r:id="rId14"/>
    <p:sldId id="330" r:id="rId15"/>
    <p:sldId id="328" r:id="rId16"/>
    <p:sldId id="329" r:id="rId17"/>
    <p:sldId id="332" r:id="rId18"/>
    <p:sldId id="336" r:id="rId19"/>
    <p:sldId id="337" r:id="rId20"/>
    <p:sldId id="333" r:id="rId21"/>
    <p:sldId id="334" r:id="rId22"/>
    <p:sldId id="335" r:id="rId23"/>
    <p:sldId id="339" r:id="rId24"/>
    <p:sldId id="341" r:id="rId25"/>
    <p:sldId id="342" r:id="rId26"/>
    <p:sldId id="343" r:id="rId27"/>
    <p:sldId id="340" r:id="rId28"/>
    <p:sldId id="384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85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363" r:id="rId50"/>
    <p:sldId id="364" r:id="rId51"/>
    <p:sldId id="365" r:id="rId52"/>
    <p:sldId id="367" r:id="rId53"/>
    <p:sldId id="368" r:id="rId54"/>
    <p:sldId id="369" r:id="rId55"/>
    <p:sldId id="370" r:id="rId56"/>
    <p:sldId id="371" r:id="rId57"/>
    <p:sldId id="372" r:id="rId58"/>
    <p:sldId id="373" r:id="rId59"/>
    <p:sldId id="374" r:id="rId60"/>
    <p:sldId id="375" r:id="rId61"/>
    <p:sldId id="376" r:id="rId62"/>
    <p:sldId id="377" r:id="rId63"/>
    <p:sldId id="378" r:id="rId64"/>
    <p:sldId id="379" r:id="rId65"/>
    <p:sldId id="389" r:id="rId66"/>
    <p:sldId id="390" r:id="rId67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388"/>
            <p14:sldId id="386"/>
            <p14:sldId id="387"/>
            <p14:sldId id="380"/>
            <p14:sldId id="381"/>
            <p14:sldId id="383"/>
            <p14:sldId id="324"/>
            <p14:sldId id="315"/>
            <p14:sldId id="338"/>
            <p14:sldId id="331"/>
            <p14:sldId id="382"/>
            <p14:sldId id="327"/>
            <p14:sldId id="330"/>
            <p14:sldId id="328"/>
            <p14:sldId id="329"/>
            <p14:sldId id="332"/>
            <p14:sldId id="336"/>
            <p14:sldId id="337"/>
            <p14:sldId id="333"/>
            <p14:sldId id="334"/>
            <p14:sldId id="335"/>
            <p14:sldId id="339"/>
            <p14:sldId id="341"/>
            <p14:sldId id="342"/>
            <p14:sldId id="343"/>
            <p14:sldId id="340"/>
            <p14:sldId id="384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85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9"/>
            <p14:sldId id="390"/>
          </p14:sldIdLst>
        </p14:section>
        <p14:section name="无标题节" id="{9FFD6A15-B5AB-4553-8930-6F93358D63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70C1"/>
    <a:srgbClr val="333333"/>
    <a:srgbClr val="CCCCCC"/>
    <a:srgbClr val="080808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1" autoAdjust="0"/>
    <p:restoredTop sz="94424" autoAdjust="0"/>
  </p:normalViewPr>
  <p:slideViewPr>
    <p:cSldViewPr>
      <p:cViewPr varScale="1">
        <p:scale>
          <a:sx n="94" d="100"/>
          <a:sy n="94" d="100"/>
        </p:scale>
        <p:origin x="3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2042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pPr/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824621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715952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394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pPr>
                <a:defRPr/>
              </a:pPr>
              <a:t>2018/1/2 Tuesday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40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7" r:id="rId3"/>
    <p:sldLayoutId id="2147483798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tengine.taobao.org/document_cn/http_upstream_consistent_hash_cn.html" TargetMode="External"/><Relationship Id="rId13" Type="http://schemas.openxmlformats.org/officeDocument/2006/relationships/hyperlink" Target="http://tengine.taobao.org/document_cn/ngx_limit_upstream_tries_cn.html" TargetMode="External"/><Relationship Id="rId18" Type="http://schemas.openxmlformats.org/officeDocument/2006/relationships/hyperlink" Target="http://tengine.taobao.org/document_cn/http_trim_filter_cn.html" TargetMode="External"/><Relationship Id="rId3" Type="http://schemas.openxmlformats.org/officeDocument/2006/relationships/hyperlink" Target="http://tengine.taobao.org/document_cn/dso_cn.html" TargetMode="External"/><Relationship Id="rId7" Type="http://schemas.openxmlformats.org/officeDocument/2006/relationships/hyperlink" Target="http://tengine.taobao.org/document_cn/http_core_cn.html" TargetMode="External"/><Relationship Id="rId12" Type="http://schemas.openxmlformats.org/officeDocument/2006/relationships/hyperlink" Target="http://blog.zhuzhaoyuan.com/2012/01/a-mechanism-to-help-write-web-application-firewalls-for-nginx/" TargetMode="External"/><Relationship Id="rId17" Type="http://schemas.openxmlformats.org/officeDocument/2006/relationships/hyperlink" Target="http://tengine.taobao.org/document_cn/http_concat_cn.html" TargetMode="External"/><Relationship Id="rId2" Type="http://schemas.openxmlformats.org/officeDocument/2006/relationships/hyperlink" Target="http://tengine.taobao.org/" TargetMode="External"/><Relationship Id="rId16" Type="http://schemas.openxmlformats.org/officeDocument/2006/relationships/hyperlink" Target="http://tengine.taobao.org/document_cn/http_reqstat_c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ngine.taobao.org/document_cn/ngx_http_spdy_module_cn.html" TargetMode="External"/><Relationship Id="rId11" Type="http://schemas.openxmlformats.org/officeDocument/2006/relationships/hyperlink" Target="http://tengine.taobao.org/document_cn/http_upstream_dynamic_cn.html" TargetMode="External"/><Relationship Id="rId5" Type="http://schemas.openxmlformats.org/officeDocument/2006/relationships/hyperlink" Target="http://tengine.taobao.org/document_cn/benchmark_cn.html" TargetMode="External"/><Relationship Id="rId15" Type="http://schemas.openxmlformats.org/officeDocument/2006/relationships/hyperlink" Target="http://tengine.taobao.org/document_cn/http_log_cn.html" TargetMode="External"/><Relationship Id="rId10" Type="http://schemas.openxmlformats.org/officeDocument/2006/relationships/hyperlink" Target="http://tengine.taobao.org/document_cn/http_upstream_check_cn.html" TargetMode="External"/><Relationship Id="rId4" Type="http://schemas.openxmlformats.org/officeDocument/2006/relationships/hyperlink" Target="http://tengine.taobao.org/document_cn/core_cn.html" TargetMode="External"/><Relationship Id="rId9" Type="http://schemas.openxmlformats.org/officeDocument/2006/relationships/hyperlink" Target="http://tengine.taobao.org/document_cn/http_upstream_session_sticky_cn.html" TargetMode="External"/><Relationship Id="rId14" Type="http://schemas.openxmlformats.org/officeDocument/2006/relationships/hyperlink" Target="http://wiki.nginx.org/HttpLuaModul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test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r>
              <a:rPr lang="en-US" altLang="zh-CN" dirty="0" err="1">
                <a:solidFill>
                  <a:srgbClr val="FFFF00"/>
                </a:solidFill>
              </a:rPr>
              <a:t>Nginx|Tengine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/>
              <a:t>加入尚学堂，一起进步！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051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3051"/>
            <a:ext cx="7072330" cy="857232"/>
          </a:xfrm>
        </p:spPr>
        <p:txBody>
          <a:bodyPr/>
          <a:lstStyle/>
          <a:p>
            <a:r>
              <a:rPr lang="en-US" altLang="zh-CN" sz="3600" dirty="0"/>
              <a:t>Nginx</a:t>
            </a:r>
            <a:r>
              <a:rPr lang="zh-CN" altLang="en-US" sz="3600" dirty="0"/>
              <a:t>和</a:t>
            </a:r>
            <a:r>
              <a:rPr lang="en-US" altLang="zh-CN" sz="3600" dirty="0" err="1"/>
              <a:t>Tengine</a:t>
            </a:r>
            <a:endParaRPr lang="en-US" altLang="zh-CN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65" y="1274285"/>
            <a:ext cx="1266825" cy="781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931" y="1538719"/>
            <a:ext cx="2352675" cy="742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310119"/>
            <a:ext cx="1390650" cy="600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482" y="2369729"/>
            <a:ext cx="1152525" cy="571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9057" y="2274479"/>
            <a:ext cx="1247775" cy="762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2517" y="4421546"/>
            <a:ext cx="1238250" cy="762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714" y="2734014"/>
            <a:ext cx="1162050" cy="6667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2668" y="2402246"/>
            <a:ext cx="1171575" cy="8096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7983" y="4383080"/>
            <a:ext cx="1933575" cy="1143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01491" y="3266777"/>
            <a:ext cx="1162050" cy="7239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68107" y="4150084"/>
            <a:ext cx="1228725" cy="13049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65693" y="1379448"/>
            <a:ext cx="1104900" cy="8001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2410" y="4079443"/>
            <a:ext cx="1200150" cy="12192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94902" y="3052354"/>
            <a:ext cx="1171575" cy="6667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48724" y="3222922"/>
            <a:ext cx="11334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8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Nginx</a:t>
            </a:r>
            <a:r>
              <a:rPr lang="zh-CN" altLang="en-US" sz="3600" dirty="0"/>
              <a:t>和</a:t>
            </a:r>
            <a:r>
              <a:rPr lang="en-US" altLang="zh-CN" sz="3600" dirty="0" err="1"/>
              <a:t>Tengine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Nginx</a:t>
            </a:r>
            <a:r>
              <a:rPr lang="zh-CN" altLang="en-US" sz="2000" dirty="0"/>
              <a:t>和</a:t>
            </a:r>
            <a:r>
              <a:rPr lang="en-US" altLang="zh-CN" sz="2000" dirty="0"/>
              <a:t>apache</a:t>
            </a:r>
            <a:r>
              <a:rPr lang="zh-CN" altLang="en-US" sz="2000" dirty="0"/>
              <a:t>的优缺点</a:t>
            </a:r>
            <a:endParaRPr lang="en-US" altLang="zh-CN" sz="2000" dirty="0"/>
          </a:p>
          <a:p>
            <a:pPr lvl="1"/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nginx</a:t>
            </a:r>
            <a:r>
              <a:rPr lang="zh-CN" altLang="en-US" sz="1600" dirty="0"/>
              <a:t>相对于</a:t>
            </a:r>
            <a:r>
              <a:rPr lang="en-US" altLang="zh-CN" sz="1600" dirty="0"/>
              <a:t>apache</a:t>
            </a:r>
            <a:r>
              <a:rPr lang="zh-CN" altLang="en-US" sz="1600" dirty="0"/>
              <a:t>的优点： </a:t>
            </a:r>
            <a:br>
              <a:rPr lang="zh-CN" altLang="en-US" sz="1600" dirty="0"/>
            </a:br>
            <a:r>
              <a:rPr lang="zh-CN" altLang="en-US" sz="1600" dirty="0"/>
              <a:t>轻量级，同样起</a:t>
            </a:r>
            <a:r>
              <a:rPr lang="en-US" altLang="zh-CN" sz="1600" dirty="0"/>
              <a:t>web </a:t>
            </a:r>
            <a:r>
              <a:rPr lang="zh-CN" altLang="en-US" sz="1600" dirty="0"/>
              <a:t>服务，比</a:t>
            </a:r>
            <a:r>
              <a:rPr lang="en-US" altLang="zh-CN" sz="1600" dirty="0"/>
              <a:t>apache </a:t>
            </a:r>
            <a:r>
              <a:rPr lang="zh-CN" altLang="en-US" sz="1600" dirty="0"/>
              <a:t>占用更少的内存及资源 </a:t>
            </a:r>
            <a:br>
              <a:rPr lang="zh-CN" altLang="en-US" sz="1600" dirty="0"/>
            </a:br>
            <a:r>
              <a:rPr lang="zh-CN" altLang="en-US" sz="1600" dirty="0">
                <a:solidFill>
                  <a:srgbClr val="FF0000"/>
                </a:solidFill>
              </a:rPr>
              <a:t>抗并发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 </a:t>
            </a:r>
            <a:r>
              <a:rPr lang="zh-CN" altLang="en-US" sz="1600" dirty="0"/>
              <a:t>处理请求是</a:t>
            </a:r>
            <a:r>
              <a:rPr lang="zh-CN" altLang="en-US" sz="1600" dirty="0">
                <a:solidFill>
                  <a:srgbClr val="FF0000"/>
                </a:solidFill>
              </a:rPr>
              <a:t>异步非阻塞</a:t>
            </a:r>
            <a:r>
              <a:rPr lang="zh-CN" altLang="en-US" sz="1600" dirty="0"/>
              <a:t>的，而</a:t>
            </a:r>
            <a:r>
              <a:rPr lang="en-US" altLang="zh-CN" sz="1600" dirty="0"/>
              <a:t>apache </a:t>
            </a:r>
            <a:r>
              <a:rPr lang="zh-CN" altLang="en-US" sz="1600" dirty="0"/>
              <a:t>则是阻塞型的，在高并发下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 </a:t>
            </a:r>
            <a:r>
              <a:rPr lang="zh-CN" altLang="en-US" sz="1600" dirty="0"/>
              <a:t>能保持低资源低消耗高性能 </a:t>
            </a:r>
            <a:br>
              <a:rPr lang="zh-CN" altLang="en-US" sz="1600" dirty="0"/>
            </a:br>
            <a:r>
              <a:rPr lang="zh-CN" altLang="en-US" sz="1600" dirty="0"/>
              <a:t>高度模块化的设计，编写模块相对简单 </a:t>
            </a:r>
            <a:br>
              <a:rPr lang="zh-CN" altLang="en-US" sz="1600" dirty="0"/>
            </a:br>
            <a:r>
              <a:rPr lang="zh-CN" altLang="en-US" sz="1600" dirty="0"/>
              <a:t>社区活跃，各种高性能模块出品</a:t>
            </a:r>
            <a:r>
              <a:rPr lang="zh-CN" altLang="en-US" sz="1600" dirty="0">
                <a:solidFill>
                  <a:srgbClr val="FF0000"/>
                </a:solidFill>
              </a:rPr>
              <a:t>迅速</a:t>
            </a:r>
            <a:r>
              <a:rPr lang="zh-CN" altLang="en-US" sz="1600" dirty="0"/>
              <a:t>啊 </a:t>
            </a:r>
            <a:endParaRPr lang="en-US" altLang="zh-CN" sz="1600" dirty="0"/>
          </a:p>
          <a:p>
            <a:pPr lvl="1"/>
            <a:r>
              <a:rPr lang="en-US" altLang="zh-CN" sz="1600" dirty="0"/>
              <a:t>2.apache </a:t>
            </a:r>
            <a:r>
              <a:rPr lang="zh-CN" altLang="en-US" sz="1600" dirty="0"/>
              <a:t>相对于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 </a:t>
            </a:r>
            <a:r>
              <a:rPr lang="zh-CN" altLang="en-US" sz="1600" dirty="0"/>
              <a:t>的优点： </a:t>
            </a:r>
            <a:br>
              <a:rPr lang="zh-CN" altLang="en-US" sz="1600" dirty="0"/>
            </a:br>
            <a:r>
              <a:rPr lang="en-US" altLang="zh-CN" sz="1600" dirty="0"/>
              <a:t>rewrite </a:t>
            </a:r>
            <a:r>
              <a:rPr lang="zh-CN" altLang="en-US" sz="1600" dirty="0"/>
              <a:t>，比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 </a:t>
            </a:r>
            <a:r>
              <a:rPr lang="zh-CN" altLang="en-US" sz="1600" dirty="0"/>
              <a:t>的</a:t>
            </a:r>
            <a:r>
              <a:rPr lang="en-US" altLang="zh-CN" sz="1600" dirty="0"/>
              <a:t>rewrite </a:t>
            </a:r>
            <a:r>
              <a:rPr lang="zh-CN" altLang="en-US" sz="1600" dirty="0"/>
              <a:t>强大 </a:t>
            </a:r>
            <a:br>
              <a:rPr lang="zh-CN" altLang="en-US" sz="1600" dirty="0"/>
            </a:br>
            <a:r>
              <a:rPr lang="zh-CN" altLang="en-US" sz="1600" dirty="0"/>
              <a:t>模块超多，基本想到的都可以</a:t>
            </a:r>
            <a:r>
              <a:rPr lang="zh-CN" altLang="en-US" sz="1600" dirty="0">
                <a:solidFill>
                  <a:srgbClr val="FF0000"/>
                </a:solidFill>
              </a:rPr>
              <a:t>找到</a:t>
            </a:r>
            <a:r>
              <a:rPr lang="zh-CN" altLang="en-US" sz="1600" dirty="0"/>
              <a:t> </a:t>
            </a:r>
            <a:br>
              <a:rPr lang="zh-CN" altLang="en-US" sz="1600" dirty="0"/>
            </a:br>
            <a:r>
              <a:rPr lang="zh-CN" altLang="en-US" sz="1600" dirty="0"/>
              <a:t>少</a:t>
            </a:r>
            <a:r>
              <a:rPr lang="en-US" altLang="zh-CN" sz="1600" dirty="0"/>
              <a:t>bug 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 </a:t>
            </a:r>
            <a:r>
              <a:rPr lang="zh-CN" altLang="en-US" sz="1600" dirty="0"/>
              <a:t>的</a:t>
            </a:r>
            <a:r>
              <a:rPr lang="en-US" altLang="zh-CN" sz="1600" dirty="0"/>
              <a:t>bug </a:t>
            </a:r>
            <a:r>
              <a:rPr lang="zh-CN" altLang="en-US" sz="1600" dirty="0"/>
              <a:t>相对较多 </a:t>
            </a:r>
            <a:endParaRPr lang="en-US" altLang="zh-CN" sz="1600" dirty="0"/>
          </a:p>
          <a:p>
            <a:pPr lvl="1"/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/>
              <a:t>Nginx </a:t>
            </a:r>
            <a:r>
              <a:rPr lang="zh-CN" altLang="en-US" sz="1600" dirty="0"/>
              <a:t>配置简洁</a:t>
            </a:r>
            <a:r>
              <a:rPr lang="en-US" altLang="zh-CN" sz="1600" dirty="0"/>
              <a:t>, Apache </a:t>
            </a:r>
            <a:r>
              <a:rPr lang="zh-CN" altLang="en-US" sz="1600" dirty="0"/>
              <a:t>复杂 </a:t>
            </a:r>
            <a:endParaRPr lang="en-US" altLang="zh-CN" sz="1600" dirty="0"/>
          </a:p>
          <a:p>
            <a:pPr lvl="1"/>
            <a:r>
              <a:rPr lang="en-US" altLang="zh-CN" sz="1600" dirty="0"/>
              <a:t>4</a:t>
            </a:r>
            <a:r>
              <a:rPr lang="zh-CN" altLang="en-US" sz="1600" dirty="0"/>
              <a:t>、最核心的区别在于</a:t>
            </a:r>
            <a:r>
              <a:rPr lang="en-US" altLang="zh-CN" sz="1600" dirty="0"/>
              <a:t>apache</a:t>
            </a:r>
            <a:r>
              <a:rPr lang="zh-CN" altLang="en-US" sz="1600" dirty="0"/>
              <a:t>是同步多进程模型，一个连接对应一个进程；</a:t>
            </a:r>
            <a:r>
              <a:rPr lang="en-US" altLang="zh-CN" sz="1600" dirty="0" err="1"/>
              <a:t>nginx</a:t>
            </a:r>
            <a:r>
              <a:rPr lang="zh-CN" altLang="en-US" sz="1600" dirty="0"/>
              <a:t>是异步的，多个连接（万级别）可以对应一个进程</a:t>
            </a:r>
          </a:p>
        </p:txBody>
      </p:sp>
    </p:spTree>
    <p:extLst>
      <p:ext uri="{BB962C8B-B14F-4D97-AF65-F5344CB8AC3E}">
        <p14:creationId xmlns:p14="http://schemas.microsoft.com/office/powerpoint/2010/main" val="318925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B3DB4-1057-4CC4-9252-4DE5BB85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12"/>
            <a:ext cx="7072330" cy="857232"/>
          </a:xfrm>
        </p:spPr>
        <p:txBody>
          <a:bodyPr/>
          <a:lstStyle/>
          <a:p>
            <a:r>
              <a:rPr lang="en-US" altLang="zh-CN"/>
              <a:t>apache </a:t>
            </a:r>
            <a:r>
              <a:rPr lang="zh-CN" altLang="en-US"/>
              <a:t>多进程  </a:t>
            </a:r>
            <a:r>
              <a:rPr lang="en-US" altLang="zh-CN"/>
              <a:t>fork() o(1)  i/o :</a:t>
            </a:r>
            <a:r>
              <a:rPr lang="zh-CN" altLang="en-US"/>
              <a:t>阻塞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636F79-9710-4B84-A962-FA0013B1AC55}"/>
              </a:ext>
            </a:extLst>
          </p:cNvPr>
          <p:cNvSpPr/>
          <p:nvPr/>
        </p:nvSpPr>
        <p:spPr>
          <a:xfrm>
            <a:off x="493255" y="1509150"/>
            <a:ext cx="12001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client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FAC205-BEEA-4FAE-9166-1F2CF27A5373}"/>
              </a:ext>
            </a:extLst>
          </p:cNvPr>
          <p:cNvSpPr/>
          <p:nvPr/>
        </p:nvSpPr>
        <p:spPr>
          <a:xfrm>
            <a:off x="1837390" y="1340271"/>
            <a:ext cx="1656184" cy="296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client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8315F3-F9CB-4ACD-90C9-57E2D3353231}"/>
              </a:ext>
            </a:extLst>
          </p:cNvPr>
          <p:cNvSpPr/>
          <p:nvPr/>
        </p:nvSpPr>
        <p:spPr>
          <a:xfrm>
            <a:off x="1981406" y="1563312"/>
            <a:ext cx="136815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apache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2BA0E7-D265-4FEC-9EC4-EC3C29B77CFE}"/>
              </a:ext>
            </a:extLst>
          </p:cNvPr>
          <p:cNvSpPr/>
          <p:nvPr/>
        </p:nvSpPr>
        <p:spPr>
          <a:xfrm>
            <a:off x="568867" y="1923352"/>
            <a:ext cx="117803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client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77BE96-7DD1-480C-96D1-59E54AC09626}"/>
              </a:ext>
            </a:extLst>
          </p:cNvPr>
          <p:cNvSpPr/>
          <p:nvPr/>
        </p:nvSpPr>
        <p:spPr>
          <a:xfrm>
            <a:off x="1981406" y="2016830"/>
            <a:ext cx="136815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apache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3012E3-23DA-4DD7-B0FD-9334B59A4557}"/>
              </a:ext>
            </a:extLst>
          </p:cNvPr>
          <p:cNvSpPr/>
          <p:nvPr/>
        </p:nvSpPr>
        <p:spPr>
          <a:xfrm>
            <a:off x="1981406" y="3685129"/>
            <a:ext cx="136815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kernel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468A88-56DA-4C9F-B178-5ABDBEC4D9B0}"/>
              </a:ext>
            </a:extLst>
          </p:cNvPr>
          <p:cNvSpPr/>
          <p:nvPr/>
        </p:nvSpPr>
        <p:spPr>
          <a:xfrm>
            <a:off x="2233245" y="4480670"/>
            <a:ext cx="864474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cpu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DF2364-0368-4C91-96AB-A1BEE17C1D59}"/>
              </a:ext>
            </a:extLst>
          </p:cNvPr>
          <p:cNvSpPr/>
          <p:nvPr/>
        </p:nvSpPr>
        <p:spPr>
          <a:xfrm>
            <a:off x="1959264" y="2479840"/>
            <a:ext cx="136815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apache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C180A9D-3A0A-4B16-8A9F-76D50B75F944}"/>
              </a:ext>
            </a:extLst>
          </p:cNvPr>
          <p:cNvSpPr/>
          <p:nvPr/>
        </p:nvSpPr>
        <p:spPr>
          <a:xfrm>
            <a:off x="3349558" y="4420500"/>
            <a:ext cx="864474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i/o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7D46DF-46E6-4BA0-A8A1-1763E7E741A7}"/>
              </a:ext>
            </a:extLst>
          </p:cNvPr>
          <p:cNvSpPr/>
          <p:nvPr/>
        </p:nvSpPr>
        <p:spPr>
          <a:xfrm>
            <a:off x="6588224" y="1689170"/>
            <a:ext cx="1656184" cy="338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rgbClr val="FF0000"/>
              </a:solidFill>
            </a:endParaRPr>
          </a:p>
          <a:p>
            <a:pPr algn="ctr"/>
            <a:endParaRPr lang="en-US" altLang="zh-CN">
              <a:solidFill>
                <a:srgbClr val="FF0000"/>
              </a:solidFill>
            </a:endParaRPr>
          </a:p>
          <a:p>
            <a:pPr algn="ctr"/>
            <a:endParaRPr lang="en-US" altLang="zh-CN">
              <a:solidFill>
                <a:srgbClr val="FF0000"/>
              </a:solidFill>
            </a:endParaRPr>
          </a:p>
          <a:p>
            <a:pPr algn="ctr"/>
            <a:endParaRPr lang="en-US" altLang="zh-CN">
              <a:solidFill>
                <a:srgbClr val="FF0000"/>
              </a:solidFill>
            </a:endParaRPr>
          </a:p>
          <a:p>
            <a:pPr algn="ctr"/>
            <a:endParaRPr lang="en-US" altLang="zh-CN">
              <a:solidFill>
                <a:srgbClr val="FF0000"/>
              </a:solidFill>
            </a:endParaRPr>
          </a:p>
          <a:p>
            <a:pPr algn="ctr"/>
            <a:endParaRPr lang="en-US" altLang="zh-CN">
              <a:solidFill>
                <a:srgbClr val="FF0000"/>
              </a:solidFill>
            </a:endParaRPr>
          </a:p>
          <a:p>
            <a:pPr algn="ctr"/>
            <a:endParaRPr lang="en-US" altLang="zh-CN">
              <a:solidFill>
                <a:srgbClr val="FF0000"/>
              </a:solidFill>
            </a:endParaRPr>
          </a:p>
          <a:p>
            <a:pPr algn="ctr"/>
            <a:endParaRPr lang="en-US" altLang="zh-CN">
              <a:solidFill>
                <a:srgbClr val="FF0000"/>
              </a:solidFill>
            </a:endParaRPr>
          </a:p>
          <a:p>
            <a:pPr algn="ctr"/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异步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事件机制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60FAA5-FAD0-4BF6-8F31-B99653FB44C6}"/>
              </a:ext>
            </a:extLst>
          </p:cNvPr>
          <p:cNvSpPr/>
          <p:nvPr/>
        </p:nvSpPr>
        <p:spPr>
          <a:xfrm>
            <a:off x="5377731" y="2447776"/>
            <a:ext cx="12001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client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AC1A06F-C2D6-46A0-842C-7B53F4C1C7C2}"/>
              </a:ext>
            </a:extLst>
          </p:cNvPr>
          <p:cNvSpPr/>
          <p:nvPr/>
        </p:nvSpPr>
        <p:spPr>
          <a:xfrm>
            <a:off x="5562666" y="2114812"/>
            <a:ext cx="117803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client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CB9BA7-25FF-41B4-AEFB-30880B69547C}"/>
              </a:ext>
            </a:extLst>
          </p:cNvPr>
          <p:cNvSpPr/>
          <p:nvPr/>
        </p:nvSpPr>
        <p:spPr>
          <a:xfrm>
            <a:off x="6762514" y="2146072"/>
            <a:ext cx="136815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nginx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6D60E5-EFC3-453C-94D1-2E35C17A8FB8}"/>
              </a:ext>
            </a:extLst>
          </p:cNvPr>
          <p:cNvSpPr/>
          <p:nvPr/>
        </p:nvSpPr>
        <p:spPr>
          <a:xfrm>
            <a:off x="6771820" y="2652051"/>
            <a:ext cx="136815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nginx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746E602-2EDB-4FDC-AB32-81E4F4931441}"/>
              </a:ext>
            </a:extLst>
          </p:cNvPr>
          <p:cNvSpPr/>
          <p:nvPr/>
        </p:nvSpPr>
        <p:spPr>
          <a:xfrm>
            <a:off x="6771820" y="3053739"/>
            <a:ext cx="136815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nginx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868EE9F-B744-44C8-B56F-5B1144BBD142}"/>
              </a:ext>
            </a:extLst>
          </p:cNvPr>
          <p:cNvSpPr/>
          <p:nvPr/>
        </p:nvSpPr>
        <p:spPr>
          <a:xfrm>
            <a:off x="6771820" y="3514254"/>
            <a:ext cx="136815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nginx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03012E3-23DA-4DD7-B0FD-9334B59A4557}"/>
              </a:ext>
            </a:extLst>
          </p:cNvPr>
          <p:cNvSpPr/>
          <p:nvPr/>
        </p:nvSpPr>
        <p:spPr>
          <a:xfrm>
            <a:off x="6732240" y="4526212"/>
            <a:ext cx="136815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kernel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30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Nginx</a:t>
            </a:r>
            <a:r>
              <a:rPr lang="zh-CN" altLang="en-US" sz="3600" dirty="0"/>
              <a:t>和</a:t>
            </a:r>
            <a:r>
              <a:rPr lang="en-US" altLang="zh-CN" sz="3600" dirty="0" err="1"/>
              <a:t>Tengine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Tengine</a:t>
            </a:r>
            <a:r>
              <a:rPr lang="en-US" altLang="zh-CN" sz="2000" dirty="0"/>
              <a:t> </a:t>
            </a:r>
            <a:r>
              <a:rPr lang="zh-CN" altLang="en-US" sz="2000" dirty="0"/>
              <a:t>是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的加强版，封装版，淘宝开源</a:t>
            </a:r>
            <a:endParaRPr lang="en-US" altLang="zh-CN" sz="2000" dirty="0"/>
          </a:p>
          <a:p>
            <a:pPr lvl="1"/>
            <a:r>
              <a:rPr lang="zh-CN" altLang="en-US" sz="1600" b="1" dirty="0">
                <a:solidFill>
                  <a:srgbClr val="FF0000"/>
                </a:solidFill>
                <a:hlinkClick r:id="rId2"/>
              </a:rPr>
              <a:t>官网</a:t>
            </a:r>
            <a:r>
              <a:rPr lang="en-US" altLang="zh-CN" sz="1600" b="1" dirty="0">
                <a:solidFill>
                  <a:srgbClr val="FF0000"/>
                </a:solidFill>
                <a:hlinkClick r:id="rId2"/>
              </a:rPr>
              <a:t>http://tengine.taobao.org/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>
                <a:hlinkClick r:id="rId3"/>
              </a:rPr>
              <a:t>动态模块加载（</a:t>
            </a:r>
            <a:r>
              <a:rPr lang="en-US" altLang="zh-CN" sz="1600" dirty="0">
                <a:hlinkClick r:id="rId3"/>
              </a:rPr>
              <a:t>DSO</a:t>
            </a:r>
            <a:r>
              <a:rPr lang="zh-CN" altLang="en-US" sz="1600" dirty="0">
                <a:hlinkClick r:id="rId3"/>
              </a:rPr>
              <a:t>）</a:t>
            </a:r>
            <a:r>
              <a:rPr lang="zh-CN" altLang="en-US" sz="1600" dirty="0"/>
              <a:t>支持。加入一个模块不再需要重新编译整个</a:t>
            </a:r>
            <a:r>
              <a:rPr lang="en-US" altLang="zh-CN" sz="1600" dirty="0" err="1"/>
              <a:t>Tengine</a:t>
            </a:r>
            <a:r>
              <a:rPr lang="zh-CN" altLang="en-US" sz="1600" dirty="0"/>
              <a:t>；</a:t>
            </a:r>
          </a:p>
          <a:p>
            <a:pPr lvl="1"/>
            <a:r>
              <a:rPr lang="zh-CN" altLang="en-US" sz="1600" dirty="0">
                <a:hlinkClick r:id="rId4"/>
              </a:rPr>
              <a:t>支持</a:t>
            </a:r>
            <a:r>
              <a:rPr lang="en-US" altLang="zh-CN" sz="1600" dirty="0">
                <a:hlinkClick r:id="rId4"/>
              </a:rPr>
              <a:t>SO_REUSEPORT</a:t>
            </a:r>
            <a:r>
              <a:rPr lang="zh-CN" altLang="en-US" sz="1600" dirty="0">
                <a:hlinkClick r:id="rId4"/>
              </a:rPr>
              <a:t>选项</a:t>
            </a:r>
            <a:r>
              <a:rPr lang="zh-CN" altLang="en-US" sz="1600" dirty="0"/>
              <a:t>，建连性能提升为</a:t>
            </a:r>
            <a:r>
              <a:rPr lang="zh-CN" altLang="en-US" sz="1600" dirty="0">
                <a:hlinkClick r:id="rId5"/>
              </a:rPr>
              <a:t>官方</a:t>
            </a:r>
            <a:r>
              <a:rPr lang="en-US" altLang="zh-CN" sz="1600" dirty="0" err="1">
                <a:hlinkClick r:id="rId5"/>
              </a:rPr>
              <a:t>nginx</a:t>
            </a:r>
            <a:r>
              <a:rPr lang="zh-CN" altLang="en-US" sz="1600" dirty="0">
                <a:hlinkClick r:id="rId5"/>
              </a:rPr>
              <a:t>的三倍；</a:t>
            </a:r>
            <a:endParaRPr lang="zh-CN" altLang="en-US" sz="1600" dirty="0"/>
          </a:p>
          <a:p>
            <a:pPr lvl="1"/>
            <a:r>
              <a:rPr lang="zh-CN" altLang="en-US" sz="1600" dirty="0"/>
              <a:t>支持</a:t>
            </a:r>
            <a:r>
              <a:rPr lang="en-US" altLang="zh-CN" sz="1600" dirty="0">
                <a:hlinkClick r:id="rId6"/>
              </a:rPr>
              <a:t>SPDY v3</a:t>
            </a:r>
            <a:r>
              <a:rPr lang="zh-CN" altLang="en-US" sz="1600" dirty="0">
                <a:hlinkClick r:id="rId6"/>
              </a:rPr>
              <a:t>协议</a:t>
            </a:r>
            <a:r>
              <a:rPr lang="zh-CN" altLang="en-US" sz="1600" dirty="0"/>
              <a:t>，自动检测同一端口的</a:t>
            </a:r>
            <a:r>
              <a:rPr lang="en-US" altLang="zh-CN" sz="1600" dirty="0"/>
              <a:t>SPDY</a:t>
            </a:r>
            <a:r>
              <a:rPr lang="zh-CN" altLang="en-US" sz="1600" dirty="0"/>
              <a:t>请求和</a:t>
            </a:r>
            <a:r>
              <a:rPr lang="en-US" altLang="zh-CN" sz="1600" dirty="0"/>
              <a:t>HTTP</a:t>
            </a:r>
            <a:r>
              <a:rPr lang="zh-CN" altLang="en-US" sz="1600" dirty="0"/>
              <a:t>请求；</a:t>
            </a:r>
          </a:p>
          <a:p>
            <a:pPr lvl="1"/>
            <a:r>
              <a:rPr lang="zh-CN" altLang="en-US" sz="1600" dirty="0">
                <a:hlinkClick r:id="rId7"/>
              </a:rPr>
              <a:t>流式上传</a:t>
            </a:r>
            <a:r>
              <a:rPr lang="zh-CN" altLang="en-US" sz="1600" dirty="0"/>
              <a:t>到</a:t>
            </a:r>
            <a:r>
              <a:rPr lang="en-US" altLang="zh-CN" sz="1600" dirty="0"/>
              <a:t>HTTP</a:t>
            </a:r>
            <a:r>
              <a:rPr lang="zh-CN" altLang="en-US" sz="1600" dirty="0"/>
              <a:t>后端服务器或</a:t>
            </a:r>
            <a:r>
              <a:rPr lang="en-US" altLang="zh-CN" sz="1600" dirty="0" err="1"/>
              <a:t>FastCGI</a:t>
            </a:r>
            <a:r>
              <a:rPr lang="zh-CN" altLang="en-US" sz="1600" dirty="0"/>
              <a:t>服务器，大量减少机器的</a:t>
            </a:r>
            <a:r>
              <a:rPr lang="en-US" altLang="zh-CN" sz="1600" dirty="0"/>
              <a:t>I/O</a:t>
            </a:r>
            <a:r>
              <a:rPr lang="zh-CN" altLang="en-US" sz="1600" dirty="0"/>
              <a:t>压力；</a:t>
            </a:r>
          </a:p>
          <a:p>
            <a:pPr lvl="1"/>
            <a:r>
              <a:rPr lang="zh-CN" altLang="en-US" sz="1600" dirty="0"/>
              <a:t>更加强大的负载均衡能力，包括</a:t>
            </a:r>
            <a:r>
              <a:rPr lang="zh-CN" altLang="en-US" sz="1600" u="sng" dirty="0">
                <a:hlinkClick r:id="rId8"/>
              </a:rPr>
              <a:t>一致性</a:t>
            </a:r>
            <a:r>
              <a:rPr lang="en-US" altLang="zh-CN" sz="1600" u="sng" dirty="0">
                <a:hlinkClick r:id="rId8"/>
              </a:rPr>
              <a:t>hash</a:t>
            </a:r>
            <a:r>
              <a:rPr lang="zh-CN" altLang="en-US" sz="1600" u="sng" dirty="0">
                <a:hlinkClick r:id="rId8"/>
              </a:rPr>
              <a:t>模块</a:t>
            </a:r>
            <a:r>
              <a:rPr lang="zh-CN" altLang="en-US" sz="1600" dirty="0"/>
              <a:t>、</a:t>
            </a:r>
            <a:r>
              <a:rPr lang="zh-CN" altLang="en-US" sz="1600" dirty="0">
                <a:hlinkClick r:id="rId9"/>
              </a:rPr>
              <a:t>会话保持模块</a:t>
            </a:r>
            <a:r>
              <a:rPr lang="zh-CN" altLang="en-US" sz="1600" dirty="0"/>
              <a:t>，</a:t>
            </a:r>
            <a:r>
              <a:rPr lang="zh-CN" altLang="en-US" sz="1600" dirty="0">
                <a:hlinkClick r:id="rId10"/>
              </a:rPr>
              <a:t>还可以对后端的服务器进行主动健康检查</a:t>
            </a:r>
            <a:r>
              <a:rPr lang="zh-CN" altLang="en-US" sz="1600" dirty="0"/>
              <a:t>，根据服务器状态自动上线下线，以及</a:t>
            </a:r>
            <a:r>
              <a:rPr lang="zh-CN" altLang="en-US" sz="1600" dirty="0">
                <a:hlinkClick r:id="rId11"/>
              </a:rPr>
              <a:t>动态解析</a:t>
            </a:r>
            <a:r>
              <a:rPr lang="en-US" altLang="zh-CN" sz="1600" dirty="0">
                <a:hlinkClick r:id="rId11"/>
              </a:rPr>
              <a:t>upstream</a:t>
            </a:r>
            <a:r>
              <a:rPr lang="zh-CN" altLang="en-US" sz="1600" dirty="0">
                <a:hlinkClick r:id="rId11"/>
              </a:rPr>
              <a:t>中出现的域名</a:t>
            </a:r>
            <a:r>
              <a:rPr lang="zh-CN" altLang="en-US" sz="1600" dirty="0"/>
              <a:t>；</a:t>
            </a:r>
          </a:p>
          <a:p>
            <a:pPr lvl="1"/>
            <a:r>
              <a:rPr lang="zh-CN" altLang="en-US" sz="1600" dirty="0">
                <a:hlinkClick r:id="rId12"/>
              </a:rPr>
              <a:t>输入过滤器机制</a:t>
            </a:r>
            <a:r>
              <a:rPr lang="zh-CN" altLang="en-US" sz="1600" dirty="0"/>
              <a:t>支持。通过使用这种机制</a:t>
            </a:r>
            <a:r>
              <a:rPr lang="en-US" altLang="zh-CN" sz="1600" dirty="0"/>
              <a:t>Web</a:t>
            </a:r>
            <a:r>
              <a:rPr lang="zh-CN" altLang="en-US" sz="1600" dirty="0"/>
              <a:t>应用防火墙的编写更为方便；</a:t>
            </a:r>
          </a:p>
          <a:p>
            <a:pPr lvl="1"/>
            <a:r>
              <a:rPr lang="zh-CN" altLang="en-US" sz="1600" dirty="0"/>
              <a:t>支持设置</a:t>
            </a:r>
            <a:r>
              <a:rPr lang="en-US" altLang="zh-CN" sz="1600" dirty="0"/>
              <a:t>proxy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memcached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fastcgi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scgi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uwsgi</a:t>
            </a:r>
            <a:r>
              <a:rPr lang="zh-CN" altLang="en-US" sz="1600" dirty="0">
                <a:hlinkClick r:id="rId13"/>
              </a:rPr>
              <a:t>在后端失败时的重试次数</a:t>
            </a:r>
            <a:endParaRPr lang="zh-CN" altLang="en-US" sz="1600" dirty="0"/>
          </a:p>
          <a:p>
            <a:pPr lvl="1"/>
            <a:r>
              <a:rPr lang="zh-CN" altLang="en-US" sz="1600" dirty="0">
                <a:hlinkClick r:id="rId14"/>
              </a:rPr>
              <a:t>动态脚本语言</a:t>
            </a:r>
            <a:r>
              <a:rPr lang="en-US" altLang="zh-CN" sz="1600" dirty="0" err="1">
                <a:hlinkClick r:id="rId14"/>
              </a:rPr>
              <a:t>Lua</a:t>
            </a:r>
            <a:r>
              <a:rPr lang="zh-CN" altLang="en-US" sz="1600" dirty="0"/>
              <a:t>支持。扩展功能非常高效简单；</a:t>
            </a:r>
          </a:p>
          <a:p>
            <a:pPr lvl="1"/>
            <a:r>
              <a:rPr lang="zh-CN" altLang="en-US" sz="1600" dirty="0">
                <a:hlinkClick r:id="rId15"/>
              </a:rPr>
              <a:t>支持管道（</a:t>
            </a:r>
            <a:r>
              <a:rPr lang="en-US" altLang="zh-CN" sz="1600" dirty="0">
                <a:hlinkClick r:id="rId15"/>
              </a:rPr>
              <a:t>pipe</a:t>
            </a:r>
            <a:r>
              <a:rPr lang="zh-CN" altLang="en-US" sz="1600" dirty="0">
                <a:hlinkClick r:id="rId15"/>
              </a:rPr>
              <a:t>）和</a:t>
            </a:r>
            <a:r>
              <a:rPr lang="en-US" altLang="zh-CN" sz="1600" dirty="0" err="1">
                <a:hlinkClick r:id="rId15"/>
              </a:rPr>
              <a:t>syslog</a:t>
            </a:r>
            <a:r>
              <a:rPr lang="zh-CN" altLang="en-US" sz="1600" dirty="0">
                <a:hlinkClick r:id="rId15"/>
              </a:rPr>
              <a:t>（本地和远端）形式的日志以及日志抽样</a:t>
            </a:r>
            <a:r>
              <a:rPr lang="zh-CN" altLang="en-US" sz="1600" dirty="0"/>
              <a:t>；</a:t>
            </a:r>
          </a:p>
          <a:p>
            <a:pPr lvl="1"/>
            <a:r>
              <a:rPr lang="zh-CN" altLang="en-US" sz="1600" dirty="0"/>
              <a:t>支持按指定关键字</a:t>
            </a:r>
            <a:r>
              <a:rPr lang="en-US" altLang="zh-CN" sz="1600" dirty="0"/>
              <a:t>(</a:t>
            </a:r>
            <a:r>
              <a:rPr lang="zh-CN" altLang="en-US" sz="1600" dirty="0"/>
              <a:t>域名，</a:t>
            </a:r>
            <a:r>
              <a:rPr lang="en-US" altLang="zh-CN" sz="1600" dirty="0" err="1"/>
              <a:t>url</a:t>
            </a:r>
            <a:r>
              <a:rPr lang="zh-CN" altLang="en-US" sz="1600" dirty="0"/>
              <a:t>等</a:t>
            </a:r>
            <a:r>
              <a:rPr lang="en-US" altLang="zh-CN" sz="1600" dirty="0"/>
              <a:t>)</a:t>
            </a:r>
            <a:r>
              <a:rPr lang="zh-CN" altLang="en-US" sz="1600" dirty="0">
                <a:hlinkClick r:id="rId16"/>
              </a:rPr>
              <a:t>收集</a:t>
            </a:r>
            <a:r>
              <a:rPr lang="en-US" altLang="zh-CN" sz="1600" dirty="0" err="1">
                <a:hlinkClick r:id="rId16"/>
              </a:rPr>
              <a:t>Tengine</a:t>
            </a:r>
            <a:r>
              <a:rPr lang="zh-CN" altLang="en-US" sz="1600" dirty="0">
                <a:hlinkClick r:id="rId16"/>
              </a:rPr>
              <a:t>运行状态</a:t>
            </a:r>
            <a:r>
              <a:rPr lang="zh-CN" altLang="en-US" sz="1600" dirty="0"/>
              <a:t>；</a:t>
            </a:r>
          </a:p>
          <a:p>
            <a:pPr lvl="1"/>
            <a:r>
              <a:rPr lang="zh-CN" altLang="en-US" sz="1600" dirty="0">
                <a:hlinkClick r:id="rId17"/>
              </a:rPr>
              <a:t>组合多个</a:t>
            </a:r>
            <a:r>
              <a:rPr lang="en-US" altLang="zh-CN" sz="1600" dirty="0">
                <a:hlinkClick r:id="rId17"/>
              </a:rPr>
              <a:t>CSS</a:t>
            </a:r>
            <a:r>
              <a:rPr lang="zh-CN" altLang="en-US" sz="1600" dirty="0">
                <a:hlinkClick r:id="rId17"/>
              </a:rPr>
              <a:t>、</a:t>
            </a:r>
            <a:r>
              <a:rPr lang="en-US" altLang="zh-CN" sz="1600" dirty="0">
                <a:hlinkClick r:id="rId17"/>
              </a:rPr>
              <a:t>JavaScript</a:t>
            </a:r>
            <a:r>
              <a:rPr lang="zh-CN" altLang="en-US" sz="1600" dirty="0">
                <a:hlinkClick r:id="rId17"/>
              </a:rPr>
              <a:t>文件的访问请求变成一个请求</a:t>
            </a:r>
            <a:r>
              <a:rPr lang="zh-CN" altLang="en-US" sz="1600" dirty="0"/>
              <a:t>；</a:t>
            </a:r>
          </a:p>
          <a:p>
            <a:pPr lvl="1"/>
            <a:r>
              <a:rPr lang="zh-CN" altLang="en-US" sz="1600" dirty="0">
                <a:hlinkClick r:id="rId18"/>
              </a:rPr>
              <a:t>自动去除空白字符和注释</a:t>
            </a:r>
            <a:r>
              <a:rPr lang="zh-CN" altLang="en-US" sz="1600" dirty="0"/>
              <a:t>从而减小页面的体积</a:t>
            </a:r>
            <a:endParaRPr lang="en-US" altLang="zh-CN" dirty="0"/>
          </a:p>
          <a:p>
            <a:pPr lvl="1"/>
            <a:r>
              <a:rPr lang="en-US" altLang="zh-CN" sz="1600" dirty="0"/>
              <a:t>…….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8461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77" y="0"/>
            <a:ext cx="7072330" cy="857232"/>
          </a:xfrm>
        </p:spPr>
        <p:txBody>
          <a:bodyPr/>
          <a:lstStyle/>
          <a:p>
            <a:r>
              <a:rPr lang="en-US" altLang="zh-CN" sz="3600" dirty="0"/>
              <a:t>Nginx</a:t>
            </a:r>
            <a:r>
              <a:rPr lang="zh-CN" altLang="en-US" sz="3600" dirty="0"/>
              <a:t>和</a:t>
            </a:r>
            <a:r>
              <a:rPr lang="en-US" altLang="zh-CN" sz="3600" dirty="0" err="1"/>
              <a:t>Tengine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000" dirty="0"/>
              <a:t>什么是高并发和负载均衡？</a:t>
            </a:r>
          </a:p>
          <a:p>
            <a:pPr lvl="0"/>
            <a:r>
              <a:rPr lang="zh-CN" altLang="zh-CN" sz="2000" dirty="0"/>
              <a:t>如何解决高并发和负载均衡</a:t>
            </a:r>
          </a:p>
          <a:p>
            <a:pPr lvl="0"/>
            <a:r>
              <a:rPr lang="zh-CN" altLang="zh-CN" sz="2000" dirty="0"/>
              <a:t>什么是高可用？</a:t>
            </a:r>
          </a:p>
          <a:p>
            <a:pPr lvl="0"/>
            <a:r>
              <a:rPr lang="zh-CN" altLang="zh-CN" sz="2000" dirty="0"/>
              <a:t>如何解决高可用问题</a:t>
            </a:r>
          </a:p>
          <a:p>
            <a:pPr lvl="0"/>
            <a:r>
              <a:rPr lang="zh-CN" altLang="zh-CN" sz="2000" dirty="0"/>
              <a:t>负载均衡的</a:t>
            </a:r>
            <a:r>
              <a:rPr lang="en-US" altLang="zh-CN" sz="2000" dirty="0"/>
              <a:t>session</a:t>
            </a:r>
            <a:r>
              <a:rPr lang="zh-CN" altLang="zh-CN" sz="2000" dirty="0"/>
              <a:t>一致性问题</a:t>
            </a:r>
          </a:p>
        </p:txBody>
      </p:sp>
    </p:spTree>
    <p:extLst>
      <p:ext uri="{BB962C8B-B14F-4D97-AF65-F5344CB8AC3E}">
        <p14:creationId xmlns:p14="http://schemas.microsoft.com/office/powerpoint/2010/main" val="286124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Nginx</a:t>
            </a:r>
            <a:r>
              <a:rPr lang="zh-CN" altLang="en-US" sz="3600" dirty="0"/>
              <a:t>和</a:t>
            </a:r>
            <a:r>
              <a:rPr lang="en-US" altLang="zh-CN" sz="3600" dirty="0" err="1"/>
              <a:t>Tengine</a:t>
            </a:r>
            <a:endParaRPr lang="en-US" altLang="zh-CN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单个</a:t>
            </a:r>
            <a:r>
              <a:rPr lang="en-US" altLang="zh-CN" dirty="0"/>
              <a:t>tomcat</a:t>
            </a:r>
            <a:r>
              <a:rPr lang="zh-CN" altLang="en-US" dirty="0"/>
              <a:t>支持最高并发</a:t>
            </a:r>
            <a:endParaRPr lang="en-US" altLang="zh-CN" dirty="0"/>
          </a:p>
          <a:p>
            <a:r>
              <a:rPr lang="zh-CN" altLang="en-US" dirty="0"/>
              <a:t>怎么解决高并发问题，解决单个服务器过载问题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916832"/>
            <a:ext cx="5293822" cy="421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3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Nginx</a:t>
            </a:r>
            <a:r>
              <a:rPr lang="zh-CN" altLang="en-US" sz="3600" dirty="0"/>
              <a:t>和</a:t>
            </a:r>
            <a:r>
              <a:rPr lang="en-US" altLang="zh-CN" sz="3600" dirty="0" err="1"/>
              <a:t>Tengine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前端和后端架构</a:t>
            </a:r>
            <a:endParaRPr lang="en-US" altLang="zh-CN" sz="2000" dirty="0"/>
          </a:p>
          <a:p>
            <a:r>
              <a:rPr lang="en-US" altLang="zh-CN" sz="2000" dirty="0"/>
              <a:t>Tomcat,</a:t>
            </a:r>
            <a:r>
              <a:rPr lang="zh-CN" altLang="en-US" sz="2000" dirty="0"/>
              <a:t>一个</a:t>
            </a:r>
            <a:r>
              <a:rPr lang="en-US" altLang="zh-CN" sz="2000" dirty="0"/>
              <a:t>Servlet</a:t>
            </a:r>
            <a:r>
              <a:rPr lang="zh-CN" altLang="en-US" sz="2000" dirty="0"/>
              <a:t>和</a:t>
            </a:r>
            <a:r>
              <a:rPr lang="en-US" altLang="zh-CN" sz="2000" dirty="0"/>
              <a:t>JSP</a:t>
            </a:r>
            <a:r>
              <a:rPr lang="zh-CN" altLang="en-US" sz="2000" dirty="0"/>
              <a:t>容器</a:t>
            </a:r>
            <a:endParaRPr lang="en-US" altLang="zh-CN" sz="2000" dirty="0"/>
          </a:p>
          <a:p>
            <a:r>
              <a:rPr lang="zh-CN" altLang="en-US" sz="2000" dirty="0"/>
              <a:t>前端服务器处理静态页面 </a:t>
            </a:r>
            <a:endParaRPr lang="zh-CN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000108"/>
            <a:ext cx="42291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38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Nginx</a:t>
            </a:r>
            <a:r>
              <a:rPr lang="zh-CN" altLang="en-US" sz="3600" dirty="0"/>
              <a:t>和</a:t>
            </a:r>
            <a:r>
              <a:rPr lang="en-US" altLang="zh-CN" sz="3600" dirty="0" err="1"/>
              <a:t>Tengine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安装之前准备</a:t>
            </a:r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、依赖 </a:t>
            </a:r>
            <a:r>
              <a:rPr lang="en-US" altLang="zh-CN" sz="1600" dirty="0" err="1"/>
              <a:t>gcc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openssl-devel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pcre-devel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zlib-devel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安装：</a:t>
            </a:r>
            <a:r>
              <a:rPr lang="en-US" altLang="zh-CN" sz="1600" dirty="0"/>
              <a:t>yum install </a:t>
            </a:r>
            <a:r>
              <a:rPr lang="en-US" altLang="zh-CN" sz="1600" dirty="0" err="1"/>
              <a:t>gcc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openssl-devel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pcre-devel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zlib-devel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、创建用户和用户组。为了方便</a:t>
            </a:r>
            <a:r>
              <a:rPr lang="en-US" altLang="zh-CN" sz="1600" dirty="0" err="1"/>
              <a:t>nginx</a:t>
            </a:r>
            <a:r>
              <a:rPr lang="zh-CN" altLang="en-US" sz="1600" dirty="0"/>
              <a:t>运行而不影响</a:t>
            </a:r>
            <a:r>
              <a:rPr lang="en-US" altLang="zh-CN" sz="1600" dirty="0" err="1"/>
              <a:t>linux</a:t>
            </a:r>
            <a:r>
              <a:rPr lang="zh-CN" altLang="en-US" sz="1600" dirty="0"/>
              <a:t>安全</a:t>
            </a:r>
          </a:p>
          <a:p>
            <a:r>
              <a:rPr lang="zh-CN" altLang="en-US" sz="1600" dirty="0"/>
              <a:t>	创建组：</a:t>
            </a:r>
            <a:r>
              <a:rPr lang="en-US" altLang="zh-CN" sz="1600" dirty="0" err="1"/>
              <a:t>groupadd</a:t>
            </a:r>
            <a:r>
              <a:rPr lang="en-US" altLang="zh-CN" sz="1600" dirty="0"/>
              <a:t> -r </a:t>
            </a:r>
            <a:r>
              <a:rPr lang="en-US" altLang="zh-CN" sz="1600" dirty="0" err="1"/>
              <a:t>nginx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创建用户：</a:t>
            </a:r>
            <a:r>
              <a:rPr lang="en-US" altLang="zh-CN" sz="1600" dirty="0" err="1"/>
              <a:t>useradd</a:t>
            </a:r>
            <a:r>
              <a:rPr lang="en-US" altLang="zh-CN" sz="1600" dirty="0"/>
              <a:t> -r -g 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  -M 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		-M </a:t>
            </a:r>
            <a:r>
              <a:rPr lang="zh-CN" altLang="en-US" sz="1600" dirty="0"/>
              <a:t>表示不创建用户的家</a:t>
            </a:r>
            <a:r>
              <a:rPr lang="zh-CN" altLang="en-US" sz="1600"/>
              <a:t>目录。</a:t>
            </a:r>
            <a:endParaRPr lang="en-US" altLang="zh-CN" sz="1600"/>
          </a:p>
          <a:p>
            <a:endParaRPr lang="en-US" altLang="zh-CN" sz="1600"/>
          </a:p>
          <a:p>
            <a:endParaRPr lang="en-US" altLang="zh-CN" sz="1600" dirty="0"/>
          </a:p>
          <a:p>
            <a:r>
              <a:rPr lang="zh-CN" altLang="en-US" sz="2000" dirty="0"/>
              <a:t>简洁方式：</a:t>
            </a:r>
            <a:endParaRPr lang="en-US" altLang="zh-CN" sz="2000" dirty="0"/>
          </a:p>
          <a:p>
            <a:pPr lvl="1"/>
            <a:r>
              <a:rPr lang="en-US" altLang="zh-CN" sz="1200" dirty="0"/>
              <a:t>./configure \</a:t>
            </a:r>
          </a:p>
          <a:p>
            <a:pPr lvl="1"/>
            <a:r>
              <a:rPr lang="en-US" altLang="zh-CN" sz="1200" dirty="0"/>
              <a:t>  --prefix=/</a:t>
            </a:r>
            <a:r>
              <a:rPr lang="en-US" altLang="zh-CN" sz="1200" dirty="0" err="1"/>
              <a:t>usr</a:t>
            </a:r>
            <a:r>
              <a:rPr lang="en-US" altLang="zh-CN" sz="1200" dirty="0"/>
              <a:t>/</a:t>
            </a:r>
            <a:r>
              <a:rPr lang="en-US" altLang="zh-CN" sz="1200" dirty="0" err="1"/>
              <a:t>tengine</a:t>
            </a:r>
            <a:r>
              <a:rPr lang="en-US" altLang="zh-CN" sz="1200" dirty="0"/>
              <a:t> </a:t>
            </a:r>
          </a:p>
          <a:p>
            <a:pPr lvl="1"/>
            <a:r>
              <a:rPr lang="en-US" altLang="zh-CN" sz="1200" dirty="0"/>
              <a:t>make &amp;&amp; make install</a:t>
            </a:r>
          </a:p>
          <a:p>
            <a:pPr lvl="1"/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981672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Nginx</a:t>
            </a:r>
            <a:r>
              <a:rPr lang="zh-CN" altLang="en-US" sz="3600" dirty="0"/>
              <a:t>和</a:t>
            </a:r>
            <a:r>
              <a:rPr lang="en-US" altLang="zh-CN" sz="3600" dirty="0" err="1"/>
              <a:t>Tengine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309212"/>
          </a:xfrm>
        </p:spPr>
        <p:txBody>
          <a:bodyPr/>
          <a:lstStyle/>
          <a:p>
            <a:r>
              <a:rPr lang="zh-CN" altLang="en-US" sz="2000" dirty="0"/>
              <a:t>安装</a:t>
            </a:r>
          </a:p>
          <a:p>
            <a:pPr lvl="1"/>
            <a:r>
              <a:rPr lang="en-US" altLang="zh-CN" sz="1200" dirty="0"/>
              <a:t>./configure \</a:t>
            </a:r>
          </a:p>
          <a:p>
            <a:pPr lvl="1"/>
            <a:r>
              <a:rPr lang="en-US" altLang="zh-CN" sz="1200" dirty="0"/>
              <a:t>  --prefix=/</a:t>
            </a:r>
            <a:r>
              <a:rPr lang="en-US" altLang="zh-CN" sz="1200" dirty="0" err="1"/>
              <a:t>usr</a:t>
            </a:r>
            <a:r>
              <a:rPr lang="en-US" altLang="zh-CN" sz="1200" dirty="0"/>
              <a:t> \</a:t>
            </a:r>
          </a:p>
          <a:p>
            <a:pPr lvl="1"/>
            <a:r>
              <a:rPr lang="en-US" altLang="zh-CN" sz="1200" dirty="0"/>
              <a:t>  --</a:t>
            </a:r>
            <a:r>
              <a:rPr lang="en-US" altLang="zh-CN" sz="1200" dirty="0" err="1"/>
              <a:t>sbin</a:t>
            </a:r>
            <a:r>
              <a:rPr lang="en-US" altLang="zh-CN" sz="1200" dirty="0"/>
              <a:t>-path=/</a:t>
            </a:r>
            <a:r>
              <a:rPr lang="en-US" altLang="zh-CN" sz="1200" dirty="0" err="1"/>
              <a:t>usr</a:t>
            </a:r>
            <a:r>
              <a:rPr lang="en-US" altLang="zh-CN" sz="1200" dirty="0"/>
              <a:t>/</a:t>
            </a:r>
            <a:r>
              <a:rPr lang="en-US" altLang="zh-CN" sz="1200" dirty="0" err="1"/>
              <a:t>sbin</a:t>
            </a:r>
            <a:r>
              <a:rPr lang="en-US" altLang="zh-CN" sz="1200" dirty="0"/>
              <a:t>/</a:t>
            </a:r>
            <a:r>
              <a:rPr lang="en-US" altLang="zh-CN" sz="1200" dirty="0" err="1"/>
              <a:t>nginx</a:t>
            </a:r>
            <a:r>
              <a:rPr lang="en-US" altLang="zh-CN" sz="1200" dirty="0"/>
              <a:t> \</a:t>
            </a:r>
          </a:p>
          <a:p>
            <a:pPr lvl="1"/>
            <a:r>
              <a:rPr lang="en-US" altLang="zh-CN" sz="1200" dirty="0"/>
              <a:t>  --</a:t>
            </a:r>
            <a:r>
              <a:rPr lang="en-US" altLang="zh-CN" sz="1200" dirty="0" err="1"/>
              <a:t>conf</a:t>
            </a:r>
            <a:r>
              <a:rPr lang="en-US" altLang="zh-CN" sz="1200" dirty="0"/>
              <a:t>-path=/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/</a:t>
            </a:r>
            <a:r>
              <a:rPr lang="en-US" altLang="zh-CN" sz="1200" dirty="0" err="1"/>
              <a:t>nginx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nginx.conf</a:t>
            </a:r>
            <a:r>
              <a:rPr lang="en-US" altLang="zh-CN" sz="1200" dirty="0"/>
              <a:t> \</a:t>
            </a:r>
          </a:p>
          <a:p>
            <a:pPr lvl="1"/>
            <a:r>
              <a:rPr lang="en-US" altLang="zh-CN" sz="1200" dirty="0"/>
              <a:t>  --error-log-path=/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/log/</a:t>
            </a:r>
            <a:r>
              <a:rPr lang="en-US" altLang="zh-CN" sz="1200" dirty="0" err="1"/>
              <a:t>nginx</a:t>
            </a:r>
            <a:r>
              <a:rPr lang="en-US" altLang="zh-CN" sz="1200" dirty="0"/>
              <a:t>/error.log \</a:t>
            </a:r>
          </a:p>
          <a:p>
            <a:pPr lvl="1"/>
            <a:r>
              <a:rPr lang="en-US" altLang="zh-CN" sz="1200" dirty="0"/>
              <a:t>  --http-log-path=/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/log/</a:t>
            </a:r>
            <a:r>
              <a:rPr lang="en-US" altLang="zh-CN" sz="1200" dirty="0" err="1"/>
              <a:t>nginx</a:t>
            </a:r>
            <a:r>
              <a:rPr lang="en-US" altLang="zh-CN" sz="1200" dirty="0"/>
              <a:t>/access.log \</a:t>
            </a:r>
          </a:p>
          <a:p>
            <a:pPr lvl="1"/>
            <a:r>
              <a:rPr lang="en-US" altLang="zh-CN" sz="1200" dirty="0"/>
              <a:t>  --</a:t>
            </a:r>
            <a:r>
              <a:rPr lang="en-US" altLang="zh-CN" sz="1200" dirty="0" err="1"/>
              <a:t>pid</a:t>
            </a:r>
            <a:r>
              <a:rPr lang="en-US" altLang="zh-CN" sz="1200" dirty="0"/>
              <a:t>-path=/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/run/</a:t>
            </a:r>
            <a:r>
              <a:rPr lang="en-US" altLang="zh-CN" sz="1200" dirty="0" err="1"/>
              <a:t>nginx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nginx.pid</a:t>
            </a:r>
            <a:r>
              <a:rPr lang="en-US" altLang="zh-CN" sz="1200" dirty="0"/>
              <a:t>  \</a:t>
            </a:r>
          </a:p>
          <a:p>
            <a:pPr lvl="1"/>
            <a:r>
              <a:rPr lang="en-US" altLang="zh-CN" sz="1200" dirty="0"/>
              <a:t>  --lock-path=/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/lock/</a:t>
            </a:r>
            <a:r>
              <a:rPr lang="en-US" altLang="zh-CN" sz="1200" dirty="0" err="1"/>
              <a:t>nginx.lock</a:t>
            </a:r>
            <a:r>
              <a:rPr lang="en-US" altLang="zh-CN" sz="1200" dirty="0"/>
              <a:t> \</a:t>
            </a:r>
          </a:p>
          <a:p>
            <a:pPr lvl="1"/>
            <a:r>
              <a:rPr lang="en-US" altLang="zh-CN" sz="1200" dirty="0"/>
              <a:t>  --user=</a:t>
            </a:r>
            <a:r>
              <a:rPr lang="en-US" altLang="zh-CN" sz="1200" dirty="0" err="1"/>
              <a:t>nginx</a:t>
            </a:r>
            <a:r>
              <a:rPr lang="en-US" altLang="zh-CN" sz="1200" dirty="0"/>
              <a:t> \</a:t>
            </a:r>
          </a:p>
          <a:p>
            <a:pPr lvl="1"/>
            <a:r>
              <a:rPr lang="en-US" altLang="zh-CN" sz="1200" dirty="0"/>
              <a:t>  --group=</a:t>
            </a:r>
            <a:r>
              <a:rPr lang="en-US" altLang="zh-CN" sz="1200" dirty="0" err="1"/>
              <a:t>nginx</a:t>
            </a:r>
            <a:r>
              <a:rPr lang="en-US" altLang="zh-CN" sz="1200" dirty="0"/>
              <a:t> \</a:t>
            </a:r>
          </a:p>
          <a:p>
            <a:pPr lvl="1"/>
            <a:r>
              <a:rPr lang="en-US" altLang="zh-CN" sz="1200" dirty="0"/>
              <a:t>  --with-</a:t>
            </a:r>
            <a:r>
              <a:rPr lang="en-US" altLang="zh-CN" sz="1200" dirty="0" err="1"/>
              <a:t>http_ssl_module</a:t>
            </a:r>
            <a:r>
              <a:rPr lang="en-US" altLang="zh-CN" sz="1200" dirty="0"/>
              <a:t> \</a:t>
            </a:r>
          </a:p>
          <a:p>
            <a:pPr lvl="1"/>
            <a:r>
              <a:rPr lang="en-US" altLang="zh-CN" sz="1200" dirty="0"/>
              <a:t>  --with-</a:t>
            </a:r>
            <a:r>
              <a:rPr lang="en-US" altLang="zh-CN" sz="1200" dirty="0" err="1"/>
              <a:t>http_flv_module</a:t>
            </a:r>
            <a:r>
              <a:rPr lang="en-US" altLang="zh-CN" sz="1200" dirty="0"/>
              <a:t> \</a:t>
            </a:r>
          </a:p>
          <a:p>
            <a:pPr lvl="1"/>
            <a:r>
              <a:rPr lang="en-US" altLang="zh-CN" sz="1200" dirty="0"/>
              <a:t>  --with-</a:t>
            </a:r>
            <a:r>
              <a:rPr lang="en-US" altLang="zh-CN" sz="1200" dirty="0" err="1"/>
              <a:t>http_stub_status_module</a:t>
            </a:r>
            <a:r>
              <a:rPr lang="en-US" altLang="zh-CN" sz="1200" dirty="0"/>
              <a:t> \</a:t>
            </a:r>
          </a:p>
          <a:p>
            <a:pPr lvl="1"/>
            <a:r>
              <a:rPr lang="en-US" altLang="zh-CN" sz="1200" dirty="0"/>
              <a:t>  --with-</a:t>
            </a:r>
            <a:r>
              <a:rPr lang="en-US" altLang="zh-CN" sz="1200" dirty="0" err="1"/>
              <a:t>http_gzip_static_module</a:t>
            </a:r>
            <a:r>
              <a:rPr lang="en-US" altLang="zh-CN" sz="1200" dirty="0"/>
              <a:t> \</a:t>
            </a:r>
          </a:p>
          <a:p>
            <a:pPr lvl="1"/>
            <a:r>
              <a:rPr lang="en-US" altLang="zh-CN" sz="1200" dirty="0"/>
              <a:t>  --http-client-body-temp-path=/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/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/</a:t>
            </a:r>
            <a:r>
              <a:rPr lang="en-US" altLang="zh-CN" sz="1200" dirty="0" err="1"/>
              <a:t>nginx</a:t>
            </a:r>
            <a:r>
              <a:rPr lang="en-US" altLang="zh-CN" sz="1200" dirty="0"/>
              <a:t>/client/ \</a:t>
            </a:r>
          </a:p>
          <a:p>
            <a:pPr lvl="1"/>
            <a:r>
              <a:rPr lang="en-US" altLang="zh-CN" sz="1200" dirty="0"/>
              <a:t>  --http-proxy-temp-path=/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/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/</a:t>
            </a:r>
            <a:r>
              <a:rPr lang="en-US" altLang="zh-CN" sz="1200" dirty="0" err="1"/>
              <a:t>nginx</a:t>
            </a:r>
            <a:r>
              <a:rPr lang="en-US" altLang="zh-CN" sz="1200" dirty="0"/>
              <a:t>/proxy/ \</a:t>
            </a:r>
          </a:p>
          <a:p>
            <a:pPr lvl="1"/>
            <a:r>
              <a:rPr lang="en-US" altLang="zh-CN" sz="1200" dirty="0"/>
              <a:t>  --http-</a:t>
            </a:r>
            <a:r>
              <a:rPr lang="en-US" altLang="zh-CN" sz="1200" dirty="0" err="1"/>
              <a:t>fastcgi</a:t>
            </a:r>
            <a:r>
              <a:rPr lang="en-US" altLang="zh-CN" sz="1200" dirty="0"/>
              <a:t>-temp-path=/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/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/</a:t>
            </a:r>
            <a:r>
              <a:rPr lang="en-US" altLang="zh-CN" sz="1200" dirty="0" err="1"/>
              <a:t>nginx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fcgi</a:t>
            </a:r>
            <a:r>
              <a:rPr lang="en-US" altLang="zh-CN" sz="1200" dirty="0"/>
              <a:t>/ \</a:t>
            </a:r>
          </a:p>
          <a:p>
            <a:pPr lvl="1"/>
            <a:r>
              <a:rPr lang="en-US" altLang="zh-CN" sz="1200" dirty="0"/>
              <a:t>  --http-</a:t>
            </a:r>
            <a:r>
              <a:rPr lang="en-US" altLang="zh-CN" sz="1200" dirty="0" err="1"/>
              <a:t>uwsgi</a:t>
            </a:r>
            <a:r>
              <a:rPr lang="en-US" altLang="zh-CN" sz="1200" dirty="0"/>
              <a:t>-temp-path=/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/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/</a:t>
            </a:r>
            <a:r>
              <a:rPr lang="en-US" altLang="zh-CN" sz="1200" dirty="0" err="1"/>
              <a:t>nginx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uwsgi</a:t>
            </a:r>
            <a:r>
              <a:rPr lang="en-US" altLang="zh-CN" sz="1200" dirty="0"/>
              <a:t> \</a:t>
            </a:r>
          </a:p>
          <a:p>
            <a:pPr lvl="1"/>
            <a:r>
              <a:rPr lang="en-US" altLang="zh-CN" sz="1200" dirty="0"/>
              <a:t>  --http-</a:t>
            </a:r>
            <a:r>
              <a:rPr lang="en-US" altLang="zh-CN" sz="1200" dirty="0" err="1"/>
              <a:t>scgi</a:t>
            </a:r>
            <a:r>
              <a:rPr lang="en-US" altLang="zh-CN" sz="1200" dirty="0"/>
              <a:t>-temp-path=/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/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/</a:t>
            </a:r>
            <a:r>
              <a:rPr lang="en-US" altLang="zh-CN" sz="1200" dirty="0" err="1"/>
              <a:t>nginx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scgi</a:t>
            </a:r>
            <a:r>
              <a:rPr lang="en-US" altLang="zh-CN" sz="1200" dirty="0"/>
              <a:t> \</a:t>
            </a:r>
          </a:p>
          <a:p>
            <a:pPr lvl="1"/>
            <a:r>
              <a:rPr lang="en-US" altLang="zh-CN" sz="1200" dirty="0"/>
              <a:t>  --with-</a:t>
            </a:r>
            <a:r>
              <a:rPr lang="en-US" altLang="zh-CN" sz="1200" dirty="0" err="1"/>
              <a:t>pcre</a:t>
            </a:r>
            <a:r>
              <a:rPr lang="en-US" altLang="zh-CN" sz="1200" dirty="0"/>
              <a:t>  </a:t>
            </a:r>
          </a:p>
          <a:p>
            <a:pPr lvl="1"/>
            <a:r>
              <a:rPr lang="en-US" altLang="zh-CN" sz="2400" dirty="0"/>
              <a:t>make &amp;&amp; make install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05006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Nginx</a:t>
            </a:r>
            <a:r>
              <a:rPr lang="zh-CN" altLang="en-US" sz="3600" dirty="0"/>
              <a:t>和</a:t>
            </a:r>
            <a:r>
              <a:rPr lang="en-US" altLang="zh-CN" sz="3600" dirty="0" err="1"/>
              <a:t>Tengine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309212"/>
          </a:xfrm>
        </p:spPr>
        <p:txBody>
          <a:bodyPr/>
          <a:lstStyle/>
          <a:p>
            <a:r>
              <a:rPr lang="zh-CN" altLang="en-US" sz="2000" dirty="0"/>
              <a:t>安装</a:t>
            </a:r>
          </a:p>
          <a:p>
            <a:pPr lvl="1"/>
            <a:r>
              <a:rPr lang="en-US" altLang="zh-CN" sz="1200" dirty="0"/>
              <a:t>./configure \</a:t>
            </a:r>
          </a:p>
          <a:p>
            <a:pPr lvl="1"/>
            <a:r>
              <a:rPr lang="en-US" altLang="zh-CN" sz="1200" dirty="0"/>
              <a:t>  --prefix=/opt/</a:t>
            </a:r>
            <a:r>
              <a:rPr lang="en-US" altLang="zh-CN" sz="1200" dirty="0" err="1"/>
              <a:t>sxt</a:t>
            </a:r>
            <a:r>
              <a:rPr lang="en-US" altLang="zh-CN" sz="1200" dirty="0"/>
              <a:t>/soft/tengine-2.1.0/ \</a:t>
            </a:r>
          </a:p>
          <a:p>
            <a:pPr lvl="1"/>
            <a:r>
              <a:rPr lang="en-US" altLang="zh-CN" sz="1200" dirty="0"/>
              <a:t>  --error-log-path=/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/log/</a:t>
            </a:r>
            <a:r>
              <a:rPr lang="en-US" altLang="zh-CN" sz="1200" dirty="0" err="1"/>
              <a:t>nginx</a:t>
            </a:r>
            <a:r>
              <a:rPr lang="en-US" altLang="zh-CN" sz="1200" dirty="0"/>
              <a:t>/error.log \</a:t>
            </a:r>
          </a:p>
          <a:p>
            <a:pPr lvl="1"/>
            <a:r>
              <a:rPr lang="en-US" altLang="zh-CN" sz="1200" dirty="0"/>
              <a:t>  --http-log-path=/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/log/</a:t>
            </a:r>
            <a:r>
              <a:rPr lang="en-US" altLang="zh-CN" sz="1200" dirty="0" err="1"/>
              <a:t>nginx</a:t>
            </a:r>
            <a:r>
              <a:rPr lang="en-US" altLang="zh-CN" sz="1200" dirty="0"/>
              <a:t>/access.log \</a:t>
            </a:r>
          </a:p>
          <a:p>
            <a:pPr lvl="1"/>
            <a:r>
              <a:rPr lang="en-US" altLang="zh-CN" sz="1200" dirty="0"/>
              <a:t>  --</a:t>
            </a:r>
            <a:r>
              <a:rPr lang="en-US" altLang="zh-CN" sz="1200" dirty="0" err="1"/>
              <a:t>pid</a:t>
            </a:r>
            <a:r>
              <a:rPr lang="en-US" altLang="zh-CN" sz="1200" dirty="0"/>
              <a:t>-path=/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/run/</a:t>
            </a:r>
            <a:r>
              <a:rPr lang="en-US" altLang="zh-CN" sz="1200" dirty="0" err="1"/>
              <a:t>nginx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nginx.pid</a:t>
            </a:r>
            <a:r>
              <a:rPr lang="en-US" altLang="zh-CN" sz="1200" dirty="0"/>
              <a:t>  \</a:t>
            </a:r>
          </a:p>
          <a:p>
            <a:pPr lvl="1"/>
            <a:r>
              <a:rPr lang="en-US" altLang="zh-CN" sz="1200" dirty="0"/>
              <a:t>  --lock-path=/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/lock/</a:t>
            </a:r>
            <a:r>
              <a:rPr lang="en-US" altLang="zh-CN" sz="1200" dirty="0" err="1"/>
              <a:t>nginx.lock</a:t>
            </a:r>
            <a:r>
              <a:rPr lang="en-US" altLang="zh-CN" sz="1200" dirty="0"/>
              <a:t> \</a:t>
            </a:r>
          </a:p>
          <a:p>
            <a:pPr lvl="1"/>
            <a:r>
              <a:rPr lang="en-US" altLang="zh-CN" sz="1200" dirty="0"/>
              <a:t>  --with-</a:t>
            </a:r>
            <a:r>
              <a:rPr lang="en-US" altLang="zh-CN" sz="1200" dirty="0" err="1"/>
              <a:t>http_ssl_module</a:t>
            </a:r>
            <a:r>
              <a:rPr lang="en-US" altLang="zh-CN" sz="1200" dirty="0"/>
              <a:t> \</a:t>
            </a:r>
          </a:p>
          <a:p>
            <a:pPr lvl="1"/>
            <a:r>
              <a:rPr lang="en-US" altLang="zh-CN" sz="1200" dirty="0"/>
              <a:t>  --with-</a:t>
            </a:r>
            <a:r>
              <a:rPr lang="en-US" altLang="zh-CN" sz="1200" dirty="0" err="1"/>
              <a:t>http_flv_module</a:t>
            </a:r>
            <a:r>
              <a:rPr lang="en-US" altLang="zh-CN" sz="1200" dirty="0"/>
              <a:t> \</a:t>
            </a:r>
          </a:p>
          <a:p>
            <a:pPr lvl="1"/>
            <a:r>
              <a:rPr lang="en-US" altLang="zh-CN" sz="1200" dirty="0"/>
              <a:t>  --with-</a:t>
            </a:r>
            <a:r>
              <a:rPr lang="en-US" altLang="zh-CN" sz="1200" dirty="0" err="1"/>
              <a:t>http_stub_status_module</a:t>
            </a:r>
            <a:r>
              <a:rPr lang="en-US" altLang="zh-CN" sz="1200" dirty="0"/>
              <a:t> \</a:t>
            </a:r>
          </a:p>
          <a:p>
            <a:pPr lvl="1"/>
            <a:r>
              <a:rPr lang="en-US" altLang="zh-CN" sz="1200" dirty="0"/>
              <a:t>  --with-</a:t>
            </a:r>
            <a:r>
              <a:rPr lang="en-US" altLang="zh-CN" sz="1200" dirty="0" err="1"/>
              <a:t>http_gzip_static_module</a:t>
            </a:r>
            <a:r>
              <a:rPr lang="en-US" altLang="zh-CN" sz="1200" dirty="0"/>
              <a:t> \</a:t>
            </a:r>
          </a:p>
          <a:p>
            <a:pPr lvl="1"/>
            <a:r>
              <a:rPr lang="en-US" altLang="zh-CN" sz="1200" dirty="0"/>
              <a:t>  --http-client-body-temp-path=/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/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/</a:t>
            </a:r>
            <a:r>
              <a:rPr lang="en-US" altLang="zh-CN" sz="1200" dirty="0" err="1"/>
              <a:t>nginx</a:t>
            </a:r>
            <a:r>
              <a:rPr lang="en-US" altLang="zh-CN" sz="1200" dirty="0"/>
              <a:t>/client/ \</a:t>
            </a:r>
          </a:p>
          <a:p>
            <a:pPr lvl="1"/>
            <a:r>
              <a:rPr lang="en-US" altLang="zh-CN" sz="1200" dirty="0"/>
              <a:t>  --http-proxy-temp-path=/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/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/</a:t>
            </a:r>
            <a:r>
              <a:rPr lang="en-US" altLang="zh-CN" sz="1200" dirty="0" err="1"/>
              <a:t>nginx</a:t>
            </a:r>
            <a:r>
              <a:rPr lang="en-US" altLang="zh-CN" sz="1200" dirty="0"/>
              <a:t>/proxy/ \</a:t>
            </a:r>
          </a:p>
          <a:p>
            <a:pPr lvl="1"/>
            <a:r>
              <a:rPr lang="en-US" altLang="zh-CN" sz="1200" dirty="0"/>
              <a:t>  --http-</a:t>
            </a:r>
            <a:r>
              <a:rPr lang="en-US" altLang="zh-CN" sz="1200" dirty="0" err="1"/>
              <a:t>fastcgi</a:t>
            </a:r>
            <a:r>
              <a:rPr lang="en-US" altLang="zh-CN" sz="1200" dirty="0"/>
              <a:t>-temp-path=/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/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/</a:t>
            </a:r>
            <a:r>
              <a:rPr lang="en-US" altLang="zh-CN" sz="1200" dirty="0" err="1"/>
              <a:t>nginx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fcgi</a:t>
            </a:r>
            <a:r>
              <a:rPr lang="en-US" altLang="zh-CN" sz="1200" dirty="0"/>
              <a:t>/ \</a:t>
            </a:r>
          </a:p>
          <a:p>
            <a:pPr lvl="1"/>
            <a:r>
              <a:rPr lang="en-US" altLang="zh-CN" sz="1200" dirty="0"/>
              <a:t>  --http-</a:t>
            </a:r>
            <a:r>
              <a:rPr lang="en-US" altLang="zh-CN" sz="1200" dirty="0" err="1"/>
              <a:t>uwsgi</a:t>
            </a:r>
            <a:r>
              <a:rPr lang="en-US" altLang="zh-CN" sz="1200" dirty="0"/>
              <a:t>-temp-path=/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/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/</a:t>
            </a:r>
            <a:r>
              <a:rPr lang="en-US" altLang="zh-CN" sz="1200" dirty="0" err="1"/>
              <a:t>nginx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uwsgi</a:t>
            </a:r>
            <a:r>
              <a:rPr lang="en-US" altLang="zh-CN" sz="1200" dirty="0"/>
              <a:t> \</a:t>
            </a:r>
          </a:p>
          <a:p>
            <a:pPr lvl="1"/>
            <a:r>
              <a:rPr lang="en-US" altLang="zh-CN" sz="1200" dirty="0"/>
              <a:t>  --http-</a:t>
            </a:r>
            <a:r>
              <a:rPr lang="en-US" altLang="zh-CN" sz="1200" dirty="0" err="1"/>
              <a:t>scgi</a:t>
            </a:r>
            <a:r>
              <a:rPr lang="en-US" altLang="zh-CN" sz="1200" dirty="0"/>
              <a:t>-temp-path=/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/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/</a:t>
            </a:r>
            <a:r>
              <a:rPr lang="en-US" altLang="zh-CN" sz="1200" dirty="0" err="1"/>
              <a:t>nginx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scgi</a:t>
            </a:r>
            <a:r>
              <a:rPr lang="en-US" altLang="zh-CN" sz="1200" dirty="0"/>
              <a:t> \</a:t>
            </a:r>
          </a:p>
          <a:p>
            <a:pPr lvl="1"/>
            <a:r>
              <a:rPr lang="en-US" altLang="zh-CN" sz="1200" dirty="0"/>
              <a:t>  --with-</a:t>
            </a:r>
            <a:r>
              <a:rPr lang="en-US" altLang="zh-CN" sz="1200" dirty="0" err="1"/>
              <a:t>pcre</a:t>
            </a:r>
            <a:r>
              <a:rPr lang="en-US" altLang="zh-CN" sz="1200" dirty="0"/>
              <a:t> </a:t>
            </a:r>
          </a:p>
          <a:p>
            <a:pPr lvl="1"/>
            <a:r>
              <a:rPr lang="en-US" altLang="zh-CN" sz="1600" dirty="0"/>
              <a:t>make &amp;&amp; make install</a:t>
            </a:r>
          </a:p>
          <a:p>
            <a:pPr lvl="1"/>
            <a:r>
              <a:rPr lang="zh-CN" altLang="en-US" sz="1600" dirty="0"/>
              <a:t>启动和配置路径用默认的，用户和用户组限制，都去掉</a:t>
            </a:r>
            <a:endParaRPr lang="en-US" altLang="zh-CN" sz="1600" dirty="0"/>
          </a:p>
          <a:p>
            <a:pPr lvl="1"/>
            <a:r>
              <a:rPr lang="zh-CN" altLang="en-US" sz="1600" dirty="0"/>
              <a:t>其中</a:t>
            </a:r>
            <a:r>
              <a:rPr lang="en-US" altLang="zh-CN" sz="1600" dirty="0"/>
              <a:t>/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/</a:t>
            </a:r>
            <a:r>
              <a:rPr lang="en-US" altLang="zh-CN" sz="1600" dirty="0" err="1"/>
              <a:t>tmp</a:t>
            </a:r>
            <a:r>
              <a:rPr lang="en-US" altLang="zh-CN" sz="1600" dirty="0"/>
              <a:t>/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/client/</a:t>
            </a:r>
            <a:r>
              <a:rPr lang="zh-CN" altLang="en-US" sz="1600" dirty="0"/>
              <a:t>目录需要手动创建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79743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540C6-3792-4D93-A489-34C94633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ED9AB-8405-41CF-A871-8596B4D1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594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Nginx</a:t>
            </a:r>
            <a:r>
              <a:rPr lang="zh-CN" altLang="en-US" sz="3600" dirty="0"/>
              <a:t>和</a:t>
            </a:r>
            <a:r>
              <a:rPr lang="en-US" altLang="zh-CN" sz="3600" dirty="0" err="1"/>
              <a:t>Tengine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添加安装的</a:t>
            </a:r>
            <a:r>
              <a:rPr lang="en-US" altLang="zh-CN" sz="2000" dirty="0" err="1"/>
              <a:t>tengine</a:t>
            </a:r>
            <a:r>
              <a:rPr lang="zh-CN" altLang="en-US" sz="2000" dirty="0"/>
              <a:t>到注册表，具体内容见附件</a:t>
            </a:r>
            <a:r>
              <a:rPr lang="en-US" altLang="zh-CN" sz="2000" dirty="0" err="1"/>
              <a:t>nginx</a:t>
            </a: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1484784"/>
            <a:ext cx="6364497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725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Nginx</a:t>
            </a:r>
            <a:r>
              <a:rPr lang="zh-CN" altLang="en-US" sz="3600" dirty="0"/>
              <a:t>和</a:t>
            </a:r>
            <a:r>
              <a:rPr lang="en-US" altLang="zh-CN" sz="3600" dirty="0" err="1"/>
              <a:t>Tengine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注意修改路径，</a:t>
            </a:r>
            <a:r>
              <a:rPr lang="zh-CN" altLang="en-US" sz="2000" b="1" dirty="0">
                <a:solidFill>
                  <a:srgbClr val="FF0000"/>
                </a:solidFill>
              </a:rPr>
              <a:t>而且必须是在</a:t>
            </a:r>
            <a:r>
              <a:rPr lang="en-US" altLang="zh-CN" sz="2000" b="1" dirty="0">
                <a:solidFill>
                  <a:srgbClr val="FF0000"/>
                </a:solidFill>
              </a:rPr>
              <a:t>/etc/</a:t>
            </a:r>
            <a:r>
              <a:rPr lang="en-US" altLang="zh-CN" sz="2000" b="1" dirty="0" err="1">
                <a:solidFill>
                  <a:srgbClr val="FF0000"/>
                </a:solidFill>
              </a:rPr>
              <a:t>init.d</a:t>
            </a:r>
            <a:r>
              <a:rPr lang="zh-CN" altLang="en-US" sz="2000" b="1" dirty="0">
                <a:solidFill>
                  <a:srgbClr val="FF0000"/>
                </a:solidFill>
              </a:rPr>
              <a:t>、下面</a:t>
            </a:r>
            <a:r>
              <a:rPr lang="en-US" altLang="zh-CN" sz="2000" b="1" dirty="0">
                <a:solidFill>
                  <a:srgbClr val="FF0000"/>
                </a:solidFill>
              </a:rPr>
              <a:t>touch</a:t>
            </a:r>
            <a:r>
              <a:rPr lang="zh-CN" altLang="en-US" sz="2000" b="1" dirty="0">
                <a:solidFill>
                  <a:srgbClr val="FF0000"/>
                </a:solidFill>
              </a:rPr>
              <a:t>或者</a:t>
            </a:r>
            <a:r>
              <a:rPr lang="en-US" altLang="zh-CN" sz="2000" b="1" dirty="0">
                <a:solidFill>
                  <a:srgbClr val="FF0000"/>
                </a:solidFill>
              </a:rPr>
              <a:t>vi</a:t>
            </a:r>
            <a:r>
              <a:rPr lang="zh-CN" altLang="en-US" sz="2000" b="1" dirty="0">
                <a:solidFill>
                  <a:srgbClr val="FF0000"/>
                </a:solidFill>
              </a:rPr>
              <a:t>来新建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b="1" dirty="0">
                <a:solidFill>
                  <a:srgbClr val="FF0000"/>
                </a:solidFill>
              </a:rPr>
              <a:t>不能用</a:t>
            </a:r>
            <a:r>
              <a:rPr lang="en-US" altLang="zh-CN" sz="2000" b="1" dirty="0" err="1">
                <a:solidFill>
                  <a:srgbClr val="FF0000"/>
                </a:solidFill>
              </a:rPr>
              <a:t>xftp</a:t>
            </a:r>
            <a:r>
              <a:rPr lang="zh-CN" altLang="en-US" sz="2000" b="1" dirty="0">
                <a:solidFill>
                  <a:srgbClr val="FF0000"/>
                </a:solidFill>
              </a:rPr>
              <a:t>传进去，否则文件不被识别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zh-CN" alt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00808"/>
            <a:ext cx="56483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6840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Nginx</a:t>
            </a:r>
            <a:r>
              <a:rPr lang="zh-CN" altLang="en-US" sz="3600" dirty="0"/>
              <a:t>和</a:t>
            </a:r>
            <a:r>
              <a:rPr lang="en-US" altLang="zh-CN" sz="3600" dirty="0" err="1"/>
              <a:t>Tengine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000" dirty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、修改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文件的执行权限</a:t>
            </a:r>
          </a:p>
          <a:p>
            <a:r>
              <a:rPr lang="zh-CN" altLang="en-US" sz="2000" dirty="0"/>
              <a:t>	</a:t>
            </a:r>
            <a:r>
              <a:rPr lang="en-US" altLang="zh-CN" sz="2000" dirty="0" err="1"/>
              <a:t>chmod</a:t>
            </a:r>
            <a:r>
              <a:rPr lang="en-US" altLang="zh-CN" sz="2000" dirty="0"/>
              <a:t> +x </a:t>
            </a:r>
            <a:r>
              <a:rPr lang="en-US" altLang="zh-CN" sz="2000" dirty="0" err="1"/>
              <a:t>nginx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、添加该文件到系统服务中去</a:t>
            </a:r>
          </a:p>
          <a:p>
            <a:r>
              <a:rPr lang="zh-CN" altLang="en-US" sz="2000" dirty="0"/>
              <a:t>	</a:t>
            </a:r>
            <a:r>
              <a:rPr lang="en-US" altLang="zh-CN" sz="2000" dirty="0" err="1"/>
              <a:t>chkconfig</a:t>
            </a:r>
            <a:r>
              <a:rPr lang="en-US" altLang="zh-CN" sz="2000" dirty="0"/>
              <a:t> --add </a:t>
            </a:r>
            <a:r>
              <a:rPr lang="en-US" altLang="zh-CN" sz="2000" dirty="0" err="1"/>
              <a:t>nginx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查看是否添加成功</a:t>
            </a:r>
          </a:p>
          <a:p>
            <a:r>
              <a:rPr lang="zh-CN" altLang="en-US" sz="2000" dirty="0"/>
              <a:t>	</a:t>
            </a:r>
            <a:r>
              <a:rPr lang="en-US" altLang="zh-CN" sz="2000" dirty="0" err="1"/>
              <a:t>chkconfig</a:t>
            </a:r>
            <a:r>
              <a:rPr lang="en-US" altLang="zh-CN" sz="2000" dirty="0"/>
              <a:t> --list </a:t>
            </a:r>
            <a:r>
              <a:rPr lang="en-US" altLang="zh-CN" sz="2000" dirty="0" err="1"/>
              <a:t>nginx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启动，停止，重新装载</a:t>
            </a:r>
          </a:p>
          <a:p>
            <a:r>
              <a:rPr lang="en-US" altLang="zh-CN" sz="2000" dirty="0"/>
              <a:t>service </a:t>
            </a:r>
            <a:r>
              <a:rPr lang="en-US" altLang="zh-CN" sz="2000" dirty="0" err="1"/>
              <a:t>nginx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start|stop|reload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3547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343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Nginx</a:t>
            </a:r>
            <a:r>
              <a:rPr lang="zh-CN" altLang="en-US" sz="3600" dirty="0"/>
              <a:t>配置解析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#</a:t>
            </a:r>
            <a:r>
              <a:rPr lang="zh-CN" altLang="en-US" sz="2000" dirty="0"/>
              <a:t>工作模式与连接数上限</a:t>
            </a:r>
          </a:p>
          <a:p>
            <a:r>
              <a:rPr lang="en-US" altLang="zh-CN" sz="2000" dirty="0"/>
              <a:t>events</a:t>
            </a: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#</a:t>
            </a:r>
            <a:r>
              <a:rPr lang="zh-CN" altLang="en-US" sz="2000" dirty="0"/>
              <a:t>参考事件模型，</a:t>
            </a:r>
            <a:r>
              <a:rPr lang="en-US" altLang="zh-CN" sz="2000" dirty="0"/>
              <a:t>use [ </a:t>
            </a:r>
            <a:r>
              <a:rPr lang="en-US" altLang="zh-CN" sz="2000" dirty="0" err="1"/>
              <a:t>kqueue</a:t>
            </a:r>
            <a:r>
              <a:rPr lang="en-US" altLang="zh-CN" sz="2000" dirty="0"/>
              <a:t> | </a:t>
            </a:r>
            <a:r>
              <a:rPr lang="en-US" altLang="zh-CN" sz="2000" dirty="0" err="1"/>
              <a:t>rtsig</a:t>
            </a:r>
            <a:r>
              <a:rPr lang="en-US" altLang="zh-CN" sz="2000" dirty="0"/>
              <a:t> | </a:t>
            </a:r>
            <a:r>
              <a:rPr lang="en-US" altLang="zh-CN" sz="2000" dirty="0" err="1"/>
              <a:t>epoll</a:t>
            </a:r>
            <a:r>
              <a:rPr lang="en-US" altLang="zh-CN" sz="2000" dirty="0"/>
              <a:t> | /dev/poll | select | poll ]; </a:t>
            </a:r>
            <a:r>
              <a:rPr lang="en-US" altLang="zh-CN" sz="2000" dirty="0" err="1"/>
              <a:t>epoll</a:t>
            </a:r>
            <a:r>
              <a:rPr lang="zh-CN" altLang="en-US" sz="2000" dirty="0"/>
              <a:t>模型是</a:t>
            </a:r>
            <a:r>
              <a:rPr lang="en-US" altLang="zh-CN" sz="2000" dirty="0"/>
              <a:t>Linux 2.6</a:t>
            </a:r>
            <a:r>
              <a:rPr lang="zh-CN" altLang="en-US" sz="2000" dirty="0"/>
              <a:t>以上版本内核中的高性能网络</a:t>
            </a:r>
            <a:r>
              <a:rPr lang="en-US" altLang="zh-CN" sz="2000" dirty="0"/>
              <a:t>I/O</a:t>
            </a:r>
            <a:r>
              <a:rPr lang="zh-CN" altLang="en-US" sz="2000" dirty="0"/>
              <a:t>模型，如果跑在</a:t>
            </a:r>
            <a:r>
              <a:rPr lang="en-US" altLang="zh-CN" sz="2000" dirty="0"/>
              <a:t>FreeBSD</a:t>
            </a:r>
            <a:r>
              <a:rPr lang="zh-CN" altLang="en-US" sz="2000" dirty="0"/>
              <a:t>上面，就用</a:t>
            </a:r>
            <a:r>
              <a:rPr lang="en-US" altLang="zh-CN" sz="2000" dirty="0" err="1"/>
              <a:t>kqueue</a:t>
            </a:r>
            <a:r>
              <a:rPr lang="zh-CN" altLang="en-US" sz="2000" dirty="0"/>
              <a:t>模型。</a:t>
            </a:r>
          </a:p>
          <a:p>
            <a:r>
              <a:rPr lang="en-US" altLang="zh-CN" sz="2000" dirty="0"/>
              <a:t>use </a:t>
            </a:r>
            <a:r>
              <a:rPr lang="en-US" altLang="zh-CN" sz="2000" dirty="0" err="1"/>
              <a:t>epoll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#</a:t>
            </a:r>
            <a:r>
              <a:rPr lang="zh-CN" altLang="en-US" sz="2000" dirty="0"/>
              <a:t>单个进程最大连接数（最大连接数</a:t>
            </a:r>
            <a:r>
              <a:rPr lang="en-US" altLang="zh-CN" sz="2000" dirty="0"/>
              <a:t>=</a:t>
            </a:r>
            <a:r>
              <a:rPr lang="zh-CN" altLang="en-US" sz="2000" dirty="0"/>
              <a:t>连接数*进程数）</a:t>
            </a:r>
          </a:p>
          <a:p>
            <a:r>
              <a:rPr lang="en-US" altLang="zh-CN" sz="2000" dirty="0" err="1"/>
              <a:t>worker_connections</a:t>
            </a:r>
            <a:r>
              <a:rPr lang="en-US" altLang="zh-CN" sz="2000" dirty="0"/>
              <a:t> 65535;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2607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Nginx</a:t>
            </a:r>
            <a:r>
              <a:rPr lang="zh-CN" altLang="en-US" sz="3600" dirty="0"/>
              <a:t>配置解析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event</a:t>
            </a:r>
            <a:r>
              <a:rPr lang="zh-CN" altLang="en-US" sz="2000" dirty="0"/>
              <a:t>下的一些配置及其意义</a:t>
            </a:r>
            <a:endParaRPr lang="en-US" altLang="zh-CN" sz="2000" dirty="0"/>
          </a:p>
          <a:p>
            <a:pPr lvl="1"/>
            <a:r>
              <a:rPr lang="en-US" altLang="zh-CN" sz="1600" dirty="0"/>
              <a:t> #</a:t>
            </a:r>
            <a:r>
              <a:rPr lang="zh-CN" altLang="en-US" sz="1600" dirty="0"/>
              <a:t>单个后台</a:t>
            </a:r>
            <a:r>
              <a:rPr lang="en-US" altLang="zh-CN" sz="1600" dirty="0"/>
              <a:t>worker process</a:t>
            </a:r>
            <a:r>
              <a:rPr lang="zh-CN" altLang="en-US" sz="1600" dirty="0"/>
              <a:t>进程的最大并发链接数    </a:t>
            </a:r>
          </a:p>
          <a:p>
            <a:pPr lvl="1"/>
            <a:r>
              <a:rPr lang="zh-CN" altLang="en-US" sz="1600" dirty="0"/>
              <a:t>    </a:t>
            </a:r>
            <a:r>
              <a:rPr lang="en-US" altLang="zh-CN" sz="1600" dirty="0" err="1"/>
              <a:t>worker_connections</a:t>
            </a:r>
            <a:r>
              <a:rPr lang="en-US" altLang="zh-CN" sz="1600" dirty="0"/>
              <a:t>  1024;</a:t>
            </a:r>
          </a:p>
          <a:p>
            <a:pPr lvl="1"/>
            <a:r>
              <a:rPr lang="en-US" altLang="zh-CN" sz="1600" dirty="0"/>
              <a:t>    # </a:t>
            </a:r>
            <a:r>
              <a:rPr lang="zh-CN" altLang="en-US" sz="1600" dirty="0"/>
              <a:t>并发总数是 </a:t>
            </a:r>
            <a:r>
              <a:rPr lang="en-US" altLang="zh-CN" sz="1600" dirty="0" err="1"/>
              <a:t>worker_processes</a:t>
            </a:r>
            <a:r>
              <a:rPr lang="en-US" altLang="zh-CN" sz="1600" dirty="0"/>
              <a:t> </a:t>
            </a:r>
            <a:r>
              <a:rPr lang="zh-CN" altLang="en-US" sz="1600" dirty="0"/>
              <a:t>和 </a:t>
            </a:r>
            <a:r>
              <a:rPr lang="en-US" altLang="zh-CN" sz="1600" dirty="0" err="1"/>
              <a:t>worker_connections</a:t>
            </a:r>
            <a:r>
              <a:rPr lang="en-US" altLang="zh-CN" sz="1600" dirty="0"/>
              <a:t> </a:t>
            </a:r>
            <a:r>
              <a:rPr lang="zh-CN" altLang="en-US" sz="1600" dirty="0"/>
              <a:t>的乘积</a:t>
            </a:r>
          </a:p>
          <a:p>
            <a:pPr lvl="1"/>
            <a:r>
              <a:rPr lang="zh-CN" altLang="en-US" sz="1600" dirty="0"/>
              <a:t>    </a:t>
            </a:r>
            <a:r>
              <a:rPr lang="en-US" altLang="zh-CN" sz="1600" dirty="0"/>
              <a:t># </a:t>
            </a:r>
            <a:r>
              <a:rPr lang="zh-CN" altLang="en-US" sz="1600" dirty="0"/>
              <a:t>即 </a:t>
            </a:r>
            <a:r>
              <a:rPr lang="en-US" altLang="zh-CN" sz="1600" dirty="0" err="1"/>
              <a:t>max_clients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worker_processes</a:t>
            </a:r>
            <a:r>
              <a:rPr lang="en-US" altLang="zh-CN" sz="1600" dirty="0"/>
              <a:t> * </a:t>
            </a:r>
            <a:r>
              <a:rPr lang="en-US" altLang="zh-CN" sz="1600" dirty="0" err="1"/>
              <a:t>worker_connections</a:t>
            </a:r>
            <a:endParaRPr lang="en-US" altLang="zh-CN" sz="1600" dirty="0"/>
          </a:p>
          <a:p>
            <a:pPr lvl="1"/>
            <a:r>
              <a:rPr lang="en-US" altLang="zh-CN" sz="1600" dirty="0"/>
              <a:t>    # </a:t>
            </a:r>
            <a:r>
              <a:rPr lang="zh-CN" altLang="en-US" sz="1600" dirty="0"/>
              <a:t>在设置了反向代理的情况下，</a:t>
            </a:r>
            <a:r>
              <a:rPr lang="en-US" altLang="zh-CN" sz="1600" dirty="0" err="1"/>
              <a:t>max_clients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worker_processes</a:t>
            </a:r>
            <a:r>
              <a:rPr lang="en-US" altLang="zh-CN" sz="1600" dirty="0"/>
              <a:t> * </a:t>
            </a:r>
            <a:r>
              <a:rPr lang="en-US" altLang="zh-CN" sz="1600" dirty="0" err="1"/>
              <a:t>worker_connections</a:t>
            </a:r>
            <a:r>
              <a:rPr lang="en-US" altLang="zh-CN" sz="1600" dirty="0"/>
              <a:t> / 4  </a:t>
            </a:r>
            <a:r>
              <a:rPr lang="zh-CN" altLang="en-US" sz="1600" dirty="0"/>
              <a:t>为什么</a:t>
            </a:r>
          </a:p>
          <a:p>
            <a:pPr lvl="1"/>
            <a:r>
              <a:rPr lang="zh-CN" altLang="en-US" sz="1600" dirty="0"/>
              <a:t>    </a:t>
            </a:r>
            <a:r>
              <a:rPr lang="en-US" altLang="zh-CN" sz="1600" dirty="0"/>
              <a:t># </a:t>
            </a:r>
            <a:r>
              <a:rPr lang="zh-CN" altLang="en-US" sz="1600" dirty="0"/>
              <a:t>为什么上面反向代理要除以</a:t>
            </a:r>
            <a:r>
              <a:rPr lang="en-US" altLang="zh-CN" sz="1600" dirty="0"/>
              <a:t>4</a:t>
            </a:r>
            <a:r>
              <a:rPr lang="zh-CN" altLang="en-US" sz="1600" dirty="0"/>
              <a:t>，应该说是一个经验值</a:t>
            </a:r>
          </a:p>
          <a:p>
            <a:pPr lvl="1"/>
            <a:r>
              <a:rPr lang="zh-CN" altLang="en-US" sz="1600" dirty="0"/>
              <a:t>    </a:t>
            </a:r>
            <a:r>
              <a:rPr lang="en-US" altLang="zh-CN" sz="1600" dirty="0"/>
              <a:t># </a:t>
            </a:r>
            <a:r>
              <a:rPr lang="zh-CN" altLang="en-US" sz="1600" dirty="0"/>
              <a:t>根据以上条件，正常情况下的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 Server</a:t>
            </a:r>
            <a:r>
              <a:rPr lang="zh-CN" altLang="en-US" sz="1600" dirty="0"/>
              <a:t>可以应付的最大连接数为：</a:t>
            </a:r>
            <a:r>
              <a:rPr lang="en-US" altLang="zh-CN" sz="1600" dirty="0"/>
              <a:t>4 * 8000 = 32000</a:t>
            </a:r>
          </a:p>
          <a:p>
            <a:pPr lvl="1"/>
            <a:r>
              <a:rPr lang="en-US" altLang="zh-CN" sz="1600" dirty="0"/>
              <a:t>    # </a:t>
            </a:r>
            <a:r>
              <a:rPr lang="en-US" altLang="zh-CN" sz="1600" dirty="0" err="1"/>
              <a:t>worker_connections</a:t>
            </a:r>
            <a:r>
              <a:rPr lang="en-US" altLang="zh-CN" sz="1600" dirty="0"/>
              <a:t> </a:t>
            </a:r>
            <a:r>
              <a:rPr lang="zh-CN" altLang="en-US" sz="1600" dirty="0"/>
              <a:t>值的设置跟物理内存大小有关</a:t>
            </a:r>
          </a:p>
          <a:p>
            <a:pPr lvl="1"/>
            <a:r>
              <a:rPr lang="zh-CN" altLang="en-US" sz="1600" dirty="0"/>
              <a:t>    </a:t>
            </a:r>
            <a:r>
              <a:rPr lang="en-US" altLang="zh-CN" sz="1600" dirty="0"/>
              <a:t># </a:t>
            </a:r>
            <a:r>
              <a:rPr lang="zh-CN" altLang="en-US" sz="1600" dirty="0"/>
              <a:t>因为并发受</a:t>
            </a:r>
            <a:r>
              <a:rPr lang="en-US" altLang="zh-CN" sz="1600" dirty="0"/>
              <a:t>IO</a:t>
            </a:r>
            <a:r>
              <a:rPr lang="zh-CN" altLang="en-US" sz="1600" dirty="0"/>
              <a:t>约束，</a:t>
            </a:r>
            <a:r>
              <a:rPr lang="en-US" altLang="zh-CN" sz="1600" dirty="0" err="1"/>
              <a:t>max_clients</a:t>
            </a:r>
            <a:r>
              <a:rPr lang="zh-CN" altLang="en-US" sz="1600" dirty="0"/>
              <a:t>的值须小于系统可以打开的最大文件数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6025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Nginx</a:t>
            </a:r>
            <a:r>
              <a:rPr lang="zh-CN" altLang="en-US" sz="3600" dirty="0"/>
              <a:t>配置解析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event</a:t>
            </a:r>
            <a:r>
              <a:rPr lang="zh-CN" altLang="en-US" sz="2000" dirty="0"/>
              <a:t>下的一些配置及其意义</a:t>
            </a:r>
            <a:endParaRPr lang="en-US" altLang="zh-CN" sz="2000" dirty="0"/>
          </a:p>
          <a:p>
            <a:pPr lvl="1"/>
            <a:r>
              <a:rPr lang="en-US" altLang="zh-CN" sz="1600" dirty="0"/>
              <a:t># </a:t>
            </a:r>
            <a:r>
              <a:rPr lang="zh-CN" altLang="en-US" sz="1600" dirty="0"/>
              <a:t>而系统可以打开的最大文件数和内存大小成正比，一般</a:t>
            </a:r>
            <a:r>
              <a:rPr lang="en-US" altLang="zh-CN" sz="1600" dirty="0"/>
              <a:t>1GB</a:t>
            </a:r>
            <a:r>
              <a:rPr lang="zh-CN" altLang="en-US" sz="1600" dirty="0"/>
              <a:t>内存的机器上可以打开的文件数大约是</a:t>
            </a:r>
            <a:r>
              <a:rPr lang="en-US" altLang="zh-CN" sz="1600" dirty="0"/>
              <a:t>10</a:t>
            </a:r>
            <a:r>
              <a:rPr lang="zh-CN" altLang="en-US" sz="1600" dirty="0"/>
              <a:t>万左右</a:t>
            </a:r>
          </a:p>
          <a:p>
            <a:pPr lvl="1"/>
            <a:r>
              <a:rPr lang="zh-CN" altLang="en-US" sz="1600" dirty="0"/>
              <a:t>    </a:t>
            </a:r>
            <a:r>
              <a:rPr lang="en-US" altLang="zh-CN" sz="1600" dirty="0"/>
              <a:t># </a:t>
            </a:r>
            <a:r>
              <a:rPr lang="zh-CN" altLang="en-US" sz="1600" dirty="0"/>
              <a:t>我们来看看</a:t>
            </a:r>
            <a:r>
              <a:rPr lang="en-US" altLang="zh-CN" sz="1600" dirty="0"/>
              <a:t>360M</a:t>
            </a:r>
            <a:r>
              <a:rPr lang="zh-CN" altLang="en-US" sz="1600" dirty="0"/>
              <a:t>内存的</a:t>
            </a:r>
            <a:r>
              <a:rPr lang="en-US" altLang="zh-CN" sz="1600" dirty="0"/>
              <a:t>VPS</a:t>
            </a:r>
            <a:r>
              <a:rPr lang="zh-CN" altLang="en-US" sz="1600" dirty="0"/>
              <a:t>可以打开的文件句柄数是多少：</a:t>
            </a:r>
          </a:p>
          <a:p>
            <a:pPr lvl="1"/>
            <a:r>
              <a:rPr lang="zh-CN" altLang="en-US" sz="1600" dirty="0"/>
              <a:t>    </a:t>
            </a:r>
            <a:r>
              <a:rPr lang="en-US" altLang="zh-CN" sz="1600" dirty="0"/>
              <a:t># $ cat /proc/sys/</a:t>
            </a:r>
            <a:r>
              <a:rPr lang="en-US" altLang="zh-CN" sz="1600" dirty="0" err="1"/>
              <a:t>fs</a:t>
            </a:r>
            <a:r>
              <a:rPr lang="en-US" altLang="zh-CN" sz="1600" dirty="0"/>
              <a:t>/file-max</a:t>
            </a:r>
          </a:p>
          <a:p>
            <a:pPr lvl="1"/>
            <a:r>
              <a:rPr lang="en-US" altLang="zh-CN" sz="1600" dirty="0"/>
              <a:t>    # </a:t>
            </a:r>
            <a:r>
              <a:rPr lang="zh-CN" altLang="en-US" sz="1600" dirty="0"/>
              <a:t>输出 </a:t>
            </a:r>
            <a:r>
              <a:rPr lang="en-US" altLang="zh-CN" sz="1600" dirty="0"/>
              <a:t>34336</a:t>
            </a:r>
          </a:p>
          <a:p>
            <a:pPr lvl="1"/>
            <a:r>
              <a:rPr lang="en-US" altLang="zh-CN" sz="1600" dirty="0"/>
              <a:t>    # 32000 &lt; 34336</a:t>
            </a:r>
            <a:r>
              <a:rPr lang="zh-CN" altLang="en-US" sz="1600" dirty="0"/>
              <a:t>，即并发连接总数小于系统可以打开的文件句柄总数，这样就在操作系统可以承受的范围之内</a:t>
            </a:r>
          </a:p>
          <a:p>
            <a:pPr lvl="1"/>
            <a:r>
              <a:rPr lang="zh-CN" altLang="en-US" sz="1600" dirty="0"/>
              <a:t>    </a:t>
            </a:r>
            <a:r>
              <a:rPr lang="en-US" altLang="zh-CN" sz="1600" dirty="0"/>
              <a:t># </a:t>
            </a:r>
            <a:r>
              <a:rPr lang="zh-CN" altLang="en-US" sz="1600" dirty="0"/>
              <a:t>所以，</a:t>
            </a:r>
            <a:r>
              <a:rPr lang="en-US" altLang="zh-CN" sz="1600" dirty="0" err="1"/>
              <a:t>worker_connections</a:t>
            </a:r>
            <a:r>
              <a:rPr lang="en-US" altLang="zh-CN" sz="1600" dirty="0"/>
              <a:t> </a:t>
            </a:r>
            <a:r>
              <a:rPr lang="zh-CN" altLang="en-US" sz="1600" dirty="0"/>
              <a:t>的值需根据 </a:t>
            </a:r>
            <a:r>
              <a:rPr lang="en-US" altLang="zh-CN" sz="1600" dirty="0" err="1"/>
              <a:t>worker_processes</a:t>
            </a:r>
            <a:r>
              <a:rPr lang="en-US" altLang="zh-CN" sz="1600" dirty="0"/>
              <a:t> </a:t>
            </a:r>
            <a:r>
              <a:rPr lang="zh-CN" altLang="en-US" sz="1600" dirty="0"/>
              <a:t>进程数目和系统可以打开的最大文件总数进行适当地进行设置</a:t>
            </a:r>
          </a:p>
          <a:p>
            <a:pPr lvl="1"/>
            <a:r>
              <a:rPr lang="zh-CN" altLang="en-US" sz="1600" dirty="0"/>
              <a:t>    </a:t>
            </a:r>
            <a:r>
              <a:rPr lang="en-US" altLang="zh-CN" sz="1600" dirty="0"/>
              <a:t># </a:t>
            </a:r>
            <a:r>
              <a:rPr lang="zh-CN" altLang="en-US" sz="1600" dirty="0"/>
              <a:t>使得并发总数小于操作系统可以打开的最大文件数目</a:t>
            </a:r>
          </a:p>
          <a:p>
            <a:pPr lvl="1"/>
            <a:r>
              <a:rPr lang="zh-CN" altLang="en-US" sz="1600" dirty="0"/>
              <a:t>    </a:t>
            </a:r>
            <a:r>
              <a:rPr lang="en-US" altLang="zh-CN" sz="1600" dirty="0"/>
              <a:t># </a:t>
            </a:r>
            <a:r>
              <a:rPr lang="zh-CN" altLang="en-US" sz="1600" dirty="0"/>
              <a:t>其实质也就是根据主机的物理</a:t>
            </a:r>
            <a:r>
              <a:rPr lang="en-US" altLang="zh-CN" sz="1600" dirty="0"/>
              <a:t>CPU</a:t>
            </a:r>
            <a:r>
              <a:rPr lang="zh-CN" altLang="en-US" sz="1600" dirty="0"/>
              <a:t>和内存进行配置</a:t>
            </a:r>
          </a:p>
          <a:p>
            <a:pPr lvl="1"/>
            <a:r>
              <a:rPr lang="zh-CN" altLang="en-US" sz="1600" dirty="0"/>
              <a:t>    </a:t>
            </a:r>
            <a:r>
              <a:rPr lang="en-US" altLang="zh-CN" sz="1600" dirty="0"/>
              <a:t># </a:t>
            </a:r>
            <a:r>
              <a:rPr lang="zh-CN" altLang="en-US" sz="1600" dirty="0"/>
              <a:t>当然，理论上的并发总数可能会和实际有所偏差，因为主机还有其他的工作进程需要消耗系统资源。</a:t>
            </a:r>
          </a:p>
          <a:p>
            <a:pPr lvl="1"/>
            <a:r>
              <a:rPr lang="zh-CN" altLang="en-US" sz="1600" dirty="0"/>
              <a:t>    </a:t>
            </a:r>
            <a:r>
              <a:rPr lang="en-US" altLang="zh-CN" sz="1600" dirty="0"/>
              <a:t># </a:t>
            </a:r>
            <a:r>
              <a:rPr lang="en-US" altLang="zh-CN" sz="1600" dirty="0" err="1"/>
              <a:t>ulimit</a:t>
            </a:r>
            <a:r>
              <a:rPr lang="en-US" altLang="zh-CN" sz="1600" dirty="0"/>
              <a:t> -</a:t>
            </a:r>
            <a:r>
              <a:rPr lang="en-US" altLang="zh-CN" sz="1600" dirty="0" err="1"/>
              <a:t>SHn</a:t>
            </a:r>
            <a:r>
              <a:rPr lang="en-US" altLang="zh-CN" sz="1600" dirty="0"/>
              <a:t> 65535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0654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Nginx</a:t>
            </a:r>
            <a:r>
              <a:rPr lang="zh-CN" altLang="en-US" sz="3600" dirty="0"/>
              <a:t>配置解析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nginx.conf</a:t>
            </a:r>
            <a:r>
              <a:rPr lang="zh-CN" altLang="en-US" sz="2000" dirty="0"/>
              <a:t>配置文件</a:t>
            </a:r>
            <a:endParaRPr lang="en-US" altLang="zh-CN" sz="2000" dirty="0"/>
          </a:p>
          <a:p>
            <a:pPr lvl="1"/>
            <a:r>
              <a:rPr lang="en-US" altLang="zh-CN" sz="1600" dirty="0"/>
              <a:t>#</a:t>
            </a:r>
            <a:r>
              <a:rPr lang="zh-CN" altLang="en-US" sz="1600" dirty="0"/>
              <a:t>定义</a:t>
            </a:r>
            <a:r>
              <a:rPr lang="en-US" altLang="zh-CN" sz="1600" dirty="0"/>
              <a:t>Nginx</a:t>
            </a:r>
            <a:r>
              <a:rPr lang="zh-CN" altLang="en-US" sz="1600" dirty="0"/>
              <a:t>运行的用户和用户组</a:t>
            </a:r>
          </a:p>
          <a:p>
            <a:pPr lvl="1"/>
            <a:r>
              <a:rPr lang="en-US" altLang="zh-CN" sz="1600" dirty="0"/>
              <a:t>user www </a:t>
            </a:r>
            <a:r>
              <a:rPr lang="en-US" altLang="zh-CN" sz="1600" dirty="0" err="1"/>
              <a:t>www</a:t>
            </a:r>
            <a:r>
              <a:rPr lang="en-US" altLang="zh-CN" sz="1600" dirty="0"/>
              <a:t>;</a:t>
            </a:r>
          </a:p>
          <a:p>
            <a:pPr lvl="1"/>
            <a:endParaRPr lang="en-US" altLang="zh-CN" sz="1600" dirty="0"/>
          </a:p>
          <a:p>
            <a:pPr lvl="1"/>
            <a:r>
              <a:rPr lang="en-US" altLang="zh-CN" sz="1600" dirty="0"/>
              <a:t>#</a:t>
            </a:r>
            <a:r>
              <a:rPr lang="en-US" altLang="zh-CN" sz="1600" dirty="0" err="1"/>
              <a:t>nginx</a:t>
            </a:r>
            <a:r>
              <a:rPr lang="zh-CN" altLang="en-US" sz="1600" dirty="0"/>
              <a:t>进程数，建议设置为等于</a:t>
            </a:r>
            <a:r>
              <a:rPr lang="en-US" altLang="zh-CN" sz="1600" dirty="0"/>
              <a:t>CPU</a:t>
            </a:r>
            <a:r>
              <a:rPr lang="zh-CN" altLang="en-US" sz="1600" dirty="0"/>
              <a:t>总核心数。</a:t>
            </a:r>
          </a:p>
          <a:p>
            <a:pPr lvl="1"/>
            <a:r>
              <a:rPr lang="en-US" altLang="zh-CN" sz="1600" dirty="0" err="1"/>
              <a:t>worker_processes</a:t>
            </a:r>
            <a:r>
              <a:rPr lang="en-US" altLang="zh-CN" sz="1600" dirty="0"/>
              <a:t> 8;</a:t>
            </a:r>
          </a:p>
          <a:p>
            <a:pPr lvl="1"/>
            <a:endParaRPr lang="en-US" altLang="zh-CN" sz="1600" dirty="0"/>
          </a:p>
          <a:p>
            <a:pPr lvl="1"/>
            <a:r>
              <a:rPr lang="en-US" altLang="zh-CN" sz="1600" dirty="0"/>
              <a:t>#</a:t>
            </a:r>
            <a:r>
              <a:rPr lang="zh-CN" altLang="en-US" sz="1600" dirty="0"/>
              <a:t>全局错误日志定义类型，</a:t>
            </a:r>
            <a:r>
              <a:rPr lang="en-US" altLang="zh-CN" sz="1600" dirty="0"/>
              <a:t>[ debug | info | notice | warn | error | </a:t>
            </a:r>
            <a:r>
              <a:rPr lang="en-US" altLang="zh-CN" sz="1600" dirty="0" err="1"/>
              <a:t>crit</a:t>
            </a:r>
            <a:r>
              <a:rPr lang="en-US" altLang="zh-CN" sz="1600" dirty="0"/>
              <a:t> ]</a:t>
            </a:r>
          </a:p>
          <a:p>
            <a:pPr lvl="1"/>
            <a:r>
              <a:rPr lang="en-US" altLang="zh-CN" sz="1600" dirty="0" err="1"/>
              <a:t>error_log</a:t>
            </a:r>
            <a:r>
              <a:rPr lang="en-US" altLang="zh-CN" sz="1600" dirty="0"/>
              <a:t> /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/log/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/error.log info;</a:t>
            </a:r>
          </a:p>
          <a:p>
            <a:pPr lvl="1"/>
            <a:endParaRPr lang="en-US" altLang="zh-CN" sz="1600" dirty="0"/>
          </a:p>
          <a:p>
            <a:pPr lvl="1"/>
            <a:r>
              <a:rPr lang="en-US" altLang="zh-CN" sz="1600" dirty="0"/>
              <a:t>#</a:t>
            </a:r>
            <a:r>
              <a:rPr lang="zh-CN" altLang="en-US" sz="1600" dirty="0"/>
              <a:t>进程文件</a:t>
            </a:r>
          </a:p>
          <a:p>
            <a:pPr lvl="1"/>
            <a:r>
              <a:rPr lang="en-US" altLang="zh-CN" sz="1600" dirty="0" err="1"/>
              <a:t>pid</a:t>
            </a:r>
            <a:r>
              <a:rPr lang="en-US" altLang="zh-CN" sz="1600" dirty="0"/>
              <a:t> /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/run/</a:t>
            </a:r>
            <a:r>
              <a:rPr lang="en-US" altLang="zh-CN" sz="1600" dirty="0" err="1"/>
              <a:t>nginx.pid</a:t>
            </a:r>
            <a:r>
              <a:rPr lang="en-US" altLang="zh-CN" sz="1600" dirty="0"/>
              <a:t>;</a:t>
            </a:r>
          </a:p>
          <a:p>
            <a:pPr lvl="1"/>
            <a:endParaRPr lang="en-US" altLang="zh-CN" sz="1600" dirty="0"/>
          </a:p>
          <a:p>
            <a:pPr lvl="1"/>
            <a:r>
              <a:rPr lang="en-US" altLang="zh-CN" sz="1600" dirty="0"/>
              <a:t>#</a:t>
            </a:r>
            <a:r>
              <a:rPr lang="zh-CN" altLang="en-US" sz="1600" dirty="0"/>
              <a:t>一个</a:t>
            </a:r>
            <a:r>
              <a:rPr lang="en-US" altLang="zh-CN" sz="1600" dirty="0" err="1"/>
              <a:t>nginx</a:t>
            </a:r>
            <a:r>
              <a:rPr lang="zh-CN" altLang="en-US" sz="1600" dirty="0"/>
              <a:t>进程打开的最多文件描述符数目，理论值应该是最多打开文件数（系统的值</a:t>
            </a:r>
            <a:r>
              <a:rPr lang="en-US" altLang="zh-CN" sz="1600" dirty="0" err="1"/>
              <a:t>ulimit</a:t>
            </a:r>
            <a:r>
              <a:rPr lang="en-US" altLang="zh-CN" sz="1600" dirty="0"/>
              <a:t> -n</a:t>
            </a:r>
            <a:r>
              <a:rPr lang="zh-CN" altLang="en-US" sz="1600" dirty="0"/>
              <a:t>）与</a:t>
            </a:r>
            <a:r>
              <a:rPr lang="en-US" altLang="zh-CN" sz="1600" dirty="0" err="1"/>
              <a:t>nginx</a:t>
            </a:r>
            <a:r>
              <a:rPr lang="zh-CN" altLang="en-US" sz="1600" dirty="0"/>
              <a:t>进程数相除，但是</a:t>
            </a:r>
            <a:r>
              <a:rPr lang="en-US" altLang="zh-CN" sz="1600" dirty="0" err="1"/>
              <a:t>nginx</a:t>
            </a:r>
            <a:r>
              <a:rPr lang="zh-CN" altLang="en-US" sz="1600" dirty="0"/>
              <a:t>分配请求并不均匀，所以建议与</a:t>
            </a:r>
            <a:r>
              <a:rPr lang="en-US" altLang="zh-CN" sz="1600" dirty="0" err="1"/>
              <a:t>ulimit</a:t>
            </a:r>
            <a:r>
              <a:rPr lang="en-US" altLang="zh-CN" sz="1600" dirty="0"/>
              <a:t> -n</a:t>
            </a:r>
            <a:r>
              <a:rPr lang="zh-CN" altLang="en-US" sz="1600" dirty="0"/>
              <a:t>的值保持一致。</a:t>
            </a:r>
          </a:p>
          <a:p>
            <a:pPr lvl="1"/>
            <a:r>
              <a:rPr lang="en-US" altLang="zh-CN" sz="1600" dirty="0" err="1"/>
              <a:t>worker_rlimit_nofile</a:t>
            </a:r>
            <a:r>
              <a:rPr lang="en-US" altLang="zh-CN" sz="1600" dirty="0"/>
              <a:t> 65535;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87146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D0FB87E-F7B9-4836-993E-BF1D13E258D7}"/>
              </a:ext>
            </a:extLst>
          </p:cNvPr>
          <p:cNvSpPr/>
          <p:nvPr/>
        </p:nvSpPr>
        <p:spPr>
          <a:xfrm>
            <a:off x="1607315" y="2763020"/>
            <a:ext cx="5596674" cy="95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B1080A-148A-493C-A61D-6AD4496E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58A355-49A2-4763-BC9F-60B26ACE62CF}"/>
              </a:ext>
            </a:extLst>
          </p:cNvPr>
          <p:cNvSpPr/>
          <p:nvPr/>
        </p:nvSpPr>
        <p:spPr>
          <a:xfrm>
            <a:off x="1607315" y="4224738"/>
            <a:ext cx="5596674" cy="95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F55276-0506-42C8-8421-E7BEEC3E2402}"/>
              </a:ext>
            </a:extLst>
          </p:cNvPr>
          <p:cNvSpPr/>
          <p:nvPr/>
        </p:nvSpPr>
        <p:spPr>
          <a:xfrm>
            <a:off x="1835696" y="4483376"/>
            <a:ext cx="1224136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kernel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412255-F683-438F-9CA9-0906C32F8F2C}"/>
              </a:ext>
            </a:extLst>
          </p:cNvPr>
          <p:cNvSpPr/>
          <p:nvPr/>
        </p:nvSpPr>
        <p:spPr>
          <a:xfrm>
            <a:off x="1803329" y="2924944"/>
            <a:ext cx="1224136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NGINX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8431EB-535F-4BC7-AE23-C013B3EF6509}"/>
              </a:ext>
            </a:extLst>
          </p:cNvPr>
          <p:cNvSpPr/>
          <p:nvPr/>
        </p:nvSpPr>
        <p:spPr>
          <a:xfrm>
            <a:off x="5794123" y="2963714"/>
            <a:ext cx="1224136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kernel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05EA4A0-0B31-46F1-B3C7-970010FA553D}"/>
              </a:ext>
            </a:extLst>
          </p:cNvPr>
          <p:cNvCxnSpPr/>
          <p:nvPr/>
        </p:nvCxnSpPr>
        <p:spPr>
          <a:xfrm flipH="1">
            <a:off x="2447764" y="3501008"/>
            <a:ext cx="3996444" cy="982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1E807EE-B305-4B4F-BBA1-48D8D6B79BF3}"/>
              </a:ext>
            </a:extLst>
          </p:cNvPr>
          <p:cNvSpPr/>
          <p:nvPr/>
        </p:nvSpPr>
        <p:spPr>
          <a:xfrm>
            <a:off x="3707904" y="5535140"/>
            <a:ext cx="1224136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I/O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60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Nginx</a:t>
            </a:r>
            <a:r>
              <a:rPr lang="zh-CN" altLang="en-US" sz="3600" dirty="0"/>
              <a:t>配置解析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857232"/>
            <a:ext cx="8786874" cy="5524096"/>
          </a:xfrm>
        </p:spPr>
        <p:txBody>
          <a:bodyPr/>
          <a:lstStyle/>
          <a:p>
            <a:r>
              <a:rPr lang="en-US" altLang="zh-CN" sz="2000" dirty="0"/>
              <a:t>http</a:t>
            </a:r>
            <a:r>
              <a:rPr lang="zh-CN" altLang="en-US" sz="2000" dirty="0"/>
              <a:t>下的一些配置及其意义</a:t>
            </a:r>
            <a:endParaRPr lang="en-US" altLang="zh-CN" sz="2000" dirty="0"/>
          </a:p>
          <a:p>
            <a:pPr lvl="1"/>
            <a:r>
              <a:rPr lang="en-US" altLang="zh-CN" sz="1600" dirty="0"/>
              <a:t>#</a:t>
            </a:r>
            <a:r>
              <a:rPr lang="zh-CN" altLang="en-US" sz="1600" dirty="0"/>
              <a:t>设定</a:t>
            </a:r>
            <a:r>
              <a:rPr lang="en-US" altLang="zh-CN" sz="1600" dirty="0"/>
              <a:t>http</a:t>
            </a:r>
            <a:r>
              <a:rPr lang="zh-CN" altLang="en-US" sz="1600" dirty="0"/>
              <a:t>服务器</a:t>
            </a:r>
          </a:p>
          <a:p>
            <a:pPr lvl="1"/>
            <a:r>
              <a:rPr lang="en-US" altLang="zh-CN" sz="1600" dirty="0"/>
              <a:t>http</a:t>
            </a:r>
          </a:p>
          <a:p>
            <a:pPr lvl="1"/>
            <a:r>
              <a:rPr lang="en-US" altLang="zh-CN" sz="1600" dirty="0"/>
              <a:t>{</a:t>
            </a:r>
          </a:p>
          <a:p>
            <a:pPr lvl="1"/>
            <a:r>
              <a:rPr lang="en-US" altLang="zh-CN" sz="1600" dirty="0"/>
              <a:t>include </a:t>
            </a:r>
            <a:r>
              <a:rPr lang="en-US" altLang="zh-CN" sz="1600" dirty="0" err="1"/>
              <a:t>mime.types</a:t>
            </a:r>
            <a:r>
              <a:rPr lang="en-US" altLang="zh-CN" sz="1600" dirty="0"/>
              <a:t>; #</a:t>
            </a:r>
            <a:r>
              <a:rPr lang="zh-CN" altLang="en-US" sz="1600" dirty="0"/>
              <a:t>文件扩展名与文件类型映射表</a:t>
            </a:r>
          </a:p>
          <a:p>
            <a:pPr lvl="1"/>
            <a:r>
              <a:rPr lang="en-US" altLang="zh-CN" sz="1600" dirty="0" err="1"/>
              <a:t>default_type</a:t>
            </a:r>
            <a:r>
              <a:rPr lang="en-US" altLang="zh-CN" sz="1600" dirty="0"/>
              <a:t> application/octet-stream; #</a:t>
            </a:r>
            <a:r>
              <a:rPr lang="zh-CN" altLang="en-US" sz="1600" dirty="0"/>
              <a:t>默认文件类型</a:t>
            </a:r>
          </a:p>
          <a:p>
            <a:pPr lvl="1"/>
            <a:r>
              <a:rPr lang="en-US" altLang="zh-CN" sz="1600" dirty="0"/>
              <a:t>#charset utf-8; #</a:t>
            </a:r>
            <a:r>
              <a:rPr lang="zh-CN" altLang="en-US" sz="1600" dirty="0"/>
              <a:t>默认编码</a:t>
            </a:r>
          </a:p>
          <a:p>
            <a:pPr lvl="1"/>
            <a:r>
              <a:rPr lang="en-US" altLang="zh-CN" sz="1600" dirty="0" err="1"/>
              <a:t>server_names_hash_bucket_size</a:t>
            </a:r>
            <a:r>
              <a:rPr lang="en-US" altLang="zh-CN" sz="1600" dirty="0"/>
              <a:t> 128; #</a:t>
            </a:r>
            <a:r>
              <a:rPr lang="zh-CN" altLang="en-US" sz="1600" dirty="0"/>
              <a:t>服务器名字的</a:t>
            </a:r>
            <a:r>
              <a:rPr lang="en-US" altLang="zh-CN" sz="1600" dirty="0"/>
              <a:t>hash</a:t>
            </a:r>
            <a:r>
              <a:rPr lang="zh-CN" altLang="en-US" sz="1600" dirty="0"/>
              <a:t>表大小</a:t>
            </a:r>
          </a:p>
          <a:p>
            <a:pPr lvl="1"/>
            <a:r>
              <a:rPr lang="en-US" altLang="zh-CN" sz="1600" dirty="0" err="1"/>
              <a:t>client_header_buffer_size</a:t>
            </a:r>
            <a:r>
              <a:rPr lang="en-US" altLang="zh-CN" sz="1600" dirty="0"/>
              <a:t> 32k; #</a:t>
            </a:r>
            <a:r>
              <a:rPr lang="zh-CN" altLang="en-US" sz="1600" dirty="0"/>
              <a:t>上传文件大小限制</a:t>
            </a:r>
          </a:p>
          <a:p>
            <a:pPr lvl="1"/>
            <a:r>
              <a:rPr lang="en-US" altLang="zh-CN" sz="1600" dirty="0" err="1"/>
              <a:t>large_client_header_buffers</a:t>
            </a:r>
            <a:r>
              <a:rPr lang="en-US" altLang="zh-CN" sz="1600" dirty="0"/>
              <a:t> 4 64k; #</a:t>
            </a:r>
            <a:r>
              <a:rPr lang="zh-CN" altLang="en-US" sz="1600" dirty="0"/>
              <a:t>设定请求缓</a:t>
            </a:r>
          </a:p>
          <a:p>
            <a:pPr lvl="1"/>
            <a:r>
              <a:rPr lang="en-US" altLang="zh-CN" sz="1600" dirty="0" err="1"/>
              <a:t>client_max_body_size</a:t>
            </a:r>
            <a:r>
              <a:rPr lang="en-US" altLang="zh-CN" sz="1600" dirty="0"/>
              <a:t> 8m; #</a:t>
            </a:r>
            <a:r>
              <a:rPr lang="zh-CN" altLang="en-US" sz="1600" dirty="0"/>
              <a:t>设定请求缓</a:t>
            </a:r>
          </a:p>
          <a:p>
            <a:pPr lvl="1"/>
            <a:r>
              <a:rPr lang="en-US" altLang="zh-CN" sz="1600" dirty="0" err="1"/>
              <a:t>sendfile</a:t>
            </a:r>
            <a:r>
              <a:rPr lang="en-US" altLang="zh-CN" sz="1600" dirty="0"/>
              <a:t> on; #</a:t>
            </a:r>
            <a:r>
              <a:rPr lang="zh-CN" altLang="en-US" sz="1600" dirty="0"/>
              <a:t>开启高效文件传输模式，</a:t>
            </a:r>
            <a:r>
              <a:rPr lang="en-US" altLang="zh-CN" sz="1600" dirty="0" err="1"/>
              <a:t>sendfile</a:t>
            </a:r>
            <a:r>
              <a:rPr lang="zh-CN" altLang="en-US" sz="1600" dirty="0"/>
              <a:t>指令指定</a:t>
            </a:r>
            <a:r>
              <a:rPr lang="en-US" altLang="zh-CN" sz="1600" dirty="0" err="1"/>
              <a:t>nginx</a:t>
            </a:r>
            <a:r>
              <a:rPr lang="zh-CN" altLang="en-US" sz="1600" dirty="0"/>
              <a:t>是否调用</a:t>
            </a:r>
            <a:r>
              <a:rPr lang="en-US" altLang="zh-CN" sz="1600" dirty="0" err="1"/>
              <a:t>sendfile</a:t>
            </a:r>
            <a:r>
              <a:rPr lang="zh-CN" altLang="en-US" sz="1600" dirty="0"/>
              <a:t>函数来输出文件，对于普通应用设为 </a:t>
            </a:r>
            <a:r>
              <a:rPr lang="en-US" altLang="zh-CN" sz="1600" dirty="0"/>
              <a:t>on</a:t>
            </a:r>
            <a:r>
              <a:rPr lang="zh-CN" altLang="en-US" sz="1600" dirty="0"/>
              <a:t>，如果用来进行下载等应用磁盘</a:t>
            </a:r>
            <a:r>
              <a:rPr lang="en-US" altLang="zh-CN" sz="1600" dirty="0"/>
              <a:t>IO</a:t>
            </a:r>
            <a:r>
              <a:rPr lang="zh-CN" altLang="en-US" sz="1600" dirty="0"/>
              <a:t>重负载应用，可设置为</a:t>
            </a:r>
            <a:r>
              <a:rPr lang="en-US" altLang="zh-CN" sz="1600" dirty="0"/>
              <a:t>off</a:t>
            </a:r>
            <a:r>
              <a:rPr lang="zh-CN" altLang="en-US" sz="1600" dirty="0"/>
              <a:t>，以平衡磁盘与网络</a:t>
            </a:r>
            <a:r>
              <a:rPr lang="en-US" altLang="zh-CN" sz="1600" dirty="0"/>
              <a:t>I/O</a:t>
            </a:r>
            <a:r>
              <a:rPr lang="zh-CN" altLang="en-US" sz="1600" dirty="0"/>
              <a:t>处理速度，降低系统的负载。注意：如果图片显示不正常把这个改成</a:t>
            </a:r>
            <a:r>
              <a:rPr lang="en-US" altLang="zh-CN" sz="1600" dirty="0"/>
              <a:t>off</a:t>
            </a:r>
            <a:r>
              <a:rPr lang="zh-CN" altLang="en-US" sz="1600" dirty="0"/>
              <a:t>。</a:t>
            </a:r>
          </a:p>
          <a:p>
            <a:pPr lvl="1"/>
            <a:r>
              <a:rPr lang="en-US" altLang="zh-CN" sz="1600" dirty="0" err="1"/>
              <a:t>autoindex</a:t>
            </a:r>
            <a:r>
              <a:rPr lang="en-US" altLang="zh-CN" sz="1600" dirty="0"/>
              <a:t> on; #</a:t>
            </a:r>
            <a:r>
              <a:rPr lang="zh-CN" altLang="en-US" sz="1600" dirty="0"/>
              <a:t>开启目录列表访问，合适下载服务器，默认关闭。</a:t>
            </a:r>
          </a:p>
          <a:p>
            <a:pPr lvl="1"/>
            <a:r>
              <a:rPr lang="en-US" altLang="zh-CN" sz="1600" dirty="0" err="1"/>
              <a:t>tcp_nopush</a:t>
            </a:r>
            <a:r>
              <a:rPr lang="en-US" altLang="zh-CN" sz="1600" dirty="0"/>
              <a:t> on; #</a:t>
            </a:r>
            <a:r>
              <a:rPr lang="zh-CN" altLang="en-US" sz="1600" dirty="0"/>
              <a:t>防止网络阻塞</a:t>
            </a:r>
          </a:p>
          <a:p>
            <a:pPr lvl="1"/>
            <a:r>
              <a:rPr lang="en-US" altLang="zh-CN" sz="1600" dirty="0" err="1"/>
              <a:t>tcp_nodelay</a:t>
            </a:r>
            <a:r>
              <a:rPr lang="en-US" altLang="zh-CN" sz="1600" dirty="0"/>
              <a:t> on; #</a:t>
            </a:r>
            <a:r>
              <a:rPr lang="zh-CN" altLang="en-US" sz="1600" dirty="0"/>
              <a:t>防止网络阻塞</a:t>
            </a:r>
          </a:p>
          <a:p>
            <a:pPr lvl="1"/>
            <a:r>
              <a:rPr lang="en-US" altLang="zh-CN" sz="1600" dirty="0" err="1"/>
              <a:t>keepalive_timeout</a:t>
            </a:r>
            <a:r>
              <a:rPr lang="en-US" altLang="zh-CN" sz="1600" dirty="0"/>
              <a:t> 120; #</a:t>
            </a:r>
            <a:r>
              <a:rPr lang="zh-CN" altLang="en-US" sz="1600" dirty="0"/>
              <a:t>长连接超时时间，单位是秒</a:t>
            </a:r>
          </a:p>
        </p:txBody>
      </p:sp>
    </p:spTree>
    <p:extLst>
      <p:ext uri="{BB962C8B-B14F-4D97-AF65-F5344CB8AC3E}">
        <p14:creationId xmlns:p14="http://schemas.microsoft.com/office/powerpoint/2010/main" val="288878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19216-BBE7-4778-9D3C-6604C3DD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面向服务：</a:t>
            </a:r>
            <a:r>
              <a:rPr lang="en-US" altLang="zh-CN"/>
              <a:t>1</a:t>
            </a:r>
            <a:r>
              <a:rPr lang="zh-CN" altLang="en-US"/>
              <a:t>，连接成功：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4970C3-1CE4-447A-9E3D-ECB883E5FB40}"/>
              </a:ext>
            </a:extLst>
          </p:cNvPr>
          <p:cNvSpPr/>
          <p:nvPr/>
        </p:nvSpPr>
        <p:spPr>
          <a:xfrm>
            <a:off x="-421700" y="1915212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730665-3468-4B22-85E4-30FE03434ED7}"/>
              </a:ext>
            </a:extLst>
          </p:cNvPr>
          <p:cNvSpPr/>
          <p:nvPr/>
        </p:nvSpPr>
        <p:spPr>
          <a:xfrm>
            <a:off x="2611074" y="252359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LVS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12E5A53-5987-4CE7-AF5D-492B4AF8A3E6}"/>
              </a:ext>
            </a:extLst>
          </p:cNvPr>
          <p:cNvSpPr/>
          <p:nvPr/>
        </p:nvSpPr>
        <p:spPr>
          <a:xfrm>
            <a:off x="1784550" y="2641870"/>
            <a:ext cx="1080120" cy="43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VIP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F372E5-EA92-41AF-BBE9-0FDB2F625EA7}"/>
              </a:ext>
            </a:extLst>
          </p:cNvPr>
          <p:cNvSpPr/>
          <p:nvPr/>
        </p:nvSpPr>
        <p:spPr>
          <a:xfrm>
            <a:off x="4399105" y="4655240"/>
            <a:ext cx="2498841" cy="47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nginx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2F372E5-EA92-41AF-BBE9-0FDB2F625EA7}"/>
              </a:ext>
            </a:extLst>
          </p:cNvPr>
          <p:cNvSpPr/>
          <p:nvPr/>
        </p:nvSpPr>
        <p:spPr>
          <a:xfrm>
            <a:off x="7861508" y="1412776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RS  user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2F372E5-EA92-41AF-BBE9-0FDB2F625EA7}"/>
              </a:ext>
            </a:extLst>
          </p:cNvPr>
          <p:cNvSpPr/>
          <p:nvPr/>
        </p:nvSpPr>
        <p:spPr>
          <a:xfrm>
            <a:off x="7915203" y="2558932"/>
            <a:ext cx="1080120" cy="65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RS  buy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tomcat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2F372E5-EA92-41AF-BBE9-0FDB2F625EA7}"/>
              </a:ext>
            </a:extLst>
          </p:cNvPr>
          <p:cNvSpPr/>
          <p:nvPr/>
        </p:nvSpPr>
        <p:spPr>
          <a:xfrm>
            <a:off x="4224722" y="260648"/>
            <a:ext cx="2847608" cy="4222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/search</a:t>
            </a:r>
            <a:r>
              <a:rPr lang="zh-CN" altLang="en-US">
                <a:solidFill>
                  <a:srgbClr val="FF0000"/>
                </a:solidFill>
              </a:rPr>
              <a:t>？</a:t>
            </a:r>
            <a:r>
              <a:rPr lang="en-US" altLang="zh-CN">
                <a:solidFill>
                  <a:srgbClr val="FF0000"/>
                </a:solidFill>
              </a:rPr>
              <a:t>ooxx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识别</a:t>
            </a:r>
            <a:r>
              <a:rPr lang="en-US" altLang="zh-CN">
                <a:solidFill>
                  <a:srgbClr val="FF0000"/>
                </a:solidFill>
              </a:rPr>
              <a:t>uri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转发：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，建立握手连接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，接收请求，分析</a:t>
            </a:r>
            <a:r>
              <a:rPr lang="en-US" altLang="zh-CN">
                <a:solidFill>
                  <a:srgbClr val="FF0000"/>
                </a:solidFill>
              </a:rPr>
              <a:t>uri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，转发给对应的后端服务器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，等待后端的响应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【</a:t>
            </a:r>
            <a:r>
              <a:rPr lang="zh-CN" altLang="en-US">
                <a:solidFill>
                  <a:srgbClr val="FF0000"/>
                </a:solidFill>
              </a:rPr>
              <a:t>反向代理</a:t>
            </a:r>
            <a:r>
              <a:rPr lang="en-US" altLang="zh-CN">
                <a:solidFill>
                  <a:srgbClr val="FF0000"/>
                </a:solidFill>
              </a:rPr>
              <a:t>】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tomcat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1000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httpd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？大于</a:t>
            </a:r>
            <a:r>
              <a:rPr lang="en-US" altLang="zh-CN">
                <a:solidFill>
                  <a:srgbClr val="FF0000"/>
                </a:solidFill>
              </a:rPr>
              <a:t>tomcat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nginx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5W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【</a:t>
            </a:r>
            <a:r>
              <a:rPr lang="zh-CN" altLang="en-US">
                <a:solidFill>
                  <a:srgbClr val="FF0000"/>
                </a:solidFill>
              </a:rPr>
              <a:t>负载均衡</a:t>
            </a:r>
            <a:r>
              <a:rPr lang="en-US" altLang="zh-CN">
                <a:solidFill>
                  <a:srgbClr val="FF0000"/>
                </a:solidFill>
              </a:rPr>
              <a:t>】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《</a:t>
            </a:r>
            <a:r>
              <a:rPr lang="zh-CN" altLang="en-US">
                <a:solidFill>
                  <a:srgbClr val="FF0000"/>
                </a:solidFill>
              </a:rPr>
              <a:t>目录树</a:t>
            </a:r>
            <a:r>
              <a:rPr lang="en-US" altLang="zh-CN">
                <a:solidFill>
                  <a:srgbClr val="FF0000"/>
                </a:solidFill>
              </a:rPr>
              <a:t>》</a:t>
            </a:r>
          </a:p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CCCA6A9-4300-44E6-BF2D-387CFB0D0053}"/>
              </a:ext>
            </a:extLst>
          </p:cNvPr>
          <p:cNvSpPr/>
          <p:nvPr/>
        </p:nvSpPr>
        <p:spPr>
          <a:xfrm>
            <a:off x="7933539" y="3662524"/>
            <a:ext cx="1080120" cy="65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RS search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tomcat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DE9A695-F083-4FF1-AF47-9FE7BB290B7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58420" y="2239248"/>
            <a:ext cx="1952654" cy="60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38A0F25-E6EF-44F5-BEB2-7281FA5C8ABA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7072330" y="2371988"/>
            <a:ext cx="861209" cy="161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3EE6B25D-E0DC-4C8F-95E7-743EA70639E6}"/>
              </a:ext>
            </a:extLst>
          </p:cNvPr>
          <p:cNvSpPr/>
          <p:nvPr/>
        </p:nvSpPr>
        <p:spPr>
          <a:xfrm>
            <a:off x="8085939" y="3814924"/>
            <a:ext cx="1080120" cy="65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RS search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tomcat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619ADA1-305C-4D6A-A840-5A4551AD71ED}"/>
              </a:ext>
            </a:extLst>
          </p:cNvPr>
          <p:cNvSpPr/>
          <p:nvPr/>
        </p:nvSpPr>
        <p:spPr>
          <a:xfrm>
            <a:off x="8238339" y="3967324"/>
            <a:ext cx="1080120" cy="65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RS search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tomcat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3494F30-7852-4983-A5FD-F6E6374F65B5}"/>
              </a:ext>
            </a:extLst>
          </p:cNvPr>
          <p:cNvSpPr/>
          <p:nvPr/>
        </p:nvSpPr>
        <p:spPr>
          <a:xfrm>
            <a:off x="8390739" y="4119724"/>
            <a:ext cx="1080120" cy="65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RS search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tomcat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F0E2775-9F21-4FD8-98A5-94C7C8248491}"/>
              </a:ext>
            </a:extLst>
          </p:cNvPr>
          <p:cNvSpPr/>
          <p:nvPr/>
        </p:nvSpPr>
        <p:spPr>
          <a:xfrm>
            <a:off x="8543139" y="4272124"/>
            <a:ext cx="1080120" cy="65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RS search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tomcat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6557609-7CD4-4702-B41E-18F664E6176C}"/>
              </a:ext>
            </a:extLst>
          </p:cNvPr>
          <p:cNvSpPr/>
          <p:nvPr/>
        </p:nvSpPr>
        <p:spPr>
          <a:xfrm>
            <a:off x="8962107" y="4615464"/>
            <a:ext cx="1080120" cy="65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RS search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tomcat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892B5E5-FB7F-4251-923B-F49DB09CC8DE}"/>
              </a:ext>
            </a:extLst>
          </p:cNvPr>
          <p:cNvSpPr/>
          <p:nvPr/>
        </p:nvSpPr>
        <p:spPr>
          <a:xfrm>
            <a:off x="8067603" y="2711332"/>
            <a:ext cx="1080120" cy="65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RS  buy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tomcat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CDAECE0-B084-40B8-9EDA-1A62E88CADD1}"/>
              </a:ext>
            </a:extLst>
          </p:cNvPr>
          <p:cNvSpPr/>
          <p:nvPr/>
        </p:nvSpPr>
        <p:spPr>
          <a:xfrm>
            <a:off x="8220003" y="2863732"/>
            <a:ext cx="1080120" cy="65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RS  buy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tomcat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671B300-B636-48A1-8782-6A4C4DEDB5B6}"/>
              </a:ext>
            </a:extLst>
          </p:cNvPr>
          <p:cNvSpPr/>
          <p:nvPr/>
        </p:nvSpPr>
        <p:spPr>
          <a:xfrm>
            <a:off x="8013908" y="1565176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RS  user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342DABF-D54C-485E-9061-A9D3F4FD7590}"/>
              </a:ext>
            </a:extLst>
          </p:cNvPr>
          <p:cNvSpPr/>
          <p:nvPr/>
        </p:nvSpPr>
        <p:spPr>
          <a:xfrm>
            <a:off x="4551505" y="4807640"/>
            <a:ext cx="2498841" cy="47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nginx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90D7216-29C0-4BD0-AAB1-AFCDF1FEEEA5}"/>
              </a:ext>
            </a:extLst>
          </p:cNvPr>
          <p:cNvSpPr/>
          <p:nvPr/>
        </p:nvSpPr>
        <p:spPr>
          <a:xfrm>
            <a:off x="4703905" y="4960040"/>
            <a:ext cx="2498841" cy="47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nginx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704D178-DC27-43D1-A93F-7EFFE3670F5F}"/>
              </a:ext>
            </a:extLst>
          </p:cNvPr>
          <p:cNvSpPr/>
          <p:nvPr/>
        </p:nvSpPr>
        <p:spPr>
          <a:xfrm>
            <a:off x="4856305" y="5112440"/>
            <a:ext cx="2498841" cy="47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nginx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99D5AD-4325-4F19-8818-9FE80749221B}"/>
              </a:ext>
            </a:extLst>
          </p:cNvPr>
          <p:cNvSpPr/>
          <p:nvPr/>
        </p:nvSpPr>
        <p:spPr>
          <a:xfrm>
            <a:off x="5008705" y="5264840"/>
            <a:ext cx="2498841" cy="47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nginx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F7656FF-7E06-462A-BCE0-03DF014CEE3A}"/>
              </a:ext>
            </a:extLst>
          </p:cNvPr>
          <p:cNvSpPr/>
          <p:nvPr/>
        </p:nvSpPr>
        <p:spPr>
          <a:xfrm>
            <a:off x="5161105" y="5417240"/>
            <a:ext cx="2498841" cy="47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nginx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9096AD1-CB95-484D-9E61-8BB355F861CD}"/>
              </a:ext>
            </a:extLst>
          </p:cNvPr>
          <p:cNvSpPr/>
          <p:nvPr/>
        </p:nvSpPr>
        <p:spPr>
          <a:xfrm>
            <a:off x="5313505" y="5569640"/>
            <a:ext cx="2498841" cy="47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nginx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E56986B-ABDE-4F79-B97B-108F673F9136}"/>
              </a:ext>
            </a:extLst>
          </p:cNvPr>
          <p:cNvSpPr/>
          <p:nvPr/>
        </p:nvSpPr>
        <p:spPr>
          <a:xfrm>
            <a:off x="5465905" y="5722040"/>
            <a:ext cx="2498841" cy="47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nginx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6E68411-3A31-4F15-92A5-DCF8B32880BC}"/>
              </a:ext>
            </a:extLst>
          </p:cNvPr>
          <p:cNvSpPr/>
          <p:nvPr/>
        </p:nvSpPr>
        <p:spPr>
          <a:xfrm>
            <a:off x="-269300" y="2067612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E5F32DB-7D64-4F6F-9987-2A10B7F24F22}"/>
              </a:ext>
            </a:extLst>
          </p:cNvPr>
          <p:cNvSpPr/>
          <p:nvPr/>
        </p:nvSpPr>
        <p:spPr>
          <a:xfrm>
            <a:off x="-116900" y="2220012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D04FA26-DFC3-4950-8B8C-A096E8226E73}"/>
              </a:ext>
            </a:extLst>
          </p:cNvPr>
          <p:cNvSpPr/>
          <p:nvPr/>
        </p:nvSpPr>
        <p:spPr>
          <a:xfrm>
            <a:off x="35500" y="2372412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2E50953-74F9-443F-A36B-5CAFF7A46D05}"/>
              </a:ext>
            </a:extLst>
          </p:cNvPr>
          <p:cNvSpPr/>
          <p:nvPr/>
        </p:nvSpPr>
        <p:spPr>
          <a:xfrm>
            <a:off x="187900" y="2524812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3C6C3BE-74C0-4373-8D5D-EEBFF40931F0}"/>
              </a:ext>
            </a:extLst>
          </p:cNvPr>
          <p:cNvSpPr/>
          <p:nvPr/>
        </p:nvSpPr>
        <p:spPr>
          <a:xfrm>
            <a:off x="340300" y="2677212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BB598B4-B746-441D-877B-2E8060D41085}"/>
              </a:ext>
            </a:extLst>
          </p:cNvPr>
          <p:cNvSpPr/>
          <p:nvPr/>
        </p:nvSpPr>
        <p:spPr>
          <a:xfrm>
            <a:off x="492700" y="2829612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2453CF3-5107-4B51-B3CB-3D8F69F37E30}"/>
              </a:ext>
            </a:extLst>
          </p:cNvPr>
          <p:cNvSpPr/>
          <p:nvPr/>
        </p:nvSpPr>
        <p:spPr>
          <a:xfrm>
            <a:off x="645100" y="2982012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6C02052-498E-4C08-9422-9F6C831E9077}"/>
              </a:ext>
            </a:extLst>
          </p:cNvPr>
          <p:cNvSpPr/>
          <p:nvPr/>
        </p:nvSpPr>
        <p:spPr>
          <a:xfrm>
            <a:off x="797500" y="3134412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CA9D58F-0997-4421-8557-945267969366}"/>
              </a:ext>
            </a:extLst>
          </p:cNvPr>
          <p:cNvSpPr/>
          <p:nvPr/>
        </p:nvSpPr>
        <p:spPr>
          <a:xfrm>
            <a:off x="949900" y="3286812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7D7EBC1-F2A2-4BD5-8FE4-C7D7BF9AA0A9}"/>
              </a:ext>
            </a:extLst>
          </p:cNvPr>
          <p:cNvSpPr/>
          <p:nvPr/>
        </p:nvSpPr>
        <p:spPr>
          <a:xfrm>
            <a:off x="1102300" y="3439212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21712A7-63E8-4B6C-AB9C-47F4375B18CE}"/>
              </a:ext>
            </a:extLst>
          </p:cNvPr>
          <p:cNvSpPr/>
          <p:nvPr/>
        </p:nvSpPr>
        <p:spPr>
          <a:xfrm>
            <a:off x="1254700" y="3591612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BE50744-7DA6-4F21-BC48-E5DD0CD9A403}"/>
              </a:ext>
            </a:extLst>
          </p:cNvPr>
          <p:cNvSpPr/>
          <p:nvPr/>
        </p:nvSpPr>
        <p:spPr>
          <a:xfrm>
            <a:off x="1407100" y="3744012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37DEB18-A74D-4906-8D81-B245E4343559}"/>
              </a:ext>
            </a:extLst>
          </p:cNvPr>
          <p:cNvSpPr/>
          <p:nvPr/>
        </p:nvSpPr>
        <p:spPr>
          <a:xfrm>
            <a:off x="1559500" y="3896412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47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Nginx</a:t>
            </a:r>
            <a:r>
              <a:rPr lang="zh-CN" altLang="en-US" sz="3600" dirty="0"/>
              <a:t>配置解析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857232"/>
            <a:ext cx="8786874" cy="5524096"/>
          </a:xfrm>
        </p:spPr>
        <p:txBody>
          <a:bodyPr/>
          <a:lstStyle/>
          <a:p>
            <a:r>
              <a:rPr lang="en-US" altLang="zh-CN" sz="2000" dirty="0" err="1"/>
              <a:t>gzip</a:t>
            </a:r>
            <a:r>
              <a:rPr lang="zh-CN" altLang="en-US" sz="2000" dirty="0"/>
              <a:t>的一些配置及其意义</a:t>
            </a:r>
            <a:endParaRPr lang="en-US" altLang="zh-CN" sz="2000" dirty="0"/>
          </a:p>
          <a:p>
            <a:pPr lvl="1"/>
            <a:r>
              <a:rPr lang="en-US" altLang="zh-CN" sz="1600" dirty="0"/>
              <a:t>#</a:t>
            </a:r>
            <a:r>
              <a:rPr lang="en-US" altLang="zh-CN" sz="1600" dirty="0" err="1"/>
              <a:t>gzip</a:t>
            </a:r>
            <a:r>
              <a:rPr lang="zh-CN" altLang="en-US" sz="1600" dirty="0"/>
              <a:t>模块设置</a:t>
            </a:r>
            <a:br>
              <a:rPr lang="zh-CN" altLang="en-US" sz="1600" dirty="0"/>
            </a:br>
            <a:r>
              <a:rPr lang="en-US" altLang="zh-CN" sz="1600" dirty="0" err="1"/>
              <a:t>gzip</a:t>
            </a:r>
            <a:r>
              <a:rPr lang="en-US" altLang="zh-CN" sz="1600" dirty="0"/>
              <a:t> on; #</a:t>
            </a:r>
            <a:r>
              <a:rPr lang="zh-CN" altLang="en-US" sz="1600" dirty="0"/>
              <a:t>开启</a:t>
            </a:r>
            <a:r>
              <a:rPr lang="en-US" altLang="zh-CN" sz="1600" dirty="0" err="1"/>
              <a:t>gzip</a:t>
            </a:r>
            <a:r>
              <a:rPr lang="zh-CN" altLang="en-US" sz="1600" dirty="0"/>
              <a:t>压缩输出</a:t>
            </a:r>
            <a:br>
              <a:rPr lang="zh-CN" altLang="en-US" sz="1600" dirty="0"/>
            </a:br>
            <a:r>
              <a:rPr lang="en-US" altLang="zh-CN" sz="1600" dirty="0" err="1"/>
              <a:t>gzip_min_length</a:t>
            </a:r>
            <a:r>
              <a:rPr lang="en-US" altLang="zh-CN" sz="1600" dirty="0"/>
              <a:t> 1k; #</a:t>
            </a:r>
            <a:r>
              <a:rPr lang="zh-CN" altLang="en-US" sz="1600" dirty="0"/>
              <a:t>最小压缩文件大小</a:t>
            </a:r>
            <a:br>
              <a:rPr lang="zh-CN" altLang="en-US" sz="1600" dirty="0"/>
            </a:br>
            <a:r>
              <a:rPr lang="en-US" altLang="zh-CN" sz="1600" dirty="0" err="1"/>
              <a:t>gzip_buffers</a:t>
            </a:r>
            <a:r>
              <a:rPr lang="en-US" altLang="zh-CN" sz="1600" dirty="0"/>
              <a:t> 4 16k; #</a:t>
            </a:r>
            <a:r>
              <a:rPr lang="zh-CN" altLang="en-US" sz="1600" dirty="0"/>
              <a:t>压缩缓冲区</a:t>
            </a:r>
            <a:br>
              <a:rPr lang="zh-CN" altLang="en-US" sz="1600" dirty="0"/>
            </a:br>
            <a:r>
              <a:rPr lang="en-US" altLang="zh-CN" sz="1600" dirty="0" err="1"/>
              <a:t>gzip_http_version</a:t>
            </a:r>
            <a:r>
              <a:rPr lang="en-US" altLang="zh-CN" sz="1600" dirty="0"/>
              <a:t> 1.0; #</a:t>
            </a:r>
            <a:r>
              <a:rPr lang="zh-CN" altLang="en-US" sz="1600" dirty="0"/>
              <a:t>压缩版本（默认</a:t>
            </a:r>
            <a:r>
              <a:rPr lang="en-US" altLang="zh-CN" sz="1600" dirty="0"/>
              <a:t>1.1</a:t>
            </a:r>
            <a:r>
              <a:rPr lang="zh-CN" altLang="en-US" sz="1600" dirty="0"/>
              <a:t>，前端如果是</a:t>
            </a:r>
            <a:r>
              <a:rPr lang="en-US" altLang="zh-CN" sz="1600" dirty="0"/>
              <a:t>squid2.5</a:t>
            </a:r>
            <a:r>
              <a:rPr lang="zh-CN" altLang="en-US" sz="1600" dirty="0"/>
              <a:t>请使用</a:t>
            </a:r>
            <a:r>
              <a:rPr lang="en-US" altLang="zh-CN" sz="1600" dirty="0"/>
              <a:t>1.0</a:t>
            </a:r>
            <a:r>
              <a:rPr lang="zh-CN" altLang="en-US" sz="1600" dirty="0"/>
              <a:t>）</a:t>
            </a:r>
            <a:br>
              <a:rPr lang="zh-CN" altLang="en-US" sz="1600" dirty="0"/>
            </a:br>
            <a:r>
              <a:rPr lang="en-US" altLang="zh-CN" sz="1600" dirty="0" err="1"/>
              <a:t>gzip_comp_level</a:t>
            </a:r>
            <a:r>
              <a:rPr lang="en-US" altLang="zh-CN" sz="1600" dirty="0"/>
              <a:t> 2; #</a:t>
            </a:r>
            <a:r>
              <a:rPr lang="zh-CN" altLang="en-US" sz="1600" dirty="0"/>
              <a:t>压缩等级</a:t>
            </a:r>
            <a:br>
              <a:rPr lang="zh-CN" altLang="en-US" sz="1600" dirty="0"/>
            </a:br>
            <a:r>
              <a:rPr lang="en-US" altLang="zh-CN" sz="1600" dirty="0" err="1"/>
              <a:t>gzip_types</a:t>
            </a:r>
            <a:r>
              <a:rPr lang="en-US" altLang="zh-CN" sz="1600" dirty="0"/>
              <a:t> text/plain application/x-</a:t>
            </a:r>
            <a:r>
              <a:rPr lang="en-US" altLang="zh-CN" sz="1600" dirty="0" err="1"/>
              <a:t>javascript</a:t>
            </a:r>
            <a:r>
              <a:rPr lang="en-US" altLang="zh-CN" sz="1600" dirty="0"/>
              <a:t> text/</a:t>
            </a:r>
            <a:r>
              <a:rPr lang="en-US" altLang="zh-CN" sz="1600" dirty="0" err="1"/>
              <a:t>css</a:t>
            </a:r>
            <a:r>
              <a:rPr lang="en-US" altLang="zh-CN" sz="1600" dirty="0"/>
              <a:t> application/xml;</a:t>
            </a:r>
            <a:br>
              <a:rPr lang="en-US" altLang="zh-CN" sz="1600" dirty="0"/>
            </a:br>
            <a:r>
              <a:rPr lang="en-US" altLang="zh-CN" sz="1600" dirty="0"/>
              <a:t>#</a:t>
            </a:r>
            <a:r>
              <a:rPr lang="zh-CN" altLang="en-US" sz="1600" dirty="0"/>
              <a:t>压缩类型，默认就已经包含</a:t>
            </a:r>
            <a:r>
              <a:rPr lang="en-US" altLang="zh-CN" sz="1600" dirty="0"/>
              <a:t>text/html</a:t>
            </a:r>
            <a:r>
              <a:rPr lang="zh-CN" altLang="en-US" sz="1600" dirty="0"/>
              <a:t>，所以下面就不用再写了，写上去也不会有问题，但是会有一个</a:t>
            </a:r>
            <a:r>
              <a:rPr lang="en-US" altLang="zh-CN" sz="1600" dirty="0"/>
              <a:t>warn</a:t>
            </a:r>
            <a:r>
              <a:rPr lang="zh-CN" altLang="en-US" sz="1600" dirty="0"/>
              <a:t>。</a:t>
            </a:r>
            <a:br>
              <a:rPr lang="en-US" altLang="zh-CN" sz="1600" dirty="0"/>
            </a:br>
            <a:r>
              <a:rPr lang="en-US" altLang="zh-CN" sz="1600" dirty="0" err="1"/>
              <a:t>gzip_vary</a:t>
            </a:r>
            <a:r>
              <a:rPr lang="en-US" altLang="zh-CN" sz="1600" dirty="0"/>
              <a:t> on;</a:t>
            </a:r>
            <a:br>
              <a:rPr lang="en-US" altLang="zh-CN" sz="1600" dirty="0"/>
            </a:br>
            <a:r>
              <a:rPr lang="en-US" altLang="zh-CN" sz="1600" dirty="0"/>
              <a:t>#</a:t>
            </a:r>
            <a:r>
              <a:rPr lang="en-US" altLang="zh-CN" sz="1600" dirty="0" err="1"/>
              <a:t>limit_zone</a:t>
            </a:r>
            <a:r>
              <a:rPr lang="en-US" altLang="zh-CN" sz="1600" dirty="0"/>
              <a:t> crawler $</a:t>
            </a:r>
            <a:r>
              <a:rPr lang="en-US" altLang="zh-CN" sz="1600" dirty="0" err="1"/>
              <a:t>binary_remote_addr</a:t>
            </a:r>
            <a:r>
              <a:rPr lang="en-US" altLang="zh-CN" sz="1600" dirty="0"/>
              <a:t> 10m; #</a:t>
            </a:r>
            <a:r>
              <a:rPr lang="zh-CN" altLang="en-US" sz="1600" dirty="0"/>
              <a:t>开启限制</a:t>
            </a:r>
            <a:r>
              <a:rPr lang="en-US" altLang="zh-CN" sz="1600" dirty="0"/>
              <a:t>IP</a:t>
            </a:r>
            <a:r>
              <a:rPr lang="zh-CN" altLang="en-US" sz="1600" dirty="0"/>
              <a:t>连接数的时候需要使用</a:t>
            </a:r>
          </a:p>
        </p:txBody>
      </p:sp>
    </p:spTree>
    <p:extLst>
      <p:ext uri="{BB962C8B-B14F-4D97-AF65-F5344CB8AC3E}">
        <p14:creationId xmlns:p14="http://schemas.microsoft.com/office/powerpoint/2010/main" val="944880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Nginx</a:t>
            </a:r>
            <a:r>
              <a:rPr lang="zh-CN" altLang="en-US" sz="3600" dirty="0"/>
              <a:t>配置解析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857232"/>
            <a:ext cx="8786874" cy="5524096"/>
          </a:xfrm>
        </p:spPr>
        <p:txBody>
          <a:bodyPr/>
          <a:lstStyle/>
          <a:p>
            <a:r>
              <a:rPr lang="zh-CN" altLang="en-US" sz="2000" dirty="0"/>
              <a:t>虚拟主机一些配置及其意义</a:t>
            </a:r>
            <a:endParaRPr lang="en-US" altLang="zh-CN" sz="2000" dirty="0"/>
          </a:p>
          <a:p>
            <a:pPr lvl="1"/>
            <a:r>
              <a:rPr lang="en-US" altLang="zh-CN" sz="1600" dirty="0"/>
              <a:t>#</a:t>
            </a:r>
            <a:r>
              <a:rPr lang="zh-CN" altLang="en-US" sz="1600" dirty="0"/>
              <a:t>虚拟主机的配置</a:t>
            </a:r>
            <a:br>
              <a:rPr lang="zh-CN" altLang="en-US" sz="1600" dirty="0"/>
            </a:br>
            <a:r>
              <a:rPr lang="en-US" altLang="zh-CN" sz="1600" dirty="0"/>
              <a:t>server</a:t>
            </a:r>
            <a:br>
              <a:rPr lang="en-US" altLang="zh-CN" sz="1600" dirty="0"/>
            </a:br>
            <a:r>
              <a:rPr lang="en-US" altLang="zh-CN" sz="1600" dirty="0"/>
              <a:t>{</a:t>
            </a:r>
            <a:br>
              <a:rPr lang="en-US" altLang="zh-CN" sz="1600" dirty="0"/>
            </a:br>
            <a:r>
              <a:rPr lang="en-US" altLang="zh-CN" sz="1600" dirty="0"/>
              <a:t>#</a:t>
            </a:r>
            <a:r>
              <a:rPr lang="zh-CN" altLang="en-US" sz="1600" dirty="0"/>
              <a:t>监听端口</a:t>
            </a:r>
            <a:br>
              <a:rPr lang="zh-CN" altLang="en-US" sz="1600" dirty="0"/>
            </a:br>
            <a:r>
              <a:rPr lang="en-US" altLang="zh-CN" sz="1600" dirty="0"/>
              <a:t>listen 80;</a:t>
            </a:r>
            <a:br>
              <a:rPr lang="en-US" altLang="zh-CN" sz="1600" dirty="0"/>
            </a:br>
            <a:r>
              <a:rPr lang="en-US" altLang="zh-CN" sz="1600" dirty="0"/>
              <a:t>#</a:t>
            </a:r>
            <a:r>
              <a:rPr lang="zh-CN" altLang="en-US" sz="1600" dirty="0"/>
              <a:t>域名可以有多个，用空格隔开</a:t>
            </a:r>
            <a:br>
              <a:rPr lang="zh-CN" altLang="en-US" sz="1600" dirty="0"/>
            </a:br>
            <a:r>
              <a:rPr lang="en-US" altLang="zh-CN" sz="1600" dirty="0" err="1"/>
              <a:t>server_name</a:t>
            </a:r>
            <a:r>
              <a:rPr lang="en-US" altLang="zh-CN" sz="1600" dirty="0"/>
              <a:t> www.ha97.com ha97.com;</a:t>
            </a:r>
            <a:br>
              <a:rPr lang="en-US" altLang="zh-CN" sz="1600" dirty="0"/>
            </a:br>
            <a:r>
              <a:rPr lang="en-US" altLang="zh-CN" sz="1600" dirty="0"/>
              <a:t>index index.html index.htm </a:t>
            </a:r>
            <a:r>
              <a:rPr lang="en-US" altLang="zh-CN" sz="1600" dirty="0" err="1"/>
              <a:t>index.jsp</a:t>
            </a:r>
            <a:r>
              <a:rPr lang="en-US" altLang="zh-CN" sz="1600" dirty="0"/>
              <a:t>;</a:t>
            </a:r>
            <a:br>
              <a:rPr lang="en-US" altLang="zh-CN" sz="1600" dirty="0"/>
            </a:br>
            <a:r>
              <a:rPr lang="en-US" altLang="zh-CN" sz="1600" dirty="0"/>
              <a:t>root /data/www/ha97;</a:t>
            </a:r>
            <a:br>
              <a:rPr lang="en-US" altLang="zh-CN" sz="1600" dirty="0"/>
            </a:br>
            <a:r>
              <a:rPr lang="en-US" altLang="zh-CN" sz="1600" dirty="0"/>
              <a:t>location ~ .*\.(php|php5)?$</a:t>
            </a:r>
            <a:br>
              <a:rPr lang="en-US" altLang="zh-CN" sz="1600" dirty="0"/>
            </a:br>
            <a:r>
              <a:rPr lang="en-US" altLang="zh-CN" sz="1600" dirty="0"/>
              <a:t>{</a:t>
            </a:r>
            <a:br>
              <a:rPr lang="en-US" altLang="zh-CN" sz="1600" dirty="0"/>
            </a:br>
            <a:r>
              <a:rPr lang="en-US" altLang="zh-CN" sz="1600" dirty="0" err="1"/>
              <a:t>fastcgi_pass</a:t>
            </a:r>
            <a:r>
              <a:rPr lang="en-US" altLang="zh-CN" sz="1600" dirty="0"/>
              <a:t> 127.0.0.1:9000;</a:t>
            </a:r>
            <a:br>
              <a:rPr lang="en-US" altLang="zh-CN" sz="1600" dirty="0"/>
            </a:br>
            <a:r>
              <a:rPr lang="en-US" altLang="zh-CN" sz="1600" dirty="0" err="1"/>
              <a:t>fastcgi_index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index.jsp</a:t>
            </a:r>
            <a:r>
              <a:rPr lang="en-US" altLang="zh-CN" sz="1600" dirty="0"/>
              <a:t>;</a:t>
            </a:r>
            <a:br>
              <a:rPr lang="en-US" altLang="zh-CN" sz="1600" dirty="0"/>
            </a:br>
            <a:r>
              <a:rPr lang="en-US" altLang="zh-CN" sz="1600" dirty="0"/>
              <a:t>include </a:t>
            </a:r>
            <a:r>
              <a:rPr lang="en-US" altLang="zh-CN" sz="1600" dirty="0" err="1"/>
              <a:t>fastcgi.conf</a:t>
            </a:r>
            <a:r>
              <a:rPr lang="en-US" altLang="zh-CN" sz="1600" dirty="0"/>
              <a:t>;</a:t>
            </a:r>
            <a:br>
              <a:rPr lang="en-US" altLang="zh-CN" sz="1600" dirty="0"/>
            </a:b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95513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Nginx</a:t>
            </a:r>
            <a:r>
              <a:rPr lang="zh-CN" altLang="en-US" sz="3600" dirty="0"/>
              <a:t>配置解析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什么是虚拟主机</a:t>
            </a:r>
            <a:endParaRPr lang="en-US" altLang="zh-CN" dirty="0"/>
          </a:p>
          <a:p>
            <a:pPr lvl="1"/>
            <a:r>
              <a:rPr lang="zh-CN" altLang="zh-CN" sz="1800" dirty="0"/>
              <a:t>虚拟主机是一种特殊的软硬件技术，它可以将网络上的每一台计算机分成多个虚拟主机，每个虚拟主机可以独立对外提供</a:t>
            </a:r>
            <a:r>
              <a:rPr lang="en-US" altLang="zh-CN" sz="1800" dirty="0"/>
              <a:t>www</a:t>
            </a:r>
            <a:r>
              <a:rPr lang="zh-CN" altLang="zh-CN" sz="1800" dirty="0"/>
              <a:t>服务，这样就可以实现一台主机对外提供多个</a:t>
            </a:r>
            <a:r>
              <a:rPr lang="en-US" altLang="zh-CN" sz="1800" dirty="0"/>
              <a:t>web</a:t>
            </a:r>
            <a:r>
              <a:rPr lang="zh-CN" altLang="zh-CN" sz="1800" dirty="0"/>
              <a:t>服务，每个虚拟主机之间是独立的，互不影响的</a:t>
            </a:r>
            <a:endParaRPr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2896"/>
            <a:ext cx="82772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33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Nginx</a:t>
            </a:r>
            <a:r>
              <a:rPr lang="zh-CN" altLang="en-US" sz="3600" dirty="0"/>
              <a:t>配置解析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</a:t>
            </a:r>
            <a:r>
              <a:rPr lang="en-US" altLang="zh-CN" dirty="0" err="1"/>
              <a:t>nginx</a:t>
            </a:r>
            <a:r>
              <a:rPr lang="zh-CN" altLang="zh-CN" dirty="0"/>
              <a:t>可以实现虚拟主机的配置，</a:t>
            </a:r>
            <a:r>
              <a:rPr lang="en-US" altLang="zh-CN" dirty="0" err="1"/>
              <a:t>nginx</a:t>
            </a:r>
            <a:r>
              <a:rPr lang="zh-CN" altLang="zh-CN" dirty="0"/>
              <a:t>支持三种类型的虚拟主机配置，</a:t>
            </a:r>
            <a:endParaRPr lang="en-US" altLang="zh-CN" dirty="0"/>
          </a:p>
          <a:p>
            <a:pPr lvl="1"/>
            <a:r>
              <a:rPr lang="en-US" altLang="zh-CN" sz="1800" dirty="0"/>
              <a:t>1</a:t>
            </a:r>
            <a:r>
              <a:rPr lang="zh-CN" altLang="zh-CN" sz="1800" dirty="0"/>
              <a:t>、基于</a:t>
            </a:r>
            <a:r>
              <a:rPr lang="en-US" altLang="zh-CN" sz="1800" dirty="0" err="1"/>
              <a:t>ip</a:t>
            </a:r>
            <a:r>
              <a:rPr lang="zh-CN" altLang="zh-CN" sz="1800" dirty="0"/>
              <a:t>的虚拟主机，</a:t>
            </a:r>
            <a:r>
              <a:rPr lang="en-US" altLang="zh-CN" sz="1800" dirty="0"/>
              <a:t> </a:t>
            </a:r>
            <a:r>
              <a:rPr lang="zh-CN" altLang="en-US" sz="1800" dirty="0"/>
              <a:t>（一块主机绑定多个</a:t>
            </a:r>
            <a:r>
              <a:rPr lang="en-US" altLang="zh-CN" sz="1800" dirty="0" err="1"/>
              <a:t>ip</a:t>
            </a:r>
            <a:r>
              <a:rPr lang="zh-CN" altLang="en-US" sz="1800" dirty="0"/>
              <a:t>地址）</a:t>
            </a:r>
            <a:endParaRPr lang="en-US" altLang="zh-CN" sz="1800" dirty="0"/>
          </a:p>
          <a:p>
            <a:pPr lvl="1"/>
            <a:r>
              <a:rPr lang="en-US" altLang="zh-CN" sz="1800" dirty="0"/>
              <a:t>2</a:t>
            </a:r>
            <a:r>
              <a:rPr lang="zh-CN" altLang="zh-CN" sz="1800" dirty="0"/>
              <a:t>、基于域名的虚拟主机</a:t>
            </a:r>
            <a:r>
              <a:rPr lang="zh-CN" altLang="en-US" sz="1800" dirty="0"/>
              <a:t>（</a:t>
            </a:r>
            <a:r>
              <a:rPr lang="en-US" altLang="zh-CN" sz="1800" dirty="0" err="1"/>
              <a:t>servername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/>
            <a:r>
              <a:rPr lang="en-US" altLang="zh-CN" sz="1800" dirty="0"/>
              <a:t>3</a:t>
            </a:r>
            <a:r>
              <a:rPr lang="zh-CN" altLang="zh-CN" sz="1800" dirty="0"/>
              <a:t>、基于端口的虚拟主机</a:t>
            </a:r>
            <a:r>
              <a:rPr lang="zh-CN" altLang="en-US" sz="1800" dirty="0"/>
              <a:t>（</a:t>
            </a:r>
            <a:r>
              <a:rPr lang="en-US" altLang="zh-CN" sz="1800" dirty="0"/>
              <a:t>listen</a:t>
            </a:r>
            <a:r>
              <a:rPr lang="zh-CN" altLang="en-US" sz="1800" dirty="0"/>
              <a:t>如果不写</a:t>
            </a:r>
            <a:r>
              <a:rPr lang="en-US" altLang="zh-CN" sz="1800" dirty="0" err="1"/>
              <a:t>ip</a:t>
            </a:r>
            <a:r>
              <a:rPr lang="zh-CN" altLang="en-US" sz="1800" dirty="0"/>
              <a:t>端口模式）</a:t>
            </a:r>
            <a:endParaRPr lang="en-US" altLang="zh-CN" sz="1800" dirty="0"/>
          </a:p>
          <a:p>
            <a:pPr lvl="1"/>
            <a:r>
              <a:rPr lang="zh-CN" altLang="en-US" sz="1800" dirty="0"/>
              <a:t>示例基于虚拟机</a:t>
            </a:r>
            <a:r>
              <a:rPr lang="en-US" altLang="zh-CN" sz="1800" dirty="0" err="1"/>
              <a:t>ip</a:t>
            </a:r>
            <a:r>
              <a:rPr lang="zh-CN" altLang="en-US" sz="1800" dirty="0"/>
              <a:t>的配置，这里需要配置多个</a:t>
            </a:r>
            <a:r>
              <a:rPr lang="en-US" altLang="zh-CN" sz="1800" dirty="0" err="1"/>
              <a:t>ip</a:t>
            </a:r>
            <a:endParaRPr lang="en-US" altLang="zh-CN" sz="1800" dirty="0"/>
          </a:p>
          <a:p>
            <a:pPr lvl="1"/>
            <a:r>
              <a:rPr lang="en-US" altLang="zh-CN" sz="1400" dirty="0"/>
              <a:t>server</a:t>
            </a:r>
          </a:p>
          <a:p>
            <a:pPr lvl="1"/>
            <a:r>
              <a:rPr lang="en-US" altLang="zh-CN" sz="1400" dirty="0"/>
              <a:t>{</a:t>
            </a:r>
          </a:p>
          <a:p>
            <a:pPr lvl="1"/>
            <a:r>
              <a:rPr lang="en-US" altLang="zh-CN" sz="1400" dirty="0"/>
              <a:t>    listen 192.168.20.20:80;</a:t>
            </a:r>
          </a:p>
          <a:p>
            <a:pPr lvl="1"/>
            <a:r>
              <a:rPr lang="en-US" altLang="zh-CN" sz="1400" dirty="0"/>
              <a:t>    </a:t>
            </a:r>
            <a:r>
              <a:rPr lang="en-US" altLang="zh-CN" sz="1400" dirty="0" err="1"/>
              <a:t>server_name</a:t>
            </a:r>
            <a:r>
              <a:rPr lang="en-US" altLang="zh-CN" sz="1400" dirty="0"/>
              <a:t> www.linuxidc.com;</a:t>
            </a:r>
          </a:p>
          <a:p>
            <a:pPr lvl="1"/>
            <a:r>
              <a:rPr lang="en-US" altLang="zh-CN" sz="1400" dirty="0"/>
              <a:t>    root /data/www;</a:t>
            </a:r>
          </a:p>
          <a:p>
            <a:pPr lvl="1"/>
            <a:r>
              <a:rPr lang="en-US" altLang="zh-CN" sz="1400" dirty="0"/>
              <a:t>}</a:t>
            </a:r>
          </a:p>
          <a:p>
            <a:pPr lvl="1"/>
            <a:r>
              <a:rPr lang="en-US" altLang="zh-CN" sz="1400" dirty="0"/>
              <a:t>server</a:t>
            </a:r>
          </a:p>
          <a:p>
            <a:pPr lvl="1"/>
            <a:r>
              <a:rPr lang="en-US" altLang="zh-CN" sz="1400" dirty="0"/>
              <a:t>{</a:t>
            </a:r>
          </a:p>
          <a:p>
            <a:pPr lvl="1"/>
            <a:r>
              <a:rPr lang="en-US" altLang="zh-CN" sz="1400" dirty="0"/>
              <a:t>    listen 192.168.20.21:80;</a:t>
            </a:r>
          </a:p>
          <a:p>
            <a:pPr lvl="1"/>
            <a:r>
              <a:rPr lang="en-US" altLang="zh-CN" sz="1400" dirty="0"/>
              <a:t>    </a:t>
            </a:r>
            <a:r>
              <a:rPr lang="en-US" altLang="zh-CN" sz="1400" dirty="0" err="1"/>
              <a:t>server_name</a:t>
            </a:r>
            <a:r>
              <a:rPr lang="en-US" altLang="zh-CN" sz="1400" dirty="0"/>
              <a:t> www.linuxidc.com;</a:t>
            </a:r>
          </a:p>
          <a:p>
            <a:pPr lvl="1"/>
            <a:r>
              <a:rPr lang="en-US" altLang="zh-CN" sz="1400" dirty="0"/>
              <a:t>    root /data/www;</a:t>
            </a:r>
          </a:p>
          <a:p>
            <a:pPr lvl="1"/>
            <a:r>
              <a:rPr lang="en-US" altLang="zh-CN" sz="1400" dirty="0"/>
              <a:t>}</a:t>
            </a:r>
          </a:p>
          <a:p>
            <a:pPr lvl="1"/>
            <a:endParaRPr lang="en-US" altLang="zh-CN" sz="1400" dirty="0"/>
          </a:p>
          <a:p>
            <a:pPr lvl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3070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Nginx</a:t>
            </a:r>
            <a:r>
              <a:rPr lang="zh-CN" altLang="en-US" sz="3600" dirty="0"/>
              <a:t>配置解析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nginx.conf</a:t>
            </a:r>
            <a:r>
              <a:rPr lang="zh-CN" altLang="en-US" sz="2000" dirty="0"/>
              <a:t>下的配置</a:t>
            </a:r>
            <a:endParaRPr lang="en-US" altLang="zh-CN" sz="2000" dirty="0"/>
          </a:p>
          <a:p>
            <a:pPr lvl="1"/>
            <a:r>
              <a:rPr lang="en-US" altLang="zh-CN" sz="1600" dirty="0"/>
              <a:t>http{</a:t>
            </a:r>
          </a:p>
          <a:p>
            <a:pPr lvl="1"/>
            <a:r>
              <a:rPr lang="en-US" altLang="zh-CN" sz="1600" dirty="0"/>
              <a:t>server{</a:t>
            </a:r>
          </a:p>
          <a:p>
            <a:pPr lvl="1"/>
            <a:r>
              <a:rPr lang="en-US" altLang="zh-CN" sz="1600" dirty="0"/>
              <a:t>	#</a:t>
            </a:r>
            <a:r>
              <a:rPr lang="zh-CN" altLang="en-US" sz="1600" dirty="0"/>
              <a:t>表示一个虚拟主机</a:t>
            </a:r>
          </a:p>
          <a:p>
            <a:pPr lvl="1"/>
            <a:r>
              <a:rPr lang="en-US" altLang="zh-CN" sz="1600" dirty="0"/>
              <a:t>}</a:t>
            </a:r>
          </a:p>
          <a:p>
            <a:pPr lvl="1"/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981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Nginx</a:t>
            </a:r>
            <a:r>
              <a:rPr lang="zh-CN" altLang="en-US" sz="3600"/>
              <a:t>配置解析 </a:t>
            </a:r>
            <a:r>
              <a:rPr lang="en-US" altLang="zh-CN" sz="3600"/>
              <a:t>/loghaha.html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location </a:t>
            </a:r>
            <a:r>
              <a:rPr lang="zh-CN" altLang="en-US" sz="2000"/>
              <a:t>映射</a:t>
            </a:r>
            <a:r>
              <a:rPr lang="zh-CN" altLang="en-US" sz="2000" dirty="0"/>
              <a:t>（</a:t>
            </a:r>
            <a:r>
              <a:rPr lang="en-US" altLang="zh-CN" sz="2000" u="sng" dirty="0" err="1"/>
              <a:t>ngx_http_core_module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1600" dirty="0"/>
              <a:t>	</a:t>
            </a:r>
            <a:r>
              <a:rPr lang="en-US" altLang="zh-CN" sz="1600" dirty="0"/>
              <a:t>location [ = | ~ | ~* | ^~ ] </a:t>
            </a:r>
            <a:r>
              <a:rPr lang="en-US" altLang="zh-CN" sz="1600" dirty="0" err="1">
                <a:solidFill>
                  <a:srgbClr val="FF0000"/>
                </a:solidFill>
              </a:rPr>
              <a:t>uri</a:t>
            </a:r>
            <a:r>
              <a:rPr lang="en-US" altLang="zh-CN" sz="1600" dirty="0"/>
              <a:t> { ... }</a:t>
            </a:r>
          </a:p>
          <a:p>
            <a:pPr lvl="1"/>
            <a:r>
              <a:rPr lang="en-US" altLang="zh-CN" sz="1600"/>
              <a:t>	location URI {}:</a:t>
            </a:r>
          </a:p>
          <a:p>
            <a:pPr lvl="1"/>
            <a:r>
              <a:rPr lang="en-US" altLang="zh-CN" sz="1600"/>
              <a:t>		</a:t>
            </a:r>
            <a:r>
              <a:rPr lang="zh-CN" altLang="en-US" sz="1600"/>
              <a:t>对当前路径及子路径下的所有对象都生效；</a:t>
            </a:r>
          </a:p>
          <a:p>
            <a:pPr lvl="1"/>
            <a:r>
              <a:rPr lang="zh-CN" altLang="en-US" sz="1600"/>
              <a:t>	</a:t>
            </a:r>
            <a:r>
              <a:rPr lang="en-US" altLang="zh-CN" sz="1600"/>
              <a:t>location = URI {}: </a:t>
            </a:r>
            <a:r>
              <a:rPr lang="zh-CN" altLang="en-US" sz="1600"/>
              <a:t>注意</a:t>
            </a:r>
            <a:r>
              <a:rPr lang="en-US" altLang="zh-CN" sz="1600"/>
              <a:t>URL</a:t>
            </a:r>
            <a:r>
              <a:rPr lang="zh-CN" altLang="en-US" sz="1600"/>
              <a:t>最好为具体路径。</a:t>
            </a:r>
          </a:p>
          <a:p>
            <a:pPr lvl="1"/>
            <a:r>
              <a:rPr lang="zh-CN" altLang="en-US" sz="1600" dirty="0"/>
              <a:t>		精确匹配指定的路径，不包括子路径，因此，只对当前资源生效；</a:t>
            </a:r>
          </a:p>
          <a:p>
            <a:pPr lvl="1"/>
            <a:r>
              <a:rPr lang="zh-CN" altLang="en-US" sz="1600" dirty="0"/>
              <a:t>	</a:t>
            </a:r>
            <a:r>
              <a:rPr lang="en-US" altLang="zh-CN" sz="1600" dirty="0"/>
              <a:t>location ~ URI {}:</a:t>
            </a:r>
          </a:p>
          <a:p>
            <a:pPr lvl="1"/>
            <a:r>
              <a:rPr lang="en-US" altLang="zh-CN" sz="1600" dirty="0"/>
              <a:t>	location ~* URI {}:</a:t>
            </a:r>
          </a:p>
          <a:p>
            <a:pPr lvl="1"/>
            <a:r>
              <a:rPr lang="en-US" altLang="zh-CN" sz="1600" dirty="0"/>
              <a:t>		</a:t>
            </a:r>
            <a:r>
              <a:rPr lang="zh-CN" altLang="en-US" sz="1600" dirty="0"/>
              <a:t>模式匹配</a:t>
            </a:r>
            <a:r>
              <a:rPr lang="en-US" altLang="zh-CN" sz="1600" dirty="0"/>
              <a:t>URI</a:t>
            </a:r>
            <a:r>
              <a:rPr lang="zh-CN" altLang="en-US" sz="1600" dirty="0"/>
              <a:t>，此处的</a:t>
            </a:r>
            <a:r>
              <a:rPr lang="en-US" altLang="zh-CN" sz="1600" dirty="0">
                <a:solidFill>
                  <a:srgbClr val="FF0000"/>
                </a:solidFill>
              </a:rPr>
              <a:t>URI</a:t>
            </a:r>
            <a:r>
              <a:rPr lang="zh-CN" altLang="en-US" sz="1600" dirty="0"/>
              <a:t>可使用</a:t>
            </a:r>
            <a:r>
              <a:rPr lang="zh-CN" altLang="en-US" sz="1600" dirty="0">
                <a:solidFill>
                  <a:srgbClr val="FF0000"/>
                </a:solidFill>
              </a:rPr>
              <a:t>正则表达式</a:t>
            </a:r>
            <a:r>
              <a:rPr lang="zh-CN" altLang="en-US" sz="1600" dirty="0"/>
              <a:t>，</a:t>
            </a:r>
            <a:r>
              <a:rPr lang="en-US" altLang="zh-CN" sz="1600" dirty="0"/>
              <a:t>~</a:t>
            </a:r>
            <a:r>
              <a:rPr lang="zh-CN" altLang="en-US" sz="1600" dirty="0"/>
              <a:t>区分字符大小写，</a:t>
            </a:r>
            <a:r>
              <a:rPr lang="en-US" altLang="zh-CN" sz="1600" dirty="0"/>
              <a:t>~*</a:t>
            </a:r>
            <a:r>
              <a:rPr lang="zh-CN" altLang="en-US" sz="1600" dirty="0"/>
              <a:t>不区分字符大小写；</a:t>
            </a:r>
          </a:p>
          <a:p>
            <a:pPr lvl="1"/>
            <a:r>
              <a:rPr lang="zh-CN" altLang="en-US" sz="1600" dirty="0"/>
              <a:t>	</a:t>
            </a:r>
            <a:r>
              <a:rPr lang="en-US" altLang="zh-CN" sz="1600" dirty="0"/>
              <a:t>location ^~ URI {}:</a:t>
            </a:r>
          </a:p>
          <a:p>
            <a:pPr lvl="1"/>
            <a:r>
              <a:rPr lang="en-US" altLang="zh-CN" sz="1600" dirty="0"/>
              <a:t>		</a:t>
            </a:r>
            <a:r>
              <a:rPr lang="zh-CN" altLang="en-US" sz="1600" dirty="0"/>
              <a:t>不使用正则表达式</a:t>
            </a:r>
          </a:p>
          <a:p>
            <a:pPr lvl="1"/>
            <a:r>
              <a:rPr lang="zh-CN" altLang="en-US" sz="1600" dirty="0"/>
              <a:t>	优先级：</a:t>
            </a:r>
            <a:r>
              <a:rPr lang="en-US" altLang="zh-CN" sz="1600" dirty="0"/>
              <a:t>= &gt; ^~ &gt; ~|~* &gt;  /|/</a:t>
            </a:r>
            <a:r>
              <a:rPr lang="en-US" altLang="zh-CN" sz="1600"/>
              <a:t>dir/</a:t>
            </a:r>
          </a:p>
          <a:p>
            <a:pPr lvl="1"/>
            <a:endParaRPr lang="en-US" altLang="zh-CN" sz="1600"/>
          </a:p>
          <a:p>
            <a:pPr lvl="1"/>
            <a:r>
              <a:rPr lang="en-US" altLang="zh-CN" sz="1600"/>
              <a:t>/loghaha.html</a:t>
            </a:r>
          </a:p>
          <a:p>
            <a:pPr lvl="1"/>
            <a:r>
              <a:rPr lang="en-US" altLang="zh-CN" sz="1600"/>
              <a:t>/logheihei.html</a:t>
            </a:r>
          </a:p>
          <a:p>
            <a:pPr lvl="1"/>
            <a:r>
              <a:rPr lang="en-US" altLang="zh-CN" sz="1600"/>
              <a:t>^/log.*html$</a:t>
            </a:r>
          </a:p>
          <a:p>
            <a:pPr lvl="1"/>
            <a:endParaRPr lang="en-US" altLang="zh-CN" sz="1600"/>
          </a:p>
          <a:p>
            <a:pPr lvl="1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85648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Nginx</a:t>
            </a:r>
            <a:r>
              <a:rPr lang="zh-CN" altLang="en-US" sz="3600" dirty="0"/>
              <a:t>配置解析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location</a:t>
            </a:r>
            <a:r>
              <a:rPr lang="zh-CN" altLang="zh-CN" sz="2000" dirty="0"/>
              <a:t>配置规则</a:t>
            </a:r>
            <a:endParaRPr lang="en-US" altLang="zh-CN" sz="2000" dirty="0"/>
          </a:p>
          <a:p>
            <a:pPr lvl="0"/>
            <a:r>
              <a:rPr lang="en-US" altLang="zh-CN" sz="1600" dirty="0"/>
              <a:t>Directives with the = prefix that match the query exactly. If found, searching stops.</a:t>
            </a:r>
            <a:endParaRPr lang="zh-CN" altLang="zh-CN" sz="1600" dirty="0"/>
          </a:p>
          <a:p>
            <a:pPr lvl="0"/>
            <a:r>
              <a:rPr lang="en-US" altLang="zh-CN" sz="1600" dirty="0"/>
              <a:t>All remaining directives with conventional strings, longest match first. If this match used the ^~ prefix, searching stops.</a:t>
            </a:r>
            <a:endParaRPr lang="zh-CN" altLang="zh-CN" sz="1600" dirty="0"/>
          </a:p>
          <a:p>
            <a:pPr lvl="0"/>
            <a:r>
              <a:rPr lang="en-US" altLang="zh-CN" sz="1600" dirty="0"/>
              <a:t>Regular expressions, in order of definition in the configuration file.</a:t>
            </a:r>
            <a:endParaRPr lang="zh-CN" altLang="zh-CN" sz="1600" dirty="0"/>
          </a:p>
          <a:p>
            <a:pPr lvl="0"/>
            <a:r>
              <a:rPr lang="en-US" altLang="zh-CN" sz="1600" dirty="0"/>
              <a:t>If #3 yielded a match, that result is used. Else the match from #2 is used.</a:t>
            </a:r>
            <a:endParaRPr lang="zh-CN" altLang="zh-CN" sz="1600" dirty="0"/>
          </a:p>
          <a:p>
            <a:pPr lvl="0"/>
            <a:r>
              <a:rPr lang="en-US" altLang="zh-CN" sz="1600" dirty="0"/>
              <a:t>=</a:t>
            </a:r>
            <a:r>
              <a:rPr lang="zh-CN" altLang="zh-CN" sz="1600" dirty="0"/>
              <a:t>前缀的指令严格匹配这个查询。如果找到，停止搜索。</a:t>
            </a:r>
          </a:p>
          <a:p>
            <a:pPr lvl="0"/>
            <a:r>
              <a:rPr lang="zh-CN" altLang="zh-CN" sz="1600" dirty="0"/>
              <a:t>所有剩下的常规字符串，最长的匹配。如果这个匹配使用</a:t>
            </a:r>
            <a:r>
              <a:rPr lang="en-US" altLang="zh-CN" sz="1600" dirty="0"/>
              <a:t>^</a:t>
            </a:r>
            <a:r>
              <a:rPr lang="zh-CN" altLang="zh-CN" sz="1600" dirty="0"/>
              <a:t>〜前缀，搜索停止。</a:t>
            </a:r>
          </a:p>
          <a:p>
            <a:pPr lvl="0"/>
            <a:r>
              <a:rPr lang="zh-CN" altLang="zh-CN" sz="1600" dirty="0"/>
              <a:t>正则表达式，在配置文件中定义的顺序。</a:t>
            </a:r>
          </a:p>
          <a:p>
            <a:r>
              <a:rPr lang="zh-CN" altLang="zh-CN" sz="1600" dirty="0"/>
              <a:t>如果第</a:t>
            </a:r>
            <a:r>
              <a:rPr lang="en-US" altLang="zh-CN" sz="1600" dirty="0"/>
              <a:t>3</a:t>
            </a:r>
            <a:r>
              <a:rPr lang="zh-CN" altLang="zh-CN" sz="1600" dirty="0"/>
              <a:t>条规则产生匹配的话，结果被使用。否则，如同从第</a:t>
            </a:r>
            <a:r>
              <a:rPr lang="en-US" altLang="zh-CN" sz="1600" dirty="0"/>
              <a:t>2</a:t>
            </a:r>
            <a:r>
              <a:rPr lang="zh-CN" altLang="zh-CN" sz="1600" dirty="0"/>
              <a:t>条规则被使用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9578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Nginx</a:t>
            </a:r>
            <a:r>
              <a:rPr lang="zh-CN" altLang="en-US" sz="3600"/>
              <a:t>配置解析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453228"/>
          </a:xfrm>
        </p:spPr>
        <p:txBody>
          <a:bodyPr/>
          <a:lstStyle/>
          <a:p>
            <a:r>
              <a:rPr lang="en-US" altLang="zh-CN" sz="2000" dirty="0"/>
              <a:t>location</a:t>
            </a:r>
            <a:r>
              <a:rPr lang="zh-CN" altLang="zh-CN" sz="2000" dirty="0"/>
              <a:t>配置规则</a:t>
            </a:r>
            <a:endParaRPr lang="en-US" altLang="zh-CN" sz="2000" dirty="0"/>
          </a:p>
          <a:p>
            <a:pPr lvl="0"/>
            <a:r>
              <a:rPr lang="en-US" altLang="zh-CN" sz="1600" dirty="0"/>
              <a:t>location </a:t>
            </a:r>
            <a:r>
              <a:rPr lang="zh-CN" altLang="zh-CN" sz="1600" dirty="0"/>
              <a:t>的执行逻辑跟</a:t>
            </a:r>
            <a:r>
              <a:rPr lang="en-US" altLang="zh-CN" sz="1600" dirty="0"/>
              <a:t> location </a:t>
            </a:r>
            <a:r>
              <a:rPr lang="zh-CN" altLang="zh-CN" sz="1600" dirty="0"/>
              <a:t>的编辑顺序无关。</a:t>
            </a:r>
            <a:br>
              <a:rPr lang="en-US" altLang="zh-CN" sz="1600" dirty="0"/>
            </a:br>
            <a:r>
              <a:rPr lang="zh-CN" altLang="zh-CN" sz="1600" dirty="0"/>
              <a:t>矫正：这句话不全对，</a:t>
            </a:r>
            <a:r>
              <a:rPr lang="en-US" altLang="zh-CN" sz="1600" dirty="0"/>
              <a:t>“</a:t>
            </a:r>
            <a:r>
              <a:rPr lang="zh-CN" altLang="zh-CN" sz="1600" dirty="0"/>
              <a:t>普通</a:t>
            </a:r>
            <a:r>
              <a:rPr lang="en-US" altLang="zh-CN" sz="1600" dirty="0"/>
              <a:t> location ”</a:t>
            </a:r>
            <a:r>
              <a:rPr lang="zh-CN" altLang="zh-CN" sz="1600" dirty="0"/>
              <a:t>的匹配规则是</a:t>
            </a:r>
            <a:r>
              <a:rPr lang="en-US" altLang="zh-CN" sz="1600" dirty="0"/>
              <a:t>“</a:t>
            </a:r>
            <a:r>
              <a:rPr lang="zh-CN" altLang="zh-CN" sz="1600" dirty="0"/>
              <a:t>最大前缀</a:t>
            </a:r>
            <a:r>
              <a:rPr lang="en-US" altLang="zh-CN" sz="1600" dirty="0"/>
              <a:t>”</a:t>
            </a:r>
            <a:r>
              <a:rPr lang="zh-CN" altLang="zh-CN" sz="1600" dirty="0"/>
              <a:t>，因此</a:t>
            </a:r>
            <a:r>
              <a:rPr lang="en-US" altLang="zh-CN" sz="1600" dirty="0"/>
              <a:t>“</a:t>
            </a:r>
            <a:r>
              <a:rPr lang="zh-CN" altLang="zh-CN" sz="1600" dirty="0"/>
              <a:t>普通</a:t>
            </a:r>
            <a:r>
              <a:rPr lang="en-US" altLang="zh-CN" sz="1600" dirty="0"/>
              <a:t> location ”</a:t>
            </a:r>
            <a:r>
              <a:rPr lang="zh-CN" altLang="zh-CN" sz="1600" dirty="0"/>
              <a:t>的确与</a:t>
            </a:r>
            <a:r>
              <a:rPr lang="en-US" altLang="zh-CN" sz="1600" dirty="0"/>
              <a:t> location </a:t>
            </a:r>
            <a:r>
              <a:rPr lang="zh-CN" altLang="zh-CN" sz="1600" dirty="0"/>
              <a:t>编辑顺序</a:t>
            </a:r>
            <a:r>
              <a:rPr lang="zh-CN" altLang="zh-CN" sz="1600"/>
              <a:t>无关；</a:t>
            </a:r>
            <a:endParaRPr lang="en-US" altLang="zh-CN" sz="1600"/>
          </a:p>
          <a:p>
            <a:pPr lvl="0"/>
            <a:endParaRPr lang="en-US" altLang="zh-CN" sz="1600"/>
          </a:p>
          <a:p>
            <a:pPr lvl="0"/>
            <a:r>
              <a:rPr lang="zh-CN" altLang="zh-CN" sz="1600"/>
              <a:t>但是</a:t>
            </a:r>
            <a:r>
              <a:rPr lang="en-US" altLang="zh-CN" sz="1600" dirty="0"/>
              <a:t>“</a:t>
            </a:r>
            <a:r>
              <a:rPr lang="zh-CN" altLang="zh-CN" sz="1600" dirty="0"/>
              <a:t>正则</a:t>
            </a:r>
            <a:r>
              <a:rPr lang="en-US" altLang="zh-CN" sz="1600" dirty="0"/>
              <a:t> location ”</a:t>
            </a:r>
            <a:r>
              <a:rPr lang="zh-CN" altLang="zh-CN" sz="1600" dirty="0"/>
              <a:t>的匹配规则是</a:t>
            </a:r>
            <a:r>
              <a:rPr lang="en-US" altLang="zh-CN" sz="1600" dirty="0"/>
              <a:t>“</a:t>
            </a:r>
            <a:r>
              <a:rPr lang="zh-CN" altLang="zh-CN" sz="1600" dirty="0"/>
              <a:t>顺序匹配，且只要匹配到第一个就停止后面的匹配</a:t>
            </a:r>
            <a:r>
              <a:rPr lang="en-US" altLang="zh-CN" sz="1600"/>
              <a:t>”</a:t>
            </a:r>
            <a:r>
              <a:rPr lang="zh-CN" altLang="zh-CN" sz="1600"/>
              <a:t>；</a:t>
            </a:r>
            <a:endParaRPr lang="en-US" altLang="zh-CN" sz="1600"/>
          </a:p>
          <a:p>
            <a:pPr lvl="0"/>
            <a:r>
              <a:rPr lang="en-US" altLang="zh-CN" sz="1600"/>
              <a:t>“</a:t>
            </a:r>
            <a:r>
              <a:rPr lang="zh-CN" altLang="zh-CN" sz="1600" dirty="0"/>
              <a:t>普通</a:t>
            </a:r>
            <a:r>
              <a:rPr lang="en-US" altLang="zh-CN" sz="1600" dirty="0"/>
              <a:t>location ”</a:t>
            </a:r>
            <a:r>
              <a:rPr lang="zh-CN" altLang="zh-CN" sz="1600" dirty="0"/>
              <a:t>与</a:t>
            </a:r>
            <a:r>
              <a:rPr lang="en-US" altLang="zh-CN" sz="1600" dirty="0"/>
              <a:t>“</a:t>
            </a:r>
            <a:r>
              <a:rPr lang="zh-CN" altLang="zh-CN" sz="1600" dirty="0"/>
              <a:t>正则</a:t>
            </a:r>
            <a:r>
              <a:rPr lang="en-US" altLang="zh-CN" sz="1600" dirty="0"/>
              <a:t> location ”</a:t>
            </a:r>
            <a:r>
              <a:rPr lang="zh-CN" altLang="zh-CN" sz="1600" dirty="0"/>
              <a:t>之间的匹配顺序是？先匹配普通</a:t>
            </a:r>
            <a:r>
              <a:rPr lang="en-US" altLang="zh-CN" sz="1600" dirty="0"/>
              <a:t> location </a:t>
            </a:r>
            <a:r>
              <a:rPr lang="zh-CN" altLang="zh-CN" sz="1600" dirty="0"/>
              <a:t>，再</a:t>
            </a:r>
            <a:r>
              <a:rPr lang="en-US" altLang="zh-CN" sz="1600" dirty="0"/>
              <a:t>“</a:t>
            </a:r>
            <a:r>
              <a:rPr lang="zh-CN" altLang="zh-CN" sz="1600" dirty="0">
                <a:solidFill>
                  <a:srgbClr val="FF0000"/>
                </a:solidFill>
              </a:rPr>
              <a:t>考虑</a:t>
            </a:r>
            <a:r>
              <a:rPr lang="en-US" altLang="zh-CN" sz="1600" dirty="0"/>
              <a:t>”</a:t>
            </a:r>
            <a:r>
              <a:rPr lang="zh-CN" altLang="zh-CN" sz="1600" dirty="0"/>
              <a:t>匹配正则</a:t>
            </a:r>
            <a:r>
              <a:rPr lang="en-US" altLang="zh-CN" sz="1600" dirty="0"/>
              <a:t> location</a:t>
            </a:r>
            <a:r>
              <a:rPr lang="en-US" altLang="zh-CN" sz="1600"/>
              <a:t> </a:t>
            </a:r>
            <a:r>
              <a:rPr lang="zh-CN" altLang="zh-CN" sz="1600"/>
              <a:t>。</a:t>
            </a:r>
            <a:endParaRPr lang="en-US" altLang="zh-CN" sz="1600"/>
          </a:p>
          <a:p>
            <a:pPr lvl="0"/>
            <a:r>
              <a:rPr lang="zh-CN" altLang="zh-CN" sz="1600"/>
              <a:t>注意</a:t>
            </a:r>
            <a:r>
              <a:rPr lang="zh-CN" altLang="zh-CN" sz="1600" dirty="0"/>
              <a:t>这里的</a:t>
            </a:r>
            <a:r>
              <a:rPr lang="en-US" altLang="zh-CN" sz="1600" dirty="0"/>
              <a:t>“</a:t>
            </a:r>
            <a:r>
              <a:rPr lang="zh-CN" altLang="zh-CN" sz="1600" dirty="0"/>
              <a:t>考虑</a:t>
            </a:r>
            <a:r>
              <a:rPr lang="en-US" altLang="zh-CN" sz="1600" dirty="0"/>
              <a:t>”</a:t>
            </a:r>
            <a:r>
              <a:rPr lang="zh-CN" altLang="zh-CN" sz="1600" dirty="0"/>
              <a:t>是</a:t>
            </a:r>
            <a:r>
              <a:rPr lang="en-US" altLang="zh-CN" sz="1600" dirty="0"/>
              <a:t>“</a:t>
            </a:r>
            <a:r>
              <a:rPr lang="zh-CN" altLang="zh-CN" sz="1600" dirty="0"/>
              <a:t>可能</a:t>
            </a:r>
            <a:r>
              <a:rPr lang="en-US" altLang="zh-CN" sz="1600" dirty="0"/>
              <a:t>”</a:t>
            </a:r>
            <a:r>
              <a:rPr lang="zh-CN" altLang="zh-CN" sz="1600" dirty="0"/>
              <a:t>的意思，也就是说匹配完</a:t>
            </a:r>
            <a:r>
              <a:rPr lang="en-US" altLang="zh-CN" sz="1600" dirty="0"/>
              <a:t>“</a:t>
            </a:r>
            <a:r>
              <a:rPr lang="zh-CN" altLang="zh-CN" sz="1600" dirty="0"/>
              <a:t>普通</a:t>
            </a:r>
            <a:r>
              <a:rPr lang="en-US" altLang="zh-CN" sz="1600" dirty="0"/>
              <a:t> location ”</a:t>
            </a:r>
            <a:r>
              <a:rPr lang="zh-CN" altLang="zh-CN" sz="1600" dirty="0"/>
              <a:t>后，有的时候需要继续匹配</a:t>
            </a:r>
            <a:r>
              <a:rPr lang="en-US" altLang="zh-CN" sz="1600" dirty="0"/>
              <a:t>“</a:t>
            </a:r>
            <a:r>
              <a:rPr lang="zh-CN" altLang="zh-CN" sz="1600" dirty="0"/>
              <a:t>正则</a:t>
            </a:r>
            <a:r>
              <a:rPr lang="en-US" altLang="zh-CN" sz="1600" dirty="0"/>
              <a:t> location ”</a:t>
            </a:r>
            <a:r>
              <a:rPr lang="zh-CN" altLang="zh-CN" sz="1600" dirty="0"/>
              <a:t>，有的时候则不需要继续匹配</a:t>
            </a:r>
            <a:r>
              <a:rPr lang="en-US" altLang="zh-CN" sz="1600" dirty="0"/>
              <a:t>“</a:t>
            </a:r>
            <a:r>
              <a:rPr lang="zh-CN" altLang="zh-CN" sz="1600" dirty="0"/>
              <a:t>正则</a:t>
            </a:r>
            <a:r>
              <a:rPr lang="en-US" altLang="zh-CN" sz="1600" dirty="0"/>
              <a:t> location ”</a:t>
            </a:r>
            <a:r>
              <a:rPr lang="zh-CN" altLang="zh-CN" sz="1600" dirty="0"/>
              <a:t>。两种情况下，不需要继续匹配正则</a:t>
            </a:r>
            <a:r>
              <a:rPr lang="en-US" altLang="zh-CN" sz="1600" dirty="0"/>
              <a:t> location</a:t>
            </a:r>
            <a:r>
              <a:rPr lang="en-US" altLang="zh-CN" sz="1600"/>
              <a:t> </a:t>
            </a:r>
            <a:r>
              <a:rPr lang="zh-CN" altLang="zh-CN" sz="1600"/>
              <a:t>：</a:t>
            </a:r>
            <a:endParaRPr lang="en-US" altLang="zh-CN" sz="1600"/>
          </a:p>
          <a:p>
            <a:pPr lvl="1"/>
            <a:r>
              <a:rPr lang="zh-CN" altLang="zh-CN" sz="1200"/>
              <a:t>（</a:t>
            </a:r>
            <a:r>
              <a:rPr lang="en-US" altLang="zh-CN" sz="1200" dirty="0"/>
              <a:t> 1 </a:t>
            </a:r>
            <a:r>
              <a:rPr lang="zh-CN" altLang="zh-CN" sz="1200" dirty="0"/>
              <a:t>）当普通</a:t>
            </a:r>
            <a:r>
              <a:rPr lang="en-US" altLang="zh-CN" sz="1200" dirty="0"/>
              <a:t> location </a:t>
            </a:r>
            <a:r>
              <a:rPr lang="zh-CN" altLang="zh-CN" sz="1200" dirty="0"/>
              <a:t>前面指定了</a:t>
            </a:r>
            <a:r>
              <a:rPr lang="en-US" altLang="zh-CN" sz="1200" dirty="0"/>
              <a:t>“ ^~ ”</a:t>
            </a:r>
            <a:r>
              <a:rPr lang="zh-CN" altLang="zh-CN" sz="1200" dirty="0"/>
              <a:t>，特别告诉</a:t>
            </a:r>
            <a:r>
              <a:rPr lang="en-US" altLang="zh-CN" sz="1200" dirty="0"/>
              <a:t> Nginx </a:t>
            </a:r>
            <a:r>
              <a:rPr lang="zh-CN" altLang="zh-CN" sz="1200" dirty="0"/>
              <a:t>本条普通</a:t>
            </a:r>
            <a:r>
              <a:rPr lang="en-US" altLang="zh-CN" sz="1200" dirty="0"/>
              <a:t> location </a:t>
            </a:r>
            <a:r>
              <a:rPr lang="zh-CN" altLang="zh-CN" sz="1200" dirty="0"/>
              <a:t>一旦匹配上，则不需要继续正则</a:t>
            </a:r>
            <a:r>
              <a:rPr lang="zh-CN" altLang="zh-CN" sz="1200"/>
              <a:t>匹配；</a:t>
            </a:r>
            <a:endParaRPr lang="en-US" altLang="zh-CN" sz="1200"/>
          </a:p>
          <a:p>
            <a:pPr lvl="1"/>
            <a:r>
              <a:rPr lang="zh-CN" altLang="zh-CN" sz="1200"/>
              <a:t>（</a:t>
            </a:r>
            <a:r>
              <a:rPr lang="en-US" altLang="zh-CN" sz="1200"/>
              <a:t> 2</a:t>
            </a:r>
            <a:r>
              <a:rPr lang="en-US" altLang="zh-CN" sz="1200" dirty="0"/>
              <a:t> </a:t>
            </a:r>
            <a:r>
              <a:rPr lang="zh-CN" altLang="zh-CN" sz="1200" dirty="0"/>
              <a:t>）当普通</a:t>
            </a:r>
            <a:r>
              <a:rPr lang="en-US" altLang="zh-CN" sz="1200" dirty="0"/>
              <a:t>location </a:t>
            </a:r>
            <a:r>
              <a:rPr lang="zh-CN" altLang="zh-CN" sz="1200" dirty="0"/>
              <a:t>恰好严格匹配上，不是最大前缀匹配，则不再继续匹配</a:t>
            </a:r>
            <a:r>
              <a:rPr lang="zh-CN" altLang="zh-CN" sz="1200"/>
              <a:t>正则</a:t>
            </a:r>
            <a:endParaRPr lang="en-US" altLang="zh-CN" sz="1200"/>
          </a:p>
          <a:p>
            <a:pPr lvl="1"/>
            <a:endParaRPr lang="en-US" altLang="zh-CN" sz="1200"/>
          </a:p>
          <a:p>
            <a:pPr lvl="1"/>
            <a:r>
              <a:rPr lang="en-US" altLang="zh-CN" sz="1200"/>
              <a:t>loghaha.html</a:t>
            </a:r>
          </a:p>
          <a:p>
            <a:pPr lvl="1"/>
            <a:r>
              <a:rPr lang="en-US" altLang="zh-CN" sz="1200"/>
              <a:t>l:  logha</a:t>
            </a:r>
          </a:p>
          <a:p>
            <a:pPr lvl="1"/>
            <a:r>
              <a:rPr lang="en-US" altLang="zh-CN" sz="1200"/>
              <a:t>l:  ^~ loghah</a:t>
            </a:r>
          </a:p>
          <a:p>
            <a:pPr lvl="1"/>
            <a:r>
              <a:rPr lang="en-US" altLang="zh-CN" sz="1200"/>
              <a:t>l:  loghaha.html</a:t>
            </a:r>
          </a:p>
          <a:p>
            <a:pPr lvl="1"/>
            <a:r>
              <a:rPr lang="en-US" altLang="zh-CN" sz="1200"/>
              <a:t>l:  =loghaha.html</a:t>
            </a:r>
          </a:p>
          <a:p>
            <a:pPr lvl="1"/>
            <a:r>
              <a:rPr lang="en-US" altLang="zh-CN" sz="1200"/>
              <a:t>l:   ^logh.*html$</a:t>
            </a:r>
          </a:p>
          <a:p>
            <a:pPr lvl="1"/>
            <a:r>
              <a:rPr lang="en-US" altLang="zh-CN" sz="1200"/>
              <a:t>l:   ^logha.*html$</a:t>
            </a:r>
          </a:p>
          <a:p>
            <a:pPr lvl="1"/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01161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nginx  </a:t>
            </a:r>
            <a:r>
              <a:rPr lang="zh-CN" altLang="en-US"/>
              <a:t>收到请求头：判定</a:t>
            </a:r>
            <a:r>
              <a:rPr lang="en-US" altLang="zh-CN"/>
              <a:t>ip</a:t>
            </a:r>
            <a:r>
              <a:rPr lang="zh-CN" altLang="en-US"/>
              <a:t>，</a:t>
            </a:r>
            <a:r>
              <a:rPr lang="en-US" altLang="zh-CN"/>
              <a:t>port</a:t>
            </a:r>
            <a:r>
              <a:rPr lang="zh-CN" altLang="en-US"/>
              <a:t>，</a:t>
            </a:r>
            <a:r>
              <a:rPr lang="en-US" altLang="zh-CN"/>
              <a:t>hosts</a:t>
            </a:r>
            <a:r>
              <a:rPr lang="zh-CN" altLang="en-US"/>
              <a:t>决定</a:t>
            </a:r>
            <a:r>
              <a:rPr lang="en-US" altLang="zh-CN"/>
              <a:t>server</a:t>
            </a:r>
          </a:p>
          <a:p>
            <a:r>
              <a:rPr lang="en-US" altLang="zh-CN"/>
              <a:t>nginx location</a:t>
            </a:r>
            <a:r>
              <a:rPr lang="zh-CN" altLang="en-US"/>
              <a:t>匹配：用客户端的</a:t>
            </a:r>
            <a:r>
              <a:rPr lang="en-US" altLang="zh-CN"/>
              <a:t>uri</a:t>
            </a:r>
            <a:r>
              <a:rPr lang="zh-CN" altLang="en-US"/>
              <a:t>匹配</a:t>
            </a:r>
            <a:r>
              <a:rPr lang="en-US" altLang="zh-CN"/>
              <a:t>location</a:t>
            </a:r>
            <a:r>
              <a:rPr lang="zh-CN" altLang="en-US"/>
              <a:t>的</a:t>
            </a:r>
            <a:r>
              <a:rPr lang="en-US" altLang="zh-CN"/>
              <a:t>uri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先普通</a:t>
            </a:r>
            <a:endParaRPr lang="en-US" altLang="zh-CN">
              <a:solidFill>
                <a:srgbClr val="FF0000"/>
              </a:solidFill>
            </a:endParaRPr>
          </a:p>
          <a:p>
            <a:pPr lvl="3"/>
            <a:r>
              <a:rPr lang="zh-CN" altLang="en-US"/>
              <a:t>顺序无关</a:t>
            </a:r>
            <a:endParaRPr lang="en-US" altLang="zh-CN"/>
          </a:p>
          <a:p>
            <a:pPr lvl="3"/>
            <a:r>
              <a:rPr lang="zh-CN" altLang="en-US"/>
              <a:t>最大前缀</a:t>
            </a:r>
            <a:endParaRPr lang="en-US" altLang="zh-CN"/>
          </a:p>
          <a:p>
            <a:pPr lvl="3"/>
            <a:r>
              <a:rPr lang="zh-CN" altLang="en-US"/>
              <a:t>匹配规则简单</a:t>
            </a:r>
            <a:endParaRPr lang="en-US" altLang="zh-CN"/>
          </a:p>
          <a:p>
            <a:pPr lvl="2"/>
            <a:r>
              <a:rPr lang="zh-CN" altLang="en-US">
                <a:solidFill>
                  <a:srgbClr val="00B050"/>
                </a:solidFill>
              </a:rPr>
              <a:t>打断：</a:t>
            </a:r>
            <a:endParaRPr lang="en-US" altLang="zh-CN">
              <a:solidFill>
                <a:srgbClr val="00B050"/>
              </a:solidFill>
            </a:endParaRPr>
          </a:p>
          <a:p>
            <a:pPr lvl="3"/>
            <a:r>
              <a:rPr lang="en-US" altLang="zh-CN"/>
              <a:t>^~</a:t>
            </a:r>
          </a:p>
          <a:p>
            <a:pPr lvl="3"/>
            <a:r>
              <a:rPr lang="zh-CN" altLang="en-US"/>
              <a:t>完全匹配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再正则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不完全匹配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正则特殊性：一条</a:t>
            </a:r>
            <a:r>
              <a:rPr lang="en-US" altLang="zh-CN">
                <a:solidFill>
                  <a:srgbClr val="FF0000"/>
                </a:solidFill>
              </a:rPr>
              <a:t>URI</a:t>
            </a:r>
            <a:r>
              <a:rPr lang="zh-CN" altLang="en-US">
                <a:solidFill>
                  <a:srgbClr val="FF0000"/>
                </a:solidFill>
              </a:rPr>
              <a:t>可以和多条</a:t>
            </a:r>
            <a:r>
              <a:rPr lang="en-US" altLang="zh-CN">
                <a:solidFill>
                  <a:srgbClr val="FF0000"/>
                </a:solidFill>
              </a:rPr>
              <a:t>location</a:t>
            </a:r>
            <a:r>
              <a:rPr lang="zh-CN" altLang="en-US">
                <a:solidFill>
                  <a:srgbClr val="FF0000"/>
                </a:solidFill>
              </a:rPr>
              <a:t>匹配上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有顺序的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先匹配</a:t>
            </a:r>
            <a:r>
              <a:rPr lang="zh-CN" altLang="en-US"/>
              <a:t>，先应用，即时退出匹配</a:t>
            </a:r>
          </a:p>
        </p:txBody>
      </p:sp>
    </p:spTree>
    <p:extLst>
      <p:ext uri="{BB962C8B-B14F-4D97-AF65-F5344CB8AC3E}">
        <p14:creationId xmlns:p14="http://schemas.microsoft.com/office/powerpoint/2010/main" val="2989171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1345F-4CAB-442D-A339-CC4254DF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5B86B-B4D2-47C0-B6CA-2E04673C3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请求头</a:t>
            </a:r>
            <a:endParaRPr lang="en-US" altLang="zh-CN"/>
          </a:p>
          <a:p>
            <a:pPr lvl="1"/>
            <a:r>
              <a:rPr lang="en-US" altLang="zh-CN"/>
              <a:t>host</a:t>
            </a:r>
            <a:r>
              <a:rPr lang="zh-CN" altLang="en-US"/>
              <a:t>：决策</a:t>
            </a:r>
            <a:r>
              <a:rPr lang="en-US" altLang="zh-CN"/>
              <a:t>server</a:t>
            </a:r>
            <a:r>
              <a:rPr lang="zh-CN" altLang="en-US"/>
              <a:t>负责处理</a:t>
            </a:r>
            <a:endParaRPr lang="en-US" altLang="zh-CN"/>
          </a:p>
          <a:p>
            <a:pPr lvl="1"/>
            <a:r>
              <a:rPr lang="en-US" altLang="zh-CN"/>
              <a:t>uri</a:t>
            </a:r>
            <a:r>
              <a:rPr lang="zh-CN" altLang="en-US"/>
              <a:t>：决策</a:t>
            </a:r>
            <a:r>
              <a:rPr lang="en-US" altLang="zh-CN"/>
              <a:t>location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反向代理：</a:t>
            </a:r>
            <a:r>
              <a:rPr lang="en-US" altLang="zh-CN">
                <a:solidFill>
                  <a:srgbClr val="FF0000"/>
                </a:solidFill>
              </a:rPr>
              <a:t>proxy_pass  ip:port[uri];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48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698"/>
            <a:ext cx="7072330" cy="857232"/>
          </a:xfrm>
        </p:spPr>
        <p:txBody>
          <a:bodyPr/>
          <a:lstStyle/>
          <a:p>
            <a:r>
              <a:rPr lang="zh-CN" altLang="en-US"/>
              <a:t>用户体验度  </a:t>
            </a:r>
            <a:r>
              <a:rPr lang="zh-CN" altLang="en-US">
                <a:solidFill>
                  <a:srgbClr val="FF0000"/>
                </a:solidFill>
              </a:rPr>
              <a:t>连接成功  </a:t>
            </a:r>
            <a:r>
              <a:rPr lang="en-US" altLang="zh-CN"/>
              <a:t>3</a:t>
            </a:r>
            <a:r>
              <a:rPr lang="zh-CN" altLang="en-US"/>
              <a:t>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42CCD3-E755-42E0-B9C0-579CF3126C98}"/>
              </a:ext>
            </a:extLst>
          </p:cNvPr>
          <p:cNvSpPr/>
          <p:nvPr/>
        </p:nvSpPr>
        <p:spPr>
          <a:xfrm>
            <a:off x="2483768" y="2900605"/>
            <a:ext cx="143187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server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tomcat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42CCD3-E755-42E0-B9C0-579CF3126C98}"/>
              </a:ext>
            </a:extLst>
          </p:cNvPr>
          <p:cNvSpPr/>
          <p:nvPr/>
        </p:nvSpPr>
        <p:spPr>
          <a:xfrm>
            <a:off x="5873968" y="3474148"/>
            <a:ext cx="143187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server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um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42CCD3-E755-42E0-B9C0-579CF3126C98}"/>
              </a:ext>
            </a:extLst>
          </p:cNvPr>
          <p:cNvSpPr/>
          <p:nvPr/>
        </p:nvSpPr>
        <p:spPr>
          <a:xfrm>
            <a:off x="5868144" y="4404664"/>
            <a:ext cx="143187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server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cart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42CCD3-E755-42E0-B9C0-579CF3126C98}"/>
              </a:ext>
            </a:extLst>
          </p:cNvPr>
          <p:cNvSpPr/>
          <p:nvPr/>
        </p:nvSpPr>
        <p:spPr>
          <a:xfrm>
            <a:off x="5868144" y="5294504"/>
            <a:ext cx="143187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server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ooxx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42CCD3-E755-42E0-B9C0-579CF3126C98}"/>
              </a:ext>
            </a:extLst>
          </p:cNvPr>
          <p:cNvSpPr/>
          <p:nvPr/>
        </p:nvSpPr>
        <p:spPr>
          <a:xfrm>
            <a:off x="592496" y="4561916"/>
            <a:ext cx="143187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client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3915647" y="3224641"/>
            <a:ext cx="1958321" cy="57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7" idx="1"/>
          </p:cNvCxnSpPr>
          <p:nvPr/>
        </p:nvCxnSpPr>
        <p:spPr>
          <a:xfrm>
            <a:off x="3915647" y="3224641"/>
            <a:ext cx="1952497" cy="1504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8" idx="1"/>
          </p:cNvCxnSpPr>
          <p:nvPr/>
        </p:nvCxnSpPr>
        <p:spPr>
          <a:xfrm>
            <a:off x="3915647" y="3224641"/>
            <a:ext cx="1952497" cy="239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3"/>
            <a:endCxn id="5" idx="1"/>
          </p:cNvCxnSpPr>
          <p:nvPr/>
        </p:nvCxnSpPr>
        <p:spPr>
          <a:xfrm flipV="1">
            <a:off x="2024375" y="3224641"/>
            <a:ext cx="459393" cy="1661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8E42CCD3-E755-42E0-B9C0-579CF3126C98}"/>
              </a:ext>
            </a:extLst>
          </p:cNvPr>
          <p:cNvSpPr/>
          <p:nvPr/>
        </p:nvSpPr>
        <p:spPr>
          <a:xfrm>
            <a:off x="3245912" y="4122220"/>
            <a:ext cx="1431879" cy="1263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web server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httpd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nginx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uri</a:t>
            </a:r>
            <a:r>
              <a:rPr lang="zh-CN" altLang="en-US">
                <a:solidFill>
                  <a:srgbClr val="FF0000"/>
                </a:solidFill>
              </a:rPr>
              <a:t>判定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i/o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>
            <a:stCxn id="9" idx="3"/>
            <a:endCxn id="20" idx="1"/>
          </p:cNvCxnSpPr>
          <p:nvPr/>
        </p:nvCxnSpPr>
        <p:spPr>
          <a:xfrm flipV="1">
            <a:off x="2024375" y="4753796"/>
            <a:ext cx="1221537" cy="13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8E42CCD3-E755-42E0-B9C0-579CF3126C98}"/>
              </a:ext>
            </a:extLst>
          </p:cNvPr>
          <p:cNvSpPr/>
          <p:nvPr/>
        </p:nvSpPr>
        <p:spPr>
          <a:xfrm>
            <a:off x="6020544" y="5446904"/>
            <a:ext cx="143187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server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ooxx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E42CCD3-E755-42E0-B9C0-579CF3126C98}"/>
              </a:ext>
            </a:extLst>
          </p:cNvPr>
          <p:cNvSpPr/>
          <p:nvPr/>
        </p:nvSpPr>
        <p:spPr>
          <a:xfrm>
            <a:off x="6172944" y="5599304"/>
            <a:ext cx="143187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server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ooxx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E42CCD3-E755-42E0-B9C0-579CF3126C98}"/>
              </a:ext>
            </a:extLst>
          </p:cNvPr>
          <p:cNvSpPr/>
          <p:nvPr/>
        </p:nvSpPr>
        <p:spPr>
          <a:xfrm>
            <a:off x="6325344" y="5751704"/>
            <a:ext cx="143187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server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ooxx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E42CCD3-E755-42E0-B9C0-579CF3126C98}"/>
              </a:ext>
            </a:extLst>
          </p:cNvPr>
          <p:cNvSpPr/>
          <p:nvPr/>
        </p:nvSpPr>
        <p:spPr>
          <a:xfrm>
            <a:off x="6477744" y="5904104"/>
            <a:ext cx="143187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server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ooxx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E42CCD3-E755-42E0-B9C0-579CF3126C98}"/>
              </a:ext>
            </a:extLst>
          </p:cNvPr>
          <p:cNvSpPr/>
          <p:nvPr/>
        </p:nvSpPr>
        <p:spPr>
          <a:xfrm>
            <a:off x="1464100" y="5942576"/>
            <a:ext cx="1431879" cy="1263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web server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httpd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nginx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uri</a:t>
            </a:r>
            <a:r>
              <a:rPr lang="zh-CN" altLang="en-US">
                <a:solidFill>
                  <a:srgbClr val="FF0000"/>
                </a:solidFill>
              </a:rPr>
              <a:t>判定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i/o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E42CCD3-E755-42E0-B9C0-579CF3126C98}"/>
              </a:ext>
            </a:extLst>
          </p:cNvPr>
          <p:cNvSpPr/>
          <p:nvPr/>
        </p:nvSpPr>
        <p:spPr>
          <a:xfrm>
            <a:off x="1464100" y="2077149"/>
            <a:ext cx="1431879" cy="1263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lvs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E42CCD3-E755-42E0-B9C0-579CF3126C98}"/>
              </a:ext>
            </a:extLst>
          </p:cNvPr>
          <p:cNvSpPr/>
          <p:nvPr/>
        </p:nvSpPr>
        <p:spPr>
          <a:xfrm>
            <a:off x="-1400" y="855534"/>
            <a:ext cx="27724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域名解析：动态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E42CCD3-E755-42E0-B9C0-579CF3126C98}"/>
              </a:ext>
            </a:extLst>
          </p:cNvPr>
          <p:cNvSpPr/>
          <p:nvPr/>
        </p:nvSpPr>
        <p:spPr>
          <a:xfrm>
            <a:off x="8316416" y="3921852"/>
            <a:ext cx="1431879" cy="1372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公共设施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文件系统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数据库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内存数据库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memcached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redis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482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Nginx</a:t>
            </a:r>
            <a:r>
              <a:rPr lang="zh-CN" altLang="en-US" sz="3600" dirty="0"/>
              <a:t>和高并发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IP</a:t>
            </a:r>
            <a:r>
              <a:rPr lang="zh-CN" altLang="en-US" sz="2000" dirty="0"/>
              <a:t>访问控制</a:t>
            </a:r>
          </a:p>
          <a:p>
            <a:pPr lvl="1"/>
            <a:r>
              <a:rPr lang="en-US" altLang="zh-CN" sz="1600" dirty="0"/>
              <a:t>location  {</a:t>
            </a:r>
          </a:p>
          <a:p>
            <a:pPr lvl="1"/>
            <a:r>
              <a:rPr lang="en-US" altLang="zh-CN" sz="1600" dirty="0"/>
              <a:t>	   deny  IP /IP</a:t>
            </a:r>
            <a:r>
              <a:rPr lang="zh-CN" altLang="en-US" sz="1600" dirty="0"/>
              <a:t>段</a:t>
            </a:r>
          </a:p>
          <a:p>
            <a:pPr lvl="1"/>
            <a:r>
              <a:rPr lang="zh-CN" altLang="en-US" sz="1600" dirty="0"/>
              <a:t>	   </a:t>
            </a:r>
            <a:r>
              <a:rPr lang="en-US" altLang="zh-CN" sz="1600" dirty="0"/>
              <a:t>deny  192.168.1.109;</a:t>
            </a:r>
          </a:p>
          <a:p>
            <a:pPr lvl="1"/>
            <a:r>
              <a:rPr lang="en-US" altLang="zh-CN" sz="1600" dirty="0"/>
              <a:t>	   allow 192.168.1.0/24;192.168.0.0/16;192.0.0.0/8</a:t>
            </a:r>
          </a:p>
          <a:p>
            <a:pPr lvl="1"/>
            <a:r>
              <a:rPr lang="en-US" altLang="zh-CN" sz="1600" dirty="0"/>
              <a:t>	}</a:t>
            </a:r>
          </a:p>
          <a:p>
            <a:pPr lvl="1"/>
            <a:r>
              <a:rPr lang="zh-CN" altLang="en-US" sz="1600" b="1" dirty="0">
                <a:solidFill>
                  <a:srgbClr val="FF0000"/>
                </a:solidFill>
              </a:rPr>
              <a:t>规则：</a:t>
            </a:r>
            <a:r>
              <a:rPr lang="zh-CN" altLang="zh-CN" sz="1600" b="1" dirty="0">
                <a:solidFill>
                  <a:srgbClr val="FF0000"/>
                </a:solidFill>
              </a:rPr>
              <a:t>按照顺序依次检测，直到匹配到第一条规则</a:t>
            </a:r>
          </a:p>
          <a:p>
            <a:pPr lvl="1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831894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Nginx</a:t>
            </a:r>
            <a:r>
              <a:rPr lang="zh-CN" altLang="en-US" sz="3600" dirty="0"/>
              <a:t>和高并发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用户认证访问</a:t>
            </a:r>
          </a:p>
          <a:p>
            <a:pPr lvl="1"/>
            <a:r>
              <a:rPr lang="zh-CN" altLang="en-US" sz="1600"/>
              <a:t>模块</a:t>
            </a:r>
            <a:r>
              <a:rPr lang="en-US" altLang="zh-CN" sz="1600" dirty="0" err="1"/>
              <a:t>ngx_http_auth_basic_module</a:t>
            </a:r>
            <a:r>
              <a:rPr lang="en-US" altLang="zh-CN" sz="1600" dirty="0"/>
              <a:t> </a:t>
            </a:r>
            <a:r>
              <a:rPr lang="zh-CN" altLang="en-US" sz="1600" dirty="0"/>
              <a:t>允许使用“</a:t>
            </a:r>
            <a:r>
              <a:rPr lang="en-US" altLang="zh-CN" sz="1600" dirty="0"/>
              <a:t>HTTP</a:t>
            </a:r>
            <a:r>
              <a:rPr lang="zh-CN" altLang="en-US" sz="1600" dirty="0"/>
              <a:t>基本认证”协议验证用户名和密码来限制对资源的访问。</a:t>
            </a:r>
          </a:p>
          <a:p>
            <a:pPr lvl="1"/>
            <a:r>
              <a:rPr lang="zh-CN" altLang="en-US" sz="1600" dirty="0"/>
              <a:t>	</a:t>
            </a:r>
            <a:r>
              <a:rPr lang="en-US" altLang="zh-CN" sz="1600" dirty="0"/>
              <a:t>location / {</a:t>
            </a:r>
          </a:p>
          <a:p>
            <a:pPr lvl="1"/>
            <a:r>
              <a:rPr lang="en-US" altLang="zh-CN" sz="1600" dirty="0"/>
              <a:t>		</a:t>
            </a:r>
            <a:r>
              <a:rPr lang="en-US" altLang="zh-CN" sz="1600" dirty="0" err="1"/>
              <a:t>auth_basic</a:t>
            </a:r>
            <a:r>
              <a:rPr lang="en-US" altLang="zh-CN" sz="1600" dirty="0"/>
              <a:t>           "closed site";</a:t>
            </a:r>
          </a:p>
          <a:p>
            <a:pPr lvl="1"/>
            <a:r>
              <a:rPr lang="en-US" altLang="zh-CN" sz="1600" dirty="0"/>
              <a:t>		</a:t>
            </a:r>
            <a:r>
              <a:rPr lang="en-US" altLang="zh-CN" sz="1600" dirty="0" err="1"/>
              <a:t>auth_basic_user_file</a:t>
            </a:r>
            <a:r>
              <a:rPr lang="en-US" altLang="zh-CN" sz="1600" dirty="0"/>
              <a:t> /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/users;</a:t>
            </a:r>
          </a:p>
          <a:p>
            <a:pPr lvl="1"/>
            <a:r>
              <a:rPr lang="en-US" altLang="zh-CN" sz="1600" dirty="0"/>
              <a:t>    }</a:t>
            </a:r>
          </a:p>
          <a:p>
            <a:pPr lvl="1"/>
            <a:r>
              <a:rPr lang="en-US" altLang="zh-CN" sz="1600"/>
              <a:t>Apache</a:t>
            </a:r>
            <a:r>
              <a:rPr lang="zh-CN" altLang="en-US" sz="1600" dirty="0"/>
              <a:t>发行包中的</a:t>
            </a:r>
            <a:r>
              <a:rPr lang="en-US" altLang="zh-CN" sz="1600" dirty="0" err="1"/>
              <a:t>htpasswd</a:t>
            </a:r>
            <a:r>
              <a:rPr lang="zh-CN" altLang="en-US" sz="1600" dirty="0"/>
              <a:t>命令来创建</a:t>
            </a:r>
            <a:r>
              <a:rPr lang="en-US" altLang="zh-CN" sz="1600" dirty="0" err="1"/>
              <a:t>user_file</a:t>
            </a:r>
            <a:r>
              <a:rPr lang="en-US" altLang="zh-CN" sz="1600" dirty="0"/>
              <a:t> </a:t>
            </a:r>
            <a:r>
              <a:rPr lang="zh-CN" altLang="en-US" sz="1600" dirty="0"/>
              <a:t>文件</a:t>
            </a:r>
            <a:endParaRPr lang="en-US" altLang="zh-CN" sz="1600" dirty="0"/>
          </a:p>
          <a:p>
            <a:pPr lvl="1"/>
            <a:endParaRPr lang="en-US" altLang="zh-CN" sz="1600"/>
          </a:p>
          <a:p>
            <a:pPr lvl="1"/>
            <a:r>
              <a:rPr lang="zh-CN" altLang="en-US" sz="1600"/>
              <a:t>要</a:t>
            </a:r>
            <a:r>
              <a:rPr lang="zh-CN" altLang="en-US" sz="1600" dirty="0"/>
              <a:t>通过</a:t>
            </a:r>
            <a:r>
              <a:rPr lang="en-US" altLang="zh-CN" sz="1600" dirty="0"/>
              <a:t>yum –y install </a:t>
            </a:r>
            <a:r>
              <a:rPr lang="en-US" altLang="zh-CN" sz="1600" dirty="0" err="1"/>
              <a:t>httpd</a:t>
            </a:r>
            <a:endParaRPr lang="zh-CN" altLang="en-US" sz="1600" dirty="0"/>
          </a:p>
          <a:p>
            <a:pPr lvl="1"/>
            <a:r>
              <a:rPr lang="en-US" altLang="zh-CN" sz="1600"/>
              <a:t>htpasswd </a:t>
            </a:r>
            <a:r>
              <a:rPr lang="en-US" altLang="zh-CN" sz="1600" dirty="0"/>
              <a:t>-c -m /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/users username</a:t>
            </a:r>
          </a:p>
          <a:p>
            <a:pPr lvl="1"/>
            <a:r>
              <a:rPr lang="zh-CN" altLang="en-US" sz="1600" b="1">
                <a:solidFill>
                  <a:srgbClr val="FF0000"/>
                </a:solidFill>
              </a:rPr>
              <a:t>注</a:t>
            </a:r>
            <a:r>
              <a:rPr lang="zh-CN" altLang="en-US" sz="1600" b="1" dirty="0">
                <a:solidFill>
                  <a:srgbClr val="FF0000"/>
                </a:solidFill>
              </a:rPr>
              <a:t>：需要安装</a:t>
            </a:r>
            <a:r>
              <a:rPr lang="en-US" altLang="zh-CN" sz="1600" b="1" dirty="0" err="1">
                <a:solidFill>
                  <a:srgbClr val="FF0000"/>
                </a:solidFill>
              </a:rPr>
              <a:t>httpd</a:t>
            </a:r>
            <a:r>
              <a:rPr lang="zh-CN" altLang="en-US" sz="1600" b="1" dirty="0">
                <a:solidFill>
                  <a:srgbClr val="FF0000"/>
                </a:solidFill>
              </a:rPr>
              <a:t>才可以使用上面命令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38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Nginx</a:t>
            </a:r>
            <a:r>
              <a:rPr lang="zh-CN" altLang="en-US" sz="3600" dirty="0"/>
              <a:t>和高并发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nginx</a:t>
            </a:r>
            <a:r>
              <a:rPr lang="zh-CN" altLang="zh-CN" sz="2000" dirty="0"/>
              <a:t>访问状态监控</a:t>
            </a:r>
            <a:endParaRPr lang="en-US" altLang="zh-CN" sz="1600" dirty="0"/>
          </a:p>
          <a:p>
            <a:pPr lvl="1"/>
            <a:r>
              <a:rPr lang="en-US" altLang="zh-CN"/>
              <a:t>location /basic_status {</a:t>
            </a:r>
            <a:endParaRPr lang="zh-CN" altLang="zh-CN" sz="1400"/>
          </a:p>
          <a:p>
            <a:pPr lvl="1"/>
            <a:r>
              <a:rPr lang="en-US" altLang="zh-CN"/>
              <a:t>    stub_status on;</a:t>
            </a:r>
            <a:endParaRPr lang="zh-CN" altLang="zh-CN" sz="1400"/>
          </a:p>
          <a:p>
            <a:pPr lvl="1"/>
            <a:r>
              <a:rPr lang="en-US" altLang="zh-CN"/>
              <a:t>}</a:t>
            </a:r>
            <a:endParaRPr lang="zh-CN" altLang="zh-CN" sz="1400"/>
          </a:p>
          <a:p>
            <a:pPr lvl="1"/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85163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Nginx</a:t>
            </a:r>
            <a:r>
              <a:rPr lang="zh-CN" altLang="en-US" sz="3600" dirty="0"/>
              <a:t>和高并发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什么是反向代理？</a:t>
            </a:r>
            <a:endParaRPr lang="en-US" altLang="zh-CN" dirty="0"/>
          </a:p>
          <a:p>
            <a:endParaRPr lang="en-US" altLang="zh-CN" sz="1800"/>
          </a:p>
          <a:p>
            <a:r>
              <a:rPr lang="zh-CN" altLang="zh-CN" sz="1800"/>
              <a:t>通常</a:t>
            </a:r>
            <a:r>
              <a:rPr lang="zh-CN" altLang="zh-CN" sz="1800" dirty="0"/>
              <a:t>的代理服务器，只用于代理内部网络对</a:t>
            </a:r>
            <a:r>
              <a:rPr lang="en-US" altLang="zh-CN" sz="1800" dirty="0"/>
              <a:t>Internet</a:t>
            </a:r>
            <a:r>
              <a:rPr lang="zh-CN" altLang="zh-CN" sz="1800" dirty="0"/>
              <a:t>的连接请求，客户机必须指定代理服务器</a:t>
            </a:r>
            <a:r>
              <a:rPr lang="en-US" altLang="zh-CN" sz="1800" dirty="0"/>
              <a:t>,</a:t>
            </a:r>
            <a:r>
              <a:rPr lang="zh-CN" altLang="zh-CN" sz="1800" dirty="0"/>
              <a:t>并将本来要直接发送到</a:t>
            </a:r>
            <a:r>
              <a:rPr lang="en-US" altLang="zh-CN" sz="1800" dirty="0"/>
              <a:t>Web</a:t>
            </a:r>
            <a:r>
              <a:rPr lang="zh-CN" altLang="zh-CN" sz="1800" dirty="0"/>
              <a:t>服务器上的</a:t>
            </a:r>
            <a:r>
              <a:rPr lang="en-US" altLang="zh-CN" sz="1800" dirty="0"/>
              <a:t>http</a:t>
            </a:r>
            <a:r>
              <a:rPr lang="zh-CN" altLang="zh-CN" sz="1800" dirty="0"/>
              <a:t>请求发送到代理服务器中由代理服务器向</a:t>
            </a:r>
            <a:r>
              <a:rPr lang="en-US" altLang="zh-CN" sz="1800" dirty="0"/>
              <a:t>Internet</a:t>
            </a:r>
            <a:r>
              <a:rPr lang="zh-CN" altLang="zh-CN" sz="1800" dirty="0"/>
              <a:t>上的</a:t>
            </a:r>
            <a:r>
              <a:rPr lang="en-US" altLang="zh-CN" sz="1800" dirty="0"/>
              <a:t>web</a:t>
            </a:r>
            <a:r>
              <a:rPr lang="zh-CN" altLang="zh-CN" sz="1800" dirty="0"/>
              <a:t>服务器发起请求，最终达到客户机上网的目的。</a:t>
            </a:r>
          </a:p>
          <a:p>
            <a:endParaRPr lang="en-US" altLang="zh-CN" sz="1800"/>
          </a:p>
          <a:p>
            <a:r>
              <a:rPr lang="zh-CN" altLang="zh-CN" sz="1800"/>
              <a:t>反向</a:t>
            </a:r>
            <a:r>
              <a:rPr lang="zh-CN" altLang="zh-CN" sz="1800" dirty="0"/>
              <a:t>代理（</a:t>
            </a:r>
            <a:r>
              <a:rPr lang="en-US" altLang="zh-CN" sz="1800" dirty="0"/>
              <a:t>Reverse Proxy</a:t>
            </a:r>
            <a:r>
              <a:rPr lang="zh-CN" altLang="zh-CN" sz="1800" dirty="0"/>
              <a:t>）方式是指以代理服务器来接受</a:t>
            </a:r>
            <a:r>
              <a:rPr lang="en-US" altLang="zh-CN" sz="1800" dirty="0"/>
              <a:t>internet</a:t>
            </a:r>
            <a:r>
              <a:rPr lang="zh-CN" altLang="zh-CN" sz="1800" dirty="0"/>
              <a:t>上的连接请求，然后将请求转发给内部网络上的服务器，并将从服务器上得到的结果返回给</a:t>
            </a:r>
            <a:r>
              <a:rPr lang="en-US" altLang="zh-CN" sz="1800" dirty="0"/>
              <a:t>internet</a:t>
            </a:r>
            <a:r>
              <a:rPr lang="zh-CN" altLang="zh-CN" sz="1800" dirty="0"/>
              <a:t>上请求连接的客户端，此时代理服务器对外就表现为一个反向代理</a:t>
            </a:r>
            <a:r>
              <a:rPr lang="zh-CN" altLang="en-US" sz="1800" dirty="0"/>
              <a:t>服务器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74111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Nginx</a:t>
            </a:r>
            <a:r>
              <a:rPr lang="zh-CN" altLang="en-US" sz="3600" dirty="0"/>
              <a:t>和高并发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如图</a:t>
            </a:r>
            <a:endParaRPr lang="en-US" altLang="zh-CN" sz="18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1844824"/>
            <a:ext cx="554461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95208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456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Nginx</a:t>
            </a:r>
            <a:r>
              <a:rPr lang="zh-CN" altLang="en-US" sz="3600" dirty="0"/>
              <a:t>反向代理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经典的反向代理结构</a:t>
            </a:r>
            <a:endParaRPr lang="en-US" altLang="zh-CN" sz="2000" dirty="0"/>
          </a:p>
          <a:p>
            <a:pPr marL="457200" lvl="1" indent="0">
              <a:buNone/>
            </a:pPr>
            <a:endParaRPr lang="zh-CN" altLang="zh-CN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593721"/>
            <a:ext cx="59817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245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Nginx</a:t>
            </a:r>
            <a:r>
              <a:rPr lang="zh-CN" altLang="en-US" sz="3600" dirty="0"/>
              <a:t>反向代理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虚拟主机</a:t>
            </a:r>
          </a:p>
          <a:p>
            <a:r>
              <a:rPr lang="zh-CN" altLang="en-US" sz="2000" dirty="0"/>
              <a:t>  一个</a:t>
            </a:r>
            <a:r>
              <a:rPr lang="en-US" altLang="zh-CN" sz="2000" dirty="0"/>
              <a:t>server{} </a:t>
            </a:r>
            <a:r>
              <a:rPr lang="zh-CN" altLang="en-US" sz="2000" dirty="0"/>
              <a:t>就是一个虚拟主机 </a:t>
            </a:r>
          </a:p>
          <a:p>
            <a:r>
              <a:rPr lang="zh-CN" altLang="en-US" sz="2000" dirty="0"/>
              <a:t>  基于域名的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215193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Nginx</a:t>
            </a:r>
            <a:r>
              <a:rPr lang="zh-CN" altLang="en-US" sz="3600" dirty="0"/>
              <a:t>反向代理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反向代理：</a:t>
            </a:r>
          </a:p>
          <a:p>
            <a:r>
              <a:rPr lang="en-US" altLang="zh-CN" sz="2000" dirty="0" err="1"/>
              <a:t>proxy</a:t>
            </a:r>
            <a:r>
              <a:rPr lang="en-US" altLang="zh-CN" sz="2000" err="1"/>
              <a:t>_</a:t>
            </a:r>
            <a:r>
              <a:rPr lang="en-US" altLang="zh-CN" sz="2000"/>
              <a:t>pass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 location /baidu {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            proxy_pass http://192.168.9.12【/】;  //nginx</a:t>
            </a:r>
            <a:r>
              <a:rPr lang="zh-CN" altLang="en-US" sz="1600">
                <a:solidFill>
                  <a:srgbClr val="FF0000"/>
                </a:solidFill>
              </a:rPr>
              <a:t>收到客户端的</a:t>
            </a:r>
            <a:r>
              <a:rPr lang="en-US" altLang="zh-CN" sz="1600">
                <a:solidFill>
                  <a:srgbClr val="FF0000"/>
                </a:solidFill>
              </a:rPr>
              <a:t>uri</a:t>
            </a:r>
            <a:r>
              <a:rPr lang="zh-CN" altLang="en-US" sz="1600">
                <a:solidFill>
                  <a:srgbClr val="FF0000"/>
                </a:solidFill>
              </a:rPr>
              <a:t>是否传递到上游，由是否在上游域名后有</a:t>
            </a:r>
            <a:r>
              <a:rPr lang="en-US" altLang="zh-CN" sz="1600">
                <a:solidFill>
                  <a:srgbClr val="FF0000"/>
                </a:solidFill>
              </a:rPr>
              <a:t>uri</a:t>
            </a:r>
            <a:r>
              <a:rPr lang="zh-CN" altLang="en-US" sz="1600">
                <a:solidFill>
                  <a:srgbClr val="FF0000"/>
                </a:solidFill>
              </a:rPr>
              <a:t>设定，没有</a:t>
            </a:r>
            <a:r>
              <a:rPr lang="en-US" altLang="zh-CN" sz="1600">
                <a:solidFill>
                  <a:srgbClr val="FF0000"/>
                </a:solidFill>
              </a:rPr>
              <a:t>uri</a:t>
            </a:r>
            <a:r>
              <a:rPr lang="zh-CN" altLang="en-US" sz="1600">
                <a:solidFill>
                  <a:srgbClr val="FF0000"/>
                </a:solidFill>
              </a:rPr>
              <a:t>的情况下：传递</a:t>
            </a:r>
            <a:endParaRPr lang="en-US" altLang="zh-CN" sz="1600">
              <a:solidFill>
                <a:srgbClr val="FF0000"/>
              </a:solidFill>
            </a:endParaRP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 }</a:t>
            </a:r>
            <a:endParaRPr lang="en-US" altLang="zh-CN" sz="1600" dirty="0">
              <a:solidFill>
                <a:srgbClr val="FF0000"/>
              </a:solidFill>
            </a:endParaRP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767339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Nginx</a:t>
            </a:r>
            <a:r>
              <a:rPr lang="zh-CN" altLang="en-US" sz="3600" dirty="0"/>
              <a:t>反向代理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反向代理配置</a:t>
            </a:r>
            <a:r>
              <a:rPr lang="en-US" altLang="zh-CN" sz="2000" dirty="0" err="1"/>
              <a:t>nginx.conf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en-US" altLang="zh-CN" sz="1600" dirty="0">
                <a:solidFill>
                  <a:srgbClr val="FF0000"/>
                </a:solidFill>
              </a:rPr>
              <a:t>upstream  </a:t>
            </a:r>
            <a:r>
              <a:rPr lang="zh-CN" altLang="en-US" sz="1600" dirty="0">
                <a:solidFill>
                  <a:srgbClr val="FF0000"/>
                </a:solidFill>
              </a:rPr>
              <a:t>名字 ｛</a:t>
            </a:r>
          </a:p>
          <a:p>
            <a:pPr lvl="1"/>
            <a:r>
              <a:rPr lang="zh-CN" altLang="en-US" sz="1600" dirty="0">
                <a:solidFill>
                  <a:srgbClr val="FF0000"/>
                </a:solidFill>
              </a:rPr>
              <a:t>  </a:t>
            </a:r>
            <a:r>
              <a:rPr lang="en-US" altLang="zh-CN" sz="1600" dirty="0">
                <a:solidFill>
                  <a:srgbClr val="FF0000"/>
                </a:solidFill>
              </a:rPr>
              <a:t>server  IP:PORT;</a:t>
            </a:r>
          </a:p>
          <a:p>
            <a:pPr lvl="1"/>
            <a:r>
              <a:rPr lang="en-US" altLang="zh-CN" sz="1600" dirty="0">
                <a:solidFill>
                  <a:srgbClr val="FF0000"/>
                </a:solidFill>
              </a:rPr>
              <a:t>  server  IP:PORT;</a:t>
            </a:r>
          </a:p>
          <a:p>
            <a:pPr lvl="1"/>
            <a:r>
              <a:rPr lang="zh-CN" altLang="en-US" sz="1600" dirty="0">
                <a:solidFill>
                  <a:srgbClr val="FF0000"/>
                </a:solidFill>
              </a:rPr>
              <a:t>｝</a:t>
            </a:r>
          </a:p>
          <a:p>
            <a:pPr lvl="1"/>
            <a:endParaRPr lang="zh-CN" altLang="en-US" sz="1600" dirty="0"/>
          </a:p>
          <a:p>
            <a:pPr lvl="1"/>
            <a:r>
              <a:rPr lang="en-US" altLang="zh-CN" sz="1600" dirty="0"/>
              <a:t>server {</a:t>
            </a:r>
          </a:p>
          <a:p>
            <a:pPr lvl="1"/>
            <a:r>
              <a:rPr lang="en-US" altLang="zh-CN" sz="1600" dirty="0"/>
              <a:t>  location  /  {</a:t>
            </a:r>
          </a:p>
          <a:p>
            <a:pPr lvl="1"/>
            <a:r>
              <a:rPr lang="en-US" altLang="zh-CN" sz="1600" dirty="0"/>
              <a:t>	</a:t>
            </a:r>
            <a:r>
              <a:rPr lang="en-US" altLang="zh-CN" sz="1600" dirty="0" err="1"/>
              <a:t>proxy_pass</a:t>
            </a:r>
            <a:r>
              <a:rPr lang="en-US" altLang="zh-CN" sz="1600" dirty="0"/>
              <a:t> http://</a:t>
            </a:r>
            <a:r>
              <a:rPr lang="zh-CN" altLang="en-US" sz="1600" dirty="0"/>
              <a:t>名字</a:t>
            </a:r>
            <a:r>
              <a:rPr lang="en-US" altLang="zh-CN" sz="1600" dirty="0"/>
              <a:t>;</a:t>
            </a:r>
          </a:p>
          <a:p>
            <a:pPr lvl="1"/>
            <a:r>
              <a:rPr lang="en-US" altLang="zh-CN" sz="1600" dirty="0"/>
              <a:t>  </a:t>
            </a:r>
          </a:p>
          <a:p>
            <a:pPr lvl="1"/>
            <a:r>
              <a:rPr lang="en-US" altLang="zh-CN" sz="1600" dirty="0"/>
              <a:t>  }</a:t>
            </a:r>
          </a:p>
          <a:p>
            <a:pPr lvl="1"/>
            <a:endParaRPr lang="en-US" altLang="zh-CN" sz="1600" dirty="0"/>
          </a:p>
          <a:p>
            <a:pPr lvl="1"/>
            <a:r>
              <a:rPr lang="en-US" altLang="zh-CN" sz="1600" dirty="0"/>
              <a:t>}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37005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9CAB3-3247-4DF7-B75C-8E272F19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倾斜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4F67D-994A-4293-A5E4-0F9D8DFE7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lvs</a:t>
            </a:r>
            <a:r>
              <a:rPr lang="zh-CN" altLang="en-US"/>
              <a:t> 四层负载均衡，只是转发数据包</a:t>
            </a:r>
            <a:endParaRPr lang="en-US" altLang="zh-CN"/>
          </a:p>
          <a:p>
            <a:r>
              <a:rPr lang="zh-CN" altLang="en-US"/>
              <a:t>分析用户请求的内容</a:t>
            </a:r>
            <a:endParaRPr lang="en-US" altLang="zh-CN"/>
          </a:p>
          <a:p>
            <a:pPr lvl="1"/>
            <a:r>
              <a:rPr lang="zh-CN" altLang="en-US"/>
              <a:t>当一台服务器出现压力或瓶颈的时候</a:t>
            </a:r>
            <a:endParaRPr lang="en-US" altLang="zh-CN"/>
          </a:p>
          <a:p>
            <a:pPr lvl="1"/>
            <a:r>
              <a:rPr lang="zh-CN" altLang="en-US"/>
              <a:t>手段：</a:t>
            </a:r>
            <a:endParaRPr lang="en-US" altLang="zh-CN"/>
          </a:p>
          <a:p>
            <a:pPr lvl="2"/>
            <a:r>
              <a:rPr lang="en-US" altLang="zh-CN"/>
              <a:t>a</a:t>
            </a:r>
            <a:r>
              <a:rPr lang="zh-CN" altLang="en-US"/>
              <a:t>）镜像多台服务器负载客户端的并发</a:t>
            </a:r>
            <a:endParaRPr lang="en-US" altLang="zh-CN"/>
          </a:p>
          <a:p>
            <a:pPr lvl="2"/>
            <a:r>
              <a:rPr lang="en-US" altLang="zh-CN"/>
              <a:t>b</a:t>
            </a:r>
            <a:r>
              <a:rPr lang="zh-CN" altLang="en-US"/>
              <a:t>）切分服务，将服务按</a:t>
            </a:r>
            <a:r>
              <a:rPr lang="en-US" altLang="zh-CN"/>
              <a:t>a</a:t>
            </a:r>
            <a:r>
              <a:rPr lang="zh-CN" altLang="en-US"/>
              <a:t>）负载</a:t>
            </a:r>
            <a:endParaRPr lang="en-US" altLang="zh-C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41ABAB-62FD-4BD6-8917-B687FF0F33FE}"/>
              </a:ext>
            </a:extLst>
          </p:cNvPr>
          <p:cNvSpPr/>
          <p:nvPr/>
        </p:nvSpPr>
        <p:spPr>
          <a:xfrm>
            <a:off x="5230410" y="2862816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图像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3B0FA4-C223-443A-8AAF-A1440A8E0CCC}"/>
              </a:ext>
            </a:extLst>
          </p:cNvPr>
          <p:cNvSpPr/>
          <p:nvPr/>
        </p:nvSpPr>
        <p:spPr>
          <a:xfrm>
            <a:off x="5230410" y="422108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声音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1FF997-535D-489C-847F-1B08ACA1C38A}"/>
              </a:ext>
            </a:extLst>
          </p:cNvPr>
          <p:cNvSpPr/>
          <p:nvPr/>
        </p:nvSpPr>
        <p:spPr>
          <a:xfrm>
            <a:off x="5230410" y="5600269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视频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AF51AC-63A4-4733-83A3-760869C7B43A}"/>
              </a:ext>
            </a:extLst>
          </p:cNvPr>
          <p:cNvSpPr/>
          <p:nvPr/>
        </p:nvSpPr>
        <p:spPr>
          <a:xfrm>
            <a:off x="3033866" y="3947222"/>
            <a:ext cx="1431879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web server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，识别</a:t>
            </a:r>
            <a:r>
              <a:rPr lang="en-US" altLang="zh-CN">
                <a:solidFill>
                  <a:srgbClr val="FF0000"/>
                </a:solidFill>
              </a:rPr>
              <a:t>URI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，转发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，负载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42CCD3-E755-42E0-B9C0-579CF3126C98}"/>
              </a:ext>
            </a:extLst>
          </p:cNvPr>
          <p:cNvSpPr/>
          <p:nvPr/>
        </p:nvSpPr>
        <p:spPr>
          <a:xfrm>
            <a:off x="956583" y="4221088"/>
            <a:ext cx="143187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client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90F000A-17F6-4E4A-A322-D62F98676BDF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2388462" y="4437112"/>
            <a:ext cx="645404" cy="14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4ED6842-2E86-49BD-B094-1D6A9423AAB9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4465745" y="3078840"/>
            <a:ext cx="764665" cy="1372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D3C6F45-FA8E-40A3-B785-D777F100DC9C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4465745" y="4437112"/>
            <a:ext cx="764665" cy="14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558918A-AEC0-450A-9E25-C684F00677E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465745" y="4451278"/>
            <a:ext cx="764665" cy="1365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086D4FB3-2905-43DB-8715-47D81008EE85}"/>
              </a:ext>
            </a:extLst>
          </p:cNvPr>
          <p:cNvSpPr/>
          <p:nvPr/>
        </p:nvSpPr>
        <p:spPr>
          <a:xfrm>
            <a:off x="5382810" y="3015216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图像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BF4D362-5875-41C9-90D8-988C2157F3D1}"/>
              </a:ext>
            </a:extLst>
          </p:cNvPr>
          <p:cNvSpPr/>
          <p:nvPr/>
        </p:nvSpPr>
        <p:spPr>
          <a:xfrm>
            <a:off x="5535210" y="3167616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图像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027F33-CEE5-46FF-BF89-89B0FD5C7F30}"/>
              </a:ext>
            </a:extLst>
          </p:cNvPr>
          <p:cNvSpPr/>
          <p:nvPr/>
        </p:nvSpPr>
        <p:spPr>
          <a:xfrm>
            <a:off x="5687610" y="3320016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图像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E3A22D1-6C10-454D-98BE-E0443DF372F0}"/>
              </a:ext>
            </a:extLst>
          </p:cNvPr>
          <p:cNvSpPr/>
          <p:nvPr/>
        </p:nvSpPr>
        <p:spPr>
          <a:xfrm>
            <a:off x="5382810" y="437348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声音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4EAE4C9-6A67-4363-976A-EF63DE16B56C}"/>
              </a:ext>
            </a:extLst>
          </p:cNvPr>
          <p:cNvSpPr/>
          <p:nvPr/>
        </p:nvSpPr>
        <p:spPr>
          <a:xfrm>
            <a:off x="6459612" y="3078840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1EDB7B9-8A9D-4087-8610-FBA77CA6FB8E}"/>
              </a:ext>
            </a:extLst>
          </p:cNvPr>
          <p:cNvSpPr/>
          <p:nvPr/>
        </p:nvSpPr>
        <p:spPr>
          <a:xfrm>
            <a:off x="6471314" y="351517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C44128B-5593-4B3B-B50C-6D056A1EB4FD}"/>
              </a:ext>
            </a:extLst>
          </p:cNvPr>
          <p:cNvSpPr/>
          <p:nvPr/>
        </p:nvSpPr>
        <p:spPr>
          <a:xfrm>
            <a:off x="3284525" y="3574156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mem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110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02E896B-DA05-475D-9FBB-4BF14D5421D3}"/>
              </a:ext>
            </a:extLst>
          </p:cNvPr>
          <p:cNvSpPr/>
          <p:nvPr/>
        </p:nvSpPr>
        <p:spPr>
          <a:xfrm>
            <a:off x="1060506" y="3986090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c:s:110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9919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Nginx</a:t>
            </a:r>
            <a:r>
              <a:rPr lang="zh-CN" altLang="en-US" sz="3600" dirty="0"/>
              <a:t>反向代理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tengine</a:t>
            </a:r>
            <a:r>
              <a:rPr lang="zh-CN" altLang="en-US" sz="2000" dirty="0"/>
              <a:t>新增健康检查模块</a:t>
            </a:r>
            <a:endParaRPr lang="en-US" altLang="zh-CN" sz="2000" dirty="0"/>
          </a:p>
          <a:p>
            <a:r>
              <a:rPr lang="zh-CN" altLang="zh-CN" sz="1600" dirty="0"/>
              <a:t>配置一个</a:t>
            </a:r>
            <a:r>
              <a:rPr lang="en-US" altLang="zh-CN" sz="1600" dirty="0"/>
              <a:t>status</a:t>
            </a:r>
            <a:r>
              <a:rPr lang="zh-CN" altLang="zh-CN" sz="1600" dirty="0"/>
              <a:t>的</a:t>
            </a:r>
            <a:r>
              <a:rPr lang="en-US" altLang="zh-CN" sz="1600" dirty="0"/>
              <a:t>location</a:t>
            </a:r>
            <a:endParaRPr lang="zh-CN" altLang="zh-CN" sz="1600" dirty="0"/>
          </a:p>
          <a:p>
            <a:r>
              <a:rPr lang="en-US" altLang="zh-CN" sz="1600" dirty="0"/>
              <a:t>location /status {</a:t>
            </a:r>
            <a:endParaRPr lang="zh-CN" altLang="zh-CN" sz="1600" dirty="0"/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check_status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dirty="0"/>
              <a:t>        }</a:t>
            </a:r>
            <a:endParaRPr lang="zh-CN" altLang="zh-CN" sz="1600" dirty="0"/>
          </a:p>
          <a:p>
            <a:r>
              <a:rPr lang="zh-CN" altLang="zh-CN" sz="1600" dirty="0"/>
              <a:t>在</a:t>
            </a:r>
            <a:r>
              <a:rPr lang="en-US" altLang="zh-CN" sz="1600" dirty="0"/>
              <a:t>upstream</a:t>
            </a:r>
            <a:r>
              <a:rPr lang="zh-CN" altLang="zh-CN" sz="1600" dirty="0"/>
              <a:t>配置如下</a:t>
            </a:r>
          </a:p>
          <a:p>
            <a:r>
              <a:rPr lang="en-US" altLang="zh-CN" sz="1600" dirty="0"/>
              <a:t>check interval=3000 rise=2 fall=5 timeout=1000 type=http;</a:t>
            </a:r>
            <a:endParaRPr lang="zh-CN" altLang="zh-CN" sz="1600" dirty="0"/>
          </a:p>
          <a:p>
            <a:r>
              <a:rPr lang="en-US" altLang="zh-CN" sz="1600" dirty="0" err="1"/>
              <a:t>check_http_send</a:t>
            </a:r>
            <a:r>
              <a:rPr lang="en-US" altLang="zh-CN" sz="1600" dirty="0"/>
              <a:t> "HEAD / HTTP/1.0\r\n\r\n";</a:t>
            </a:r>
            <a:endParaRPr lang="zh-CN" altLang="zh-CN" sz="1600" dirty="0"/>
          </a:p>
          <a:p>
            <a:r>
              <a:rPr lang="en-US" altLang="zh-CN" sz="1600" dirty="0" err="1"/>
              <a:t>check_http_expect_alive</a:t>
            </a:r>
            <a:r>
              <a:rPr lang="en-US" altLang="zh-CN" sz="1600" dirty="0"/>
              <a:t> http_2xx http_3xx;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5561447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Tengine</a:t>
            </a:r>
            <a:r>
              <a:rPr lang="zh-CN" altLang="en-US" sz="3600" dirty="0"/>
              <a:t>额外功能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对后端服务器健康检查</a:t>
            </a:r>
            <a:endParaRPr lang="en-US" altLang="zh-CN" sz="2000" dirty="0"/>
          </a:p>
          <a:p>
            <a:pPr lvl="1"/>
            <a:endParaRPr lang="en-US" altLang="zh-CN" sz="1600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5616624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54243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Nginx</a:t>
            </a:r>
            <a:r>
              <a:rPr lang="zh-CN" altLang="en-US" sz="3600" dirty="0"/>
              <a:t>的</a:t>
            </a:r>
            <a:r>
              <a:rPr lang="en-US" altLang="zh-CN" sz="3600" dirty="0"/>
              <a:t>session</a:t>
            </a:r>
            <a:r>
              <a:rPr lang="zh-CN" altLang="en-US" sz="3600" dirty="0"/>
              <a:t>一致性问题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协议是无状态的，即你连续访问某个网页</a:t>
            </a:r>
            <a:r>
              <a:rPr lang="en-US" altLang="zh-CN" dirty="0"/>
              <a:t>100</a:t>
            </a:r>
            <a:r>
              <a:rPr lang="zh-CN" altLang="en-US" dirty="0"/>
              <a:t>次和访问</a:t>
            </a:r>
            <a:r>
              <a:rPr lang="en-US" altLang="zh-CN" dirty="0"/>
              <a:t>1</a:t>
            </a:r>
            <a:r>
              <a:rPr lang="zh-CN" altLang="en-US" dirty="0"/>
              <a:t>次对服务器来说是没有区别对待的，因为它记不住你。</a:t>
            </a:r>
            <a:br>
              <a:rPr lang="zh-CN" altLang="en-US" dirty="0"/>
            </a:br>
            <a:r>
              <a:rPr lang="zh-CN" altLang="en-US" dirty="0"/>
              <a:t>那么，在一些场合，确实需要服务器记住当前用户怎么办？比如用户登录邮箱后，接下来要收邮件、写邮件，总不能每次操作都让用户输入用户名和密码吧，为了解决这个问题，</a:t>
            </a:r>
            <a:r>
              <a:rPr lang="en-US" altLang="zh-CN" dirty="0"/>
              <a:t>session</a:t>
            </a:r>
            <a:r>
              <a:rPr lang="zh-CN" altLang="en-US" dirty="0"/>
              <a:t>的方案就被提了出来，事实上它并不是什么新技术，而且也不能脱离</a:t>
            </a:r>
            <a:r>
              <a:rPr lang="en-US" altLang="zh-CN" dirty="0"/>
              <a:t>http</a:t>
            </a:r>
            <a:r>
              <a:rPr lang="zh-CN" altLang="en-US" dirty="0"/>
              <a:t>协议以及任何现有的</a:t>
            </a:r>
            <a:r>
              <a:rPr lang="en-US" altLang="zh-CN" dirty="0"/>
              <a:t>web</a:t>
            </a:r>
            <a:r>
              <a:rPr lang="zh-CN" altLang="en-US" dirty="0"/>
              <a:t>技术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313037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Nginx</a:t>
            </a:r>
            <a:r>
              <a:rPr lang="zh-CN" altLang="en-US" sz="3600" dirty="0"/>
              <a:t>的</a:t>
            </a:r>
            <a:r>
              <a:rPr lang="en-US" altLang="zh-CN" sz="3600" dirty="0"/>
              <a:t>session</a:t>
            </a:r>
            <a:r>
              <a:rPr lang="zh-CN" altLang="en-US" sz="3600" dirty="0"/>
              <a:t>一致性问题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session</a:t>
            </a:r>
            <a:r>
              <a:rPr lang="zh-CN" altLang="en-US" dirty="0"/>
              <a:t>的常见实现形式是会话</a:t>
            </a:r>
            <a:r>
              <a:rPr lang="en-US" altLang="zh-CN" dirty="0"/>
              <a:t>cookie</a:t>
            </a:r>
            <a:r>
              <a:rPr lang="zh-CN" altLang="en-US" dirty="0"/>
              <a:t>（</a:t>
            </a:r>
            <a:r>
              <a:rPr lang="en-US" altLang="zh-CN" dirty="0"/>
              <a:t>session cookie</a:t>
            </a:r>
            <a:r>
              <a:rPr lang="zh-CN" altLang="en-US" dirty="0"/>
              <a:t>），即未设置过期时间的</a:t>
            </a:r>
            <a:r>
              <a:rPr lang="en-US" altLang="zh-CN" dirty="0"/>
              <a:t>cookie</a:t>
            </a:r>
            <a:r>
              <a:rPr lang="zh-CN" altLang="en-US" dirty="0"/>
              <a:t>，这个</a:t>
            </a:r>
            <a:r>
              <a:rPr lang="en-US" altLang="zh-CN" dirty="0"/>
              <a:t>cookie</a:t>
            </a:r>
            <a:r>
              <a:rPr lang="zh-CN" altLang="en-US" dirty="0"/>
              <a:t>的默认生命周期为浏览器会话期间，只要关闭浏览器窗口，</a:t>
            </a:r>
            <a:r>
              <a:rPr lang="en-US" altLang="zh-CN" dirty="0"/>
              <a:t>cookie</a:t>
            </a:r>
            <a:r>
              <a:rPr lang="zh-CN" altLang="en-US" dirty="0"/>
              <a:t>就消失了。实现机制是当用户发起一个请求的时候，服务器会检查该请求中是否包含</a:t>
            </a:r>
            <a:r>
              <a:rPr lang="en-US" altLang="zh-CN" dirty="0" err="1"/>
              <a:t>sessionid</a:t>
            </a:r>
            <a:r>
              <a:rPr lang="zh-CN" altLang="en-US" dirty="0"/>
              <a:t>，如果未包含，则系统会创造一个名为</a:t>
            </a:r>
            <a:r>
              <a:rPr lang="en-US" altLang="zh-CN" dirty="0"/>
              <a:t>JSESSIONID</a:t>
            </a:r>
            <a:r>
              <a:rPr lang="zh-CN" altLang="en-US" dirty="0"/>
              <a:t>的输出 </a:t>
            </a:r>
            <a:r>
              <a:rPr lang="en-US" altLang="zh-CN" dirty="0"/>
              <a:t>cookie</a:t>
            </a:r>
            <a:r>
              <a:rPr lang="zh-CN" altLang="en-US" dirty="0"/>
              <a:t>返回给浏览器</a:t>
            </a:r>
            <a:r>
              <a:rPr lang="en-US" altLang="zh-CN" dirty="0"/>
              <a:t>(</a:t>
            </a:r>
            <a:r>
              <a:rPr lang="zh-CN" altLang="en-US" dirty="0"/>
              <a:t>只放入内存，并不存在硬盘中</a:t>
            </a:r>
            <a:r>
              <a:rPr lang="en-US" altLang="zh-CN" dirty="0"/>
              <a:t>)</a:t>
            </a:r>
            <a:r>
              <a:rPr lang="zh-CN" altLang="en-US" dirty="0"/>
              <a:t>，并将其以</a:t>
            </a:r>
            <a:r>
              <a:rPr lang="en-US" altLang="zh-CN" dirty="0" err="1"/>
              <a:t>HashTable</a:t>
            </a:r>
            <a:r>
              <a:rPr lang="zh-CN" altLang="en-US" dirty="0"/>
              <a:t>的形式写到服务器的内存里面；当已经包含</a:t>
            </a:r>
            <a:r>
              <a:rPr lang="en-US" altLang="zh-CN" dirty="0" err="1"/>
              <a:t>sessionid</a:t>
            </a:r>
            <a:r>
              <a:rPr lang="zh-CN" altLang="en-US" dirty="0"/>
              <a:t>是，服务端会检查找到与该</a:t>
            </a:r>
            <a:r>
              <a:rPr lang="en-US" altLang="zh-CN" dirty="0"/>
              <a:t>session</a:t>
            </a:r>
            <a:r>
              <a:rPr lang="zh-CN" altLang="en-US" dirty="0"/>
              <a:t>相匹配的信息，如果存在则直接使用该</a:t>
            </a:r>
            <a:r>
              <a:rPr lang="en-US" altLang="zh-CN" dirty="0" err="1"/>
              <a:t>sessionid</a:t>
            </a:r>
            <a:r>
              <a:rPr lang="zh-CN" altLang="en-US" dirty="0"/>
              <a:t>，若不存在则重新生成新的 </a:t>
            </a:r>
            <a:r>
              <a:rPr lang="en-US" altLang="zh-CN" dirty="0"/>
              <a:t>session</a:t>
            </a:r>
            <a:r>
              <a:rPr lang="zh-CN" altLang="en-US" dirty="0"/>
              <a:t>。这里需要注意的是</a:t>
            </a:r>
            <a:r>
              <a:rPr lang="en-US" altLang="zh-CN" dirty="0"/>
              <a:t>session</a:t>
            </a:r>
            <a:r>
              <a:rPr lang="zh-CN" altLang="en-US" dirty="0"/>
              <a:t>始终是有服务端创建的，并非浏览器自己生成的。　但是浏览器的</a:t>
            </a:r>
            <a:r>
              <a:rPr lang="en-US" altLang="zh-CN" dirty="0"/>
              <a:t>cookie</a:t>
            </a:r>
            <a:r>
              <a:rPr lang="zh-CN" altLang="en-US" dirty="0"/>
              <a:t>被禁止后</a:t>
            </a:r>
            <a:r>
              <a:rPr lang="en-US" altLang="zh-CN" dirty="0"/>
              <a:t>session</a:t>
            </a:r>
            <a:r>
              <a:rPr lang="zh-CN" altLang="en-US" dirty="0"/>
              <a:t>就需要用</a:t>
            </a:r>
            <a:r>
              <a:rPr lang="en-US" altLang="zh-CN" dirty="0"/>
              <a:t>get</a:t>
            </a:r>
            <a:r>
              <a:rPr lang="zh-CN" altLang="en-US" dirty="0"/>
              <a:t>方法的</a:t>
            </a:r>
            <a:r>
              <a:rPr lang="en-US" altLang="zh-CN" dirty="0"/>
              <a:t>URL</a:t>
            </a:r>
            <a:r>
              <a:rPr lang="zh-CN" altLang="en-US" dirty="0"/>
              <a:t>重写的机制或使用</a:t>
            </a:r>
            <a:r>
              <a:rPr lang="en-US" altLang="zh-CN" dirty="0"/>
              <a:t>POST</a:t>
            </a:r>
            <a:r>
              <a:rPr lang="zh-CN" altLang="en-US" dirty="0"/>
              <a:t>方法提交隐藏表单的形式来实现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513570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Nginx</a:t>
            </a:r>
            <a:r>
              <a:rPr lang="zh-CN" altLang="en-US" sz="3600" dirty="0"/>
              <a:t>的</a:t>
            </a:r>
            <a:r>
              <a:rPr lang="en-US" altLang="zh-CN" sz="3600" dirty="0"/>
              <a:t>session</a:t>
            </a:r>
            <a:r>
              <a:rPr lang="zh-CN" altLang="en-US" sz="3600" dirty="0"/>
              <a:t>一致性问题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Session</a:t>
            </a:r>
            <a:r>
              <a:rPr lang="zh-CN" altLang="en-US" dirty="0"/>
              <a:t>共享</a:t>
            </a:r>
            <a:endParaRPr lang="en-US" altLang="zh-CN" dirty="0"/>
          </a:p>
          <a:p>
            <a:pPr lvl="1"/>
            <a:r>
              <a:rPr lang="zh-CN" altLang="en-US" dirty="0"/>
              <a:t>首先我们应该明白，为什么要实现共享，如果你的网站是存放在一个机器上，那么是不存在这个问题的，因为会话数据就在这台机器，但是如果你使用了负载均衡把请求分发到不同的机器呢？这个时候会话</a:t>
            </a:r>
            <a:r>
              <a:rPr lang="en-US" altLang="zh-CN" dirty="0"/>
              <a:t>id</a:t>
            </a:r>
            <a:r>
              <a:rPr lang="zh-CN" altLang="en-US" dirty="0"/>
              <a:t>在客户端是没有问题的，但是如果用户的两次请求到了两台不同的机器，而它的</a:t>
            </a:r>
            <a:r>
              <a:rPr lang="en-US" altLang="zh-CN" dirty="0"/>
              <a:t>session</a:t>
            </a:r>
            <a:r>
              <a:rPr lang="zh-CN" altLang="en-US" dirty="0"/>
              <a:t>数据可能存在其中一台机器，这个时候就会出现取不到</a:t>
            </a:r>
            <a:r>
              <a:rPr lang="en-US" altLang="zh-CN" dirty="0"/>
              <a:t>session</a:t>
            </a:r>
            <a:r>
              <a:rPr lang="zh-CN" altLang="en-US" dirty="0"/>
              <a:t>数据的情况，于是</a:t>
            </a:r>
            <a:r>
              <a:rPr lang="en-US" altLang="zh-CN" dirty="0"/>
              <a:t>session</a:t>
            </a:r>
            <a:r>
              <a:rPr lang="zh-CN" altLang="en-US" dirty="0"/>
              <a:t>的共享就成了一个问题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81402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Nginx</a:t>
            </a:r>
            <a:r>
              <a:rPr lang="zh-CN" altLang="en-US" sz="3600" dirty="0"/>
              <a:t>的</a:t>
            </a:r>
            <a:r>
              <a:rPr lang="en-US" altLang="zh-CN" sz="3600" dirty="0"/>
              <a:t>session</a:t>
            </a:r>
            <a:r>
              <a:rPr lang="zh-CN" altLang="en-US" sz="3600" dirty="0"/>
              <a:t>一致性问题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Session</a:t>
            </a:r>
            <a:r>
              <a:rPr lang="zh-CN" altLang="en-US" sz="2000" dirty="0"/>
              <a:t>一致性解决方案</a:t>
            </a:r>
            <a:endParaRPr lang="en-US" altLang="zh-CN" sz="2000" dirty="0"/>
          </a:p>
          <a:p>
            <a:pPr lvl="1"/>
            <a:r>
              <a:rPr lang="en-US" altLang="zh-CN" dirty="0"/>
              <a:t>	1</a:t>
            </a:r>
            <a:r>
              <a:rPr lang="zh-CN" altLang="zh-CN" dirty="0"/>
              <a:t>、</a:t>
            </a:r>
            <a:r>
              <a:rPr lang="en-US" altLang="zh-CN" dirty="0"/>
              <a:t>session</a:t>
            </a:r>
            <a:r>
              <a:rPr lang="zh-CN" altLang="zh-CN" dirty="0"/>
              <a:t>复制</a:t>
            </a:r>
          </a:p>
          <a:p>
            <a:pPr lvl="1"/>
            <a:r>
              <a:rPr lang="en-US" altLang="zh-CN" dirty="0"/>
              <a:t>		tomcat </a:t>
            </a:r>
            <a:r>
              <a:rPr lang="zh-CN" altLang="zh-CN" dirty="0"/>
              <a:t>本身带有复制</a:t>
            </a:r>
            <a:r>
              <a:rPr lang="en-US" altLang="zh-CN" dirty="0"/>
              <a:t>session</a:t>
            </a:r>
            <a:r>
              <a:rPr lang="zh-CN" altLang="zh-CN" dirty="0"/>
              <a:t>的功能。（不讲）</a:t>
            </a:r>
          </a:p>
          <a:p>
            <a:pPr lvl="1"/>
            <a:r>
              <a:rPr lang="en-US" altLang="zh-CN" dirty="0"/>
              <a:t>	2</a:t>
            </a:r>
            <a:r>
              <a:rPr lang="zh-CN" altLang="zh-CN" dirty="0"/>
              <a:t>、共享</a:t>
            </a:r>
            <a:r>
              <a:rPr lang="en-US" altLang="zh-CN" dirty="0"/>
              <a:t>session</a:t>
            </a:r>
            <a:endParaRPr lang="zh-CN" altLang="zh-CN" dirty="0"/>
          </a:p>
          <a:p>
            <a:pPr lvl="1"/>
            <a:r>
              <a:rPr lang="en-US" altLang="zh-CN" dirty="0"/>
              <a:t>		</a:t>
            </a:r>
            <a:r>
              <a:rPr lang="zh-CN" altLang="zh-CN" dirty="0"/>
              <a:t>需要专门管理</a:t>
            </a:r>
            <a:r>
              <a:rPr lang="en-US" altLang="zh-CN" dirty="0"/>
              <a:t>session</a:t>
            </a:r>
            <a:r>
              <a:rPr lang="zh-CN" altLang="zh-CN" dirty="0"/>
              <a:t>的软件，</a:t>
            </a:r>
          </a:p>
          <a:p>
            <a:pPr lvl="1"/>
            <a:r>
              <a:rPr lang="en-US" altLang="zh-CN" dirty="0"/>
              <a:t>		</a:t>
            </a:r>
            <a:r>
              <a:rPr lang="en-US" altLang="zh-CN" dirty="0" err="1"/>
              <a:t>memcached</a:t>
            </a:r>
            <a:r>
              <a:rPr lang="en-US" altLang="zh-CN" dirty="0"/>
              <a:t> </a:t>
            </a:r>
            <a:r>
              <a:rPr lang="zh-CN" altLang="zh-CN" dirty="0"/>
              <a:t>缓存服务，可以和</a:t>
            </a:r>
            <a:r>
              <a:rPr lang="en-US" altLang="zh-CN" dirty="0"/>
              <a:t>tomcat</a:t>
            </a:r>
            <a:r>
              <a:rPr lang="zh-CN" altLang="zh-CN" dirty="0"/>
              <a:t>整合，帮助</a:t>
            </a:r>
            <a:r>
              <a:rPr lang="en-US" altLang="zh-CN" dirty="0"/>
              <a:t>tomcat</a:t>
            </a:r>
            <a:r>
              <a:rPr lang="zh-CN" altLang="zh-CN" dirty="0"/>
              <a:t>共享管理</a:t>
            </a:r>
            <a:r>
              <a:rPr lang="en-US" altLang="zh-CN" dirty="0"/>
              <a:t>session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7179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Nginx</a:t>
            </a:r>
            <a:r>
              <a:rPr lang="zh-CN" altLang="en-US" sz="3600" dirty="0"/>
              <a:t>的</a:t>
            </a:r>
            <a:r>
              <a:rPr lang="en-US" altLang="zh-CN" sz="3600" dirty="0"/>
              <a:t>session</a:t>
            </a:r>
            <a:r>
              <a:rPr lang="zh-CN" altLang="en-US" sz="3600" dirty="0"/>
              <a:t>一致性问题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dirty="0"/>
              <a:t>安装</a:t>
            </a:r>
            <a:r>
              <a:rPr lang="en-US" altLang="zh-CN" sz="2000" dirty="0" err="1"/>
              <a:t>memcached</a:t>
            </a:r>
            <a:endParaRPr lang="zh-CN" altLang="zh-CN" sz="2000" dirty="0"/>
          </a:p>
          <a:p>
            <a:pPr lvl="1"/>
            <a:r>
              <a:rPr lang="en-US" altLang="zh-CN" sz="1600" dirty="0"/>
              <a:t>1</a:t>
            </a:r>
            <a:r>
              <a:rPr lang="zh-CN" altLang="zh-CN" sz="1600" dirty="0"/>
              <a:t>、安装</a:t>
            </a:r>
            <a:r>
              <a:rPr lang="en-US" altLang="zh-CN" sz="1600" dirty="0" err="1"/>
              <a:t>libevent</a:t>
            </a:r>
            <a:endParaRPr lang="zh-CN" altLang="zh-CN" sz="1600" dirty="0"/>
          </a:p>
          <a:p>
            <a:pPr lvl="1"/>
            <a:r>
              <a:rPr lang="en-US" altLang="zh-CN" sz="1600" dirty="0"/>
              <a:t>2</a:t>
            </a:r>
            <a:r>
              <a:rPr lang="zh-CN" altLang="zh-CN" sz="1600" dirty="0"/>
              <a:t>、安装</a:t>
            </a:r>
            <a:r>
              <a:rPr lang="en-US" altLang="zh-CN" sz="1600" dirty="0" err="1"/>
              <a:t>memcached</a:t>
            </a:r>
            <a:endParaRPr lang="zh-CN" altLang="zh-CN" sz="1600" dirty="0"/>
          </a:p>
          <a:p>
            <a:pPr lvl="1"/>
            <a:r>
              <a:rPr lang="en-US" altLang="zh-CN" sz="1600" dirty="0"/>
              <a:t>3</a:t>
            </a:r>
            <a:r>
              <a:rPr lang="zh-CN" altLang="zh-CN" sz="1600" dirty="0"/>
              <a:t>、启动</a:t>
            </a:r>
            <a:r>
              <a:rPr lang="en-US" altLang="zh-CN" sz="1600" dirty="0" err="1"/>
              <a:t>memcached</a:t>
            </a:r>
            <a:endParaRPr lang="zh-CN" altLang="zh-CN" sz="1600" dirty="0"/>
          </a:p>
          <a:p>
            <a:pPr lvl="1"/>
            <a:r>
              <a:rPr lang="en-US" altLang="zh-CN" sz="1600"/>
              <a:t>	</a:t>
            </a:r>
            <a:r>
              <a:rPr lang="en-US" altLang="zh-CN" sz="1600">
                <a:solidFill>
                  <a:srgbClr val="FF0000"/>
                </a:solidFill>
              </a:rPr>
              <a:t>memcached </a:t>
            </a:r>
            <a:r>
              <a:rPr lang="en-US" altLang="zh-CN" sz="1600" dirty="0">
                <a:solidFill>
                  <a:srgbClr val="FF0000"/>
                </a:solidFill>
              </a:rPr>
              <a:t>-d -m 128m -p 11211 -</a:t>
            </a:r>
            <a:r>
              <a:rPr lang="en-US" altLang="zh-CN" sz="1600">
                <a:solidFill>
                  <a:srgbClr val="FF0000"/>
                </a:solidFill>
              </a:rPr>
              <a:t>l 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192.168.9.11</a:t>
            </a:r>
            <a:r>
              <a:rPr lang="en-US" altLang="zh-CN" sz="160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-u root -P </a:t>
            </a:r>
            <a:r>
              <a:rPr lang="en-US" altLang="zh-CN" sz="1600">
                <a:solidFill>
                  <a:srgbClr val="FF0000"/>
                </a:solidFill>
              </a:rPr>
              <a:t>/tmp</a:t>
            </a:r>
            <a:r>
              <a:rPr lang="en-US" altLang="zh-CN" sz="1600" dirty="0">
                <a:solidFill>
                  <a:srgbClr val="FF0000"/>
                </a:solidFill>
              </a:rPr>
              <a:t>/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lvl="1"/>
            <a:r>
              <a:rPr lang="en-US" altLang="zh-CN" sz="1600"/>
              <a:t>	-</a:t>
            </a:r>
            <a:r>
              <a:rPr lang="en-US" altLang="zh-CN" sz="1600" dirty="0"/>
              <a:t>d:</a:t>
            </a:r>
            <a:r>
              <a:rPr lang="zh-CN" altLang="zh-CN" sz="1600" dirty="0"/>
              <a:t>后台启动服务</a:t>
            </a:r>
          </a:p>
          <a:p>
            <a:pPr lvl="1"/>
            <a:r>
              <a:rPr lang="en-US" altLang="zh-CN" sz="1600" dirty="0"/>
              <a:t>	-m:</a:t>
            </a:r>
            <a:r>
              <a:rPr lang="zh-CN" altLang="zh-CN" sz="1600" dirty="0"/>
              <a:t>缓存大小</a:t>
            </a:r>
          </a:p>
          <a:p>
            <a:pPr lvl="1"/>
            <a:r>
              <a:rPr lang="en-US" altLang="zh-CN" sz="1600" dirty="0"/>
              <a:t>	-p</a:t>
            </a:r>
            <a:r>
              <a:rPr lang="zh-CN" altLang="zh-CN" sz="1600" dirty="0"/>
              <a:t>：端口</a:t>
            </a:r>
          </a:p>
          <a:p>
            <a:pPr lvl="1"/>
            <a:r>
              <a:rPr lang="en-US" altLang="zh-CN" sz="1600" dirty="0"/>
              <a:t>	-</a:t>
            </a:r>
            <a:r>
              <a:rPr lang="en-US" altLang="zh-CN" sz="1600" dirty="0" err="1"/>
              <a:t>l:IP</a:t>
            </a:r>
            <a:endParaRPr lang="zh-CN" altLang="zh-CN" sz="1600" dirty="0"/>
          </a:p>
          <a:p>
            <a:pPr lvl="1"/>
            <a:r>
              <a:rPr lang="en-US" altLang="zh-CN" sz="1600" dirty="0"/>
              <a:t>	-P:</a:t>
            </a:r>
            <a:r>
              <a:rPr lang="zh-CN" altLang="zh-CN" sz="1600" dirty="0"/>
              <a:t>服务器启动后的系统进程</a:t>
            </a:r>
            <a:r>
              <a:rPr lang="en-US" altLang="zh-CN" sz="1600" dirty="0"/>
              <a:t>ID</a:t>
            </a:r>
            <a:r>
              <a:rPr lang="zh-CN" altLang="zh-CN" sz="1600" dirty="0"/>
              <a:t>，存储的文件</a:t>
            </a:r>
          </a:p>
          <a:p>
            <a:pPr lvl="1"/>
            <a:r>
              <a:rPr lang="en-US" altLang="zh-CN" sz="1600" dirty="0"/>
              <a:t>	-u:</a:t>
            </a:r>
            <a:r>
              <a:rPr lang="zh-CN" altLang="zh-CN" sz="1600" dirty="0"/>
              <a:t>服务器启动是以哪个用户名作为管理用户</a:t>
            </a:r>
            <a:endParaRPr lang="en-US" altLang="zh-CN" sz="1600" dirty="0"/>
          </a:p>
          <a:p>
            <a:pPr lvl="1">
              <a:buNone/>
            </a:pPr>
            <a:r>
              <a:rPr lang="zh-CN" altLang="en-US" sz="1600" dirty="0"/>
              <a:t>如果源配置了也</a:t>
            </a:r>
            <a:r>
              <a:rPr lang="zh-CN" altLang="en-US" sz="1600"/>
              <a:t>可以用</a:t>
            </a:r>
            <a:endParaRPr lang="en-US" altLang="zh-CN" sz="1600"/>
          </a:p>
          <a:p>
            <a:pPr lvl="1">
              <a:buNone/>
            </a:pPr>
            <a:r>
              <a:rPr lang="en-US" altLang="zh-CN" sz="1600">
                <a:solidFill>
                  <a:srgbClr val="FF0000"/>
                </a:solidFill>
              </a:rPr>
              <a:t>	yum </a:t>
            </a:r>
            <a:r>
              <a:rPr lang="en-US" altLang="zh-CN" sz="1600" dirty="0">
                <a:solidFill>
                  <a:srgbClr val="FF0000"/>
                </a:solidFill>
              </a:rPr>
              <a:t>–y </a:t>
            </a:r>
            <a:r>
              <a:rPr lang="en-US" altLang="zh-CN" sz="1600">
                <a:solidFill>
                  <a:srgbClr val="FF0000"/>
                </a:solidFill>
              </a:rPr>
              <a:t>install memcached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5073528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Nginx</a:t>
            </a:r>
            <a:r>
              <a:rPr lang="zh-CN" altLang="en-US" sz="3600" dirty="0"/>
              <a:t>的</a:t>
            </a:r>
            <a:r>
              <a:rPr lang="en-US" altLang="zh-CN" sz="3600" dirty="0"/>
              <a:t>session</a:t>
            </a:r>
            <a:r>
              <a:rPr lang="zh-CN" altLang="en-US" sz="3600" dirty="0"/>
              <a:t>一致性问题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309212"/>
          </a:xfrm>
        </p:spPr>
        <p:txBody>
          <a:bodyPr/>
          <a:lstStyle/>
          <a:p>
            <a:r>
              <a:rPr lang="zh-CN" altLang="en-US" sz="2000" dirty="0"/>
              <a:t>配置</a:t>
            </a:r>
            <a:r>
              <a:rPr lang="en-US" altLang="zh-CN" sz="2000" dirty="0"/>
              <a:t>session</a:t>
            </a:r>
            <a:r>
              <a:rPr lang="zh-CN" altLang="en-US" sz="2000" dirty="0"/>
              <a:t>共享如下：</a:t>
            </a:r>
            <a:endParaRPr lang="zh-CN" altLang="zh-CN" sz="2000" dirty="0"/>
          </a:p>
          <a:p>
            <a:pPr lvl="1"/>
            <a:r>
              <a:rPr lang="en-US" altLang="zh-CN" dirty="0"/>
              <a:t>3</a:t>
            </a:r>
            <a:r>
              <a:rPr lang="zh-CN" altLang="zh-CN" dirty="0"/>
              <a:t>、拷贝</a:t>
            </a:r>
            <a:r>
              <a:rPr lang="en-US" altLang="zh-CN" dirty="0"/>
              <a:t>jar</a:t>
            </a:r>
            <a:r>
              <a:rPr lang="zh-CN" altLang="zh-CN" dirty="0"/>
              <a:t>到</a:t>
            </a:r>
            <a:r>
              <a:rPr lang="en-US" altLang="zh-CN" dirty="0"/>
              <a:t>tomcat</a:t>
            </a:r>
            <a:r>
              <a:rPr lang="zh-CN" altLang="zh-CN" dirty="0"/>
              <a:t>的</a:t>
            </a:r>
            <a:r>
              <a:rPr lang="en-US" altLang="zh-CN" dirty="0"/>
              <a:t>lib</a:t>
            </a:r>
            <a:r>
              <a:rPr lang="zh-CN" altLang="zh-CN" dirty="0"/>
              <a:t>下</a:t>
            </a:r>
            <a:r>
              <a:rPr lang="zh-CN" altLang="en-US" dirty="0"/>
              <a:t>，</a:t>
            </a:r>
            <a:r>
              <a:rPr lang="en-US" altLang="zh-CN" dirty="0"/>
              <a:t>jar</a:t>
            </a:r>
            <a:r>
              <a:rPr lang="zh-CN" altLang="en-US" dirty="0"/>
              <a:t>包见附件</a:t>
            </a:r>
            <a:endParaRPr lang="zh-CN" altLang="zh-CN" dirty="0"/>
          </a:p>
          <a:p>
            <a:pPr lvl="1"/>
            <a:r>
              <a:rPr lang="en-US" altLang="zh-CN" dirty="0"/>
              <a:t>4</a:t>
            </a:r>
            <a:r>
              <a:rPr lang="zh-CN" altLang="zh-CN" dirty="0"/>
              <a:t>、配置</a:t>
            </a:r>
            <a:r>
              <a:rPr lang="en-US" altLang="zh-CN" dirty="0"/>
              <a:t>tomcat</a:t>
            </a:r>
            <a:r>
              <a:rPr lang="zh-CN" altLang="zh-CN" dirty="0"/>
              <a:t>，每个</a:t>
            </a:r>
            <a:r>
              <a:rPr lang="en-US" altLang="zh-CN" dirty="0"/>
              <a:t>tomcat</a:t>
            </a:r>
            <a:r>
              <a:rPr lang="zh-CN" altLang="zh-CN" dirty="0"/>
              <a:t>里面的</a:t>
            </a:r>
            <a:r>
              <a:rPr lang="en-US" altLang="zh-CN" dirty="0" err="1"/>
              <a:t>context.xml</a:t>
            </a:r>
            <a:r>
              <a:rPr lang="zh-CN" altLang="zh-CN" dirty="0"/>
              <a:t>中加入</a:t>
            </a:r>
          </a:p>
          <a:p>
            <a:pPr lvl="2"/>
            <a:r>
              <a:rPr lang="en-US" altLang="zh-CN" dirty="0"/>
              <a:t>&lt;Manager </a:t>
            </a:r>
            <a:r>
              <a:rPr lang="en-US" altLang="zh-CN" dirty="0" err="1"/>
              <a:t>className</a:t>
            </a:r>
            <a:r>
              <a:rPr lang="en-US" altLang="zh-CN" dirty="0"/>
              <a:t>="</a:t>
            </a:r>
            <a:r>
              <a:rPr lang="en-US" altLang="zh-CN" dirty="0" err="1"/>
              <a:t>de.javakaffee.web.msm.MemcachedBackupSessionManager</a:t>
            </a:r>
            <a:r>
              <a:rPr lang="en-US" altLang="zh-CN" dirty="0"/>
              <a:t>" </a:t>
            </a:r>
            <a:endParaRPr lang="zh-CN" altLang="zh-CN" dirty="0"/>
          </a:p>
          <a:p>
            <a:pPr lvl="2"/>
            <a:r>
              <a:rPr lang="en-US" altLang="zh-CN" dirty="0"/>
              <a:t>	</a:t>
            </a:r>
            <a:r>
              <a:rPr lang="en-US" altLang="zh-CN" dirty="0" err="1"/>
              <a:t>memcachedNodes</a:t>
            </a:r>
            <a:r>
              <a:rPr lang="en-US" altLang="zh-CN"/>
              <a:t>="n1:</a:t>
            </a:r>
            <a:r>
              <a:rPr lang="en-US" altLang="zh-CN">
                <a:solidFill>
                  <a:srgbClr val="FF0000"/>
                </a:solidFill>
              </a:rPr>
              <a:t>192.168.9.11:</a:t>
            </a:r>
            <a:r>
              <a:rPr lang="en-US" altLang="zh-CN"/>
              <a:t>11211</a:t>
            </a:r>
            <a:r>
              <a:rPr lang="en-US" altLang="zh-CN" dirty="0"/>
              <a:t>" </a:t>
            </a:r>
            <a:endParaRPr lang="zh-CN" altLang="zh-CN" dirty="0"/>
          </a:p>
          <a:p>
            <a:pPr lvl="2"/>
            <a:r>
              <a:rPr lang="en-US" altLang="zh-CN" dirty="0"/>
              <a:t>    sticky="false" </a:t>
            </a:r>
            <a:endParaRPr lang="zh-CN" altLang="zh-CN" dirty="0"/>
          </a:p>
          <a:p>
            <a:pPr lvl="2"/>
            <a:r>
              <a:rPr lang="en-US" altLang="zh-CN" dirty="0"/>
              <a:t>    </a:t>
            </a:r>
            <a:r>
              <a:rPr lang="en-US" altLang="zh-CN" dirty="0" err="1"/>
              <a:t>lockingMode</a:t>
            </a:r>
            <a:r>
              <a:rPr lang="en-US" altLang="zh-CN" dirty="0"/>
              <a:t>="auto"</a:t>
            </a:r>
            <a:endParaRPr lang="zh-CN" altLang="zh-CN" dirty="0"/>
          </a:p>
          <a:p>
            <a:pPr lvl="2"/>
            <a:r>
              <a:rPr lang="en-US" altLang="zh-CN" dirty="0"/>
              <a:t>    </a:t>
            </a:r>
            <a:r>
              <a:rPr lang="en-US" altLang="zh-CN" dirty="0" err="1"/>
              <a:t>sessionBackupAsync</a:t>
            </a:r>
            <a:r>
              <a:rPr lang="en-US" altLang="zh-CN" dirty="0"/>
              <a:t>="false"</a:t>
            </a:r>
            <a:endParaRPr lang="zh-CN" altLang="zh-CN" dirty="0"/>
          </a:p>
          <a:p>
            <a:pPr lvl="2"/>
            <a:r>
              <a:rPr lang="en-US" altLang="zh-CN" dirty="0"/>
              <a:t>	</a:t>
            </a:r>
            <a:r>
              <a:rPr lang="en-US" altLang="zh-CN" dirty="0" err="1"/>
              <a:t>requestUriIgnorePattern</a:t>
            </a:r>
            <a:r>
              <a:rPr lang="en-US" altLang="zh-CN" dirty="0"/>
              <a:t>=".*\.(</a:t>
            </a:r>
            <a:r>
              <a:rPr lang="en-US" altLang="zh-CN" dirty="0" err="1"/>
              <a:t>ico|png|gif|jpg|css|js</a:t>
            </a:r>
            <a:r>
              <a:rPr lang="en-US" altLang="zh-CN" dirty="0"/>
              <a:t>)$"</a:t>
            </a:r>
            <a:endParaRPr lang="zh-CN" altLang="zh-CN" dirty="0"/>
          </a:p>
          <a:p>
            <a:pPr lvl="2"/>
            <a:r>
              <a:rPr lang="en-US" altLang="zh-CN" dirty="0"/>
              <a:t>    </a:t>
            </a:r>
            <a:r>
              <a:rPr lang="en-US" altLang="zh-CN" dirty="0" err="1"/>
              <a:t>sessionBackupTimeout</a:t>
            </a:r>
            <a:r>
              <a:rPr lang="en-US" altLang="zh-CN" dirty="0"/>
              <a:t>="1000" </a:t>
            </a:r>
            <a:r>
              <a:rPr lang="en-US" altLang="zh-CN" dirty="0" err="1"/>
              <a:t>transcoderFactoryClass</a:t>
            </a:r>
            <a:r>
              <a:rPr lang="en-US" altLang="zh-CN" dirty="0"/>
              <a:t>="</a:t>
            </a:r>
            <a:r>
              <a:rPr lang="en-US" altLang="zh-CN" dirty="0" err="1"/>
              <a:t>de.javakaffee.web.msm.serializer.kryo.KryoTranscoderFactory</a:t>
            </a:r>
            <a:r>
              <a:rPr lang="en-US" altLang="zh-CN" dirty="0"/>
              <a:t>" </a:t>
            </a:r>
            <a:endParaRPr lang="zh-CN" altLang="zh-CN" dirty="0"/>
          </a:p>
          <a:p>
            <a:pPr lvl="2"/>
            <a:r>
              <a:rPr lang="en-US" altLang="zh-CN" dirty="0"/>
              <a:t>/&gt;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932645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Nginx</a:t>
            </a:r>
            <a:r>
              <a:rPr lang="zh-CN" altLang="en-US" sz="3600" dirty="0"/>
              <a:t>的</a:t>
            </a:r>
            <a:r>
              <a:rPr lang="en-US" altLang="zh-CN" sz="3600" dirty="0"/>
              <a:t>session</a:t>
            </a:r>
            <a:r>
              <a:rPr lang="zh-CN" altLang="en-US" sz="3600" dirty="0"/>
              <a:t>一致性问题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309212"/>
          </a:xfrm>
        </p:spPr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session</a:t>
            </a:r>
            <a:r>
              <a:rPr lang="zh-CN" altLang="en-US" dirty="0"/>
              <a:t>共享</a:t>
            </a:r>
            <a:endParaRPr lang="zh-CN" altLang="zh-CN" dirty="0"/>
          </a:p>
        </p:txBody>
      </p:sp>
      <p:pic>
        <p:nvPicPr>
          <p:cNvPr id="2049" name="Picture 1" descr="D:\Documents\Tencent Files\717045607\Image\C2C\5V_]PNUF~9@PUEEYW1MQ$F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799"/>
            <a:ext cx="7776864" cy="3930243"/>
          </a:xfrm>
          <a:prstGeom prst="rect">
            <a:avLst/>
          </a:prstGeom>
          <a:noFill/>
        </p:spPr>
      </p:pic>
      <p:pic>
        <p:nvPicPr>
          <p:cNvPr id="2050" name="Picture 2" descr="D:\Documents\Tencent Files\717045607\Image\C2C\QUMD7Y24(W04YPN3[%6OXE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4855" y="4416042"/>
            <a:ext cx="5314950" cy="1143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210184" y="1844824"/>
            <a:ext cx="30877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Session</a:t>
            </a:r>
            <a:r>
              <a:rPr lang="zh-CN" altLang="en-US" dirty="0"/>
              <a:t>中数字累加，如果</a:t>
            </a:r>
            <a:r>
              <a:rPr lang="en-US" altLang="zh-CN" dirty="0"/>
              <a:t>session</a:t>
            </a:r>
            <a:r>
              <a:rPr lang="zh-CN" altLang="en-US" dirty="0"/>
              <a:t>是</a:t>
            </a:r>
            <a:endParaRPr lang="en-US" altLang="zh-CN" dirty="0"/>
          </a:p>
          <a:p>
            <a:r>
              <a:rPr lang="zh-CN" altLang="en-US" dirty="0"/>
              <a:t>共享的则后台服务器</a:t>
            </a:r>
            <a:r>
              <a:rPr lang="en-US" altLang="zh-CN" dirty="0"/>
              <a:t>tomcat</a:t>
            </a:r>
            <a:r>
              <a:rPr lang="zh-CN" altLang="en-US" dirty="0"/>
              <a:t>会改变，</a:t>
            </a:r>
            <a:endParaRPr lang="en-US" altLang="zh-CN" dirty="0"/>
          </a:p>
          <a:p>
            <a:r>
              <a:rPr lang="zh-CN" altLang="en-US" dirty="0"/>
              <a:t>数字会累加起来</a:t>
            </a:r>
          </a:p>
        </p:txBody>
      </p:sp>
    </p:spTree>
    <p:extLst>
      <p:ext uri="{BB962C8B-B14F-4D97-AF65-F5344CB8AC3E}">
        <p14:creationId xmlns:p14="http://schemas.microsoft.com/office/powerpoint/2010/main" val="6333999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Nginx</a:t>
            </a:r>
            <a:r>
              <a:rPr lang="zh-CN" altLang="en-US" sz="3600" dirty="0"/>
              <a:t>反向代理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tengine</a:t>
            </a:r>
            <a:r>
              <a:rPr lang="zh-CN" altLang="en-US" sz="2000" dirty="0"/>
              <a:t>新增会话保持功能：</a:t>
            </a:r>
            <a:endParaRPr lang="en-US" altLang="zh-CN" sz="1600" dirty="0"/>
          </a:p>
          <a:p>
            <a:pPr lvl="1"/>
            <a:r>
              <a:rPr lang="zh-CN" altLang="en-US" sz="1600" dirty="0"/>
              <a:t>	在</a:t>
            </a:r>
            <a:r>
              <a:rPr lang="en-US" altLang="zh-CN" sz="1600" dirty="0"/>
              <a:t>upstream </a:t>
            </a:r>
            <a:r>
              <a:rPr lang="zh-CN" altLang="en-US" sz="1600" dirty="0"/>
              <a:t>里面增加一行配置：</a:t>
            </a:r>
          </a:p>
          <a:p>
            <a:pPr lvl="1"/>
            <a:r>
              <a:rPr lang="zh-CN" altLang="en-US" sz="1600" dirty="0"/>
              <a:t>	  </a:t>
            </a:r>
            <a:r>
              <a:rPr lang="en-US" altLang="zh-CN" sz="1600" dirty="0"/>
              <a:t>upstream </a:t>
            </a:r>
            <a:r>
              <a:rPr lang="en-US" altLang="zh-CN" sz="1600" dirty="0" err="1"/>
              <a:t>laoxiao</a:t>
            </a:r>
            <a:r>
              <a:rPr lang="en-US" altLang="zh-CN" sz="1600" dirty="0"/>
              <a:t> {</a:t>
            </a:r>
          </a:p>
          <a:p>
            <a:pPr lvl="1"/>
            <a:r>
              <a:rPr lang="en-US" altLang="zh-CN" sz="1600" dirty="0"/>
              <a:t>        </a:t>
            </a:r>
            <a:r>
              <a:rPr lang="en-US" altLang="zh-CN" sz="1600" dirty="0" err="1"/>
              <a:t>session_sticky</a:t>
            </a:r>
            <a:r>
              <a:rPr lang="en-US" altLang="zh-CN" sz="1600" dirty="0"/>
              <a:t> cookie=</a:t>
            </a:r>
            <a:r>
              <a:rPr lang="en-US" altLang="zh-CN" sz="1600" dirty="0" err="1"/>
              <a:t>uid</a:t>
            </a:r>
            <a:r>
              <a:rPr lang="en-US" altLang="zh-CN" sz="1600" dirty="0"/>
              <a:t> fallback=on mode=insert option=</a:t>
            </a:r>
            <a:r>
              <a:rPr lang="en-US" altLang="zh-CN" sz="1600" dirty="0" err="1"/>
              <a:t>indi</a:t>
            </a:r>
            <a:r>
              <a:rPr lang="en-US" altLang="zh-CN" sz="1600" dirty="0"/>
              <a:t>    </a:t>
            </a:r>
            <a:r>
              <a:rPr lang="en-US" altLang="zh-CN" sz="1600" dirty="0" err="1"/>
              <a:t>rect</a:t>
            </a:r>
            <a:r>
              <a:rPr lang="en-US" altLang="zh-CN" sz="1600" dirty="0"/>
              <a:t>;</a:t>
            </a:r>
          </a:p>
          <a:p>
            <a:pPr lvl="1"/>
            <a:r>
              <a:rPr lang="en-US" altLang="zh-CN" sz="1600" dirty="0"/>
              <a:t>        server node2:8009 weight=5;</a:t>
            </a:r>
          </a:p>
          <a:p>
            <a:pPr lvl="1"/>
            <a:r>
              <a:rPr lang="en-US" altLang="zh-CN" sz="1600" dirty="0"/>
              <a:t>        server node3:8009 weight=5;</a:t>
            </a:r>
          </a:p>
          <a:p>
            <a:pPr lvl="1"/>
            <a:r>
              <a:rPr lang="en-US" altLang="zh-CN" sz="1600" dirty="0"/>
              <a:t>      }</a:t>
            </a:r>
          </a:p>
          <a:p>
            <a:pPr lvl="1"/>
            <a:r>
              <a:rPr lang="en-US" altLang="zh-CN" sz="1600" dirty="0"/>
              <a:t>	  </a:t>
            </a:r>
          </a:p>
          <a:p>
            <a:pPr lvl="1"/>
            <a:r>
              <a:rPr lang="en-US" altLang="zh-CN" sz="1600" dirty="0"/>
              <a:t>	  location ~ \.</a:t>
            </a:r>
            <a:r>
              <a:rPr lang="en-US" altLang="zh-CN" sz="1600" dirty="0" err="1"/>
              <a:t>jsp</a:t>
            </a:r>
            <a:r>
              <a:rPr lang="en-US" altLang="zh-CN" sz="1600" dirty="0"/>
              <a:t>$ {</a:t>
            </a:r>
          </a:p>
          <a:p>
            <a:pPr lvl="1"/>
            <a:r>
              <a:rPr lang="en-US" altLang="zh-CN" sz="1600" dirty="0"/>
              <a:t>              </a:t>
            </a:r>
            <a:r>
              <a:rPr lang="en-US" altLang="zh-CN" sz="1600" dirty="0" err="1"/>
              <a:t>session_sticky_hide_cookie</a:t>
            </a:r>
            <a:r>
              <a:rPr lang="en-US" altLang="zh-CN" sz="1600" dirty="0"/>
              <a:t> upstream=</a:t>
            </a:r>
            <a:r>
              <a:rPr lang="en-US" altLang="zh-CN" sz="1600" dirty="0" err="1"/>
              <a:t>laoxiao</a:t>
            </a:r>
            <a:r>
              <a:rPr lang="en-US" altLang="zh-CN" sz="1600" dirty="0"/>
              <a:t>;#</a:t>
            </a:r>
            <a:r>
              <a:rPr lang="zh-CN" altLang="en-US" sz="1600" dirty="0"/>
              <a:t>对后端服务器隐藏增加的</a:t>
            </a:r>
            <a:r>
              <a:rPr lang="en-US" altLang="zh-CN" sz="1600" dirty="0"/>
              <a:t>cookie</a:t>
            </a:r>
          </a:p>
          <a:p>
            <a:pPr lvl="1"/>
            <a:r>
              <a:rPr lang="en-US" altLang="zh-CN" sz="1600" dirty="0"/>
              <a:t>              </a:t>
            </a:r>
            <a:r>
              <a:rPr lang="en-US" altLang="zh-CN" sz="1600" dirty="0" err="1"/>
              <a:t>proxy_pass</a:t>
            </a:r>
            <a:r>
              <a:rPr lang="en-US" altLang="zh-CN" sz="1600" dirty="0"/>
              <a:t>  </a:t>
            </a:r>
            <a:r>
              <a:rPr lang="en-US" altLang="zh-CN" sz="1600" dirty="0" err="1"/>
              <a:t>ajp://laoxiao</a:t>
            </a:r>
            <a:r>
              <a:rPr lang="en-US" altLang="zh-CN" sz="1600" dirty="0"/>
              <a:t>;</a:t>
            </a:r>
          </a:p>
          <a:p>
            <a:pPr lvl="1"/>
            <a:r>
              <a:rPr lang="en-US" altLang="zh-CN" sz="1600" dirty="0"/>
              <a:t>          }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93884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9CAB3-3247-4DF7-B75C-8E272F19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切分服务：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，连接成功；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秒内返回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41ABAB-62FD-4BD6-8917-B687FF0F33FE}"/>
              </a:ext>
            </a:extLst>
          </p:cNvPr>
          <p:cNvSpPr/>
          <p:nvPr/>
        </p:nvSpPr>
        <p:spPr>
          <a:xfrm>
            <a:off x="6726437" y="1936601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图像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3B0FA4-C223-443A-8AAF-A1440A8E0CCC}"/>
              </a:ext>
            </a:extLst>
          </p:cNvPr>
          <p:cNvSpPr/>
          <p:nvPr/>
        </p:nvSpPr>
        <p:spPr>
          <a:xfrm>
            <a:off x="6726437" y="3294873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声音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1FF997-535D-489C-847F-1B08ACA1C38A}"/>
              </a:ext>
            </a:extLst>
          </p:cNvPr>
          <p:cNvSpPr/>
          <p:nvPr/>
        </p:nvSpPr>
        <p:spPr>
          <a:xfrm>
            <a:off x="6726437" y="467405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视频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AF51AC-63A4-4733-83A3-760869C7B43A}"/>
              </a:ext>
            </a:extLst>
          </p:cNvPr>
          <p:cNvSpPr/>
          <p:nvPr/>
        </p:nvSpPr>
        <p:spPr>
          <a:xfrm>
            <a:off x="3996618" y="1572698"/>
            <a:ext cx="12289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web server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，识别</a:t>
            </a:r>
            <a:r>
              <a:rPr lang="en-US" altLang="zh-CN">
                <a:solidFill>
                  <a:srgbClr val="FF0000"/>
                </a:solidFill>
              </a:rPr>
              <a:t>URI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，转发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，负载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42CCD3-E755-42E0-B9C0-579CF3126C98}"/>
              </a:ext>
            </a:extLst>
          </p:cNvPr>
          <p:cNvSpPr/>
          <p:nvPr/>
        </p:nvSpPr>
        <p:spPr>
          <a:xfrm>
            <a:off x="363241" y="3297906"/>
            <a:ext cx="6324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client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90F000A-17F6-4E4A-A322-D62F98676BDF}"/>
              </a:ext>
            </a:extLst>
          </p:cNvPr>
          <p:cNvCxnSpPr>
            <a:cxnSpLocks/>
            <a:stCxn id="8" idx="3"/>
            <a:endCxn id="49" idx="1"/>
          </p:cNvCxnSpPr>
          <p:nvPr/>
        </p:nvCxnSpPr>
        <p:spPr>
          <a:xfrm flipV="1">
            <a:off x="995705" y="3501008"/>
            <a:ext cx="1194228" cy="12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4ED6842-2E86-49BD-B094-1D6A9423AAB9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5225522" y="2076754"/>
            <a:ext cx="1500915" cy="75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D3C6F45-FA8E-40A3-B785-D777F100DC9C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225522" y="2076754"/>
            <a:ext cx="1500915" cy="1434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558918A-AEC0-450A-9E25-C684F00677E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225522" y="2076754"/>
            <a:ext cx="1500915" cy="2813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086D4FB3-2905-43DB-8715-47D81008EE85}"/>
              </a:ext>
            </a:extLst>
          </p:cNvPr>
          <p:cNvSpPr/>
          <p:nvPr/>
        </p:nvSpPr>
        <p:spPr>
          <a:xfrm>
            <a:off x="6878837" y="2089001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图像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BF4D362-5875-41C9-90D8-988C2157F3D1}"/>
              </a:ext>
            </a:extLst>
          </p:cNvPr>
          <p:cNvSpPr/>
          <p:nvPr/>
        </p:nvSpPr>
        <p:spPr>
          <a:xfrm>
            <a:off x="7031237" y="2241401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图像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027F33-CEE5-46FF-BF89-89B0FD5C7F30}"/>
              </a:ext>
            </a:extLst>
          </p:cNvPr>
          <p:cNvSpPr/>
          <p:nvPr/>
        </p:nvSpPr>
        <p:spPr>
          <a:xfrm>
            <a:off x="7183637" y="2393801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图像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E3A22D1-6C10-454D-98BE-E0443DF372F0}"/>
              </a:ext>
            </a:extLst>
          </p:cNvPr>
          <p:cNvSpPr/>
          <p:nvPr/>
        </p:nvSpPr>
        <p:spPr>
          <a:xfrm>
            <a:off x="6878837" y="3447273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声音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BB52740-8A82-499B-ACAA-69C1FF548B49}"/>
              </a:ext>
            </a:extLst>
          </p:cNvPr>
          <p:cNvSpPr/>
          <p:nvPr/>
        </p:nvSpPr>
        <p:spPr>
          <a:xfrm>
            <a:off x="2189933" y="3284984"/>
            <a:ext cx="143187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lvs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6B84195-5D67-454E-8E67-CE9BC224237D}"/>
              </a:ext>
            </a:extLst>
          </p:cNvPr>
          <p:cNvSpPr/>
          <p:nvPr/>
        </p:nvSpPr>
        <p:spPr>
          <a:xfrm>
            <a:off x="4031295" y="4485844"/>
            <a:ext cx="119422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web server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，识别</a:t>
            </a:r>
            <a:r>
              <a:rPr lang="en-US" altLang="zh-CN">
                <a:solidFill>
                  <a:srgbClr val="FF0000"/>
                </a:solidFill>
              </a:rPr>
              <a:t>URI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，转发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，负载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F72CA00-207E-4F9E-B871-70FCAD6F3596}"/>
              </a:ext>
            </a:extLst>
          </p:cNvPr>
          <p:cNvCxnSpPr>
            <a:cxnSpLocks/>
            <a:stCxn id="24" idx="3"/>
            <a:endCxn id="4" idx="1"/>
          </p:cNvCxnSpPr>
          <p:nvPr/>
        </p:nvCxnSpPr>
        <p:spPr>
          <a:xfrm flipV="1">
            <a:off x="5225523" y="2152625"/>
            <a:ext cx="1500914" cy="2837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9C62811-CB0A-456D-A7D8-CA62149B481A}"/>
              </a:ext>
            </a:extLst>
          </p:cNvPr>
          <p:cNvCxnSpPr>
            <a:cxnSpLocks/>
            <a:stCxn id="24" idx="3"/>
            <a:endCxn id="5" idx="1"/>
          </p:cNvCxnSpPr>
          <p:nvPr/>
        </p:nvCxnSpPr>
        <p:spPr>
          <a:xfrm flipV="1">
            <a:off x="5225523" y="3510897"/>
            <a:ext cx="1500914" cy="1479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4BCE033-C43A-4DD3-97D0-184E9E4CA8A7}"/>
              </a:ext>
            </a:extLst>
          </p:cNvPr>
          <p:cNvCxnSpPr>
            <a:cxnSpLocks/>
            <a:stCxn id="24" idx="3"/>
            <a:endCxn id="6" idx="1"/>
          </p:cNvCxnSpPr>
          <p:nvPr/>
        </p:nvCxnSpPr>
        <p:spPr>
          <a:xfrm flipV="1">
            <a:off x="5225523" y="4890078"/>
            <a:ext cx="1500914" cy="99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7C3C677-88C6-41A0-9078-C159B9006CDE}"/>
              </a:ext>
            </a:extLst>
          </p:cNvPr>
          <p:cNvCxnSpPr>
            <a:cxnSpLocks/>
            <a:stCxn id="49" idx="3"/>
            <a:endCxn id="7" idx="1"/>
          </p:cNvCxnSpPr>
          <p:nvPr/>
        </p:nvCxnSpPr>
        <p:spPr>
          <a:xfrm flipV="1">
            <a:off x="3621812" y="2076754"/>
            <a:ext cx="374806" cy="1424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2E9F98A-7AA6-4986-9580-D545250622FB}"/>
              </a:ext>
            </a:extLst>
          </p:cNvPr>
          <p:cNvCxnSpPr>
            <a:cxnSpLocks/>
            <a:stCxn id="49" idx="3"/>
            <a:endCxn id="24" idx="1"/>
          </p:cNvCxnSpPr>
          <p:nvPr/>
        </p:nvCxnSpPr>
        <p:spPr>
          <a:xfrm>
            <a:off x="3621812" y="3501008"/>
            <a:ext cx="409483" cy="14888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597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8674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Tengine</a:t>
            </a:r>
            <a:r>
              <a:rPr lang="zh-CN" altLang="en-US" sz="3600" dirty="0"/>
              <a:t>会话保持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ngx_http_upstream_session_sticky_module</a:t>
            </a:r>
            <a:endParaRPr lang="en-US" altLang="zh-CN" b="1" dirty="0"/>
          </a:p>
          <a:p>
            <a:r>
              <a:rPr lang="zh-CN" altLang="en-US" dirty="0"/>
              <a:t>该模块是一个负载均衡模块，通过</a:t>
            </a:r>
            <a:r>
              <a:rPr lang="en-US" altLang="zh-CN" dirty="0"/>
              <a:t>cookie</a:t>
            </a:r>
            <a:r>
              <a:rPr lang="zh-CN" altLang="en-US" dirty="0"/>
              <a:t>实现客户端与后端服务器的会话保持</a:t>
            </a:r>
            <a:r>
              <a:rPr lang="en-US" altLang="zh-CN" dirty="0"/>
              <a:t>, </a:t>
            </a:r>
            <a:r>
              <a:rPr lang="zh-CN" altLang="en-US" dirty="0"/>
              <a:t>在一定条件下可以保证同一个客户端访问的都是同一个后端服务器。</a:t>
            </a:r>
          </a:p>
          <a:p>
            <a:pPr lvl="1"/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191797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Tengine</a:t>
            </a:r>
            <a:r>
              <a:rPr lang="zh-CN" altLang="en-US" sz="3600" dirty="0"/>
              <a:t>会话保持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</a:t>
            </a:r>
            <a:r>
              <a:rPr lang="zh-CN" altLang="en-US" dirty="0"/>
              <a:t>设置</a:t>
            </a:r>
            <a:r>
              <a:rPr lang="en-US" altLang="zh-CN" dirty="0"/>
              <a:t>cookie</a:t>
            </a:r>
            <a:r>
              <a:rPr lang="zh-CN" altLang="en-US" dirty="0"/>
              <a:t>的模式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b="1" dirty="0"/>
              <a:t>insert</a:t>
            </a:r>
            <a:r>
              <a:rPr lang="en-US" altLang="zh-CN" dirty="0"/>
              <a:t>: </a:t>
            </a:r>
            <a:r>
              <a:rPr lang="zh-CN" altLang="en-US" dirty="0"/>
              <a:t>在回复中本模块通过</a:t>
            </a:r>
            <a:r>
              <a:rPr lang="en-US" altLang="zh-CN" dirty="0"/>
              <a:t>Set-Cookie</a:t>
            </a:r>
            <a:r>
              <a:rPr lang="zh-CN" altLang="en-US" dirty="0"/>
              <a:t>头直接插入相应名称的</a:t>
            </a:r>
            <a:r>
              <a:rPr lang="en-US" altLang="zh-CN" dirty="0"/>
              <a:t>cookie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b="1" dirty="0"/>
              <a:t>prefix</a:t>
            </a:r>
            <a:r>
              <a:rPr lang="en-US" altLang="zh-CN" dirty="0"/>
              <a:t>: </a:t>
            </a:r>
            <a:r>
              <a:rPr lang="zh-CN" altLang="en-US" dirty="0"/>
              <a:t>不会生成新的</a:t>
            </a:r>
            <a:r>
              <a:rPr lang="en-US" altLang="zh-CN" dirty="0"/>
              <a:t>cookie</a:t>
            </a:r>
            <a:r>
              <a:rPr lang="zh-CN" altLang="en-US" dirty="0"/>
              <a:t>，但会在响应的</a:t>
            </a:r>
            <a:r>
              <a:rPr lang="en-US" altLang="zh-CN" dirty="0"/>
              <a:t>cookie</a:t>
            </a:r>
            <a:r>
              <a:rPr lang="zh-CN" altLang="en-US" dirty="0"/>
              <a:t>值前面加上特定的前缀，当浏览器带着这个有特定标识的</a:t>
            </a:r>
            <a:r>
              <a:rPr lang="en-US" altLang="zh-CN" dirty="0"/>
              <a:t>cookie</a:t>
            </a:r>
            <a:r>
              <a:rPr lang="zh-CN" altLang="en-US" dirty="0"/>
              <a:t>再次请求时，模块在传给后端服务前先删除加入的前缀，后端服务拿到的还是原来的</a:t>
            </a:r>
            <a:r>
              <a:rPr lang="en-US" altLang="zh-CN" dirty="0"/>
              <a:t>cookie</a:t>
            </a:r>
            <a:r>
              <a:rPr lang="zh-CN" altLang="en-US" dirty="0"/>
              <a:t>值，这些动作对后端透明。如：</a:t>
            </a:r>
            <a:r>
              <a:rPr lang="en-US" altLang="zh-CN" dirty="0"/>
              <a:t>"Cookie: NAME=SRV~VALUE"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b="1" dirty="0"/>
              <a:t>rewrite</a:t>
            </a:r>
            <a:r>
              <a:rPr lang="en-US" altLang="zh-CN" dirty="0"/>
              <a:t>: </a:t>
            </a:r>
            <a:r>
              <a:rPr lang="zh-CN" altLang="en-US" dirty="0"/>
              <a:t>使用服务端标识覆盖后端设置的用于</a:t>
            </a:r>
            <a:r>
              <a:rPr lang="en-US" altLang="zh-CN" dirty="0"/>
              <a:t>session sticky</a:t>
            </a:r>
            <a:r>
              <a:rPr lang="zh-CN" altLang="en-US" dirty="0"/>
              <a:t>的</a:t>
            </a:r>
            <a:r>
              <a:rPr lang="en-US" altLang="zh-CN" dirty="0"/>
              <a:t>cookie</a:t>
            </a:r>
            <a:r>
              <a:rPr lang="zh-CN" altLang="en-US" dirty="0"/>
              <a:t>。如果后端服务在响应头中没有设置该</a:t>
            </a:r>
            <a:r>
              <a:rPr lang="en-US" altLang="zh-CN" dirty="0"/>
              <a:t>cookie</a:t>
            </a:r>
            <a:r>
              <a:rPr lang="zh-CN" altLang="en-US" dirty="0"/>
              <a:t>，则认为该请求不需要进行</a:t>
            </a:r>
            <a:r>
              <a:rPr lang="en-US" altLang="zh-CN" dirty="0"/>
              <a:t>session sticky</a:t>
            </a:r>
            <a:r>
              <a:rPr lang="zh-CN" altLang="en-US" dirty="0"/>
              <a:t>，使用这种模式，后端服务可以控制哪些请求需要</a:t>
            </a:r>
            <a:r>
              <a:rPr lang="en-US" altLang="zh-CN" dirty="0" err="1"/>
              <a:t>sesstion</a:t>
            </a:r>
            <a:r>
              <a:rPr lang="en-US" altLang="zh-CN" dirty="0"/>
              <a:t> sticky</a:t>
            </a:r>
            <a:r>
              <a:rPr lang="zh-CN" altLang="en-US" dirty="0"/>
              <a:t>，哪些请求不需要。</a:t>
            </a:r>
          </a:p>
        </p:txBody>
      </p:sp>
    </p:spTree>
    <p:extLst>
      <p:ext uri="{BB962C8B-B14F-4D97-AF65-F5344CB8AC3E}">
        <p14:creationId xmlns:p14="http://schemas.microsoft.com/office/powerpoint/2010/main" val="7456550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Tengine</a:t>
            </a:r>
            <a:r>
              <a:rPr lang="zh-CN" altLang="en-US" sz="3600" dirty="0"/>
              <a:t>会话保持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会话保持模块配置</a:t>
            </a:r>
            <a:endParaRPr lang="en-US" altLang="zh-CN" sz="2000" dirty="0"/>
          </a:p>
          <a:p>
            <a:pPr lvl="1"/>
            <a:r>
              <a:rPr lang="en-US" altLang="zh-CN" sz="1600" dirty="0"/>
              <a:t>#insert + indirect</a:t>
            </a:r>
            <a:r>
              <a:rPr lang="zh-CN" altLang="en-US" sz="1600" dirty="0"/>
              <a:t>模式：</a:t>
            </a:r>
            <a:endParaRPr lang="en-US" altLang="zh-CN" sz="1600" dirty="0"/>
          </a:p>
          <a:p>
            <a:pPr lvl="1"/>
            <a:r>
              <a:rPr lang="zh-CN" altLang="en-US" sz="1600" dirty="0"/>
              <a:t> </a:t>
            </a:r>
            <a:r>
              <a:rPr lang="en-US" altLang="zh-CN" sz="1600" dirty="0"/>
              <a:t>upstream test { </a:t>
            </a:r>
          </a:p>
          <a:p>
            <a:pPr lvl="1"/>
            <a:r>
              <a:rPr lang="en-US" altLang="zh-CN" sz="1600" dirty="0" err="1"/>
              <a:t>session_sticky</a:t>
            </a:r>
            <a:r>
              <a:rPr lang="en-US" altLang="zh-CN" sz="1600" dirty="0"/>
              <a:t> cookie=</a:t>
            </a:r>
            <a:r>
              <a:rPr lang="en-US" altLang="zh-CN" sz="1600" dirty="0" err="1"/>
              <a:t>uid</a:t>
            </a:r>
            <a:r>
              <a:rPr lang="en-US" altLang="zh-CN" sz="1600" dirty="0"/>
              <a:t> domain=</a:t>
            </a:r>
            <a:r>
              <a:rPr lang="en-US" altLang="zh-CN" sz="1600" dirty="0" err="1"/>
              <a:t>www.xxx.com</a:t>
            </a:r>
            <a:r>
              <a:rPr lang="en-US" altLang="zh-CN" sz="1600" dirty="0"/>
              <a:t> fallback=on path=/ mode=insert option=indirect; </a:t>
            </a:r>
          </a:p>
          <a:p>
            <a:pPr lvl="1"/>
            <a:r>
              <a:rPr lang="en-US" altLang="zh-CN" sz="1600" dirty="0"/>
              <a:t>server 127.0.0.1:8080;</a:t>
            </a:r>
          </a:p>
          <a:p>
            <a:pPr lvl="1"/>
            <a:r>
              <a:rPr lang="en-US" altLang="zh-CN" sz="1600" dirty="0"/>
              <a:t> } </a:t>
            </a:r>
          </a:p>
          <a:p>
            <a:pPr lvl="1"/>
            <a:r>
              <a:rPr lang="en-US" altLang="zh-CN" sz="1600" dirty="0"/>
              <a:t>Server</a:t>
            </a:r>
          </a:p>
          <a:p>
            <a:pPr lvl="1"/>
            <a:r>
              <a:rPr lang="en-US" altLang="zh-CN" sz="1600" dirty="0"/>
              <a:t> {</a:t>
            </a:r>
          </a:p>
          <a:p>
            <a:pPr lvl="1"/>
            <a:r>
              <a:rPr lang="en-US" altLang="zh-CN" sz="1600" dirty="0"/>
              <a:t> location / {</a:t>
            </a:r>
          </a:p>
          <a:p>
            <a:pPr lvl="1"/>
            <a:r>
              <a:rPr lang="en-US" altLang="zh-CN" sz="1600" dirty="0"/>
              <a:t> #</a:t>
            </a:r>
            <a:r>
              <a:rPr lang="zh-CN" altLang="en-US" sz="1600" dirty="0"/>
              <a:t>在</a:t>
            </a:r>
            <a:r>
              <a:rPr lang="en-US" altLang="zh-CN" sz="1600" dirty="0"/>
              <a:t>insert + indirect</a:t>
            </a:r>
            <a:r>
              <a:rPr lang="zh-CN" altLang="en-US" sz="1600" dirty="0"/>
              <a:t>模式或者</a:t>
            </a:r>
            <a:r>
              <a:rPr lang="en-US" altLang="zh-CN" sz="1600" dirty="0"/>
              <a:t>prefix</a:t>
            </a:r>
            <a:r>
              <a:rPr lang="zh-CN" altLang="en-US" sz="1600" dirty="0"/>
              <a:t>模式下需要配置</a:t>
            </a:r>
            <a:r>
              <a:rPr lang="en-US" altLang="zh-CN" sz="1600" dirty="0" err="1"/>
              <a:t>session_sticky_hide_cookie</a:t>
            </a:r>
            <a:r>
              <a:rPr lang="en-US" altLang="zh-CN" sz="1600" dirty="0"/>
              <a:t> </a:t>
            </a:r>
          </a:p>
          <a:p>
            <a:pPr lvl="1"/>
            <a:r>
              <a:rPr lang="en-US" altLang="zh-CN" sz="1600" dirty="0"/>
              <a:t>#</a:t>
            </a:r>
            <a:r>
              <a:rPr lang="zh-CN" altLang="en-US" sz="1600" dirty="0"/>
              <a:t>这种模式不会将保持会话使用的</a:t>
            </a:r>
            <a:r>
              <a:rPr lang="en-US" altLang="zh-CN" sz="1600" dirty="0"/>
              <a:t>cookie</a:t>
            </a:r>
            <a:r>
              <a:rPr lang="zh-CN" altLang="en-US" sz="1600" dirty="0"/>
              <a:t>传给后端服务，让保持会话的</a:t>
            </a:r>
            <a:r>
              <a:rPr lang="en-US" altLang="zh-CN" sz="1600" dirty="0"/>
              <a:t>cookie</a:t>
            </a:r>
            <a:r>
              <a:rPr lang="zh-CN" altLang="en-US" sz="1600" dirty="0"/>
              <a:t>对后端透明 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session_sticky_hide_cookie</a:t>
            </a:r>
            <a:r>
              <a:rPr lang="en-US" altLang="zh-CN" sz="1600" dirty="0"/>
              <a:t> upstream=test;</a:t>
            </a:r>
          </a:p>
          <a:p>
            <a:pPr lvl="1"/>
            <a:r>
              <a:rPr lang="en-US" altLang="zh-CN" sz="1600" dirty="0"/>
              <a:t> </a:t>
            </a:r>
            <a:r>
              <a:rPr lang="en-US" altLang="zh-CN" sz="1600" dirty="0" err="1"/>
              <a:t>proxy_pass</a:t>
            </a:r>
            <a:r>
              <a:rPr lang="en-US" altLang="zh-CN" sz="1600" dirty="0"/>
              <a:t> </a:t>
            </a:r>
            <a:r>
              <a:rPr lang="en-US" altLang="zh-CN" sz="1600" dirty="0">
                <a:hlinkClick r:id="rId2"/>
              </a:rPr>
              <a:t>http://test</a:t>
            </a:r>
            <a:r>
              <a:rPr lang="en-US" altLang="zh-CN" sz="1600" dirty="0"/>
              <a:t>;</a:t>
            </a:r>
          </a:p>
          <a:p>
            <a:pPr lvl="1"/>
            <a:r>
              <a:rPr lang="en-US" altLang="zh-CN" sz="1600" dirty="0"/>
              <a:t> }</a:t>
            </a:r>
          </a:p>
          <a:p>
            <a:pPr lvl="1"/>
            <a:r>
              <a:rPr lang="en-US" altLang="zh-CN" sz="16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8511484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Tengine</a:t>
            </a:r>
            <a:r>
              <a:rPr lang="zh-CN" altLang="en-US" sz="3600" dirty="0"/>
              <a:t>额外功能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配置在</a:t>
            </a:r>
            <a:r>
              <a:rPr lang="en-US" altLang="zh-CN" sz="2000" dirty="0"/>
              <a:t>tomcat</a:t>
            </a:r>
            <a:r>
              <a:rPr lang="zh-CN" altLang="en-US" sz="2000" dirty="0"/>
              <a:t>日志中获取真实的客户端</a:t>
            </a:r>
            <a:r>
              <a:rPr lang="en-US" altLang="zh-CN" sz="2000" dirty="0" err="1"/>
              <a:t>ip</a:t>
            </a:r>
            <a:endParaRPr lang="en-US" altLang="zh-CN" sz="2000" dirty="0"/>
          </a:p>
          <a:p>
            <a:pPr lvl="1"/>
            <a:r>
              <a:rPr lang="en-US" altLang="zh-CN" sz="1600" dirty="0"/>
              <a:t>	</a:t>
            </a:r>
            <a:r>
              <a:rPr lang="zh-CN" altLang="zh-CN" sz="1600" dirty="0"/>
              <a:t>在</a:t>
            </a:r>
            <a:r>
              <a:rPr lang="en-US" altLang="zh-CN" sz="1600" dirty="0" err="1"/>
              <a:t>nginx</a:t>
            </a:r>
            <a:r>
              <a:rPr lang="zh-CN" altLang="zh-CN" sz="1600" dirty="0"/>
              <a:t>配置文件中加：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proxy_set_header</a:t>
            </a:r>
            <a:r>
              <a:rPr lang="en-US" altLang="zh-CN" sz="1600" dirty="0"/>
              <a:t> Y-Real-IP $</a:t>
            </a:r>
            <a:r>
              <a:rPr lang="en-US" altLang="zh-CN" sz="1600" dirty="0" err="1"/>
              <a:t>remote_addr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lvl="1"/>
            <a:r>
              <a:rPr lang="en-US" altLang="zh-CN" sz="1600" dirty="0"/>
              <a:t>	</a:t>
            </a:r>
            <a:r>
              <a:rPr lang="zh-CN" altLang="zh-CN" sz="1600" dirty="0"/>
              <a:t>在</a:t>
            </a:r>
            <a:r>
              <a:rPr lang="en-US" altLang="zh-CN" sz="1600" dirty="0"/>
              <a:t>tomcat</a:t>
            </a:r>
            <a:r>
              <a:rPr lang="zh-CN" altLang="zh-CN" sz="1600" dirty="0"/>
              <a:t>的</a:t>
            </a:r>
            <a:r>
              <a:rPr lang="en-US" altLang="zh-CN" sz="1600" dirty="0"/>
              <a:t>conf/</a:t>
            </a:r>
            <a:r>
              <a:rPr lang="en-US" altLang="zh-CN" sz="1600" dirty="0" err="1"/>
              <a:t>server.xml</a:t>
            </a:r>
            <a:r>
              <a:rPr lang="zh-CN" altLang="zh-CN" sz="1600" dirty="0"/>
              <a:t>配置文件中修改</a:t>
            </a:r>
          </a:p>
          <a:p>
            <a:pPr lvl="1"/>
            <a:r>
              <a:rPr lang="en-US" altLang="zh-CN" sz="1600" dirty="0"/>
              <a:t>    &lt;Valve </a:t>
            </a:r>
            <a:r>
              <a:rPr lang="en-US" altLang="zh-CN" sz="1600" dirty="0" err="1"/>
              <a:t>className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org.apache.catalina.valves.AccessLogValve</a:t>
            </a:r>
            <a:r>
              <a:rPr lang="en-US" altLang="zh-CN" sz="1600" dirty="0"/>
              <a:t>" directory="logs"</a:t>
            </a:r>
            <a:endParaRPr lang="zh-CN" altLang="zh-CN" sz="1600" dirty="0"/>
          </a:p>
          <a:p>
            <a:pPr lvl="1"/>
            <a:r>
              <a:rPr lang="en-US" altLang="zh-CN" sz="1600" dirty="0"/>
              <a:t>               prefix="</a:t>
            </a:r>
            <a:r>
              <a:rPr lang="en-US" altLang="zh-CN" sz="1600" dirty="0" err="1"/>
              <a:t>localhost_access_log</a:t>
            </a:r>
            <a:r>
              <a:rPr lang="en-US" altLang="zh-CN" sz="1600" dirty="0"/>
              <a:t>." suffix=".txt"</a:t>
            </a:r>
            <a:endParaRPr lang="zh-CN" altLang="zh-CN" sz="1600" dirty="0"/>
          </a:p>
          <a:p>
            <a:pPr lvl="1"/>
            <a:r>
              <a:rPr lang="en-US" altLang="zh-CN" sz="1600" dirty="0"/>
              <a:t>               pattern="%{Y-Real-IP}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%l %u %t &amp;</a:t>
            </a:r>
            <a:r>
              <a:rPr lang="en-US" altLang="zh-CN" sz="1600" dirty="0" err="1"/>
              <a:t>quot;%r&amp;quot</a:t>
            </a:r>
            <a:r>
              <a:rPr lang="en-US" altLang="zh-CN" sz="1600" dirty="0"/>
              <a:t>; %s %b" /&gt;</a:t>
            </a:r>
            <a:endParaRPr lang="zh-CN" altLang="zh-CN" sz="1600" dirty="0"/>
          </a:p>
          <a:p>
            <a:pPr lvl="1"/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zh-CN" altLang="en-US" sz="2000" dirty="0"/>
              <a:t>注意 上面的</a:t>
            </a:r>
            <a:r>
              <a:rPr lang="en-US" altLang="zh-CN" sz="2000" dirty="0"/>
              <a:t>Y-Real-IP</a:t>
            </a:r>
            <a:r>
              <a:rPr lang="zh-CN" altLang="en-US" sz="2000" dirty="0"/>
              <a:t>配置和</a:t>
            </a:r>
            <a:r>
              <a:rPr lang="en-US" altLang="zh-CN" sz="2000" dirty="0" err="1"/>
              <a:t>server.xml</a:t>
            </a:r>
            <a:r>
              <a:rPr lang="zh-CN" altLang="en-US" sz="2000" dirty="0"/>
              <a:t>里面的配置要求一样才行</a:t>
            </a:r>
            <a:endParaRPr lang="en-US" altLang="zh-CN" sz="2000" dirty="0"/>
          </a:p>
          <a:p>
            <a:pPr lvl="1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815920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06844-71CF-456B-B688-704534E5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20W</a:t>
            </a:r>
            <a:r>
              <a:rPr lang="zh-CN" altLang="en-US"/>
              <a:t>并发</a:t>
            </a:r>
            <a:r>
              <a:rPr lang="en-US" altLang="zh-CN"/>
              <a:t>:1,</a:t>
            </a:r>
            <a:r>
              <a:rPr lang="zh-CN" altLang="en-US"/>
              <a:t>成功连接</a:t>
            </a:r>
            <a:r>
              <a:rPr lang="en-US" altLang="zh-CN"/>
              <a:t>,2,3</a:t>
            </a:r>
            <a:r>
              <a:rPr lang="zh-CN" altLang="en-US"/>
              <a:t>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8F0CF7-1B34-4700-8409-6FAEBCA18571}"/>
              </a:ext>
            </a:extLst>
          </p:cNvPr>
          <p:cNvSpPr/>
          <p:nvPr/>
        </p:nvSpPr>
        <p:spPr>
          <a:xfrm>
            <a:off x="370384" y="2899792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Client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B75B89-4B73-4894-88E1-BF372E24FD35}"/>
              </a:ext>
            </a:extLst>
          </p:cNvPr>
          <p:cNvSpPr/>
          <p:nvPr/>
        </p:nvSpPr>
        <p:spPr>
          <a:xfrm>
            <a:off x="522784" y="3052192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Client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4FF38A-4D20-4EF9-BED9-6F0F5B828F67}"/>
              </a:ext>
            </a:extLst>
          </p:cNvPr>
          <p:cNvSpPr/>
          <p:nvPr/>
        </p:nvSpPr>
        <p:spPr>
          <a:xfrm>
            <a:off x="675184" y="3204592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Client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ECA8F8-1A75-4FD6-8C1A-542686CD83BB}"/>
              </a:ext>
            </a:extLst>
          </p:cNvPr>
          <p:cNvSpPr/>
          <p:nvPr/>
        </p:nvSpPr>
        <p:spPr>
          <a:xfrm>
            <a:off x="827584" y="3356992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Client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5BD215-5F19-4C06-9BE2-B339C8DF2E5B}"/>
              </a:ext>
            </a:extLst>
          </p:cNvPr>
          <p:cNvSpPr/>
          <p:nvPr/>
        </p:nvSpPr>
        <p:spPr>
          <a:xfrm>
            <a:off x="4716016" y="2759420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nginx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1EC9D9-CC17-4372-89EC-4F23FEC01212}"/>
              </a:ext>
            </a:extLst>
          </p:cNvPr>
          <p:cNvSpPr/>
          <p:nvPr/>
        </p:nvSpPr>
        <p:spPr>
          <a:xfrm>
            <a:off x="4716016" y="3740556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nginx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2E5D48-66C9-4520-A303-771C77401027}"/>
              </a:ext>
            </a:extLst>
          </p:cNvPr>
          <p:cNvSpPr/>
          <p:nvPr/>
        </p:nvSpPr>
        <p:spPr>
          <a:xfrm>
            <a:off x="4716016" y="4729532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nginx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CD7B93-B318-49A1-9A08-F817DA8DEB08}"/>
              </a:ext>
            </a:extLst>
          </p:cNvPr>
          <p:cNvSpPr/>
          <p:nvPr/>
        </p:nvSpPr>
        <p:spPr>
          <a:xfrm>
            <a:off x="4716016" y="1556792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nginx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BAA335-E2A5-4174-B154-D8DF16C6AAB2}"/>
              </a:ext>
            </a:extLst>
          </p:cNvPr>
          <p:cNvSpPr/>
          <p:nvPr/>
        </p:nvSpPr>
        <p:spPr>
          <a:xfrm>
            <a:off x="2685048" y="3098990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lvs:VIP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D875520-D661-45FF-8240-1A5934C3F41B}"/>
              </a:ext>
            </a:extLst>
          </p:cNvPr>
          <p:cNvSpPr/>
          <p:nvPr/>
        </p:nvSpPr>
        <p:spPr>
          <a:xfrm>
            <a:off x="7236296" y="2594934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user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53DE3F-87C0-4880-B68D-3A3A78A494C6}"/>
              </a:ext>
            </a:extLst>
          </p:cNvPr>
          <p:cNvSpPr/>
          <p:nvPr/>
        </p:nvSpPr>
        <p:spPr>
          <a:xfrm>
            <a:off x="7236296" y="3752936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search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C9DCD25-3609-430D-A496-A37F7760DB14}"/>
              </a:ext>
            </a:extLst>
          </p:cNvPr>
          <p:cNvSpPr/>
          <p:nvPr/>
        </p:nvSpPr>
        <p:spPr>
          <a:xfrm>
            <a:off x="7388696" y="3905336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search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5635268-98A8-4B2D-85E4-315F69BFE542}"/>
              </a:ext>
            </a:extLst>
          </p:cNvPr>
          <p:cNvSpPr/>
          <p:nvPr/>
        </p:nvSpPr>
        <p:spPr>
          <a:xfrm>
            <a:off x="7541096" y="4057736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search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6772C79-8F8E-4345-BC14-EEA00FBDDFE0}"/>
              </a:ext>
            </a:extLst>
          </p:cNvPr>
          <p:cNvSpPr/>
          <p:nvPr/>
        </p:nvSpPr>
        <p:spPr>
          <a:xfrm>
            <a:off x="7693496" y="4210136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search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0F4E8E-989F-4CE6-9A7D-A848B8C626FF}"/>
              </a:ext>
            </a:extLst>
          </p:cNvPr>
          <p:cNvSpPr/>
          <p:nvPr/>
        </p:nvSpPr>
        <p:spPr>
          <a:xfrm>
            <a:off x="7845896" y="4362536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search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4EE6CD0-AC2F-4C59-8B74-5F33BEB8E0D0}"/>
              </a:ext>
            </a:extLst>
          </p:cNvPr>
          <p:cNvSpPr/>
          <p:nvPr/>
        </p:nvSpPr>
        <p:spPr>
          <a:xfrm>
            <a:off x="7998296" y="4514936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search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724C7DD-2D22-48B1-9C6C-9961DEC84B39}"/>
              </a:ext>
            </a:extLst>
          </p:cNvPr>
          <p:cNvSpPr/>
          <p:nvPr/>
        </p:nvSpPr>
        <p:spPr>
          <a:xfrm>
            <a:off x="8909248" y="3236500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session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881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1234D-2522-41E0-86B1-792FB0E8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19B388-D9F9-41C3-BD10-D4C94A4BD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15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05381-75E7-4364-BE3F-F38058885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44"/>
            <a:ext cx="7072330" cy="857232"/>
          </a:xfrm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737D60-814B-489B-9D2C-6B6B279C53B7}"/>
              </a:ext>
            </a:extLst>
          </p:cNvPr>
          <p:cNvSpPr/>
          <p:nvPr/>
        </p:nvSpPr>
        <p:spPr>
          <a:xfrm>
            <a:off x="1763688" y="1072409"/>
            <a:ext cx="648072" cy="2500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43B68A-B64A-450F-9281-A749A701FA84}"/>
              </a:ext>
            </a:extLst>
          </p:cNvPr>
          <p:cNvSpPr/>
          <p:nvPr/>
        </p:nvSpPr>
        <p:spPr>
          <a:xfrm>
            <a:off x="3131840" y="1916832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24E642-C06D-44D3-80DE-463CC5BD4058}"/>
              </a:ext>
            </a:extLst>
          </p:cNvPr>
          <p:cNvSpPr/>
          <p:nvPr/>
        </p:nvSpPr>
        <p:spPr>
          <a:xfrm>
            <a:off x="3131840" y="1072410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615645-A127-4409-9FA6-0C5F89504E6F}"/>
              </a:ext>
            </a:extLst>
          </p:cNvPr>
          <p:cNvSpPr/>
          <p:nvPr/>
        </p:nvSpPr>
        <p:spPr>
          <a:xfrm>
            <a:off x="3131840" y="2856165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0A797A-515D-4E98-9C50-F161A07BB1E9}"/>
              </a:ext>
            </a:extLst>
          </p:cNvPr>
          <p:cNvSpPr/>
          <p:nvPr/>
        </p:nvSpPr>
        <p:spPr>
          <a:xfrm>
            <a:off x="4031940" y="1993683"/>
            <a:ext cx="648072" cy="716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90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Nginx</a:t>
            </a:r>
            <a:r>
              <a:rPr lang="zh-CN" altLang="en-US" sz="3600" dirty="0"/>
              <a:t>和</a:t>
            </a:r>
            <a:r>
              <a:rPr lang="en-US" altLang="zh-CN" sz="3600" dirty="0" err="1"/>
              <a:t>Tengine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Nginx</a:t>
            </a:r>
            <a:endParaRPr lang="en-US" altLang="zh-CN" sz="2000" dirty="0"/>
          </a:p>
          <a:p>
            <a:r>
              <a:rPr lang="en-US" altLang="zh-CN" sz="2000" dirty="0" err="1"/>
              <a:t>Nginx</a:t>
            </a:r>
            <a:r>
              <a:rPr lang="en-US" altLang="zh-CN" sz="2000" dirty="0"/>
              <a:t> ("engine x") </a:t>
            </a:r>
            <a:r>
              <a:rPr lang="zh-CN" altLang="en-US" sz="2000" dirty="0"/>
              <a:t>是一个高性能的 </a:t>
            </a:r>
            <a:r>
              <a:rPr lang="en-US" altLang="zh-CN" sz="2000" dirty="0"/>
              <a:t>HTTP </a:t>
            </a:r>
            <a:r>
              <a:rPr lang="zh-CN" altLang="en-US" sz="2000" dirty="0"/>
              <a:t>和 </a:t>
            </a:r>
            <a:r>
              <a:rPr lang="zh-CN" altLang="en-US" sz="2000" dirty="0">
                <a:solidFill>
                  <a:srgbClr val="FF0000"/>
                </a:solidFill>
              </a:rPr>
              <a:t>反向代理 </a:t>
            </a:r>
            <a:r>
              <a:rPr lang="zh-CN" altLang="en-US" sz="2000" dirty="0"/>
              <a:t>服务器，也是一个 </a:t>
            </a:r>
            <a:r>
              <a:rPr lang="en-US" altLang="zh-CN" sz="2000" dirty="0"/>
              <a:t>IMAP/POP3/SMTP </a:t>
            </a:r>
            <a:r>
              <a:rPr lang="zh-CN" altLang="en-US" sz="2000" dirty="0"/>
              <a:t>代理</a:t>
            </a:r>
            <a:r>
              <a:rPr lang="zh-CN" altLang="en-US" sz="2000"/>
              <a:t>服务器。</a:t>
            </a:r>
            <a:endParaRPr lang="en-US" altLang="zh-CN" sz="2000"/>
          </a:p>
          <a:p>
            <a:endParaRPr lang="zh-CN" altLang="en-US" sz="2000" dirty="0"/>
          </a:p>
          <a:p>
            <a:r>
              <a:rPr lang="zh-CN" altLang="en-US" sz="2000" dirty="0"/>
              <a:t>第一个公开版本</a:t>
            </a:r>
            <a:r>
              <a:rPr lang="en-US" altLang="zh-CN" sz="2000" dirty="0"/>
              <a:t>0.1.0</a:t>
            </a:r>
            <a:r>
              <a:rPr lang="zh-CN" altLang="en-US" sz="2000" dirty="0"/>
              <a:t>发布于</a:t>
            </a:r>
            <a:r>
              <a:rPr lang="en-US" altLang="zh-CN" sz="2000" dirty="0">
                <a:solidFill>
                  <a:srgbClr val="FF0000"/>
                </a:solidFill>
              </a:rPr>
              <a:t>2004</a:t>
            </a:r>
            <a:r>
              <a:rPr lang="zh-CN" altLang="en-US" sz="2000" dirty="0">
                <a:solidFill>
                  <a:srgbClr val="FF0000"/>
                </a:solidFill>
              </a:rPr>
              <a:t>年</a:t>
            </a:r>
            <a:r>
              <a:rPr lang="en-US" altLang="zh-CN" sz="2000" dirty="0">
                <a:solidFill>
                  <a:srgbClr val="FF0000"/>
                </a:solidFill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</a:rPr>
              <a:t>月</a:t>
            </a:r>
            <a:r>
              <a:rPr lang="en-US" altLang="zh-CN" sz="2000" dirty="0">
                <a:solidFill>
                  <a:srgbClr val="FF0000"/>
                </a:solidFill>
              </a:rPr>
              <a:t>4</a:t>
            </a:r>
            <a:r>
              <a:rPr lang="zh-CN" altLang="en-US" sz="2000" dirty="0">
                <a:solidFill>
                  <a:srgbClr val="FF0000"/>
                </a:solidFill>
              </a:rPr>
              <a:t>日</a:t>
            </a:r>
            <a:r>
              <a:rPr lang="zh-CN" altLang="en-US" sz="2000" dirty="0"/>
              <a:t>。</a:t>
            </a:r>
          </a:p>
          <a:p>
            <a:endParaRPr lang="en-US" altLang="zh-CN" sz="2000"/>
          </a:p>
          <a:p>
            <a:r>
              <a:rPr lang="zh-CN" altLang="en-US" sz="2000"/>
              <a:t>其</a:t>
            </a:r>
            <a:r>
              <a:rPr lang="zh-CN" altLang="en-US" sz="2000" dirty="0"/>
              <a:t>将源代码以类</a:t>
            </a:r>
            <a:r>
              <a:rPr lang="en-US" altLang="zh-CN" sz="2000" dirty="0"/>
              <a:t>BSD</a:t>
            </a:r>
            <a:r>
              <a:rPr lang="zh-CN" altLang="en-US" sz="2000" dirty="0"/>
              <a:t>许可证的形式发布，因它的稳定性、丰富的功能集、示例配置文件和低系统资源的消耗而闻名</a:t>
            </a:r>
            <a:endParaRPr lang="en-US" altLang="zh-CN" sz="2000" dirty="0"/>
          </a:p>
          <a:p>
            <a:endParaRPr lang="en-US" altLang="zh-CN" sz="2000"/>
          </a:p>
          <a:p>
            <a:r>
              <a:rPr lang="zh-CN" altLang="zh-CN" sz="2000"/>
              <a:t>官方</a:t>
            </a:r>
            <a:r>
              <a:rPr lang="zh-CN" altLang="zh-CN" sz="2000" dirty="0"/>
              <a:t>测试</a:t>
            </a:r>
            <a:r>
              <a:rPr lang="en-US" altLang="zh-CN" sz="2000" err="1"/>
              <a:t>nginx</a:t>
            </a:r>
            <a:r>
              <a:rPr lang="zh-CN" altLang="zh-CN" sz="2000"/>
              <a:t>能够支撑</a:t>
            </a:r>
            <a:r>
              <a:rPr lang="en-US" altLang="zh-CN" sz="2000" dirty="0">
                <a:solidFill>
                  <a:srgbClr val="FF0000"/>
                </a:solidFill>
              </a:rPr>
              <a:t>5</a:t>
            </a:r>
            <a:r>
              <a:rPr lang="zh-CN" altLang="zh-CN" sz="2000" dirty="0">
                <a:solidFill>
                  <a:srgbClr val="FF0000"/>
                </a:solidFill>
              </a:rPr>
              <a:t>万并发链接</a:t>
            </a:r>
            <a:r>
              <a:rPr lang="zh-CN" altLang="zh-CN" sz="2000" dirty="0"/>
              <a:t>，并且</a:t>
            </a:r>
            <a:r>
              <a:rPr lang="en-US" altLang="zh-CN" sz="2000" dirty="0" err="1"/>
              <a:t>cpu</a:t>
            </a:r>
            <a:r>
              <a:rPr lang="zh-CN" altLang="zh-CN" sz="2000" dirty="0"/>
              <a:t>、内存等资源消耗却非常低，运行非常稳定</a:t>
            </a:r>
          </a:p>
        </p:txBody>
      </p:sp>
    </p:spTree>
    <p:extLst>
      <p:ext uri="{BB962C8B-B14F-4D97-AF65-F5344CB8AC3E}">
        <p14:creationId xmlns:p14="http://schemas.microsoft.com/office/powerpoint/2010/main" val="198461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Nginx</a:t>
            </a:r>
            <a:r>
              <a:rPr lang="zh-CN" altLang="en-US" sz="3600" dirty="0"/>
              <a:t>和</a:t>
            </a:r>
            <a:r>
              <a:rPr lang="en-US" altLang="zh-CN" sz="3600" dirty="0" err="1"/>
              <a:t>Tengine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rgbClr val="FF0000"/>
                </a:solidFill>
              </a:rPr>
              <a:t>2011</a:t>
            </a:r>
            <a:r>
              <a:rPr lang="zh-CN" altLang="en-US" sz="2000" dirty="0">
                <a:solidFill>
                  <a:srgbClr val="FF0000"/>
                </a:solidFill>
              </a:rPr>
              <a:t>年</a:t>
            </a:r>
            <a:r>
              <a:rPr lang="en-US" altLang="zh-CN" sz="2000" dirty="0">
                <a:solidFill>
                  <a:srgbClr val="FF0000"/>
                </a:solidFill>
              </a:rPr>
              <a:t>6</a:t>
            </a:r>
            <a:r>
              <a:rPr lang="zh-CN" altLang="en-US" sz="2000" dirty="0">
                <a:solidFill>
                  <a:srgbClr val="FF0000"/>
                </a:solidFill>
              </a:rPr>
              <a:t>月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日，</a:t>
            </a:r>
            <a:r>
              <a:rPr lang="en-US" altLang="zh-CN" sz="2000" dirty="0" err="1">
                <a:solidFill>
                  <a:srgbClr val="FF0000"/>
                </a:solidFill>
              </a:rPr>
              <a:t>nginx</a:t>
            </a:r>
            <a:r>
              <a:rPr lang="en-US" altLang="zh-CN" sz="2000" dirty="0">
                <a:solidFill>
                  <a:srgbClr val="FF0000"/>
                </a:solidFill>
              </a:rPr>
              <a:t> 1.0.4</a:t>
            </a:r>
            <a:r>
              <a:rPr lang="zh-CN" altLang="en-US" sz="2000">
                <a:solidFill>
                  <a:srgbClr val="FF0000"/>
                </a:solidFill>
              </a:rPr>
              <a:t>发布。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apache httpd</a:t>
            </a:r>
            <a:endParaRPr lang="zh-CN" altLang="en-US" sz="1600" dirty="0">
              <a:solidFill>
                <a:srgbClr val="FF0000"/>
              </a:solidFill>
            </a:endParaRPr>
          </a:p>
          <a:p>
            <a:endParaRPr lang="en-US" altLang="zh-CN" sz="2000"/>
          </a:p>
          <a:p>
            <a:r>
              <a:rPr lang="en-US" altLang="zh-CN" sz="2000"/>
              <a:t>Nginx</a:t>
            </a:r>
            <a:r>
              <a:rPr lang="zh-CN" altLang="en-US" sz="2000" dirty="0"/>
              <a:t>是一款轻量级的</a:t>
            </a:r>
            <a:r>
              <a:rPr lang="en-US" altLang="zh-CN" sz="2000" dirty="0"/>
              <a:t>Web </a:t>
            </a:r>
            <a:r>
              <a:rPr lang="zh-CN" altLang="en-US" sz="2000" dirty="0"/>
              <a:t>服务器</a:t>
            </a:r>
            <a:r>
              <a:rPr lang="en-US" altLang="zh-CN" sz="2000" dirty="0"/>
              <a:t>/</a:t>
            </a:r>
            <a:r>
              <a:rPr lang="zh-CN" altLang="en-US" sz="2000" dirty="0"/>
              <a:t>反向代理服务器及电子邮件（</a:t>
            </a:r>
            <a:r>
              <a:rPr lang="en-US" altLang="zh-CN" sz="2000" dirty="0"/>
              <a:t>IMAP/POP3</a:t>
            </a:r>
            <a:r>
              <a:rPr lang="zh-CN" altLang="en-US" sz="2000" dirty="0"/>
              <a:t>）代理</a:t>
            </a:r>
            <a:r>
              <a:rPr lang="zh-CN" altLang="en-US" sz="2000"/>
              <a:t>服务器，并</a:t>
            </a:r>
            <a:r>
              <a:rPr lang="zh-CN" altLang="en-US" sz="2000" dirty="0"/>
              <a:t>在一个</a:t>
            </a:r>
            <a:r>
              <a:rPr lang="en-US" altLang="zh-CN" sz="2000" dirty="0"/>
              <a:t>BSD-like </a:t>
            </a:r>
            <a:r>
              <a:rPr lang="zh-CN" altLang="en-US" sz="2000" dirty="0"/>
              <a:t>协议下发行。由俄罗斯的程序设计师</a:t>
            </a:r>
            <a:r>
              <a:rPr lang="en-US" altLang="zh-CN" sz="2000" dirty="0"/>
              <a:t>Igor </a:t>
            </a:r>
            <a:r>
              <a:rPr lang="en-US" altLang="zh-CN" sz="2000" dirty="0" err="1"/>
              <a:t>Sysoev</a:t>
            </a:r>
            <a:r>
              <a:rPr lang="zh-CN" altLang="en-US" sz="2000" dirty="0"/>
              <a:t>所开发，</a:t>
            </a:r>
          </a:p>
          <a:p>
            <a:endParaRPr lang="en-US" altLang="zh-CN" sz="2000"/>
          </a:p>
          <a:p>
            <a:r>
              <a:rPr lang="zh-CN" altLang="en-US" sz="2000"/>
              <a:t>其</a:t>
            </a:r>
            <a:r>
              <a:rPr lang="zh-CN" altLang="en-US" sz="2000" dirty="0"/>
              <a:t>特点是占有内存少，并发能力强，事实上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的并发能力确实在同类型的网页服务器中表现较好，中国大陆使用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网站用户有：新浪、网易、腾讯等。</a:t>
            </a:r>
          </a:p>
          <a:p>
            <a:endParaRPr lang="en-US" altLang="zh-CN" sz="2000"/>
          </a:p>
          <a:p>
            <a:r>
              <a:rPr lang="zh-CN" altLang="en-US" sz="2000"/>
              <a:t>功能</a:t>
            </a:r>
            <a:r>
              <a:rPr lang="zh-CN" altLang="en-US" sz="2000" dirty="0"/>
              <a:t>：</a:t>
            </a:r>
          </a:p>
          <a:p>
            <a:pPr lvl="1"/>
            <a:r>
              <a:rPr lang="en-US" altLang="zh-CN" sz="1600" dirty="0"/>
              <a:t>web</a:t>
            </a:r>
            <a:r>
              <a:rPr lang="zh-CN" altLang="en-US" sz="1600" dirty="0"/>
              <a:t>服务器</a:t>
            </a:r>
          </a:p>
          <a:p>
            <a:pPr lvl="1"/>
            <a:r>
              <a:rPr lang="en-US" altLang="zh-CN" sz="1600" dirty="0"/>
              <a:t>web reverse proxy</a:t>
            </a:r>
          </a:p>
          <a:p>
            <a:pPr lvl="1"/>
            <a:r>
              <a:rPr lang="en-US" altLang="zh-CN" sz="1600" dirty="0" err="1"/>
              <a:t>smtp</a:t>
            </a:r>
            <a:r>
              <a:rPr lang="en-US" altLang="zh-CN" sz="1600" dirty="0"/>
              <a:t> reverse proxy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84614089"/>
      </p:ext>
    </p:extLst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26890</TotalTime>
  <Words>3825</Words>
  <Application>Microsoft Office PowerPoint</Application>
  <PresentationFormat>信纸(8.5x11 英寸)</PresentationFormat>
  <Paragraphs>654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1" baseType="lpstr">
      <vt:lpstr>宋体</vt:lpstr>
      <vt:lpstr>微软雅黑</vt:lpstr>
      <vt:lpstr>Arial</vt:lpstr>
      <vt:lpstr>Trebuchet MS</vt:lpstr>
      <vt:lpstr>ppt新模板</vt:lpstr>
      <vt:lpstr>Nginx|Tengine</vt:lpstr>
      <vt:lpstr>PowerPoint 演示文稿</vt:lpstr>
      <vt:lpstr>面向服务：1，连接成功：2，3秒</vt:lpstr>
      <vt:lpstr>用户体验度  连接成功  3秒</vt:lpstr>
      <vt:lpstr>倾斜</vt:lpstr>
      <vt:lpstr>切分服务：1，连接成功；2，3秒内返回</vt:lpstr>
      <vt:lpstr>PowerPoint 演示文稿</vt:lpstr>
      <vt:lpstr>Nginx和Tengine</vt:lpstr>
      <vt:lpstr>Nginx和Tengine</vt:lpstr>
      <vt:lpstr>Nginx和Tengine</vt:lpstr>
      <vt:lpstr>Nginx和Tengine</vt:lpstr>
      <vt:lpstr>apache 多进程  fork() o(1)  i/o :阻塞</vt:lpstr>
      <vt:lpstr>Nginx和Tengine</vt:lpstr>
      <vt:lpstr>Nginx和Tengine</vt:lpstr>
      <vt:lpstr>Nginx和Tengine</vt:lpstr>
      <vt:lpstr>Nginx和Tengine</vt:lpstr>
      <vt:lpstr>Nginx和Tengine</vt:lpstr>
      <vt:lpstr>Nginx和Tengine</vt:lpstr>
      <vt:lpstr>Nginx和Tengine</vt:lpstr>
      <vt:lpstr>Nginx和Tengine</vt:lpstr>
      <vt:lpstr>Nginx和Tengine</vt:lpstr>
      <vt:lpstr>Nginx和Tengine</vt:lpstr>
      <vt:lpstr>PowerPoint 演示文稿</vt:lpstr>
      <vt:lpstr>Nginx配置解析</vt:lpstr>
      <vt:lpstr>Nginx配置解析</vt:lpstr>
      <vt:lpstr>Nginx配置解析</vt:lpstr>
      <vt:lpstr>Nginx配置解析</vt:lpstr>
      <vt:lpstr>PowerPoint 演示文稿</vt:lpstr>
      <vt:lpstr>Nginx配置解析</vt:lpstr>
      <vt:lpstr>Nginx配置解析</vt:lpstr>
      <vt:lpstr>Nginx配置解析</vt:lpstr>
      <vt:lpstr>Nginx配置解析</vt:lpstr>
      <vt:lpstr>Nginx配置解析</vt:lpstr>
      <vt:lpstr>Nginx配置解析</vt:lpstr>
      <vt:lpstr>Nginx配置解析 /loghaha.html</vt:lpstr>
      <vt:lpstr>Nginx配置解析</vt:lpstr>
      <vt:lpstr>Nginx配置解析</vt:lpstr>
      <vt:lpstr>PowerPoint 演示文稿</vt:lpstr>
      <vt:lpstr>PowerPoint 演示文稿</vt:lpstr>
      <vt:lpstr>Nginx和高并发</vt:lpstr>
      <vt:lpstr>Nginx和高并发</vt:lpstr>
      <vt:lpstr>Nginx和高并发</vt:lpstr>
      <vt:lpstr>Nginx和高并发</vt:lpstr>
      <vt:lpstr>Nginx和高并发</vt:lpstr>
      <vt:lpstr>PowerPoint 演示文稿</vt:lpstr>
      <vt:lpstr>Nginx反向代理</vt:lpstr>
      <vt:lpstr>Nginx反向代理</vt:lpstr>
      <vt:lpstr>Nginx反向代理</vt:lpstr>
      <vt:lpstr>Nginx反向代理</vt:lpstr>
      <vt:lpstr>Nginx反向代理</vt:lpstr>
      <vt:lpstr>Tengine额外功能</vt:lpstr>
      <vt:lpstr>Nginx的session一致性问题</vt:lpstr>
      <vt:lpstr>Nginx的session一致性问题</vt:lpstr>
      <vt:lpstr>Nginx的session一致性问题</vt:lpstr>
      <vt:lpstr>Nginx的session一致性问题</vt:lpstr>
      <vt:lpstr>Nginx的session一致性问题</vt:lpstr>
      <vt:lpstr>Nginx的session一致性问题</vt:lpstr>
      <vt:lpstr>Nginx的session一致性问题</vt:lpstr>
      <vt:lpstr>Nginx反向代理</vt:lpstr>
      <vt:lpstr>PowerPoint 演示文稿</vt:lpstr>
      <vt:lpstr>Tengine会话保持</vt:lpstr>
      <vt:lpstr>Tengine会话保持</vt:lpstr>
      <vt:lpstr>Tengine会话保持</vt:lpstr>
      <vt:lpstr>Tengine额外功能</vt:lpstr>
      <vt:lpstr>20W并发:1,成功连接,2,3秒</vt:lpstr>
      <vt:lpstr>PowerPoint 演示文稿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/>
  <cp:lastModifiedBy>root</cp:lastModifiedBy>
  <cp:revision>1640</cp:revision>
  <dcterms:created xsi:type="dcterms:W3CDTF">2007-09-26T12:04:45Z</dcterms:created>
  <dcterms:modified xsi:type="dcterms:W3CDTF">2018-01-02T09:14:59Z</dcterms:modified>
</cp:coreProperties>
</file>