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8" r:id="rId3"/>
    <p:sldId id="275" r:id="rId4"/>
    <p:sldId id="274" r:id="rId5"/>
    <p:sldId id="273" r:id="rId6"/>
    <p:sldId id="257" r:id="rId7"/>
    <p:sldId id="263" r:id="rId8"/>
    <p:sldId id="262" r:id="rId9"/>
    <p:sldId id="264" r:id="rId10"/>
    <p:sldId id="265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>
      <p:cViewPr varScale="1">
        <p:scale>
          <a:sx n="89" d="100"/>
          <a:sy n="89" d="100"/>
        </p:scale>
        <p:origin x="6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8F075-9E2F-4694-9613-46BBA1DC7F3F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368E4-7319-4D83-BF30-027217112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9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368E4-7319-4D83-BF30-027217112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6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800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596"/>
            <a:ext cx="9144000" cy="71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尚学堂大数据班 </a:t>
            </a:r>
            <a:r>
              <a:rPr lang="en-US" altLang="zh-CN" dirty="0"/>
              <a:t>   Yasaka</a:t>
            </a:r>
            <a:r>
              <a:rPr lang="zh-CN" altLang="en-US" dirty="0"/>
              <a:t>主讲   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 172599077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724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wx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507038"/>
            <a:ext cx="135096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742139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5286375" y="6380163"/>
            <a:ext cx="259238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</a:rPr>
              <a:t>www.bjsxt.com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</a:rPr>
              <a:t>400-009-1906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8" name="Picture 7" descr="wx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3" y="5643563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875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>
                <a:latin typeface="Gotham-Bold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YAHOO!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454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YAHOO!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12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84C1-5AEB-41CE-8423-6F3CDEC7378A}" type="datetimeFigureOut">
              <a:rPr lang="zh-CN" altLang="en-US" smtClean="0"/>
              <a:t>2018/1/17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pPr fontAlgn="base">
              <a:spcAft>
                <a:spcPct val="0"/>
              </a:spcAft>
            </a:pPr>
            <a:r>
              <a:rPr lang="en-GB" altLang="zh-CN" sz="1400">
                <a:solidFill>
                  <a:srgbClr val="000000"/>
                </a:solidFill>
                <a:latin typeface="Trebuchet MS" panose="020B0603020202020204" pitchFamily="34" charset="0"/>
              </a:rPr>
              <a:t>www.globalintelligence.com – </a:t>
            </a:r>
            <a:r>
              <a:rPr lang="en-GB" altLang="zh-CN" sz="1400">
                <a:solidFill>
                  <a:srgbClr val="808080"/>
                </a:solidFill>
                <a:latin typeface="Trebuchet MS" panose="020B0603020202020204" pitchFamily="34" charset="0"/>
              </a:rPr>
              <a:t>page </a:t>
            </a:r>
            <a:fld id="{A84D473C-A72B-42CB-9F6A-6275E57A3A62}" type="slidenum">
              <a:rPr lang="en-GB" altLang="zh-CN" sz="1400">
                <a:solidFill>
                  <a:srgbClr val="808080"/>
                </a:solidFill>
                <a:latin typeface="Trebuchet MS" panose="020B0603020202020204" pitchFamily="34" charset="0"/>
              </a:rPr>
              <a:pPr fontAlgn="base">
                <a:spcAft>
                  <a:spcPct val="0"/>
                </a:spcAft>
              </a:pPr>
              <a:t>‹#›</a:t>
            </a:fld>
            <a:endParaRPr lang="en-GB" altLang="zh-CN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zh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is.io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:\redis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43586"/>
            <a:ext cx="228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0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5BFE-EFA5-440E-A746-170A2D55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6BEBF-445A-406B-B3D8-5A238088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，自己会什么</a:t>
            </a:r>
            <a:endParaRPr lang="en-US" altLang="zh-CN"/>
          </a:p>
          <a:p>
            <a:pPr lvl="1"/>
            <a:r>
              <a:rPr lang="en-US" altLang="zh-CN"/>
              <a:t>1.5</a:t>
            </a:r>
            <a:r>
              <a:rPr lang="zh-CN" altLang="en-US"/>
              <a:t>，博客：调优，</a:t>
            </a:r>
            <a:r>
              <a:rPr lang="en-US" altLang="zh-CN"/>
              <a:t>bug</a:t>
            </a:r>
            <a:r>
              <a:rPr lang="zh-CN" altLang="en-US"/>
              <a:t>。数据倾斜。</a:t>
            </a:r>
            <a:r>
              <a:rPr lang="en-US" altLang="zh-CN"/>
              <a:t>5</a:t>
            </a:r>
            <a:r>
              <a:rPr lang="zh-CN" altLang="en-US"/>
              <a:t>篇：获得</a:t>
            </a:r>
            <a:r>
              <a:rPr lang="en-US" altLang="zh-CN"/>
              <a:t>offer</a:t>
            </a:r>
            <a:r>
              <a:rPr lang="zh-CN" altLang="en-US"/>
              <a:t>机会</a:t>
            </a:r>
            <a:endParaRPr lang="en-US" altLang="zh-CN"/>
          </a:p>
          <a:p>
            <a:pPr lvl="1"/>
            <a:r>
              <a:rPr lang="en-US" altLang="zh-CN"/>
              <a:t>1.5</a:t>
            </a:r>
            <a:r>
              <a:rPr lang="zh-CN" altLang="en-US"/>
              <a:t>，协作完成市场的洞察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，写简历：获取面试机会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，写出一篇符合简历的口述文档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5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CB81F-D5E1-4A74-B0C8-E721C94A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SAP  HANA  ERP  </a:t>
            </a:r>
            <a:r>
              <a:rPr lang="zh-CN" altLang="en-US"/>
              <a:t>服务器</a:t>
            </a:r>
            <a:r>
              <a:rPr lang="en-US" altLang="zh-CN"/>
              <a:t>(2T)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D75BBD-EA09-42B8-9D9A-D0136D5A773A}"/>
              </a:ext>
            </a:extLst>
          </p:cNvPr>
          <p:cNvSpPr/>
          <p:nvPr/>
        </p:nvSpPr>
        <p:spPr>
          <a:xfrm>
            <a:off x="-746532" y="2343162"/>
            <a:ext cx="1080120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文件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grep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awk</a:t>
            </a: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I/O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3DD465-F954-41B5-8DB9-9F99A7BB5F23}"/>
              </a:ext>
            </a:extLst>
          </p:cNvPr>
          <p:cNvSpPr/>
          <p:nvPr/>
        </p:nvSpPr>
        <p:spPr>
          <a:xfrm>
            <a:off x="1106622" y="149335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FD8293-314A-4F2F-8044-DB5C9A306265}"/>
              </a:ext>
            </a:extLst>
          </p:cNvPr>
          <p:cNvSpPr/>
          <p:nvPr/>
        </p:nvSpPr>
        <p:spPr>
          <a:xfrm>
            <a:off x="1259022" y="164575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447720-7798-42E9-AABD-E22AEECE3612}"/>
              </a:ext>
            </a:extLst>
          </p:cNvPr>
          <p:cNvSpPr/>
          <p:nvPr/>
        </p:nvSpPr>
        <p:spPr>
          <a:xfrm>
            <a:off x="1411422" y="179815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BA6C05-E457-472E-896A-A8EBD7416C43}"/>
              </a:ext>
            </a:extLst>
          </p:cNvPr>
          <p:cNvSpPr/>
          <p:nvPr/>
        </p:nvSpPr>
        <p:spPr>
          <a:xfrm>
            <a:off x="1563822" y="195055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E78A686-6BBC-4B67-9FB0-931FC60DBE66}"/>
              </a:ext>
            </a:extLst>
          </p:cNvPr>
          <p:cNvSpPr/>
          <p:nvPr/>
        </p:nvSpPr>
        <p:spPr>
          <a:xfrm>
            <a:off x="1716222" y="210295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0F454D-BFF1-415C-9615-B67984B439E5}"/>
              </a:ext>
            </a:extLst>
          </p:cNvPr>
          <p:cNvSpPr/>
          <p:nvPr/>
        </p:nvSpPr>
        <p:spPr>
          <a:xfrm>
            <a:off x="1726971" y="4753728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136E8C-D6AD-42FB-9F2C-1148897815CE}"/>
              </a:ext>
            </a:extLst>
          </p:cNvPr>
          <p:cNvSpPr/>
          <p:nvPr/>
        </p:nvSpPr>
        <p:spPr>
          <a:xfrm>
            <a:off x="1838244" y="3703577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C4C2C6E-2F56-45A5-A48A-63F44508F35E}"/>
              </a:ext>
            </a:extLst>
          </p:cNvPr>
          <p:cNvSpPr/>
          <p:nvPr/>
        </p:nvSpPr>
        <p:spPr>
          <a:xfrm>
            <a:off x="4358603" y="1929544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169DA06-AF17-47D7-894B-2C552ED412D0}"/>
              </a:ext>
            </a:extLst>
          </p:cNvPr>
          <p:cNvSpPr/>
          <p:nvPr/>
        </p:nvSpPr>
        <p:spPr>
          <a:xfrm>
            <a:off x="4511003" y="2081944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7648B6-D3F4-420E-8C11-21E78013D414}"/>
              </a:ext>
            </a:extLst>
          </p:cNvPr>
          <p:cNvSpPr/>
          <p:nvPr/>
        </p:nvSpPr>
        <p:spPr>
          <a:xfrm>
            <a:off x="4663403" y="2234344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BC2A607-E381-42DD-8A1C-73077B8AD298}"/>
              </a:ext>
            </a:extLst>
          </p:cNvPr>
          <p:cNvSpPr/>
          <p:nvPr/>
        </p:nvSpPr>
        <p:spPr>
          <a:xfrm>
            <a:off x="4815803" y="2386744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F4796AB-1E78-4DEC-B479-D02B1D5B3DA2}"/>
              </a:ext>
            </a:extLst>
          </p:cNvPr>
          <p:cNvSpPr/>
          <p:nvPr/>
        </p:nvSpPr>
        <p:spPr>
          <a:xfrm>
            <a:off x="4815803" y="3401524"/>
            <a:ext cx="1584176" cy="172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 &gt; DP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sean &gt; DP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536814A-58B5-47EC-8ECA-D24F0646D11E}"/>
              </a:ext>
            </a:extLst>
          </p:cNvPr>
          <p:cNvSpPr/>
          <p:nvPr/>
        </p:nvSpPr>
        <p:spPr>
          <a:xfrm>
            <a:off x="9610992" y="2542139"/>
            <a:ext cx="792088" cy="172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B+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EE3E8CD-8BBA-4D44-A2F8-ACE5ED0B4B33}"/>
              </a:ext>
            </a:extLst>
          </p:cNvPr>
          <p:cNvSpPr/>
          <p:nvPr/>
        </p:nvSpPr>
        <p:spPr>
          <a:xfrm>
            <a:off x="6397141" y="197467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A7DA85E-9077-4AA3-BDD5-E278BBF60596}"/>
              </a:ext>
            </a:extLst>
          </p:cNvPr>
          <p:cNvSpPr/>
          <p:nvPr/>
        </p:nvSpPr>
        <p:spPr>
          <a:xfrm>
            <a:off x="6549541" y="212707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828919B-2305-4F1E-9226-C4401416053B}"/>
              </a:ext>
            </a:extLst>
          </p:cNvPr>
          <p:cNvSpPr/>
          <p:nvPr/>
        </p:nvSpPr>
        <p:spPr>
          <a:xfrm>
            <a:off x="6701941" y="227947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9D0FF09-7EBE-423E-92BD-509C9114A46C}"/>
              </a:ext>
            </a:extLst>
          </p:cNvPr>
          <p:cNvSpPr/>
          <p:nvPr/>
        </p:nvSpPr>
        <p:spPr>
          <a:xfrm>
            <a:off x="6854341" y="2431873"/>
            <a:ext cx="1584176" cy="85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B8A54BD-D17B-497D-BA66-1DC5AB5C8F26}"/>
              </a:ext>
            </a:extLst>
          </p:cNvPr>
          <p:cNvSpPr/>
          <p:nvPr/>
        </p:nvSpPr>
        <p:spPr>
          <a:xfrm>
            <a:off x="6854341" y="3446653"/>
            <a:ext cx="1584176" cy="172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DATAPAGE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索引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name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 &gt; DP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sean &gt; DP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https://visualgo.net/zh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麻省理工：算法导论：网易公开课</a:t>
            </a:r>
            <a:endParaRPr lang="en-US" altLang="zh-CN"/>
          </a:p>
          <a:p>
            <a:r>
              <a:rPr lang="zh-CN" altLang="en-US"/>
              <a:t>清华大学：数据结构：学堂在线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&lt;&lt;db2  </a:t>
            </a:r>
            <a:r>
              <a:rPr lang="zh-CN" altLang="en-US"/>
              <a:t>教材 官方</a:t>
            </a:r>
            <a:r>
              <a:rPr lang="en-US" altLang="zh-CN"/>
              <a:t>&gt;&gt;  join</a:t>
            </a:r>
          </a:p>
          <a:p>
            <a:endParaRPr lang="en-US" altLang="zh-CN"/>
          </a:p>
          <a:p>
            <a:r>
              <a:rPr lang="en-US" altLang="zh-CN"/>
              <a:t>《</a:t>
            </a:r>
            <a:r>
              <a:rPr lang="zh-CN" altLang="en-US"/>
              <a:t>深入理解计算机系统</a:t>
            </a:r>
            <a:r>
              <a:rPr lang="en-US" altLang="zh-CN"/>
              <a:t>》</a:t>
            </a:r>
          </a:p>
          <a:p>
            <a:endParaRPr lang="en-US" altLang="zh-CN"/>
          </a:p>
          <a:p>
            <a:r>
              <a:rPr lang="en-US" altLang="zh-CN"/>
              <a:t>《MR</a:t>
            </a:r>
            <a:r>
              <a:rPr lang="zh-CN" altLang="en-US"/>
              <a:t>设计模式</a:t>
            </a:r>
            <a:r>
              <a:rPr lang="en-US" altLang="zh-CN"/>
              <a:t>》</a:t>
            </a:r>
          </a:p>
          <a:p>
            <a:r>
              <a:rPr lang="en-US" altLang="zh-CN"/>
              <a:t>《nosql</a:t>
            </a:r>
            <a:r>
              <a:rPr lang="zh-CN" altLang="en-US"/>
              <a:t>精粹？</a:t>
            </a:r>
            <a:r>
              <a:rPr lang="en-US" altLang="zh-CN"/>
              <a:t>》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0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01666"/>
            <a:ext cx="7072330" cy="8572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60232" y="3429000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QQ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3462750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Server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692696"/>
            <a:ext cx="1656184" cy="211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缓存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热数据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内存数据库</a:t>
            </a:r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memcached</a:t>
            </a: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redis</a:t>
            </a:r>
          </a:p>
          <a:p>
            <a:pPr algn="ctr"/>
            <a:endParaRPr lang="en-US" altLang="zh-CN" b="1">
              <a:solidFill>
                <a:srgbClr val="FF0000"/>
              </a:solidFill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</a:rPr>
              <a:t>【hbase】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3851920" y="1751435"/>
            <a:ext cx="504056" cy="207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4" idx="1"/>
          </p:cNvCxnSpPr>
          <p:nvPr/>
        </p:nvCxnSpPr>
        <p:spPr>
          <a:xfrm flipV="1">
            <a:off x="3851920" y="3789040"/>
            <a:ext cx="2808312" cy="3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6" idx="3"/>
          </p:cNvCxnSpPr>
          <p:nvPr/>
        </p:nvCxnSpPr>
        <p:spPr>
          <a:xfrm flipH="1" flipV="1">
            <a:off x="6012160" y="1751435"/>
            <a:ext cx="648072" cy="203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01392" y="3462750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563" y="0"/>
            <a:ext cx="7072330" cy="1000110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  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memcached</a:t>
            </a:r>
            <a:br>
              <a:rPr lang="en-US" altLang="zh-CN"/>
            </a:br>
            <a:r>
              <a:rPr lang="zh-CN" altLang="en-US"/>
              <a:t>  </a:t>
            </a:r>
            <a:r>
              <a:rPr lang="en-US" altLang="zh-CN"/>
              <a:t>x=1  x=ss  x=(1,2,3,a)  x={a=1,b=(1,x)}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400" u="sng">
                <a:solidFill>
                  <a:schemeClr val="tx1"/>
                </a:solidFill>
              </a:rPr>
              <a:t>开源的（</a:t>
            </a:r>
            <a:r>
              <a:rPr lang="en-US" altLang="zh-CN" sz="1400" u="sng">
                <a:solidFill>
                  <a:schemeClr val="tx1"/>
                </a:solidFill>
              </a:rPr>
              <a:t>BSD</a:t>
            </a:r>
            <a:r>
              <a:rPr lang="zh-CN" altLang="en-US" sz="1400" u="sng">
                <a:solidFill>
                  <a:schemeClr val="tx1"/>
                </a:solidFill>
              </a:rPr>
              <a:t>协议），使用</a:t>
            </a:r>
            <a:r>
              <a:rPr lang="en-US" altLang="zh-CN" sz="1400" u="sng">
                <a:solidFill>
                  <a:schemeClr val="tx1"/>
                </a:solidFill>
              </a:rPr>
              <a:t>ANSI  C </a:t>
            </a:r>
            <a:r>
              <a:rPr lang="zh-CN" altLang="en-US" sz="1400" u="sng">
                <a:solidFill>
                  <a:schemeClr val="tx1"/>
                </a:solidFill>
              </a:rPr>
              <a:t>编写，基于内存的且</a:t>
            </a:r>
            <a:r>
              <a:rPr lang="zh-CN" altLang="en-US" sz="1400" u="sng">
                <a:solidFill>
                  <a:srgbClr val="FF0000"/>
                </a:solidFill>
              </a:rPr>
              <a:t>支持</a:t>
            </a:r>
            <a:r>
              <a:rPr lang="zh-CN" altLang="en-US" sz="1400" u="sng" dirty="0">
                <a:solidFill>
                  <a:srgbClr val="FF0000"/>
                </a:solidFill>
              </a:rPr>
              <a:t>持久化</a:t>
            </a:r>
            <a:r>
              <a:rPr lang="zh-CN" altLang="en-US" sz="1400" u="sng" dirty="0">
                <a:solidFill>
                  <a:schemeClr val="tx1"/>
                </a:solidFill>
              </a:rPr>
              <a:t>，高性能的</a:t>
            </a:r>
            <a:r>
              <a:rPr lang="en-US" altLang="zh-CN" sz="1400" u="sng" dirty="0">
                <a:solidFill>
                  <a:schemeClr val="tx1"/>
                </a:solidFill>
              </a:rPr>
              <a:t>Key-Value</a:t>
            </a:r>
            <a:r>
              <a:rPr lang="zh-CN" altLang="en-US" sz="1400" u="sng" dirty="0">
                <a:solidFill>
                  <a:schemeClr val="tx1"/>
                </a:solidFill>
              </a:rPr>
              <a:t>的</a:t>
            </a:r>
            <a:r>
              <a:rPr lang="en-US" altLang="zh-CN" sz="1400" u="sng" dirty="0">
                <a:solidFill>
                  <a:srgbClr val="FF0000"/>
                </a:solidFill>
              </a:rPr>
              <a:t>NoSQL</a:t>
            </a:r>
            <a:r>
              <a:rPr lang="zh-CN" altLang="en-US" sz="1400" u="sng" dirty="0">
                <a:solidFill>
                  <a:srgbClr val="FF0000"/>
                </a:solidFill>
              </a:rPr>
              <a:t>数据库</a:t>
            </a:r>
            <a:endParaRPr lang="en-US" altLang="zh-CN" sz="1400" u="sng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400"/>
              <a:t>支持数据结构</a:t>
            </a:r>
            <a:r>
              <a:rPr lang="zh-CN" altLang="en-US" sz="1400">
                <a:solidFill>
                  <a:srgbClr val="FF0000"/>
                </a:solidFill>
              </a:rPr>
              <a:t>类型丰富</a:t>
            </a:r>
            <a:r>
              <a:rPr lang="zh-CN" altLang="en-US" sz="1400"/>
              <a:t>，有如 </a:t>
            </a:r>
            <a:r>
              <a:rPr lang="zh-CN" altLang="en-US" sz="1400" dirty="0"/>
              <a:t>字符串（</a:t>
            </a:r>
            <a:r>
              <a:rPr lang="en-US" altLang="zh-CN" sz="1400" dirty="0"/>
              <a:t>strings</a:t>
            </a:r>
            <a:r>
              <a:rPr lang="zh-CN" altLang="en-US" sz="1400" dirty="0"/>
              <a:t>）， 散列（</a:t>
            </a:r>
            <a:r>
              <a:rPr lang="en-US" altLang="zh-CN" sz="1400" dirty="0"/>
              <a:t>hashes</a:t>
            </a:r>
            <a:r>
              <a:rPr lang="zh-CN" altLang="en-US" sz="1400" dirty="0"/>
              <a:t>）， 列表（</a:t>
            </a:r>
            <a:r>
              <a:rPr lang="en-US" altLang="zh-CN" sz="1400" dirty="0"/>
              <a:t>lists</a:t>
            </a:r>
            <a:r>
              <a:rPr lang="zh-CN" altLang="en-US" sz="1400" dirty="0"/>
              <a:t>）， 集合（</a:t>
            </a:r>
            <a:r>
              <a:rPr lang="en-US" altLang="zh-CN" sz="1400" dirty="0"/>
              <a:t>sets</a:t>
            </a:r>
            <a:r>
              <a:rPr lang="zh-CN" altLang="en-US" sz="1400" dirty="0"/>
              <a:t>）， 有序集合（</a:t>
            </a:r>
            <a:r>
              <a:rPr lang="en-US" altLang="zh-CN" sz="1400" dirty="0"/>
              <a:t>sorted sets</a:t>
            </a:r>
            <a:r>
              <a:rPr lang="zh-CN" altLang="en-US" sz="1400" dirty="0"/>
              <a:t>） </a:t>
            </a:r>
            <a:r>
              <a:rPr lang="zh-CN" altLang="en-US" sz="1400"/>
              <a:t>与范围</a:t>
            </a:r>
            <a:r>
              <a:rPr lang="zh-CN" altLang="en-US" sz="1400" dirty="0"/>
              <a:t>查询， </a:t>
            </a:r>
            <a:r>
              <a:rPr lang="en-US" altLang="zh-CN" sz="1400" dirty="0"/>
              <a:t>bitmaps</a:t>
            </a:r>
            <a:r>
              <a:rPr lang="zh-CN" altLang="en-US" sz="1400" dirty="0"/>
              <a:t>， </a:t>
            </a:r>
            <a:r>
              <a:rPr lang="en-US" altLang="zh-CN" sz="1400" dirty="0" err="1"/>
              <a:t>hyperloglogs</a:t>
            </a:r>
            <a:r>
              <a:rPr lang="en-US" altLang="zh-CN" sz="1400" dirty="0"/>
              <a:t> </a:t>
            </a:r>
            <a:r>
              <a:rPr lang="zh-CN" altLang="en-US" sz="1400" dirty="0"/>
              <a:t>和 地理空间（</a:t>
            </a:r>
            <a:r>
              <a:rPr lang="en-US" altLang="zh-CN" sz="1400" dirty="0"/>
              <a:t>geospatial</a:t>
            </a:r>
            <a:r>
              <a:rPr lang="zh-CN" altLang="en-US" sz="1400" dirty="0"/>
              <a:t>） 索引半径查询。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丰富的支持主流语言的客户端</a:t>
            </a:r>
            <a:r>
              <a:rPr lang="zh-CN" altLang="en-US" sz="1400" dirty="0"/>
              <a:t>，</a:t>
            </a:r>
            <a:r>
              <a:rPr lang="en-US" altLang="zh-CN" sz="1400" dirty="0"/>
              <a:t>C</a:t>
            </a:r>
            <a:r>
              <a:rPr lang="zh-CN" altLang="en-US" sz="1400" dirty="0"/>
              <a:t>、</a:t>
            </a:r>
            <a:r>
              <a:rPr lang="en-US" altLang="zh-CN" sz="1400" dirty="0"/>
              <a:t>C++</a:t>
            </a:r>
            <a:r>
              <a:rPr lang="zh-CN" altLang="en-US" sz="1400" dirty="0"/>
              <a:t>、</a:t>
            </a:r>
            <a:r>
              <a:rPr lang="en-US" altLang="zh-CN" sz="1400" dirty="0"/>
              <a:t>Python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Erlang</a:t>
            </a:r>
            <a:r>
              <a:rPr lang="zh-CN" altLang="en-US" sz="1400" dirty="0"/>
              <a:t>、</a:t>
            </a:r>
            <a:r>
              <a:rPr lang="en-US" altLang="zh-CN" sz="1400" dirty="0"/>
              <a:t>R</a:t>
            </a:r>
            <a:r>
              <a:rPr lang="zh-CN" altLang="en-US" sz="1400" dirty="0"/>
              <a:t>、</a:t>
            </a:r>
            <a:r>
              <a:rPr lang="en-US" altLang="zh-CN" sz="1400" dirty="0"/>
              <a:t>C#</a:t>
            </a:r>
            <a:r>
              <a:rPr lang="zh-CN" altLang="en-US" sz="1400" dirty="0"/>
              <a:t>、</a:t>
            </a:r>
            <a:r>
              <a:rPr lang="en-US" altLang="zh-CN" sz="1400" dirty="0"/>
              <a:t>Java</a:t>
            </a:r>
            <a:r>
              <a:rPr lang="zh-CN" altLang="en-US" sz="1400" dirty="0"/>
              <a:t>、</a:t>
            </a:r>
            <a:r>
              <a:rPr lang="en-US" altLang="zh-CN" sz="1400" dirty="0"/>
              <a:t>PHP</a:t>
            </a:r>
            <a:r>
              <a:rPr lang="zh-CN" altLang="en-US" sz="1400" dirty="0"/>
              <a:t>、</a:t>
            </a:r>
            <a:r>
              <a:rPr lang="en-US" altLang="zh-CN" sz="1400" dirty="0"/>
              <a:t>Objective-C</a:t>
            </a:r>
            <a:r>
              <a:rPr lang="zh-CN" altLang="en-US" sz="1400" dirty="0"/>
              <a:t>、</a:t>
            </a:r>
            <a:r>
              <a:rPr lang="en-US" altLang="zh-CN" sz="1400" dirty="0"/>
              <a:t>Perl</a:t>
            </a:r>
            <a:r>
              <a:rPr lang="zh-CN" altLang="en-US" sz="1400" dirty="0"/>
              <a:t>、</a:t>
            </a:r>
            <a:r>
              <a:rPr lang="en-US" altLang="zh-CN" sz="1400" dirty="0"/>
              <a:t>Ruby</a:t>
            </a:r>
            <a:r>
              <a:rPr lang="zh-CN" altLang="en-US" sz="1400" dirty="0"/>
              <a:t>、</a:t>
            </a:r>
            <a:r>
              <a:rPr lang="en-US" altLang="zh-CN" sz="1400" dirty="0"/>
              <a:t>Scala</a:t>
            </a:r>
            <a:r>
              <a:rPr lang="zh-CN" altLang="en-US" sz="1400" dirty="0"/>
              <a:t>、</a:t>
            </a:r>
            <a:r>
              <a:rPr lang="en-US" altLang="zh-CN" sz="1400" dirty="0"/>
              <a:t>Go</a:t>
            </a:r>
            <a:r>
              <a:rPr lang="zh-CN" altLang="en-US" sz="1400" dirty="0"/>
              <a:t>、</a:t>
            </a:r>
            <a:r>
              <a:rPr lang="en-US" altLang="zh-CN" sz="1400" dirty="0"/>
              <a:t>JavaScript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400" dirty="0"/>
              <a:t>用途：缓存（</a:t>
            </a:r>
            <a:r>
              <a:rPr lang="en-US" altLang="zh-CN" sz="1400" dirty="0" err="1"/>
              <a:t>StackOverFlow</a:t>
            </a:r>
            <a:r>
              <a:rPr lang="zh-CN" altLang="en-US" sz="1400" dirty="0"/>
              <a:t>）、数据库（微博）、消息中间件（微博）</a:t>
            </a:r>
            <a:endParaRPr lang="en-US" altLang="zh-CN" sz="1400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altLang="zh-CN" sz="1400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官方网站： </a:t>
            </a:r>
            <a:r>
              <a:rPr lang="en-US" altLang="zh-CN" sz="1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altLang="zh-CN" sz="1400">
                <a:solidFill>
                  <a:schemeClr val="tx1"/>
                </a:solidFill>
                <a:hlinkClick r:id="rId2"/>
              </a:rPr>
              <a:t>www.redis.io</a:t>
            </a:r>
            <a:endParaRPr lang="en-US" altLang="zh-CN" sz="140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altLang="zh-CN" sz="140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400"/>
              <a:t>a=1 a=k </a:t>
            </a:r>
            <a:br>
              <a:rPr lang="en-US" altLang="zh-CN" sz="1400"/>
            </a:br>
            <a:r>
              <a:rPr lang="en-US" altLang="zh-CN" sz="1400"/>
              <a:t>a=(1,3,98)</a:t>
            </a:r>
            <a:br>
              <a:rPr lang="en-US" altLang="zh-CN" sz="1400"/>
            </a:br>
            <a:r>
              <a:rPr lang="en-US" altLang="zh-CN" sz="1400"/>
              <a:t>a={x=11,w=88}   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1400"/>
              <a:t>客户端完成业务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NoSQL</a:t>
            </a:r>
            <a:r>
              <a:rPr lang="zh-CN" altLang="en-US"/>
              <a:t>分类</a:t>
            </a:r>
            <a:endParaRPr lang="zh-CN" altLang="en-US" dirty="0"/>
          </a:p>
        </p:txBody>
      </p:sp>
      <p:pic>
        <p:nvPicPr>
          <p:cNvPr id="3074" name="Picture 2" descr="http://cms.csdnimg.cn/article/201403/25/53312e630a6e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008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1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排名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657143" cy="4704629"/>
          </a:xfrm>
        </p:spPr>
      </p:pic>
      <p:sp>
        <p:nvSpPr>
          <p:cNvPr id="6" name="TextBox 5"/>
          <p:cNvSpPr txBox="1"/>
          <p:nvPr/>
        </p:nvSpPr>
        <p:spPr>
          <a:xfrm>
            <a:off x="323528" y="570834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http://db-engines.com/en/ranking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1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单节点安装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2000"/>
              <a:t>Redis </a:t>
            </a:r>
            <a:r>
              <a:rPr lang="zh-CN" altLang="en-US" sz="2000"/>
              <a:t>版本：</a:t>
            </a:r>
            <a:r>
              <a:rPr lang="en-US" altLang="zh-CN" sz="2000"/>
              <a:t>2.8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/>
              <a:t>操作系统：</a:t>
            </a:r>
            <a:r>
              <a:rPr lang="en-US" altLang="zh-CN" sz="2000"/>
              <a:t>CentOS 6.5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2000"/>
              <a:t>可视化客户端</a:t>
            </a:r>
            <a:endParaRPr lang="en-US" altLang="zh-CN" sz="2000"/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sz="1600"/>
              <a:t>RedisDesktopManager</a:t>
            </a:r>
            <a:endParaRPr lang="en-US" altLang="zh-CN" sz="1600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9F64-B884-48A7-920F-D7D4FD26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单节点安装：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9053-C3A2-497E-9A10-10D80808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编译安装：</a:t>
            </a:r>
            <a:endParaRPr lang="es-ES" altLang="zh-CN"/>
          </a:p>
          <a:p>
            <a:pPr lvl="1"/>
            <a:r>
              <a:rPr lang="es-ES" altLang="zh-CN"/>
              <a:t>yum -y install gcc tcl </a:t>
            </a:r>
            <a:r>
              <a:rPr lang="en-US" altLang="zh-CN"/>
              <a:t>-y</a:t>
            </a:r>
            <a:endParaRPr lang="es-ES" altLang="zh-CN"/>
          </a:p>
          <a:p>
            <a:pPr lvl="1"/>
            <a:r>
              <a:rPr lang="en-US" altLang="zh-CN"/>
              <a:t>tar xf redis-2.8.18.tar.gz</a:t>
            </a:r>
          </a:p>
          <a:p>
            <a:pPr lvl="1"/>
            <a:r>
              <a:rPr lang="en-US" altLang="zh-CN"/>
              <a:t>make</a:t>
            </a:r>
          </a:p>
          <a:p>
            <a:pPr lvl="1"/>
            <a:r>
              <a:rPr lang="en-US" altLang="zh-CN"/>
              <a:t>make PREFIX=/opt/sxt/redis install</a:t>
            </a:r>
          </a:p>
          <a:p>
            <a:pPr lvl="1"/>
            <a:r>
              <a:rPr lang="en-US" altLang="zh-CN"/>
              <a:t>export REDIS_HOME=/opt/sxt/redis</a:t>
            </a:r>
          </a:p>
          <a:p>
            <a:pPr lvl="1"/>
            <a:r>
              <a:rPr lang="en-US" altLang="zh-CN"/>
              <a:t>export PATH=$PATH:$REDIS_HOME/bin</a:t>
            </a:r>
          </a:p>
          <a:p>
            <a:r>
              <a:rPr lang="en-US" altLang="zh-CN"/>
              <a:t>utils</a:t>
            </a:r>
            <a:r>
              <a:rPr lang="zh-CN" altLang="en-US"/>
              <a:t>目录：</a:t>
            </a:r>
            <a:endParaRPr lang="en-US" altLang="zh-CN"/>
          </a:p>
          <a:p>
            <a:pPr lvl="1"/>
            <a:r>
              <a:rPr lang="en-US" altLang="zh-CN"/>
              <a:t>./install_server.sh</a:t>
            </a:r>
          </a:p>
          <a:p>
            <a:r>
              <a:rPr lang="zh-CN" altLang="en-US"/>
              <a:t>启动：</a:t>
            </a:r>
            <a:endParaRPr lang="en-US" altLang="zh-CN"/>
          </a:p>
          <a:p>
            <a:pPr lvl="1"/>
            <a:r>
              <a:rPr lang="zh-CN" altLang="en-US"/>
              <a:t>程序</a:t>
            </a:r>
            <a:r>
              <a:rPr lang="en-US" altLang="zh-CN"/>
              <a:t>+</a:t>
            </a:r>
            <a:r>
              <a:rPr lang="zh-CN" altLang="en-US"/>
              <a:t>配置：不同的配置产生多个实例程序</a:t>
            </a:r>
            <a:endParaRPr lang="en-US" altLang="zh-CN"/>
          </a:p>
          <a:p>
            <a:pPr lvl="1"/>
            <a:r>
              <a:rPr lang="zh-CN" altLang="en-US"/>
              <a:t>端口号，持久化数据目录</a:t>
            </a:r>
          </a:p>
        </p:txBody>
      </p:sp>
    </p:spTree>
    <p:extLst>
      <p:ext uri="{BB962C8B-B14F-4D97-AF65-F5344CB8AC3E}">
        <p14:creationId xmlns:p14="http://schemas.microsoft.com/office/powerpoint/2010/main" val="140061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10419</TotalTime>
  <Words>438</Words>
  <Application>Microsoft Office PowerPoint</Application>
  <PresentationFormat>全屏显示(4:3)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Gotham-Bold</vt:lpstr>
      <vt:lpstr>等线</vt:lpstr>
      <vt:lpstr>宋体</vt:lpstr>
      <vt:lpstr>微软雅黑</vt:lpstr>
      <vt:lpstr>Arial</vt:lpstr>
      <vt:lpstr>Calibri</vt:lpstr>
      <vt:lpstr>Trebuchet MS</vt:lpstr>
      <vt:lpstr>Wingdings</vt:lpstr>
      <vt:lpstr>Office 主题​​</vt:lpstr>
      <vt:lpstr>ppt新模板</vt:lpstr>
      <vt:lpstr>PowerPoint 演示文稿</vt:lpstr>
      <vt:lpstr>SAP  HANA  ERP  服务器(2T)</vt:lpstr>
      <vt:lpstr>PowerPoint 演示文稿</vt:lpstr>
      <vt:lpstr>PowerPoint 演示文稿</vt:lpstr>
      <vt:lpstr>Redis  json： memcached   x=1  x=ss  x=(1,2,3,a)  x={a=1,b=(1,x)} </vt:lpstr>
      <vt:lpstr>NoSQL分类</vt:lpstr>
      <vt:lpstr>Redis排名</vt:lpstr>
      <vt:lpstr>Redis单节点安装</vt:lpstr>
      <vt:lpstr>单节点安装：</vt:lpstr>
      <vt:lpstr> 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</dc:creator>
  <cp:lastModifiedBy>root</cp:lastModifiedBy>
  <cp:revision>98</cp:revision>
  <dcterms:created xsi:type="dcterms:W3CDTF">2016-06-12T06:23:35Z</dcterms:created>
  <dcterms:modified xsi:type="dcterms:W3CDTF">2018-01-17T02:01:47Z</dcterms:modified>
</cp:coreProperties>
</file>