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92" r:id="rId4"/>
    <p:sldId id="271" r:id="rId5"/>
    <p:sldId id="272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79" r:id="rId17"/>
    <p:sldId id="282" r:id="rId18"/>
    <p:sldId id="284" r:id="rId19"/>
    <p:sldId id="283" r:id="rId20"/>
    <p:sldId id="287" r:id="rId21"/>
    <p:sldId id="288" r:id="rId22"/>
    <p:sldId id="286" r:id="rId23"/>
    <p:sldId id="289" r:id="rId24"/>
    <p:sldId id="291" r:id="rId25"/>
    <p:sldId id="285" r:id="rId26"/>
    <p:sldId id="29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4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2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800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596"/>
            <a:ext cx="9144000" cy="71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尚学堂大数据班 </a:t>
            </a:r>
            <a:r>
              <a:rPr lang="en-US" altLang="zh-CN" dirty="0"/>
              <a:t>   Yasaka</a:t>
            </a:r>
            <a:r>
              <a:rPr lang="zh-CN" altLang="en-US" dirty="0"/>
              <a:t>主讲   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en-US" altLang="zh-CN" dirty="0"/>
              <a:t>: 172599077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724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数据模型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5635342" cy="5073650"/>
          </a:xfrm>
        </p:spPr>
      </p:pic>
    </p:spTree>
    <p:extLst>
      <p:ext uri="{BB962C8B-B14F-4D97-AF65-F5344CB8AC3E}">
        <p14:creationId xmlns:p14="http://schemas.microsoft.com/office/powerpoint/2010/main" val="150211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set se abc ex 15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ttl s6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expire s6 60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pttl s6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persist s6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pttl s6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EXPIREAT cache 1355292000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PEXPIREAT mykey 1555555555005</a:t>
            </a:r>
          </a:p>
        </p:txBody>
      </p:sp>
    </p:spTree>
    <p:extLst>
      <p:ext uri="{BB962C8B-B14F-4D97-AF65-F5344CB8AC3E}">
        <p14:creationId xmlns:p14="http://schemas.microsoft.com/office/powerpoint/2010/main" val="165398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查找键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KEYS pattern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pattern</a:t>
            </a:r>
            <a:r>
              <a:rPr lang="zh-CN" altLang="en-US" sz="2000"/>
              <a:t>取值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* 任意长度字符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? </a:t>
            </a:r>
            <a:r>
              <a:rPr lang="zh-CN" altLang="en-US" sz="1600"/>
              <a:t>任意一个字符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[] </a:t>
            </a:r>
            <a:r>
              <a:rPr lang="zh-CN" altLang="en-US" sz="1600"/>
              <a:t>字符集合，表示可以是集合中的任意一个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36022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keys s*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keys s?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keys s[13]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keys *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keys ??</a:t>
            </a:r>
          </a:p>
        </p:txBody>
      </p:sp>
    </p:spTree>
    <p:extLst>
      <p:ext uri="{BB962C8B-B14F-4D97-AF65-F5344CB8AC3E}">
        <p14:creationId xmlns:p14="http://schemas.microsoft.com/office/powerpoint/2010/main" val="221209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键类型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TYPE key   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>
                <a:solidFill>
                  <a:srgbClr val="FF0000"/>
                </a:solidFill>
              </a:rPr>
              <a:t>object encoding 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>
                <a:solidFill>
                  <a:srgbClr val="FF0000"/>
                </a:solidFill>
              </a:rPr>
              <a:t>key:  </a:t>
            </a: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>
                <a:solidFill>
                  <a:srgbClr val="FF0000"/>
                </a:solidFill>
              </a:rPr>
              <a:t>v:(K1)  </a:t>
            </a: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>
                <a:solidFill>
                  <a:srgbClr val="FF0000"/>
                </a:solidFill>
              </a:rPr>
              <a:t>type:string   </a:t>
            </a: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>
                <a:solidFill>
                  <a:srgbClr val="FF0000"/>
                </a:solidFill>
              </a:rPr>
              <a:t>enco..(raw/int)  </a:t>
            </a: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>
                <a:solidFill>
                  <a:srgbClr val="FF0000"/>
                </a:solidFill>
              </a:rPr>
              <a:t>strlen:2</a:t>
            </a: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400">
                <a:solidFill>
                  <a:srgbClr val="FF0000"/>
                </a:solidFill>
              </a:rPr>
              <a:t>指针 </a:t>
            </a:r>
            <a:r>
              <a:rPr lang="en-US" altLang="zh-CN" sz="1400">
                <a:solidFill>
                  <a:srgbClr val="FF0000"/>
                </a:solidFill>
              </a:rPr>
              <a:t>value</a:t>
            </a:r>
            <a:r>
              <a:rPr lang="zh-CN" altLang="en-US" sz="1400">
                <a:solidFill>
                  <a:srgbClr val="FF0000"/>
                </a:solidFill>
              </a:rPr>
              <a:t>地址</a:t>
            </a:r>
            <a:r>
              <a:rPr lang="en-US" altLang="zh-CN" sz="140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>
                <a:solidFill>
                  <a:srgbClr val="FF0000"/>
                </a:solidFill>
              </a:rPr>
              <a:t>encoding,strlen:</a:t>
            </a:r>
            <a:r>
              <a:rPr lang="zh-CN" altLang="en-US" sz="2000">
                <a:solidFill>
                  <a:srgbClr val="FF0000"/>
                </a:solidFill>
              </a:rPr>
              <a:t>增删改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r>
              <a:rPr lang="zh-CN" altLang="en-US" sz="2000">
                <a:solidFill>
                  <a:srgbClr val="FF0000"/>
                </a:solidFill>
              </a:rPr>
              <a:t>更新    查询长度</a:t>
            </a:r>
            <a:r>
              <a:rPr lang="en-US" altLang="zh-CN" sz="2000">
                <a:solidFill>
                  <a:srgbClr val="FF0000"/>
                </a:solidFill>
              </a:rPr>
              <a:t>,</a:t>
            </a:r>
            <a:r>
              <a:rPr lang="zh-CN" altLang="en-US" sz="2000">
                <a:solidFill>
                  <a:srgbClr val="FF0000"/>
                </a:solidFill>
              </a:rPr>
              <a:t>还是数值计算</a:t>
            </a:r>
            <a:r>
              <a:rPr lang="en-US" altLang="zh-CN" sz="2000">
                <a:solidFill>
                  <a:srgbClr val="FF0000"/>
                </a:solidFill>
              </a:rPr>
              <a:t>,</a:t>
            </a:r>
            <a:r>
              <a:rPr lang="zh-CN" altLang="en-US" sz="2000">
                <a:solidFill>
                  <a:srgbClr val="FF0000"/>
                </a:solidFill>
              </a:rPr>
              <a:t>成本很高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键是否存在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EXISTS key</a:t>
            </a:r>
            <a:endParaRPr lang="zh-CN" altLang="en-US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键重命名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RENAME key newkey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RENAMENX key newkey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键删除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DEL key [key ...]</a:t>
            </a:r>
          </a:p>
        </p:txBody>
      </p:sp>
    </p:spTree>
    <p:extLst>
      <p:ext uri="{BB962C8B-B14F-4D97-AF65-F5344CB8AC3E}">
        <p14:creationId xmlns:p14="http://schemas.microsoft.com/office/powerpoint/2010/main" val="81220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获取值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GET key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获取多个给定的键的值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MGET key [key ...]</a:t>
            </a:r>
            <a:endParaRPr lang="zh-CN" altLang="en-US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返回旧值并设置新值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GETSET key value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如果键不存在，就创建并赋值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字符串长度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STRLEN key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/>
              <a:t>object encoding key   &gt; val </a:t>
            </a:r>
            <a:r>
              <a:rPr lang="zh-CN" altLang="en-US"/>
              <a:t>底层存储的数据结构类型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3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800"/>
              <a:t>追加字符串</a:t>
            </a:r>
            <a:endParaRPr lang="en-US" altLang="zh-CN" sz="18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APPEND key value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400"/>
              <a:t>如果键存在就追加；如果不存在就等同于</a:t>
            </a:r>
            <a:r>
              <a:rPr lang="en-US" altLang="zh-CN" sz="1400"/>
              <a:t>SET key value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800"/>
              <a:t>获取子字符串   </a:t>
            </a:r>
            <a:r>
              <a:rPr lang="zh-CN" altLang="en-US" sz="1800">
                <a:solidFill>
                  <a:srgbClr val="FF0000"/>
                </a:solidFill>
              </a:rPr>
              <a:t>索引</a:t>
            </a:r>
            <a:endParaRPr lang="en-US" altLang="zh-CN" sz="180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GETRANGE key start end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0 3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400"/>
              <a:t>索引值从</a:t>
            </a:r>
            <a:r>
              <a:rPr lang="en-US" altLang="zh-CN" sz="1400"/>
              <a:t>0</a:t>
            </a:r>
            <a:r>
              <a:rPr lang="zh-CN" altLang="en-US" sz="1400"/>
              <a:t>开始，负数表示从字符串右边向左数起，</a:t>
            </a:r>
            <a:r>
              <a:rPr lang="en-US" altLang="zh-CN" sz="1400"/>
              <a:t>-1</a:t>
            </a:r>
            <a:r>
              <a:rPr lang="zh-CN" altLang="en-US" sz="1400"/>
              <a:t>表示最有一个字符</a:t>
            </a:r>
            <a:endParaRPr lang="en-US" altLang="zh-CN" sz="14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01234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1a2a3a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-5 -4 -3 -2 -1</a:t>
            </a:r>
            <a:endParaRPr lang="zh-CN" altLang="en-US" sz="14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800"/>
              <a:t>覆盖字符串</a:t>
            </a:r>
            <a:endParaRPr lang="en-US" altLang="zh-CN" sz="18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SETRANGE key offset value</a:t>
            </a:r>
          </a:p>
        </p:txBody>
      </p:sp>
    </p:spTree>
    <p:extLst>
      <p:ext uri="{BB962C8B-B14F-4D97-AF65-F5344CB8AC3E}">
        <p14:creationId xmlns:p14="http://schemas.microsoft.com/office/powerpoint/2010/main" val="159157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APPEND s6 123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getrange s1 1 2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getrange s1 0 -1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getrange s1 -2 -1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getrange s1 0 10000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pt-BR" altLang="zh-CN" sz="2000"/>
              <a:t>SETRANGE s6 3 e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pt-BR" altLang="zh-CN" sz="2000"/>
              <a:t>SETRANGE s6 3 efghijk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pt-BR" altLang="zh-CN" sz="2000"/>
              <a:t>SETRANGE </a:t>
            </a:r>
            <a:r>
              <a:rPr lang="en-US" altLang="zh-CN" sz="2000"/>
              <a:t>newkey 5 hello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pt-BR" altLang="zh-CN" sz="2000"/>
              <a:t>SETRANGE s6 3 efghijk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39943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步长</a:t>
            </a:r>
            <a:r>
              <a:rPr lang="en-US" altLang="zh-CN" sz="2000"/>
              <a:t>1</a:t>
            </a:r>
            <a:r>
              <a:rPr lang="zh-CN" altLang="en-US" sz="2000"/>
              <a:t>的增减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INCR 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DECR 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字符串值会被解释成</a:t>
            </a:r>
            <a:r>
              <a:rPr lang="en-US" altLang="zh-CN" sz="1600"/>
              <a:t>64</a:t>
            </a:r>
            <a:r>
              <a:rPr lang="zh-CN" altLang="en-US" sz="1600"/>
              <a:t>位有符号的十进制整数来操作，结果依然转成字符串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步长增减   </a:t>
            </a:r>
            <a:r>
              <a:rPr lang="en-US" altLang="zh-CN" sz="2000"/>
              <a:t>float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INCRBY key decrement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DECRBY key decrement  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字符串值会被解释成</a:t>
            </a:r>
            <a:r>
              <a:rPr lang="en-US" altLang="zh-CN" sz="1600">
                <a:solidFill>
                  <a:srgbClr val="FF0000"/>
                </a:solidFill>
              </a:rPr>
              <a:t>64</a:t>
            </a:r>
            <a:r>
              <a:rPr lang="zh-CN" altLang="en-US" sz="1600">
                <a:solidFill>
                  <a:srgbClr val="FF0000"/>
                </a:solidFill>
              </a:rPr>
              <a:t>位</a:t>
            </a:r>
            <a:r>
              <a:rPr lang="zh-CN" altLang="en-US" sz="1600"/>
              <a:t>有符号的十进制整数来操作，结果依然转成字符串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94088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位图</a:t>
            </a:r>
            <a:r>
              <a:rPr lang="en-US" altLang="zh-CN"/>
              <a:t>bitmap    【</a:t>
            </a:r>
            <a:r>
              <a:rPr lang="zh-CN" altLang="en-US"/>
              <a:t>字节数组</a:t>
            </a:r>
            <a:r>
              <a:rPr lang="en-US" altLang="zh-CN"/>
              <a:t>】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位图不是真正的数据类型，它是定义在字符串类型中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一个字符串类型的值最多能存储</a:t>
            </a:r>
            <a:r>
              <a:rPr lang="en-US" altLang="zh-CN" sz="2000"/>
              <a:t>512M</a:t>
            </a:r>
            <a:r>
              <a:rPr lang="zh-CN" altLang="en-US" sz="2000"/>
              <a:t>字节的内容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位上限：</a:t>
            </a:r>
            <a:r>
              <a:rPr lang="en-US" altLang="zh-CN" sz="2000"/>
              <a:t>2^(9+10+10+3)=2^32b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zh-CN" altLang="en-US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D5C579-F25D-4C56-8468-0ADFF24D4C1F}"/>
              </a:ext>
            </a:extLst>
          </p:cNvPr>
          <p:cNvSpPr/>
          <p:nvPr/>
        </p:nvSpPr>
        <p:spPr>
          <a:xfrm>
            <a:off x="2627784" y="857232"/>
            <a:ext cx="46605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r>
              <a:rPr lang="zh-CN" altLang="en-US"/>
              <a:t>：类型（字符串，列表，集合）</a:t>
            </a:r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C15A91-986B-4EEE-9FF3-821588063FBC}"/>
              </a:ext>
            </a:extLst>
          </p:cNvPr>
          <p:cNvSpPr/>
          <p:nvPr/>
        </p:nvSpPr>
        <p:spPr>
          <a:xfrm>
            <a:off x="2629562" y="2101144"/>
            <a:ext cx="46605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r>
              <a:rPr lang="zh-CN" altLang="en-US"/>
              <a:t>：底层字节数组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4700A0-E448-429F-BF72-524BE7CE6C79}"/>
              </a:ext>
            </a:extLst>
          </p:cNvPr>
          <p:cNvSpPr/>
          <p:nvPr/>
        </p:nvSpPr>
        <p:spPr>
          <a:xfrm>
            <a:off x="3671900" y="1504166"/>
            <a:ext cx="257233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encoding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B12F6E-2709-4ED6-B096-281D6C79417E}"/>
              </a:ext>
            </a:extLst>
          </p:cNvPr>
          <p:cNvSpPr/>
          <p:nvPr/>
        </p:nvSpPr>
        <p:spPr>
          <a:xfrm>
            <a:off x="2627784" y="2605200"/>
            <a:ext cx="46605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01000000     10101010    1100101010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B3A3F4-C0F9-487A-9427-45C48D826192}"/>
              </a:ext>
            </a:extLst>
          </p:cNvPr>
          <p:cNvSpPr/>
          <p:nvPr/>
        </p:nvSpPr>
        <p:spPr>
          <a:xfrm>
            <a:off x="2627784" y="3109256"/>
            <a:ext cx="4660570" cy="739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01000001:A</a:t>
            </a:r>
          </a:p>
          <a:p>
            <a:pPr algn="ctr"/>
            <a:r>
              <a:rPr lang="en-US" altLang="zh-CN"/>
              <a:t>01000010:B</a:t>
            </a:r>
            <a:endParaRPr lang="zh-CN" altLang="en-US"/>
          </a:p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0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设置某一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  <a:r>
              <a:rPr lang="zh-CN" altLang="en-US" sz="2000"/>
              <a:t>上的值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SETBIT key </a:t>
            </a:r>
            <a:r>
              <a:rPr lang="en-US" altLang="zh-CN" sz="1600">
                <a:solidFill>
                  <a:srgbClr val="FF0000"/>
                </a:solidFill>
              </a:rPr>
              <a:t>offset</a:t>
            </a:r>
            <a:r>
              <a:rPr lang="en-US" altLang="zh-CN" sz="1600"/>
              <a:t> value   </a:t>
            </a:r>
            <a:r>
              <a:rPr lang="zh-CN" altLang="en-US" sz="1600"/>
              <a:t>（</a:t>
            </a:r>
            <a:r>
              <a:rPr lang="en-US" altLang="zh-CN" sz="1600">
                <a:solidFill>
                  <a:srgbClr val="FF0000"/>
                </a:solidFill>
              </a:rPr>
              <a:t>0/1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en-US" altLang="zh-CN" sz="160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offset</a:t>
            </a:r>
            <a:r>
              <a:rPr lang="zh-CN" altLang="en-US" sz="1600"/>
              <a:t>偏移量，从</a:t>
            </a:r>
            <a:r>
              <a:rPr lang="en-US" altLang="zh-CN" sz="1600"/>
              <a:t>0</a:t>
            </a:r>
            <a:r>
              <a:rPr lang="zh-CN" altLang="en-US" sz="1600"/>
              <a:t>开始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获取某一位上的值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GETBIT key offset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返回指定值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>
                <a:solidFill>
                  <a:srgbClr val="FF0000"/>
                </a:solidFill>
              </a:rPr>
              <a:t>或者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/>
              <a:t>在指定</a:t>
            </a:r>
            <a:r>
              <a:rPr lang="zh-CN" altLang="en-US" sz="2000">
                <a:solidFill>
                  <a:srgbClr val="FF0000"/>
                </a:solidFill>
              </a:rPr>
              <a:t>区间</a:t>
            </a:r>
            <a:r>
              <a:rPr lang="zh-CN" altLang="en-US" sz="2000"/>
              <a:t>上第一次出现的位置</a:t>
            </a:r>
            <a:r>
              <a:rPr lang="zh-CN" altLang="en-US" sz="2000">
                <a:solidFill>
                  <a:srgbClr val="FF0000"/>
                </a:solidFill>
              </a:rPr>
              <a:t>偏移量</a:t>
            </a:r>
            <a:endParaRPr lang="en-US" altLang="zh-CN" sz="200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BITPOS key bit [start] [end]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bitpos k1  1  </a:t>
            </a:r>
            <a:r>
              <a:rPr lang="en-US" altLang="zh-CN" sz="1600">
                <a:solidFill>
                  <a:srgbClr val="FF0000"/>
                </a:solidFill>
              </a:rPr>
              <a:t>1 1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k2:    0  1  0  0  0  0  1  0        0  1  0  0  0  0  0  0 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k3:    0  1  0  0  0  0  1  0    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0 1 0 1 0 0 0 1 0 1 0 0 0 0 1 0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setbit  k1  1  1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65546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</a:t>
            </a:r>
            <a:r>
              <a:rPr lang="en-US" altLang="zh-CN"/>
              <a:t>Key   redis   KEY VALUE 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166" y="980728"/>
            <a:ext cx="8786874" cy="516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Redis key </a:t>
            </a:r>
            <a:r>
              <a:rPr lang="zh-CN" altLang="en-US" sz="2000"/>
              <a:t>值是</a:t>
            </a:r>
            <a:r>
              <a:rPr lang="zh-CN" altLang="en-US" sz="2000">
                <a:solidFill>
                  <a:srgbClr val="FF0000"/>
                </a:solidFill>
              </a:rPr>
              <a:t>二进制安全的</a:t>
            </a:r>
            <a:r>
              <a:rPr lang="zh-CN" altLang="en-US" sz="2000"/>
              <a:t>，这意味着可以用任何</a:t>
            </a:r>
            <a:r>
              <a:rPr lang="zh-CN" altLang="en-US" sz="2000">
                <a:solidFill>
                  <a:srgbClr val="FF0000"/>
                </a:solidFill>
              </a:rPr>
              <a:t>二进制序列</a:t>
            </a:r>
            <a:r>
              <a:rPr lang="zh-CN" altLang="en-US" sz="2000"/>
              <a:t>作为</a:t>
            </a:r>
            <a:r>
              <a:rPr lang="en-US" altLang="zh-CN" sz="2000"/>
              <a:t>key</a:t>
            </a:r>
            <a:r>
              <a:rPr lang="zh-CN" altLang="en-US" sz="2000"/>
              <a:t>值，从形如”</a:t>
            </a:r>
            <a:r>
              <a:rPr lang="en-US" altLang="zh-CN" sz="2000"/>
              <a:t>foo”</a:t>
            </a:r>
            <a:r>
              <a:rPr lang="zh-CN" altLang="en-US" sz="2000"/>
              <a:t>的简单字符串到一个</a:t>
            </a:r>
            <a:r>
              <a:rPr lang="en-US" altLang="zh-CN" sz="2000"/>
              <a:t>JPEG</a:t>
            </a:r>
            <a:r>
              <a:rPr lang="zh-CN" altLang="en-US" sz="2000"/>
              <a:t>文件的内容都可以。空字符串也是有效</a:t>
            </a:r>
            <a:r>
              <a:rPr lang="en-US" altLang="zh-CN" sz="2000"/>
              <a:t>key</a:t>
            </a:r>
            <a:r>
              <a:rPr lang="zh-CN" altLang="en-US" sz="2000"/>
              <a:t>值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Key</a:t>
            </a:r>
            <a:r>
              <a:rPr lang="zh-CN" altLang="en-US" sz="2000"/>
              <a:t>取值原则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键值不需要太长，消耗内存，且在数据中查找这类键值的计算成本较高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键值不宜过短，可读性较差</a:t>
            </a:r>
          </a:p>
        </p:txBody>
      </p:sp>
    </p:spTree>
    <p:extLst>
      <p:ext uri="{BB962C8B-B14F-4D97-AF65-F5344CB8AC3E}">
        <p14:creationId xmlns:p14="http://schemas.microsoft.com/office/powerpoint/2010/main" val="387137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set str1 ab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setbit str1 6 1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setbit str1 7 0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get str1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这个结果是什么？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78217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  </a:t>
            </a:r>
            <a:r>
              <a:rPr lang="en-US" altLang="zh-CN"/>
              <a:t>0 1 1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位操作</a:t>
            </a:r>
            <a:endParaRPr lang="en-US" altLang="zh-CN" sz="2000"/>
          </a:p>
          <a:p>
            <a:pPr lvl="3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200"/>
              <a:t>0  1  0  0  0  0  0  1</a:t>
            </a:r>
          </a:p>
          <a:p>
            <a:pPr lvl="3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200"/>
              <a:t>1  1  1  0  0  0  0  1</a:t>
            </a:r>
          </a:p>
          <a:p>
            <a:pPr lvl="3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200"/>
              <a:t>0  1  0  0  0  0  0  1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对一个或多个保存二进制位的字符串 </a:t>
            </a:r>
            <a:r>
              <a:rPr lang="en-US" altLang="zh-CN" sz="1600"/>
              <a:t>key </a:t>
            </a:r>
            <a:r>
              <a:rPr lang="zh-CN" altLang="en-US" sz="1600"/>
              <a:t>进行位元操作，并将结果保存到 </a:t>
            </a:r>
            <a:r>
              <a:rPr lang="en-US" altLang="zh-CN" sz="1600"/>
              <a:t>destkey </a:t>
            </a:r>
            <a:r>
              <a:rPr lang="zh-CN" altLang="en-US" sz="1600"/>
              <a:t>上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operation </a:t>
            </a:r>
            <a:r>
              <a:rPr lang="zh-CN" altLang="en-US" sz="1600"/>
              <a:t>可以是 </a:t>
            </a:r>
            <a:r>
              <a:rPr lang="en-US" altLang="zh-CN" sz="1600"/>
              <a:t>AND </a:t>
            </a:r>
            <a:r>
              <a:rPr lang="zh-CN" altLang="en-US" sz="1600"/>
              <a:t>、 </a:t>
            </a:r>
            <a:r>
              <a:rPr lang="en-US" altLang="zh-CN" sz="1600"/>
              <a:t>OR </a:t>
            </a:r>
            <a:r>
              <a:rPr lang="zh-CN" altLang="en-US" sz="1600"/>
              <a:t>、 </a:t>
            </a:r>
            <a:r>
              <a:rPr lang="en-US" altLang="zh-CN" sz="1600"/>
              <a:t>NOT </a:t>
            </a:r>
            <a:r>
              <a:rPr lang="zh-CN" altLang="en-US" sz="1600"/>
              <a:t>、 </a:t>
            </a:r>
            <a:r>
              <a:rPr lang="en-US" altLang="zh-CN" sz="1600"/>
              <a:t>XOR </a:t>
            </a:r>
            <a:r>
              <a:rPr lang="zh-CN" altLang="en-US" sz="1600"/>
              <a:t>这四种操作中的任意一种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BITOP AND destkey key [key ...] </a:t>
            </a:r>
            <a:r>
              <a:rPr lang="zh-CN" altLang="en-US" sz="1600"/>
              <a:t>，对一个或多个 </a:t>
            </a:r>
            <a:r>
              <a:rPr lang="en-US" altLang="zh-CN" sz="1600"/>
              <a:t>key </a:t>
            </a:r>
            <a:r>
              <a:rPr lang="zh-CN" altLang="en-US" sz="1600"/>
              <a:t>求逻辑并，并将结果保存到 </a:t>
            </a:r>
            <a:r>
              <a:rPr lang="en-US" altLang="zh-CN" sz="1600"/>
              <a:t>destkey</a:t>
            </a:r>
            <a:endParaRPr lang="zh-CN" altLang="en-US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BITOP OR destkey key [key ...] </a:t>
            </a:r>
            <a:r>
              <a:rPr lang="zh-CN" altLang="en-US" sz="1600"/>
              <a:t>，对一个或多个 </a:t>
            </a:r>
            <a:r>
              <a:rPr lang="en-US" altLang="zh-CN" sz="1600"/>
              <a:t>key </a:t>
            </a:r>
            <a:r>
              <a:rPr lang="zh-CN" altLang="en-US" sz="1600"/>
              <a:t>求逻辑或，并将结果保存到 </a:t>
            </a:r>
            <a:r>
              <a:rPr lang="en-US" altLang="zh-CN" sz="1600"/>
              <a:t>destkey</a:t>
            </a:r>
            <a:endParaRPr lang="zh-CN" altLang="en-US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BITOP XOR destkey key [key ...] </a:t>
            </a:r>
            <a:r>
              <a:rPr lang="zh-CN" altLang="en-US" sz="1600"/>
              <a:t>，对一个或多个 </a:t>
            </a:r>
            <a:r>
              <a:rPr lang="en-US" altLang="zh-CN" sz="1600"/>
              <a:t>key </a:t>
            </a:r>
            <a:r>
              <a:rPr lang="zh-CN" altLang="en-US" sz="1600"/>
              <a:t>求逻辑异或，并将结果保存到 </a:t>
            </a:r>
            <a:r>
              <a:rPr lang="en-US" altLang="zh-CN" sz="1600"/>
              <a:t>destkey</a:t>
            </a:r>
            <a:endParaRPr lang="zh-CN" altLang="en-US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BITOP NOT destkey key </a:t>
            </a:r>
            <a:r>
              <a:rPr lang="zh-CN" altLang="en-US" sz="1600"/>
              <a:t>，对给定 </a:t>
            </a:r>
            <a:r>
              <a:rPr lang="en-US" altLang="zh-CN" sz="1600"/>
              <a:t>key </a:t>
            </a:r>
            <a:r>
              <a:rPr lang="zh-CN" altLang="en-US" sz="1600"/>
              <a:t>求逻辑非，并将结果保存到 </a:t>
            </a:r>
            <a:r>
              <a:rPr lang="en-US" altLang="zh-CN" sz="1600"/>
              <a:t>destkey</a:t>
            </a:r>
            <a:endParaRPr lang="zh-CN" altLang="en-US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除了 </a:t>
            </a:r>
            <a:r>
              <a:rPr lang="en-US" altLang="zh-CN" sz="1600"/>
              <a:t>NOT </a:t>
            </a:r>
            <a:r>
              <a:rPr lang="zh-CN" altLang="en-US" sz="1600"/>
              <a:t>操作之外，其他操作都可以接受一个或多个 </a:t>
            </a:r>
            <a:r>
              <a:rPr lang="en-US" altLang="zh-CN" sz="1600"/>
              <a:t>key </a:t>
            </a:r>
            <a:r>
              <a:rPr lang="zh-CN" altLang="en-US" sz="1600"/>
              <a:t>作为输入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当 </a:t>
            </a:r>
            <a:r>
              <a:rPr lang="en-US" altLang="zh-CN" sz="1600"/>
              <a:t>BITOP </a:t>
            </a:r>
            <a:r>
              <a:rPr lang="zh-CN" altLang="en-US" sz="1600"/>
              <a:t>处理不同长度的字符串时，较短的那个字符串所缺少的部分会被看作 </a:t>
            </a:r>
            <a:r>
              <a:rPr lang="en-US" altLang="zh-CN" sz="1600"/>
              <a:t>0</a:t>
            </a:r>
            <a:endParaRPr lang="zh-CN" altLang="en-US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空的 </a:t>
            </a:r>
            <a:r>
              <a:rPr lang="en-US" altLang="zh-CN" sz="1600"/>
              <a:t>key </a:t>
            </a:r>
            <a:r>
              <a:rPr lang="zh-CN" altLang="en-US" sz="1600"/>
              <a:t>也被看作是包含 </a:t>
            </a:r>
            <a:r>
              <a:rPr lang="en-US" altLang="zh-CN" sz="1600"/>
              <a:t>0 </a:t>
            </a:r>
            <a:r>
              <a:rPr lang="zh-CN" altLang="en-US" sz="1600"/>
              <a:t>的字符串序列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思考：</a:t>
            </a:r>
            <a:r>
              <a:rPr lang="en-US" altLang="zh-CN" sz="1600"/>
              <a:t>a</a:t>
            </a:r>
            <a:r>
              <a:rPr lang="zh-CN" altLang="en-US" sz="1600"/>
              <a:t>位或</a:t>
            </a:r>
            <a:r>
              <a:rPr lang="en-US" altLang="zh-CN" sz="1600"/>
              <a:t>b</a:t>
            </a:r>
            <a:r>
              <a:rPr lang="zh-CN" altLang="en-US" sz="1600"/>
              <a:t>是什么？</a:t>
            </a:r>
            <a:r>
              <a:rPr lang="en-US" altLang="zh-CN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24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统计指定位</a:t>
            </a:r>
            <a:r>
              <a:rPr lang="zh-CN" altLang="en-US" sz="2000">
                <a:solidFill>
                  <a:srgbClr val="FF0000"/>
                </a:solidFill>
              </a:rPr>
              <a:t>区间</a:t>
            </a:r>
            <a:r>
              <a:rPr lang="zh-CN" altLang="en-US" sz="2000"/>
              <a:t>上值为</a:t>
            </a:r>
            <a:r>
              <a:rPr lang="en-US" altLang="zh-CN" sz="2000"/>
              <a:t>1</a:t>
            </a:r>
            <a:r>
              <a:rPr lang="zh-CN" altLang="en-US" sz="2000"/>
              <a:t>的个数    </a:t>
            </a:r>
            <a:r>
              <a:rPr lang="zh-CN" altLang="en-US" sz="2000" b="1">
                <a:solidFill>
                  <a:srgbClr val="FF0000"/>
                </a:solidFill>
              </a:rPr>
              <a:t>字节</a:t>
            </a:r>
            <a:endParaRPr lang="en-US" altLang="zh-CN" sz="2000" b="1">
              <a:solidFill>
                <a:srgbClr val="FF0000"/>
              </a:solidFill>
            </a:endParaRP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 b="1">
                <a:solidFill>
                  <a:srgbClr val="FF0000"/>
                </a:solidFill>
              </a:rPr>
              <a:t>bitpos key  bit</a:t>
            </a:r>
            <a:r>
              <a:rPr lang="zh-CN" altLang="en-US" sz="1400" b="1">
                <a:solidFill>
                  <a:srgbClr val="FF0000"/>
                </a:solidFill>
              </a:rPr>
              <a:t>（</a:t>
            </a:r>
            <a:r>
              <a:rPr lang="en-US" altLang="zh-CN" sz="1400" b="1">
                <a:solidFill>
                  <a:srgbClr val="FF0000"/>
                </a:solidFill>
              </a:rPr>
              <a:t>0/1</a:t>
            </a:r>
            <a:r>
              <a:rPr lang="zh-CN" altLang="en-US" sz="1400" b="1">
                <a:solidFill>
                  <a:srgbClr val="FF0000"/>
                </a:solidFill>
              </a:rPr>
              <a:t>）  </a:t>
            </a:r>
            <a:r>
              <a:rPr lang="en-US" altLang="zh-CN" sz="1400" b="1">
                <a:solidFill>
                  <a:srgbClr val="FF0000"/>
                </a:solidFill>
              </a:rPr>
              <a:t>start end   &gt; start end  bit</a:t>
            </a:r>
            <a:r>
              <a:rPr lang="zh-CN" altLang="en-US" sz="1400" b="1">
                <a:solidFill>
                  <a:srgbClr val="FF0000"/>
                </a:solidFill>
              </a:rPr>
              <a:t>位的索引</a:t>
            </a:r>
            <a:endParaRPr lang="en-US" altLang="zh-CN" sz="1400" b="1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BITCOUNT key [start] [end] </a:t>
            </a:r>
            <a:r>
              <a:rPr lang="en-US" altLang="zh-CN" sz="1600" b="1">
                <a:solidFill>
                  <a:srgbClr val="FF0000"/>
                </a:solidFill>
              </a:rPr>
              <a:t>&gt; start end  Byte</a:t>
            </a:r>
            <a:r>
              <a:rPr lang="zh-CN" altLang="en-US" sz="1600" b="1">
                <a:solidFill>
                  <a:srgbClr val="FF0000"/>
                </a:solidFill>
              </a:rPr>
              <a:t>位的索引  正负方向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set k ab   bitcount k 1 1 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从左向右从</a:t>
            </a:r>
            <a:r>
              <a:rPr lang="en-US" altLang="zh-CN" sz="1600"/>
              <a:t>0</a:t>
            </a:r>
            <a:r>
              <a:rPr lang="zh-CN" altLang="en-US" sz="1600"/>
              <a:t>开始，从右向左从</a:t>
            </a:r>
            <a:r>
              <a:rPr lang="en-US" altLang="zh-CN" sz="1600"/>
              <a:t>-1</a:t>
            </a:r>
            <a:r>
              <a:rPr lang="zh-CN" altLang="en-US" sz="1600"/>
              <a:t>开始，注意官方</a:t>
            </a:r>
            <a:r>
              <a:rPr lang="en-US" altLang="zh-CN" sz="1600"/>
              <a:t>start</a:t>
            </a:r>
            <a:r>
              <a:rPr lang="zh-CN" altLang="en-US" sz="1600"/>
              <a:t>、</a:t>
            </a:r>
            <a:r>
              <a:rPr lang="en-US" altLang="zh-CN" sz="1600"/>
              <a:t>end</a:t>
            </a:r>
            <a:r>
              <a:rPr lang="zh-CN" altLang="en-US" sz="1600"/>
              <a:t>是位，测试后是字节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>
                <a:solidFill>
                  <a:srgbClr val="FF0000"/>
                </a:solidFill>
              </a:rPr>
              <a:t>BITCOUNT testkey 0 0</a:t>
            </a:r>
            <a:r>
              <a:rPr lang="zh-CN" altLang="en-US" sz="1600">
                <a:solidFill>
                  <a:srgbClr val="FF0000"/>
                </a:solidFill>
              </a:rPr>
              <a:t>表示从索引为</a:t>
            </a:r>
            <a:r>
              <a:rPr lang="en-US" altLang="zh-CN" sz="1600">
                <a:solidFill>
                  <a:srgbClr val="FF0000"/>
                </a:solidFill>
              </a:rPr>
              <a:t>0</a:t>
            </a:r>
            <a:r>
              <a:rPr lang="zh-CN" altLang="en-US" sz="1600">
                <a:solidFill>
                  <a:srgbClr val="FF0000"/>
                </a:solidFill>
              </a:rPr>
              <a:t>个字节到索引为</a:t>
            </a:r>
            <a:r>
              <a:rPr lang="en-US" altLang="zh-CN" sz="1600">
                <a:solidFill>
                  <a:srgbClr val="FF0000"/>
                </a:solidFill>
              </a:rPr>
              <a:t>0</a:t>
            </a:r>
            <a:r>
              <a:rPr lang="zh-CN" altLang="en-US" sz="1600">
                <a:solidFill>
                  <a:srgbClr val="FF0000"/>
                </a:solidFill>
              </a:rPr>
              <a:t>个字节，就是第一个字节的统计</a:t>
            </a:r>
            <a:endParaRPr lang="en-US" altLang="zh-CN" sz="160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BITCOUNT testkey 0  -1</a:t>
            </a:r>
            <a:r>
              <a:rPr lang="zh-CN" altLang="en-US" sz="1600"/>
              <a:t>等同于</a:t>
            </a:r>
            <a:r>
              <a:rPr lang="en-US" altLang="zh-CN" sz="1600"/>
              <a:t>BITCOUNT testkey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最常用的就是 </a:t>
            </a:r>
            <a:r>
              <a:rPr lang="en-US" altLang="zh-CN" sz="1600"/>
              <a:t>BITCOUNT testkey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247839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Redis</a:t>
            </a:r>
            <a:r>
              <a:rPr lang="zh-CN" altLang="en-US" sz="2000"/>
              <a:t>的二进制位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set s1 ab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bitcount s1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bitcount s1 0 0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bitcount s1 1 1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set ch </a:t>
            </a:r>
            <a:r>
              <a:rPr lang="zh-CN" altLang="en-US" sz="2000"/>
              <a:t>中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bitcount ch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bitcount ch 2 2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99903"/>
              </p:ext>
            </p:extLst>
          </p:nvPr>
        </p:nvGraphicFramePr>
        <p:xfrm>
          <a:off x="2771800" y="155679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88965"/>
              </p:ext>
            </p:extLst>
          </p:nvPr>
        </p:nvGraphicFramePr>
        <p:xfrm>
          <a:off x="2771800" y="2893113"/>
          <a:ext cx="60502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中（</a:t>
                      </a:r>
                      <a:r>
                        <a:rPr lang="en-US" altLang="zh-CN"/>
                        <a:t>utf-8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01709"/>
              </p:ext>
            </p:extLst>
          </p:nvPr>
        </p:nvGraphicFramePr>
        <p:xfrm>
          <a:off x="2771800" y="407707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中（</a:t>
                      </a:r>
                      <a:r>
                        <a:rPr lang="en-US" altLang="zh-CN"/>
                        <a:t>gbk</a:t>
                      </a:r>
                      <a:r>
                        <a:rPr lang="zh-CN" altLang="en-US"/>
                        <a:t>）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8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登录不同的库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redis-cli --help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redis-cli -n 2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清除当前库数据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FLUSHDB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清除所有库中的数据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FLUSHALL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069691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位图</a:t>
            </a:r>
            <a:r>
              <a:rPr lang="en-US" altLang="zh-CN"/>
              <a:t>bitmap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网站用户的上线次数统计（活跃用户）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用户</a:t>
            </a:r>
            <a:r>
              <a:rPr lang="en-US" altLang="zh-CN" sz="2000"/>
              <a:t>ID</a:t>
            </a:r>
            <a:r>
              <a:rPr lang="zh-CN" altLang="en-US" sz="2000"/>
              <a:t>为</a:t>
            </a:r>
            <a:r>
              <a:rPr lang="en-US" altLang="zh-CN" sz="2000"/>
              <a:t>key</a:t>
            </a:r>
            <a:r>
              <a:rPr lang="zh-CN" altLang="en-US" sz="2000"/>
              <a:t>，天作为</a:t>
            </a:r>
            <a:r>
              <a:rPr lang="en-US" altLang="zh-CN" sz="2000"/>
              <a:t>offset</a:t>
            </a:r>
            <a:r>
              <a:rPr lang="zh-CN" altLang="en-US" sz="2000"/>
              <a:t>，上线置为</a:t>
            </a:r>
            <a:r>
              <a:rPr lang="en-US" altLang="zh-CN" sz="2000"/>
              <a:t>1  366&gt; 000000000000000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366 /8  50Byte  16  50 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key:  sean  value:  11 1 000000000000000001010000000000000000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ID</a:t>
            </a:r>
            <a:r>
              <a:rPr lang="zh-CN" altLang="en-US" sz="2000"/>
              <a:t>为</a:t>
            </a:r>
            <a:r>
              <a:rPr lang="en-US" altLang="zh-CN" sz="2000"/>
              <a:t>500</a:t>
            </a:r>
            <a:r>
              <a:rPr lang="zh-CN" altLang="en-US" sz="2000"/>
              <a:t>的用户，今年的第</a:t>
            </a:r>
            <a:r>
              <a:rPr lang="en-US" altLang="zh-CN" sz="2000"/>
              <a:t>1</a:t>
            </a:r>
            <a:r>
              <a:rPr lang="zh-CN" altLang="en-US" sz="2000"/>
              <a:t>天上线、第</a:t>
            </a:r>
            <a:r>
              <a:rPr lang="en-US" altLang="zh-CN" sz="2000"/>
              <a:t>30</a:t>
            </a:r>
            <a:r>
              <a:rPr lang="zh-CN" altLang="en-US" sz="2000"/>
              <a:t>天上线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SETBIT u500 1 1        1 0 0 000 0 …….1 0 00 0   &gt; 365  /8  46 Byte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SETBIT u500 30 1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BITCOUNT sean 0 -1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KYES u*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0124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位图</a:t>
            </a:r>
            <a:r>
              <a:rPr lang="en-US" altLang="zh-CN"/>
              <a:t>bitmap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79512" y="980728"/>
            <a:ext cx="8786874" cy="51651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按天统计网站活跃用户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天作为</a:t>
            </a:r>
            <a:r>
              <a:rPr lang="en-US" altLang="zh-CN" sz="2000"/>
              <a:t>key</a:t>
            </a:r>
            <a:r>
              <a:rPr lang="zh-CN" altLang="en-US" sz="2000"/>
              <a:t>，用户</a:t>
            </a:r>
            <a:r>
              <a:rPr lang="en-US" altLang="zh-CN" sz="2000"/>
              <a:t>ID</a:t>
            </a:r>
            <a:r>
              <a:rPr lang="zh-CN" altLang="en-US" sz="2000"/>
              <a:t>为</a:t>
            </a:r>
            <a:r>
              <a:rPr lang="en-US" altLang="zh-CN" sz="2000"/>
              <a:t>offset</a:t>
            </a:r>
            <a:r>
              <a:rPr lang="zh-CN" altLang="en-US" sz="2000"/>
              <a:t>，上线置为</a:t>
            </a:r>
            <a:r>
              <a:rPr lang="en-US" altLang="zh-CN" sz="2000"/>
              <a:t>1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求一段时间内活跃用户数  </a:t>
            </a:r>
            <a:r>
              <a:rPr lang="en-US" altLang="zh-CN" sz="2000"/>
              <a:t>500  / 8    366 * 63Byte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SETBIT 20160601 15   1    1 1 0 1 00 00 00 0 00 00 0 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SETBIT 20160603 123 1    0 1 0 0 00 00 01 0 00 00 0 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SETBIT 20160606 123 1    0 1 0 0 00 00 01 0 00 00 0 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求</a:t>
            </a:r>
            <a:r>
              <a:rPr lang="en-US" altLang="zh-CN" sz="2000"/>
              <a:t>6</a:t>
            </a:r>
            <a:r>
              <a:rPr lang="zh-CN" altLang="en-US" sz="2000"/>
              <a:t>月</a:t>
            </a:r>
            <a:r>
              <a:rPr lang="en-US" altLang="zh-CN" sz="2000"/>
              <a:t>1</a:t>
            </a:r>
            <a:r>
              <a:rPr lang="zh-CN" altLang="en-US" sz="2000"/>
              <a:t>日到</a:t>
            </a:r>
            <a:r>
              <a:rPr lang="en-US" altLang="zh-CN" sz="2000"/>
              <a:t>6</a:t>
            </a:r>
            <a:r>
              <a:rPr lang="zh-CN" altLang="en-US" sz="2000"/>
              <a:t>月</a:t>
            </a:r>
            <a:r>
              <a:rPr lang="en-US" altLang="zh-CN" sz="2000"/>
              <a:t>10</a:t>
            </a:r>
            <a:r>
              <a:rPr lang="zh-CN" altLang="en-US" sz="2000"/>
              <a:t>日的活跃用户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BITOP OR aaa 20160601 20160602 20160603 20160610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BITCOUNT aaa 0 -1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结果为</a:t>
            </a:r>
            <a:r>
              <a:rPr lang="en-US" altLang="zh-CN" sz="2000"/>
              <a:t>2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55501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DEAE8-49B7-4C9D-AD47-5B841308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支持的数据方式：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2D3FC-9A84-4906-8429-9C7FC92D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：（</a:t>
            </a:r>
            <a:r>
              <a:rPr lang="en-US" altLang="zh-CN"/>
              <a:t>strlen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基本操作是字符串操作，追加，截取</a:t>
            </a:r>
            <a:endParaRPr lang="en-US" altLang="zh-CN"/>
          </a:p>
          <a:p>
            <a:pPr lvl="2"/>
            <a:r>
              <a:rPr lang="en-US" altLang="zh-CN"/>
              <a:t>set</a:t>
            </a:r>
            <a:r>
              <a:rPr lang="zh-CN" altLang="en-US"/>
              <a:t>，</a:t>
            </a:r>
            <a:r>
              <a:rPr lang="en-US" altLang="zh-CN"/>
              <a:t>get</a:t>
            </a:r>
            <a:r>
              <a:rPr lang="zh-CN" altLang="en-US"/>
              <a:t>，</a:t>
            </a:r>
            <a:r>
              <a:rPr lang="en-US" altLang="zh-CN"/>
              <a:t>apend</a:t>
            </a:r>
            <a:r>
              <a:rPr lang="zh-CN" altLang="en-US"/>
              <a:t>。。。。。。</a:t>
            </a:r>
            <a:endParaRPr lang="en-US" altLang="zh-CN"/>
          </a:p>
          <a:p>
            <a:pPr lvl="1"/>
            <a:r>
              <a:rPr lang="zh-CN" altLang="en-US"/>
              <a:t>数值类型计算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zh-CN" altLang="en-US"/>
              <a:t>位图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7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 dirty="0"/>
              <a:t>字符串是一种最基本的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值类型。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字符串是二进制安全的，这意味着一个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字符串能包含任意类型的数据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 dirty="0"/>
              <a:t>    例如： 一张</a:t>
            </a:r>
            <a:r>
              <a:rPr lang="en-US" altLang="zh-CN" sz="2000" dirty="0"/>
              <a:t>JPEG</a:t>
            </a:r>
            <a:r>
              <a:rPr lang="zh-CN" altLang="en-US" sz="2000" dirty="0"/>
              <a:t>格式的图片或者一个序列化的</a:t>
            </a:r>
            <a:r>
              <a:rPr lang="en-US" altLang="zh-CN" sz="2000" dirty="0"/>
              <a:t>Ruby</a:t>
            </a:r>
            <a:r>
              <a:rPr lang="zh-CN" altLang="en-US" sz="2000" dirty="0"/>
              <a:t>对象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 dirty="0"/>
              <a:t>一个字符串类型的值最多能存储</a:t>
            </a:r>
            <a:r>
              <a:rPr lang="en-US" altLang="zh-CN" sz="2000" dirty="0" err="1"/>
              <a:t>512M</a:t>
            </a:r>
            <a:r>
              <a:rPr lang="zh-CN" altLang="en-US" sz="2000" dirty="0"/>
              <a:t>字节</a:t>
            </a:r>
            <a:r>
              <a:rPr lang="zh-CN" altLang="en-US" sz="2000"/>
              <a:t>的内容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key </a:t>
            </a:r>
            <a:r>
              <a:rPr lang="zh-CN" altLang="en-US" sz="2000"/>
              <a:t>： </a:t>
            </a:r>
            <a:r>
              <a:rPr lang="en-US" altLang="zh-CN" sz="2000"/>
              <a:t>string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value</a:t>
            </a:r>
            <a:r>
              <a:rPr lang="zh-CN" altLang="en-US" sz="2000"/>
              <a:t>： </a:t>
            </a:r>
            <a:r>
              <a:rPr lang="en-US" altLang="zh-CN" sz="2000"/>
              <a:t>string</a:t>
            </a:r>
            <a:endParaRPr lang="en-US" altLang="zh-CN" sz="2000" dirty="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 dirty="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768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登录客户端后，获取帮助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Help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Help &lt;tab&gt;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Help set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Help @string</a:t>
            </a:r>
          </a:p>
        </p:txBody>
      </p:sp>
    </p:spTree>
    <p:extLst>
      <p:ext uri="{BB962C8B-B14F-4D97-AF65-F5344CB8AC3E}">
        <p14:creationId xmlns:p14="http://schemas.microsoft.com/office/powerpoint/2010/main" val="34423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r>
              <a:rPr lang="en-US" altLang="zh-CN"/>
              <a:t>String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设置字符串值  </a:t>
            </a:r>
            <a:r>
              <a:rPr lang="en-US" altLang="zh-CN" sz="2000"/>
              <a:t>set  get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SET key   value [EX seconds] [PX milliseconds] [NX|XX]</a:t>
            </a: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EX </a:t>
            </a:r>
            <a:r>
              <a:rPr lang="zh-CN" altLang="en-US" sz="1400"/>
              <a:t>设置过期时间，秒，等同于</a:t>
            </a:r>
            <a:r>
              <a:rPr lang="en-US" altLang="zh-CN" sz="1400"/>
              <a:t>SETEX key seconds value</a:t>
            </a: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PX </a:t>
            </a:r>
            <a:r>
              <a:rPr lang="zh-CN" altLang="en-US" sz="1400"/>
              <a:t>设置过期时间，毫秒，等同于</a:t>
            </a:r>
            <a:r>
              <a:rPr lang="en-US" altLang="zh-CN" sz="1400"/>
              <a:t>PSETEX key milliseconds value</a:t>
            </a: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NX </a:t>
            </a:r>
            <a:r>
              <a:rPr lang="zh-CN" altLang="en-US" sz="1400"/>
              <a:t>键不存在，才能设置，等同于</a:t>
            </a:r>
            <a:r>
              <a:rPr lang="en-US" altLang="zh-CN" sz="1400"/>
              <a:t>SETNX key value</a:t>
            </a:r>
            <a:endParaRPr lang="zh-CN" altLang="en-US" sz="1400"/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XX </a:t>
            </a:r>
            <a:r>
              <a:rPr lang="zh-CN" altLang="en-US" sz="1400"/>
              <a:t>键存在时，才能设置</a:t>
            </a:r>
            <a:endParaRPr lang="en-US" altLang="zh-CN" sz="14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设置多个键的字符串值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MSET key value [key value ...]  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键不存在时，设置字符串值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MSETNX key value [key value ...]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注意：这是原子操作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9303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set s1 abc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set s2 12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set se abc ex 15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mset s3 3 s4 4 s5 5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msetnx s5 A5 s6 6</a:t>
            </a:r>
          </a:p>
        </p:txBody>
      </p:sp>
    </p:spTree>
    <p:extLst>
      <p:ext uri="{BB962C8B-B14F-4D97-AF65-F5344CB8AC3E}">
        <p14:creationId xmlns:p14="http://schemas.microsoft.com/office/powerpoint/2010/main" val="339984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过期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Redis</a:t>
            </a:r>
            <a:r>
              <a:rPr lang="zh-CN" altLang="en-US" sz="1600"/>
              <a:t>中可以给</a:t>
            </a:r>
            <a:r>
              <a:rPr lang="en-US" altLang="zh-CN" sz="1600"/>
              <a:t>Key</a:t>
            </a:r>
            <a:r>
              <a:rPr lang="zh-CN" altLang="en-US" sz="1600"/>
              <a:t>设置一个生存时间（秒或毫秒），当达到这个时长后，这些键值将会被自动删除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设置多少秒或者毫秒后过期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EXPIRE key seconds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get key 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set key val  ex 10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PEXPIRE key milliseconds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设置在指定</a:t>
            </a:r>
            <a:r>
              <a:rPr lang="en-US" altLang="zh-CN" sz="2000"/>
              <a:t>Unix</a:t>
            </a:r>
            <a:r>
              <a:rPr lang="zh-CN" altLang="en-US" sz="2000"/>
              <a:t>时间戳过期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EXPIREAT key timestamp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PEXPIREAT key milliseconds-timestamp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删除过期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PERSIST key</a:t>
            </a:r>
          </a:p>
        </p:txBody>
      </p:sp>
    </p:spTree>
    <p:extLst>
      <p:ext uri="{BB962C8B-B14F-4D97-AF65-F5344CB8AC3E}">
        <p14:creationId xmlns:p14="http://schemas.microsoft.com/office/powerpoint/2010/main" val="298423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生存时间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Time To Live</a:t>
            </a:r>
            <a:r>
              <a:rPr lang="zh-CN" altLang="en-US" sz="1600"/>
              <a:t>，</a:t>
            </a:r>
            <a:r>
              <a:rPr lang="en-US" altLang="zh-CN" sz="1600"/>
              <a:t>Key</a:t>
            </a:r>
            <a:r>
              <a:rPr lang="zh-CN" altLang="en-US" sz="1600"/>
              <a:t>的剩余生存时间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查看剩余生存时间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TTL 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PTTL 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key</a:t>
            </a:r>
            <a:r>
              <a:rPr lang="zh-CN" altLang="en-US" sz="1600"/>
              <a:t>存在但没有设置</a:t>
            </a:r>
            <a:r>
              <a:rPr lang="en-US" altLang="zh-CN" sz="1600"/>
              <a:t>TTL</a:t>
            </a:r>
            <a:r>
              <a:rPr lang="zh-CN" altLang="en-US" sz="1600"/>
              <a:t>，返回</a:t>
            </a:r>
            <a:r>
              <a:rPr lang="en-US" altLang="zh-CN" sz="1600"/>
              <a:t>-1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key</a:t>
            </a:r>
            <a:r>
              <a:rPr lang="zh-CN" altLang="en-US" sz="1600"/>
              <a:t>存在，但还在生存期内，返回剩余的秒或者毫秒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key</a:t>
            </a:r>
            <a:r>
              <a:rPr lang="zh-CN" altLang="en-US" sz="1600"/>
              <a:t>曾经存在，但已经消亡，返回</a:t>
            </a:r>
            <a:r>
              <a:rPr lang="en-US" altLang="zh-CN" sz="1600"/>
              <a:t>-2</a:t>
            </a:r>
            <a:r>
              <a:rPr lang="zh-CN" altLang="en-US" sz="1600"/>
              <a:t>（</a:t>
            </a:r>
            <a:r>
              <a:rPr lang="en-US" altLang="zh-CN" sz="1600"/>
              <a:t>2.8</a:t>
            </a:r>
            <a:r>
              <a:rPr lang="zh-CN" altLang="en-US" sz="1600"/>
              <a:t>版本之前返回</a:t>
            </a:r>
            <a:r>
              <a:rPr lang="en-US" altLang="zh-CN" sz="1600"/>
              <a:t>-1</a:t>
            </a:r>
            <a:r>
              <a:rPr lang="zh-CN" altLang="en-US" sz="1600"/>
              <a:t>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65316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10708</TotalTime>
  <Words>1673</Words>
  <Application>Microsoft Office PowerPoint</Application>
  <PresentationFormat>全屏显示(4:3)</PresentationFormat>
  <Paragraphs>310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Wingdings</vt:lpstr>
      <vt:lpstr>Office 主题​​</vt:lpstr>
      <vt:lpstr>Redis数据模型</vt:lpstr>
      <vt:lpstr>键Key   redis   KEY VALUE </vt:lpstr>
      <vt:lpstr>string支持的数据方式：</vt:lpstr>
      <vt:lpstr>String</vt:lpstr>
      <vt:lpstr>命令</vt:lpstr>
      <vt:lpstr>命令String</vt:lpstr>
      <vt:lpstr>命令</vt:lpstr>
      <vt:lpstr>命令</vt:lpstr>
      <vt:lpstr>命令</vt:lpstr>
      <vt:lpstr>命令</vt:lpstr>
      <vt:lpstr>命令</vt:lpstr>
      <vt:lpstr>命令</vt:lpstr>
      <vt:lpstr>命令</vt:lpstr>
      <vt:lpstr>命令</vt:lpstr>
      <vt:lpstr>命令</vt:lpstr>
      <vt:lpstr>命令</vt:lpstr>
      <vt:lpstr>命令</vt:lpstr>
      <vt:lpstr>位图bitmap    【字节数组】  </vt:lpstr>
      <vt:lpstr>命令</vt:lpstr>
      <vt:lpstr>命令</vt:lpstr>
      <vt:lpstr>命令  0 1 1</vt:lpstr>
      <vt:lpstr>命令</vt:lpstr>
      <vt:lpstr>命令</vt:lpstr>
      <vt:lpstr>命令</vt:lpstr>
      <vt:lpstr>位图bitmap</vt:lpstr>
      <vt:lpstr>位图bitmap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</dc:creator>
  <cp:lastModifiedBy>root</cp:lastModifiedBy>
  <cp:revision>138</cp:revision>
  <dcterms:created xsi:type="dcterms:W3CDTF">2016-06-12T06:23:35Z</dcterms:created>
  <dcterms:modified xsi:type="dcterms:W3CDTF">2018-01-17T06:09:39Z</dcterms:modified>
</cp:coreProperties>
</file>