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75" r:id="rId4"/>
    <p:sldId id="270" r:id="rId5"/>
    <p:sldId id="273" r:id="rId6"/>
    <p:sldId id="274" r:id="rId7"/>
    <p:sldId id="276" r:id="rId8"/>
    <p:sldId id="277" r:id="rId9"/>
    <p:sldId id="278" r:id="rId10"/>
    <p:sldId id="279" r:id="rId11"/>
    <p:sldId id="281" r:id="rId12"/>
    <p:sldId id="282" r:id="rId13"/>
    <p:sldId id="283" r:id="rId14"/>
    <p:sldId id="284" r:id="rId15"/>
    <p:sldId id="286" r:id="rId16"/>
    <p:sldId id="287" r:id="rId17"/>
    <p:sldId id="28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89" d="100"/>
          <a:sy n="89" d="100"/>
        </p:scale>
        <p:origin x="85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2017/11/3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4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2017/11/3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95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2017/11/3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2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 sz="1800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596"/>
            <a:ext cx="9144000" cy="71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尚学堂大数据班 </a:t>
            </a:r>
            <a:r>
              <a:rPr lang="en-US" altLang="zh-CN" dirty="0"/>
              <a:t>   Yasaka</a:t>
            </a:r>
            <a:r>
              <a:rPr lang="zh-CN" altLang="en-US" dirty="0"/>
              <a:t>主讲   </a:t>
            </a:r>
            <a:r>
              <a:rPr lang="en-US" altLang="zh-CN" dirty="0"/>
              <a:t>QQ</a:t>
            </a:r>
            <a:r>
              <a:rPr lang="zh-CN" altLang="en-US" dirty="0"/>
              <a:t>群</a:t>
            </a:r>
            <a:r>
              <a:rPr lang="en-US" altLang="zh-CN" dirty="0"/>
              <a:t>: 172599077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0724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2017/11/3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91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2017/11/3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50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2017/11/3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2017/11/3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22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2017/11/3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49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2017/11/3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98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2017/11/3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3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2017/11/3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67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884C1-5AEB-41CE-8423-6F3CDEC7378A}" type="datetimeFigureOut">
              <a:rPr lang="zh-CN" altLang="en-US" smtClean="0"/>
              <a:t>2017/11/3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30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数据模型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57232"/>
            <a:ext cx="5635342" cy="5073650"/>
          </a:xfrm>
        </p:spPr>
      </p:pic>
    </p:spTree>
    <p:extLst>
      <p:ext uri="{BB962C8B-B14F-4D97-AF65-F5344CB8AC3E}">
        <p14:creationId xmlns:p14="http://schemas.microsoft.com/office/powerpoint/2010/main" val="150211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阻塞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如果弹出的列表</a:t>
            </a:r>
            <a:r>
              <a:rPr lang="zh-CN" altLang="en-US" sz="1600">
                <a:solidFill>
                  <a:srgbClr val="FF0000"/>
                </a:solidFill>
              </a:rPr>
              <a:t>不存在或者为空</a:t>
            </a:r>
            <a:r>
              <a:rPr lang="zh-CN" altLang="en-US" sz="1600"/>
              <a:t>，就会阻塞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超时时间设置为</a:t>
            </a:r>
            <a:r>
              <a:rPr lang="en-US" altLang="zh-CN" sz="1600"/>
              <a:t>0</a:t>
            </a:r>
            <a:r>
              <a:rPr lang="zh-CN" altLang="en-US" sz="1600"/>
              <a:t>，就是永久阻塞，直到有数据可以弹出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如果多个客户端阻塞在同一个列表上，使用</a:t>
            </a:r>
            <a:r>
              <a:rPr lang="en-US" altLang="zh-CN" sz="1600"/>
              <a:t>First In First Service</a:t>
            </a:r>
            <a:r>
              <a:rPr lang="zh-CN" altLang="en-US" sz="1600"/>
              <a:t>原则，先到先服务</a:t>
            </a:r>
            <a:endParaRPr lang="en-US" altLang="zh-CN" sz="16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左右或者头尾阻塞弹出元素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BLPOP key [key ...] timeout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BRPOP key [key ...] timeout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从一个列表尾部阻塞弹出元素压入到另一个列表的头部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BRPOPLPUSH source destination timeout</a:t>
            </a:r>
          </a:p>
        </p:txBody>
      </p:sp>
    </p:spTree>
    <p:extLst>
      <p:ext uri="{BB962C8B-B14F-4D97-AF65-F5344CB8AC3E}">
        <p14:creationId xmlns:p14="http://schemas.microsoft.com/office/powerpoint/2010/main" val="242226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</a:t>
            </a:r>
            <a:r>
              <a:rPr lang="zh-CN" altLang="en-US"/>
              <a:t>散列</a:t>
            </a:r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51166" y="980728"/>
            <a:ext cx="8786874" cy="5165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由</a:t>
            </a:r>
            <a:r>
              <a:rPr lang="en-US" altLang="zh-CN" sz="2000"/>
              <a:t>field</a:t>
            </a:r>
            <a:r>
              <a:rPr lang="zh-CN" altLang="en-US" sz="2000"/>
              <a:t>和关联的</a:t>
            </a:r>
            <a:r>
              <a:rPr lang="en-US" altLang="zh-CN" sz="2000"/>
              <a:t>value</a:t>
            </a:r>
            <a:r>
              <a:rPr lang="zh-CN" altLang="en-US" sz="2000"/>
              <a:t>组成的</a:t>
            </a:r>
            <a:r>
              <a:rPr lang="en-US" altLang="zh-CN" sz="2000"/>
              <a:t>map</a:t>
            </a:r>
            <a:r>
              <a:rPr lang="zh-CN" altLang="en-US" sz="2000"/>
              <a:t>键值对</a:t>
            </a:r>
            <a:endParaRPr lang="en-US" altLang="zh-CN" sz="20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field</a:t>
            </a:r>
            <a:r>
              <a:rPr lang="zh-CN" altLang="en-US" sz="2000"/>
              <a:t>和</a:t>
            </a:r>
            <a:r>
              <a:rPr lang="en-US" altLang="zh-CN" sz="2000"/>
              <a:t>value</a:t>
            </a:r>
            <a:r>
              <a:rPr lang="zh-CN" altLang="en-US" sz="2000"/>
              <a:t>是字符串类型</a:t>
            </a:r>
            <a:endParaRPr lang="en-US" altLang="zh-CN" sz="20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一个</a:t>
            </a:r>
            <a:r>
              <a:rPr lang="en-US" altLang="zh-CN" sz="2000"/>
              <a:t>hash</a:t>
            </a:r>
            <a:r>
              <a:rPr lang="zh-CN" altLang="en-US" sz="2000"/>
              <a:t>中最多包含</a:t>
            </a:r>
            <a:r>
              <a:rPr lang="en-US" altLang="zh-CN" sz="2000"/>
              <a:t>2^32-1</a:t>
            </a:r>
            <a:r>
              <a:rPr lang="zh-CN" altLang="en-US" sz="2000"/>
              <a:t>键值对</a:t>
            </a:r>
            <a:endParaRPr lang="zh-CN" altLang="en-US" sz="16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5835"/>
            <a:ext cx="60769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095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设置单个字段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HSET </a:t>
            </a:r>
            <a:r>
              <a:rPr lang="en-US" altLang="zh-CN" sz="1600">
                <a:solidFill>
                  <a:srgbClr val="FF0000"/>
                </a:solidFill>
              </a:rPr>
              <a:t>key field </a:t>
            </a:r>
            <a:r>
              <a:rPr lang="en-US" altLang="zh-CN" sz="1600"/>
              <a:t>value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HSETNX key field value</a:t>
            </a:r>
          </a:p>
          <a:p>
            <a:pPr lvl="2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400"/>
              <a:t>key</a:t>
            </a:r>
            <a:r>
              <a:rPr lang="zh-CN" altLang="en-US" sz="1400"/>
              <a:t>的</a:t>
            </a:r>
            <a:r>
              <a:rPr lang="en-US" altLang="zh-CN" sz="1400"/>
              <a:t>filed</a:t>
            </a:r>
            <a:r>
              <a:rPr lang="zh-CN" altLang="en-US" sz="1400"/>
              <a:t>不存在的情况下执行，</a:t>
            </a:r>
            <a:r>
              <a:rPr lang="en-US" altLang="zh-CN" sz="1400"/>
              <a:t>key</a:t>
            </a:r>
            <a:r>
              <a:rPr lang="zh-CN" altLang="en-US" sz="1400"/>
              <a:t>不存在直接创建</a:t>
            </a:r>
            <a:endParaRPr lang="en-US" altLang="zh-CN" sz="14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设置多个字段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HMSET key field value [field value ...]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返回字段个数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HLEN key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判断字段是否存在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HEXISTS </a:t>
            </a:r>
            <a:r>
              <a:rPr lang="en-US" altLang="zh-CN" sz="1600">
                <a:solidFill>
                  <a:srgbClr val="FF0000"/>
                </a:solidFill>
              </a:rPr>
              <a:t>key field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key</a:t>
            </a:r>
            <a:r>
              <a:rPr lang="zh-CN" altLang="en-US" sz="1600"/>
              <a:t>或者</a:t>
            </a:r>
            <a:r>
              <a:rPr lang="en-US" altLang="zh-CN" sz="1600"/>
              <a:t>field</a:t>
            </a:r>
            <a:r>
              <a:rPr lang="zh-CN" altLang="en-US" sz="1600"/>
              <a:t>不存在，返回</a:t>
            </a:r>
            <a:r>
              <a:rPr lang="en-US" altLang="zh-CN" sz="16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72858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返回字段值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HGET </a:t>
            </a:r>
            <a:r>
              <a:rPr lang="en-US" altLang="zh-CN" sz="1600">
                <a:solidFill>
                  <a:srgbClr val="FF0000"/>
                </a:solidFill>
              </a:rPr>
              <a:t>key field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返回多个字段值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HMGET key field [field ...]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返回所有的键值对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HGETALL key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返回所有字段名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HKEYS key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返回所有值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HVALS key</a:t>
            </a:r>
          </a:p>
        </p:txBody>
      </p:sp>
    </p:spTree>
    <p:extLst>
      <p:ext uri="{BB962C8B-B14F-4D97-AF65-F5344CB8AC3E}">
        <p14:creationId xmlns:p14="http://schemas.microsoft.com/office/powerpoint/2010/main" val="4030601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在字段对应的值上进行整数的增量计算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HINCRBY </a:t>
            </a:r>
            <a:r>
              <a:rPr lang="en-US" altLang="zh-CN" sz="1600">
                <a:solidFill>
                  <a:srgbClr val="FF0000"/>
                </a:solidFill>
              </a:rPr>
              <a:t>key field </a:t>
            </a:r>
            <a:r>
              <a:rPr lang="en-US" altLang="zh-CN" sz="1600"/>
              <a:t>increment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在字段对应的值上进行浮点数的增量计算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HINCRBYFLOAT key field increment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删除指定的字段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HDEL key field [field ...]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举例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HINCRBY numbers x 100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HINCRBY numbers x -50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HINCRBYFLOAT numbers x 3.14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HDEL numbers x</a:t>
            </a:r>
          </a:p>
        </p:txBody>
      </p:sp>
    </p:spTree>
    <p:extLst>
      <p:ext uri="{BB962C8B-B14F-4D97-AF65-F5344CB8AC3E}">
        <p14:creationId xmlns:p14="http://schemas.microsoft.com/office/powerpoint/2010/main" val="1333813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</a:t>
            </a:r>
            <a:r>
              <a:rPr lang="zh-CN" altLang="en-US"/>
              <a:t>用途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节约内存空间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每创建一个键，它都会为这个键储存一些附加的管理信息（比如这个键的类型，这个键最后一次被访问的时间等等）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所以数据库里面的键越多，</a:t>
            </a:r>
            <a:r>
              <a:rPr lang="en-US" altLang="zh-CN" sz="2000"/>
              <a:t>redis</a:t>
            </a:r>
            <a:r>
              <a:rPr lang="zh-CN" altLang="en-US" sz="2000"/>
              <a:t>数据库服务器在储存附加管理信息方面耗费的内存就越多，花在管理数据库键上的</a:t>
            </a:r>
            <a:r>
              <a:rPr lang="en-US" altLang="zh-CN" sz="2000"/>
              <a:t>CPU</a:t>
            </a:r>
            <a:r>
              <a:rPr lang="zh-CN" altLang="en-US" sz="2000"/>
              <a:t>也会越多在字段对应的值上进行浮点数的增量计算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503" y="3558877"/>
            <a:ext cx="5319072" cy="260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729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</a:t>
            </a:r>
            <a:r>
              <a:rPr lang="zh-CN" altLang="en-US"/>
              <a:t>用途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不适合</a:t>
            </a:r>
            <a:r>
              <a:rPr lang="en-US" altLang="zh-CN" sz="2000"/>
              <a:t>hash</a:t>
            </a:r>
            <a:r>
              <a:rPr lang="zh-CN" altLang="en-US" sz="2000"/>
              <a:t>的情况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使用二进制位操作命令：因为</a:t>
            </a:r>
            <a:r>
              <a:rPr lang="en-US" altLang="zh-CN" sz="1600"/>
              <a:t>Redis</a:t>
            </a:r>
            <a:r>
              <a:rPr lang="zh-CN" altLang="en-US" sz="1600"/>
              <a:t>目前支持对字符串键进行</a:t>
            </a:r>
            <a:r>
              <a:rPr lang="en-US" altLang="zh-CN" sz="1600"/>
              <a:t>SETBIT</a:t>
            </a:r>
            <a:r>
              <a:rPr lang="zh-CN" altLang="en-US" sz="1600"/>
              <a:t>、</a:t>
            </a:r>
            <a:r>
              <a:rPr lang="en-US" altLang="zh-CN" sz="1600"/>
              <a:t>GETBIT</a:t>
            </a:r>
            <a:r>
              <a:rPr lang="zh-CN" altLang="en-US" sz="1600"/>
              <a:t>、</a:t>
            </a:r>
            <a:r>
              <a:rPr lang="en-US" altLang="zh-CN" sz="1600"/>
              <a:t>BITOP</a:t>
            </a:r>
            <a:r>
              <a:rPr lang="zh-CN" altLang="en-US" sz="1600"/>
              <a:t>等操作，如果你想使用这些操作，那么只能使用字符串键，虽然散列也能保存二进制数据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使用过期键功能：</a:t>
            </a:r>
            <a:r>
              <a:rPr lang="en-US" altLang="zh-CN" sz="1600"/>
              <a:t>Redis</a:t>
            </a:r>
            <a:r>
              <a:rPr lang="zh-CN" altLang="en-US" sz="1600"/>
              <a:t>的键过期功能目前只能对键进行过期操作，而不能对散列的字段进行过期操作，因此如果你要对键值对数据使用过期功能的话，那么只能把键值对储存在字符串里面</a:t>
            </a:r>
          </a:p>
        </p:txBody>
      </p:sp>
    </p:spTree>
    <p:extLst>
      <p:ext uri="{BB962C8B-B14F-4D97-AF65-F5344CB8AC3E}">
        <p14:creationId xmlns:p14="http://schemas.microsoft.com/office/powerpoint/2010/main" val="4273890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</a:t>
            </a:r>
            <a:r>
              <a:rPr lang="zh-CN" altLang="en-US"/>
              <a:t>散列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微博的好友关注</a:t>
            </a: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zh-CN" altLang="en-US" sz="2000"/>
              <a:t>用户</a:t>
            </a:r>
            <a:r>
              <a:rPr lang="en-US" altLang="zh-CN" sz="2000"/>
              <a:t>ID</a:t>
            </a:r>
            <a:r>
              <a:rPr lang="zh-CN" altLang="en-US" sz="2000"/>
              <a:t>为</a:t>
            </a:r>
            <a:r>
              <a:rPr lang="en-US" altLang="zh-CN" sz="2000"/>
              <a:t>key</a:t>
            </a:r>
            <a:r>
              <a:rPr lang="zh-CN" altLang="en-US" sz="2000"/>
              <a:t>，</a:t>
            </a:r>
            <a:r>
              <a:rPr lang="en-US" altLang="zh-CN" sz="2000"/>
              <a:t>Field</a:t>
            </a:r>
            <a:r>
              <a:rPr lang="zh-CN" altLang="en-US" sz="2000"/>
              <a:t>为好友</a:t>
            </a:r>
            <a:r>
              <a:rPr lang="en-US" altLang="zh-CN" sz="2000"/>
              <a:t>ID</a:t>
            </a:r>
            <a:r>
              <a:rPr lang="zh-CN" altLang="en-US" sz="2000"/>
              <a:t>，</a:t>
            </a:r>
            <a:r>
              <a:rPr lang="en-US" altLang="zh-CN" sz="2000"/>
              <a:t>Value</a:t>
            </a:r>
            <a:r>
              <a:rPr lang="zh-CN" altLang="en-US" sz="2000"/>
              <a:t>为关注时间</a:t>
            </a: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 smtClean="0"/>
              <a:t>user:1000          user:606    20150808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 smtClean="0"/>
              <a:t>xz   pl  2011  zs 1949  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 smtClean="0"/>
              <a:t>用户</a:t>
            </a:r>
            <a:r>
              <a:rPr lang="zh-CN" altLang="en-US" sz="2000"/>
              <a:t>维度统计</a:t>
            </a: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zh-CN" altLang="en-US" sz="2000"/>
              <a:t>统计数包括：关注数、粉丝数、喜欢商品数、发帖数</a:t>
            </a: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zh-CN" altLang="en-US" sz="2000"/>
              <a:t>用户为</a:t>
            </a:r>
            <a:r>
              <a:rPr lang="en-US" altLang="zh-CN" sz="2000"/>
              <a:t>Key</a:t>
            </a:r>
            <a:r>
              <a:rPr lang="zh-CN" altLang="en-US" sz="2000"/>
              <a:t>，不同维度为</a:t>
            </a:r>
            <a:r>
              <a:rPr lang="en-US" altLang="zh-CN" sz="2000"/>
              <a:t>Field</a:t>
            </a:r>
            <a:r>
              <a:rPr lang="zh-CN" altLang="en-US" sz="2000"/>
              <a:t>，</a:t>
            </a:r>
            <a:r>
              <a:rPr lang="en-US" altLang="zh-CN" sz="2000"/>
              <a:t>Value</a:t>
            </a:r>
            <a:r>
              <a:rPr lang="zh-CN" altLang="en-US" sz="2000"/>
              <a:t>为统计数</a:t>
            </a: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zh-CN" altLang="en-US" sz="2000"/>
              <a:t>比如关注了</a:t>
            </a:r>
            <a:r>
              <a:rPr lang="en-US" altLang="zh-CN" sz="2000"/>
              <a:t>5</a:t>
            </a:r>
            <a:r>
              <a:rPr lang="zh-CN" altLang="en-US" sz="2000"/>
              <a:t>人</a:t>
            </a: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/>
              <a:t>HSET user:100000 follow 5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/>
              <a:t>HINCRBY user:100000 follow 1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39256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List</a:t>
            </a:r>
            <a:r>
              <a:rPr lang="zh-CN" altLang="en-US"/>
              <a:t>列表  数组，</a:t>
            </a:r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51166" y="980728"/>
            <a:ext cx="8786874" cy="5165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基于</a:t>
            </a:r>
            <a:r>
              <a:rPr lang="en-US" altLang="zh-CN" sz="2000"/>
              <a:t>Linked List</a:t>
            </a:r>
            <a:r>
              <a:rPr lang="zh-CN" altLang="en-US" sz="2000"/>
              <a:t>实现</a:t>
            </a:r>
            <a:endParaRPr lang="en-US" altLang="zh-CN" sz="20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元素是字符串类型</a:t>
            </a:r>
            <a:endParaRPr lang="en-US" altLang="zh-CN" sz="20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列表头尾增删快，中间增删慢，增删元素是常态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元素可以</a:t>
            </a:r>
            <a:r>
              <a:rPr lang="zh-CN" altLang="en-US" sz="2000">
                <a:solidFill>
                  <a:srgbClr val="FF0000"/>
                </a:solidFill>
              </a:rPr>
              <a:t>重复出现</a:t>
            </a:r>
            <a:endParaRPr lang="en-US" altLang="zh-CN" sz="200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最多包含</a:t>
            </a:r>
            <a:r>
              <a:rPr lang="en-US" altLang="zh-CN" sz="2000">
                <a:solidFill>
                  <a:srgbClr val="FF0000"/>
                </a:solidFill>
              </a:rPr>
              <a:t>2^32-1</a:t>
            </a:r>
            <a:r>
              <a:rPr lang="zh-CN" altLang="en-US" sz="2000"/>
              <a:t>元素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645024"/>
            <a:ext cx="611616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7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List</a:t>
            </a:r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51166" y="980728"/>
            <a:ext cx="8786874" cy="5165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列</a:t>
            </a:r>
            <a:r>
              <a:rPr lang="zh-CN" altLang="en-US" sz="1800"/>
              <a:t>表的索引</a:t>
            </a:r>
            <a:endParaRPr lang="en-US" altLang="zh-CN" sz="18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800"/>
              <a:t>从左至右，从</a:t>
            </a:r>
            <a:r>
              <a:rPr lang="en-US" altLang="zh-CN" sz="1800"/>
              <a:t>0</a:t>
            </a:r>
            <a:r>
              <a:rPr lang="zh-CN" altLang="en-US" sz="1800"/>
              <a:t>开始</a:t>
            </a:r>
            <a:endParaRPr lang="en-US" altLang="zh-CN" sz="18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800"/>
              <a:t>从右至左</a:t>
            </a:r>
            <a:r>
              <a:rPr lang="zh-CN" altLang="en-US" sz="2000"/>
              <a:t>，从</a:t>
            </a:r>
            <a:r>
              <a:rPr lang="en-US" altLang="zh-CN" sz="2000"/>
              <a:t>-1</a:t>
            </a:r>
            <a:r>
              <a:rPr lang="zh-CN" altLang="en-US" sz="2000"/>
              <a:t>开始</a:t>
            </a:r>
            <a:endParaRPr lang="en-US" altLang="zh-CN" sz="20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20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list</a:t>
            </a:r>
            <a:r>
              <a:rPr lang="zh-CN" altLang="en-US" sz="2000"/>
              <a:t>：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队列：</a:t>
            </a:r>
            <a:r>
              <a:rPr lang="en-US" altLang="zh-CN" sz="1600"/>
              <a:t>L/R  R/L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栈</a:t>
            </a:r>
            <a:r>
              <a:rPr lang="en-US" altLang="zh-CN" sz="1600"/>
              <a:t>: L/L   R/R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数组</a:t>
            </a:r>
            <a:r>
              <a:rPr lang="en-US" altLang="zh-CN" sz="1600"/>
              <a:t>:LINDEX LSET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阻塞</a:t>
            </a:r>
            <a:r>
              <a:rPr lang="en-US" altLang="zh-CN" sz="1600"/>
              <a:t>:BL BR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236" y="999749"/>
            <a:ext cx="4362838" cy="274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1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命令说明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B block </a:t>
            </a:r>
            <a:r>
              <a:rPr lang="zh-CN" altLang="en-US" sz="1600"/>
              <a:t>块，阻塞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L left </a:t>
            </a:r>
            <a:r>
              <a:rPr lang="zh-CN" altLang="en-US" sz="1600"/>
              <a:t>左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R right </a:t>
            </a:r>
            <a:r>
              <a:rPr lang="zh-CN" altLang="en-US" sz="1600"/>
              <a:t>右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X exist </a:t>
            </a:r>
            <a:r>
              <a:rPr lang="zh-CN" altLang="en-US" sz="1600"/>
              <a:t>存在</a:t>
            </a:r>
            <a:endParaRPr lang="en-US" altLang="zh-CN" sz="16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左右或者头尾压入元素  </a:t>
            </a:r>
            <a:r>
              <a:rPr lang="en-US" altLang="zh-CN" sz="2000"/>
              <a:t>string   set key </a:t>
            </a:r>
            <a:r>
              <a:rPr lang="zh-CN" altLang="en-US" sz="2000"/>
              <a:t>“</a:t>
            </a:r>
            <a:r>
              <a:rPr lang="en-US" altLang="zh-CN" sz="2000"/>
              <a:t>abc</a:t>
            </a:r>
            <a:r>
              <a:rPr lang="zh-CN" altLang="en-US" sz="2000"/>
              <a:t>”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LPUSH key value [value ...]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LPUSHX key value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RPUSH key value [value ...]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RPUSHX key value</a:t>
            </a:r>
          </a:p>
        </p:txBody>
      </p:sp>
    </p:spTree>
    <p:extLst>
      <p:ext uri="{BB962C8B-B14F-4D97-AF65-F5344CB8AC3E}">
        <p14:creationId xmlns:p14="http://schemas.microsoft.com/office/powerpoint/2010/main" val="339984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   双端队列，栈，数组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左右或者头尾弹出元素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LPOP key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RPOP  key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从一个列表尾部弹出元素压入到另一个列表的头部  </a:t>
            </a:r>
            <a:r>
              <a:rPr lang="en-US" altLang="zh-CN" sz="2000"/>
              <a:t>string   getset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>
                <a:solidFill>
                  <a:srgbClr val="FF0000"/>
                </a:solidFill>
              </a:rPr>
              <a:t>RPOPLPUSH </a:t>
            </a:r>
            <a:r>
              <a:rPr lang="en-US" altLang="zh-CN" sz="1600"/>
              <a:t>source destination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返回列表中指定范围元素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>
                <a:solidFill>
                  <a:srgbClr val="FF0000"/>
                </a:solidFill>
              </a:rPr>
              <a:t>L</a:t>
            </a:r>
            <a:r>
              <a:rPr lang="en-US" altLang="zh-CN" sz="1600"/>
              <a:t>RANGE key start stop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>
                <a:solidFill>
                  <a:srgbClr val="FF0000"/>
                </a:solidFill>
              </a:rPr>
              <a:t>L</a:t>
            </a:r>
            <a:r>
              <a:rPr lang="en-US" altLang="zh-CN" sz="1600"/>
              <a:t>RANGE key 0 -1 </a:t>
            </a:r>
            <a:r>
              <a:rPr lang="zh-CN" altLang="en-US" sz="1600"/>
              <a:t>表示返回所有元素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75689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获取指定位置的元素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LINDEX key index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设置指定位置元素的值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LSET key index value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列表长度，元素个数   </a:t>
            </a:r>
            <a:r>
              <a:rPr lang="en-US" altLang="zh-CN" sz="2000"/>
              <a:t>string    strlen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LLEN key      LRANGE KEY 0 -1</a:t>
            </a:r>
          </a:p>
        </p:txBody>
      </p:sp>
    </p:spTree>
    <p:extLst>
      <p:ext uri="{BB962C8B-B14F-4D97-AF65-F5344CB8AC3E}">
        <p14:creationId xmlns:p14="http://schemas.microsoft.com/office/powerpoint/2010/main" val="175190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从列表头部开始删除值等于</a:t>
            </a:r>
            <a:r>
              <a:rPr lang="en-US" altLang="zh-CN" sz="2000"/>
              <a:t>value</a:t>
            </a:r>
            <a:r>
              <a:rPr lang="zh-CN" altLang="en-US" sz="2000"/>
              <a:t>的元素</a:t>
            </a:r>
            <a:r>
              <a:rPr lang="en-US" altLang="zh-CN" sz="2000"/>
              <a:t>count</a:t>
            </a:r>
            <a:r>
              <a:rPr lang="zh-CN" altLang="en-US" sz="2000"/>
              <a:t>次</a:t>
            </a:r>
            <a:r>
              <a:rPr lang="en-US" altLang="zh-CN" sz="2000"/>
              <a:t>,</a:t>
            </a:r>
            <a:r>
              <a:rPr lang="en-US" altLang="zh-CN" sz="2000">
                <a:solidFill>
                  <a:srgbClr val="FF0000"/>
                </a:solidFill>
              </a:rPr>
              <a:t>LIST </a:t>
            </a:r>
            <a:r>
              <a:rPr lang="zh-CN" altLang="en-US" sz="2000">
                <a:solidFill>
                  <a:srgbClr val="FF0000"/>
                </a:solidFill>
              </a:rPr>
              <a:t>可以重复出现</a:t>
            </a:r>
            <a:endParaRPr lang="en-US" altLang="zh-CN" sz="2000">
              <a:solidFill>
                <a:srgbClr val="FF0000"/>
              </a:solidFill>
            </a:endParaRP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LREM key count value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count &gt; 0 : </a:t>
            </a:r>
            <a:r>
              <a:rPr lang="zh-CN" altLang="en-US" sz="1600"/>
              <a:t>从表头开始向表尾搜索，移除与 </a:t>
            </a:r>
            <a:r>
              <a:rPr lang="en-US" altLang="zh-CN" sz="1600"/>
              <a:t>value </a:t>
            </a:r>
            <a:r>
              <a:rPr lang="zh-CN" altLang="en-US" sz="1600"/>
              <a:t>相等的元素，数量为 </a:t>
            </a:r>
            <a:r>
              <a:rPr lang="en-US" altLang="zh-CN" sz="1600"/>
              <a:t>count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count &lt; 0 : </a:t>
            </a:r>
            <a:r>
              <a:rPr lang="zh-CN" altLang="en-US" sz="1600"/>
              <a:t>从表尾开始向表头搜索，移除与 </a:t>
            </a:r>
            <a:r>
              <a:rPr lang="en-US" altLang="zh-CN" sz="1600"/>
              <a:t>value </a:t>
            </a:r>
            <a:r>
              <a:rPr lang="zh-CN" altLang="en-US" sz="1600"/>
              <a:t>相等的元素，数量为 </a:t>
            </a:r>
            <a:r>
              <a:rPr lang="en-US" altLang="zh-CN" sz="1600"/>
              <a:t>count </a:t>
            </a:r>
            <a:r>
              <a:rPr lang="zh-CN" altLang="en-US" sz="1600"/>
              <a:t>的绝对值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count = 0 : </a:t>
            </a:r>
            <a:r>
              <a:rPr lang="zh-CN" altLang="en-US" sz="1600"/>
              <a:t>移除表中所有与 </a:t>
            </a:r>
            <a:r>
              <a:rPr lang="en-US" altLang="zh-CN" sz="1600"/>
              <a:t>value </a:t>
            </a:r>
            <a:r>
              <a:rPr lang="zh-CN" altLang="en-US" sz="1600"/>
              <a:t>相等的值</a:t>
            </a:r>
            <a:endParaRPr lang="en-US" altLang="zh-CN" sz="16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举例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RPUSH listkey c abc c ab 123 ab bj ab redis list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LREM listkey 2 ab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LRANGE listkey 0 -1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941168"/>
            <a:ext cx="5851433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60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去除指定范围 </a:t>
            </a:r>
            <a:r>
              <a:rPr lang="zh-CN" altLang="en-US" sz="2000">
                <a:solidFill>
                  <a:srgbClr val="FF0000"/>
                </a:solidFill>
              </a:rPr>
              <a:t>外</a:t>
            </a:r>
            <a:r>
              <a:rPr lang="zh-CN" altLang="en-US" sz="2000"/>
              <a:t> 元素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LTRIM key start stop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举例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RPUSH listkey c abc c ab 123 ab bj ab redis list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LTRIM listkey 0 -1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LTRIM listkey 1 -1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LTRIM listkey 1 10000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微博的评论最后</a:t>
            </a:r>
            <a:r>
              <a:rPr lang="en-US" altLang="zh-CN" sz="2000"/>
              <a:t>500</a:t>
            </a:r>
            <a:r>
              <a:rPr lang="zh-CN" altLang="en-US" sz="2000"/>
              <a:t>条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LTRIM u1234:forumid:comments 0 499</a:t>
            </a:r>
          </a:p>
        </p:txBody>
      </p:sp>
    </p:spTree>
    <p:extLst>
      <p:ext uri="{BB962C8B-B14F-4D97-AF65-F5344CB8AC3E}">
        <p14:creationId xmlns:p14="http://schemas.microsoft.com/office/powerpoint/2010/main" val="180737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在列表中某个存在的值（</a:t>
            </a:r>
            <a:r>
              <a:rPr lang="en-US" altLang="zh-CN" sz="2000"/>
              <a:t>pivot</a:t>
            </a:r>
            <a:r>
              <a:rPr lang="zh-CN" altLang="en-US" sz="2000"/>
              <a:t>）前或后插入元素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LINSERT key BEFORE|AFTER pivot value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key</a:t>
            </a:r>
            <a:r>
              <a:rPr lang="zh-CN" altLang="en-US" sz="1600"/>
              <a:t>和</a:t>
            </a:r>
            <a:r>
              <a:rPr lang="en-US" altLang="zh-CN" sz="1600"/>
              <a:t>pivot</a:t>
            </a:r>
            <a:r>
              <a:rPr lang="zh-CN" altLang="en-US" sz="1600"/>
              <a:t>不存在，不进行任何操作</a:t>
            </a:r>
            <a:endParaRPr lang="en-US" altLang="zh-CN" sz="16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举例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RPUSH lst Clojure C Lua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LINSERT lst AFTER  C Python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 LINSERT lst BEFORE C Ruby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86100"/>
            <a:ext cx="4095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220" y="3933056"/>
            <a:ext cx="4592498" cy="63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4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2740</TotalTime>
  <Words>956</Words>
  <Application>Microsoft Office PowerPoint</Application>
  <PresentationFormat>全屏显示(4:3)</PresentationFormat>
  <Paragraphs>140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Wingdings</vt:lpstr>
      <vt:lpstr>Office 主题​​</vt:lpstr>
      <vt:lpstr>Redis数据模型</vt:lpstr>
      <vt:lpstr>List列表  数组，</vt:lpstr>
      <vt:lpstr>List</vt:lpstr>
      <vt:lpstr>命令</vt:lpstr>
      <vt:lpstr>命令   双端队列，栈，数组</vt:lpstr>
      <vt:lpstr>命令</vt:lpstr>
      <vt:lpstr>命令</vt:lpstr>
      <vt:lpstr>命令</vt:lpstr>
      <vt:lpstr>命令</vt:lpstr>
      <vt:lpstr>命令</vt:lpstr>
      <vt:lpstr>Hash散列</vt:lpstr>
      <vt:lpstr>命令</vt:lpstr>
      <vt:lpstr>命令</vt:lpstr>
      <vt:lpstr>命令</vt:lpstr>
      <vt:lpstr>Hash用途</vt:lpstr>
      <vt:lpstr>Hash用途</vt:lpstr>
      <vt:lpstr>Hash散列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xw</dc:creator>
  <cp:lastModifiedBy>root</cp:lastModifiedBy>
  <cp:revision>149</cp:revision>
  <dcterms:created xsi:type="dcterms:W3CDTF">2016-06-12T06:23:35Z</dcterms:created>
  <dcterms:modified xsi:type="dcterms:W3CDTF">2017-11-03T14:22:38Z</dcterms:modified>
</cp:coreProperties>
</file>