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5" r:id="rId2"/>
    <p:sldId id="280" r:id="rId3"/>
    <p:sldId id="281" r:id="rId4"/>
    <p:sldId id="282" r:id="rId5"/>
    <p:sldId id="283" r:id="rId6"/>
    <p:sldId id="284" r:id="rId7"/>
    <p:sldId id="287" r:id="rId8"/>
    <p:sldId id="285" r:id="rId9"/>
    <p:sldId id="286" r:id="rId10"/>
    <p:sldId id="290" r:id="rId11"/>
    <p:sldId id="291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10" r:id="rId30"/>
    <p:sldId id="309" r:id="rId31"/>
    <p:sldId id="307" r:id="rId32"/>
    <p:sldId id="311" r:id="rId33"/>
    <p:sldId id="313" r:id="rId34"/>
    <p:sldId id="315" r:id="rId35"/>
    <p:sldId id="314" r:id="rId36"/>
    <p:sldId id="31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30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DF0F-20AB-441C-BD65-9DD3A75F1A8E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E23F-D27E-461D-B0C1-7389661DB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4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D3B6E-41FC-4254-BDA4-488CBCA1421D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0FADC-BA6C-4B38-A7A5-2C32ADD69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0FADC-BA6C-4B38-A7A5-2C32ADD69D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3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4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2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800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596"/>
            <a:ext cx="9144000" cy="71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尚学堂大数据班 </a:t>
            </a:r>
            <a:r>
              <a:rPr lang="en-US" altLang="zh-CN" dirty="0"/>
              <a:t>   Yasaka</a:t>
            </a:r>
            <a:r>
              <a:rPr lang="zh-CN" altLang="en-US" dirty="0"/>
              <a:t>主讲   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en-US" altLang="zh-CN" dirty="0"/>
              <a:t>: 172599077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72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数据模型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10" y="1019646"/>
            <a:ext cx="5635342" cy="5073650"/>
          </a:xfrm>
        </p:spPr>
      </p:pic>
    </p:spTree>
    <p:extLst>
      <p:ext uri="{BB962C8B-B14F-4D97-AF65-F5344CB8AC3E}">
        <p14:creationId xmlns:p14="http://schemas.microsoft.com/office/powerpoint/2010/main" val="150211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的集合操作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交集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SINTER key [key ...]</a:t>
            </a:r>
            <a:r>
              <a:rPr lang="zh-CN" altLang="en-US" sz="1600"/>
              <a:t>，取所有集合交集部分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SINTERSTORE destination key [key ...]</a:t>
            </a:r>
            <a:r>
              <a:rPr lang="zh-CN" altLang="en-US" sz="1600"/>
              <a:t>，将交集结果存储在目标</a:t>
            </a:r>
            <a:r>
              <a:rPr lang="en-US" altLang="zh-CN" sz="1600"/>
              <a:t>key</a:t>
            </a:r>
            <a:r>
              <a:rPr lang="zh-CN" altLang="en-US" sz="1600"/>
              <a:t>中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number1 123 456 789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number2 123 456 999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SINTER number1 number2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645024"/>
            <a:ext cx="3967383" cy="21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的集合操作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并集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SUNION key [key ...]</a:t>
            </a:r>
            <a:r>
              <a:rPr lang="zh-CN" altLang="en-US" sz="1600"/>
              <a:t>，取所有集合并集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SUNIONSTORE destination key [key ...]</a:t>
            </a:r>
            <a:r>
              <a:rPr lang="zh-CN" altLang="en-US" sz="1600"/>
              <a:t>，将并集结果存储在目标</a:t>
            </a:r>
            <a:r>
              <a:rPr lang="en-US" altLang="zh-CN" sz="1600"/>
              <a:t>key</a:t>
            </a:r>
            <a:r>
              <a:rPr lang="zh-CN" altLang="en-US" sz="1600"/>
              <a:t>中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number1 123 456 789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number2 123 456 999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SUNION number1 number2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645024"/>
            <a:ext cx="4220514" cy="23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集合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232904" y="889576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新浪微博的共同关注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需求：当用户访问另一个用户的时候，会显示出两个用户共同关注哪些相同的用户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设计：将每个用户关注的用户放在集合中，求交集即可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实现如下：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peter={'john','jack','may'}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ben={'john','jack','tom'}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那么</a:t>
            </a:r>
            <a:r>
              <a:rPr lang="en-US" altLang="zh-CN" sz="2000"/>
              <a:t>peter</a:t>
            </a:r>
            <a:r>
              <a:rPr lang="zh-CN" altLang="en-US" sz="2000"/>
              <a:t>和</a:t>
            </a:r>
            <a:r>
              <a:rPr lang="en-US" altLang="zh-CN" sz="2000"/>
              <a:t>ben</a:t>
            </a:r>
            <a:r>
              <a:rPr lang="zh-CN" altLang="en-US" sz="2000"/>
              <a:t>的共同关注为：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SINTER peter ben </a:t>
            </a:r>
            <a:r>
              <a:rPr lang="zh-CN" altLang="en-US" sz="2000"/>
              <a:t>结果为</a:t>
            </a:r>
            <a:r>
              <a:rPr lang="en-US" altLang="zh-CN" sz="2000"/>
              <a:t> {'john','jack'}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000375"/>
            <a:ext cx="3295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0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有序集合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166" y="980728"/>
            <a:ext cx="8786874" cy="51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类似</a:t>
            </a:r>
            <a:r>
              <a:rPr lang="en-US" altLang="zh-CN" sz="2000"/>
              <a:t>Set</a:t>
            </a:r>
            <a:r>
              <a:rPr lang="zh-CN" altLang="en-US" sz="2000"/>
              <a:t>集合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>
                <a:solidFill>
                  <a:srgbClr val="FF0000"/>
                </a:solidFill>
              </a:rPr>
              <a:t>有序的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FF0000"/>
                </a:solidFill>
              </a:rPr>
              <a:t>去重的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元素是字符串类型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>
                <a:solidFill>
                  <a:srgbClr val="FF0000"/>
                </a:solidFill>
              </a:rPr>
              <a:t>每一个元素都关联着一个浮点数分值（</a:t>
            </a:r>
            <a:r>
              <a:rPr lang="en-US" altLang="zh-CN" sz="2000">
                <a:solidFill>
                  <a:srgbClr val="FF0000"/>
                </a:solidFill>
              </a:rPr>
              <a:t>Score</a:t>
            </a:r>
            <a:r>
              <a:rPr lang="zh-CN" altLang="en-US" sz="2000">
                <a:solidFill>
                  <a:srgbClr val="FF0000"/>
                </a:solidFill>
              </a:rPr>
              <a:t>），</a:t>
            </a:r>
            <a:r>
              <a:rPr lang="zh-CN" altLang="en-US" sz="2000"/>
              <a:t>并按照分值</a:t>
            </a:r>
            <a:r>
              <a:rPr lang="zh-CN" altLang="en-US" sz="2000">
                <a:solidFill>
                  <a:srgbClr val="FF0000"/>
                </a:solidFill>
              </a:rPr>
              <a:t>从小到大的</a:t>
            </a:r>
            <a:r>
              <a:rPr lang="zh-CN" altLang="en-US" sz="2000"/>
              <a:t>顺序排列集合中的元素。分值可以相同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最多包含</a:t>
            </a:r>
            <a:r>
              <a:rPr lang="en-US" altLang="zh-CN" sz="2000"/>
              <a:t>2^32-1</a:t>
            </a:r>
            <a:r>
              <a:rPr lang="zh-CN" altLang="en-US" sz="2000"/>
              <a:t>元素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78209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有序集合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166" y="980728"/>
            <a:ext cx="8786874" cy="51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一个保存了水果价格的有序集合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一个保存了员工薪水的有序集合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一个有序集合，保存了正在阅读某些技术书的人数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" y="4913129"/>
            <a:ext cx="8553457" cy="8640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22" y="3190310"/>
            <a:ext cx="6821121" cy="1008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2" y="1628800"/>
            <a:ext cx="7347928" cy="9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9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增加一个或多个元素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ZADD key </a:t>
            </a:r>
            <a:r>
              <a:rPr lang="en-US" altLang="zh-CN" sz="1600">
                <a:solidFill>
                  <a:srgbClr val="FF0000"/>
                </a:solidFill>
              </a:rPr>
              <a:t>score member </a:t>
            </a:r>
            <a:r>
              <a:rPr lang="en-US" altLang="zh-CN" sz="1600"/>
              <a:t>[score member ...]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如果元素已经存在，则使用新的</a:t>
            </a:r>
            <a:r>
              <a:rPr lang="en-US" altLang="zh-CN" sz="1600"/>
              <a:t>score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ZADD fruits 3.2 </a:t>
            </a:r>
            <a:r>
              <a:rPr lang="zh-CN" altLang="en-US" sz="1600"/>
              <a:t>香蕉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ZADD fruits 2.0 </a:t>
            </a:r>
            <a:r>
              <a:rPr lang="zh-CN" altLang="en-US" sz="1600"/>
              <a:t>西瓜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ZADD fruits 4.0 </a:t>
            </a:r>
            <a:r>
              <a:rPr lang="zh-CN" altLang="en-US" sz="1600"/>
              <a:t>番石榴 </a:t>
            </a:r>
            <a:r>
              <a:rPr lang="en-US" altLang="zh-CN" sz="1600"/>
              <a:t>7.0 </a:t>
            </a:r>
            <a:r>
              <a:rPr lang="zh-CN" altLang="en-US" sz="1600"/>
              <a:t>梨 </a:t>
            </a:r>
            <a:r>
              <a:rPr lang="en-US" altLang="zh-CN" sz="1600"/>
              <a:t>6.8 </a:t>
            </a:r>
            <a:r>
              <a:rPr lang="zh-CN" altLang="en-US" sz="1600"/>
              <a:t>芒果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8" y="4773305"/>
            <a:ext cx="1630017" cy="887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59" y="4802500"/>
            <a:ext cx="2440153" cy="880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605" y="4777226"/>
            <a:ext cx="4715519" cy="8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移除一个或者多个元素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ZREM key member [member ...]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元素不存在，自动忽略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ZREM fruits </a:t>
            </a:r>
            <a:r>
              <a:rPr lang="zh-CN" altLang="en-US" sz="1600"/>
              <a:t>番石榴 梨 芒果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ZREM fruits </a:t>
            </a:r>
            <a:r>
              <a:rPr lang="zh-CN" altLang="en-US" sz="1600"/>
              <a:t>西瓜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068960"/>
            <a:ext cx="4468795" cy="7920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1" y="4007304"/>
            <a:ext cx="2183697" cy="7898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1" y="4943408"/>
            <a:ext cx="1473597" cy="7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1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显示分值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ZSCORE key member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ZSCORE fruits </a:t>
            </a:r>
            <a:r>
              <a:rPr lang="zh-CN" altLang="en-US" sz="1600"/>
              <a:t>芒果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ZSCORE fruits </a:t>
            </a:r>
            <a:r>
              <a:rPr lang="zh-CN" altLang="en-US" sz="1600"/>
              <a:t>西瓜</a:t>
            </a:r>
            <a:endParaRPr lang="en-US" altLang="zh-CN" sz="1600"/>
          </a:p>
        </p:txBody>
      </p:sp>
      <p:sp>
        <p:nvSpPr>
          <p:cNvPr id="2" name="TextBox 1"/>
          <p:cNvSpPr txBox="1"/>
          <p:nvPr/>
        </p:nvSpPr>
        <p:spPr>
          <a:xfrm>
            <a:off x="899592" y="472514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计算机并不能精确表达每一个浮点数，都是一种近似表达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36912"/>
            <a:ext cx="5821769" cy="179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85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增加或者减少分值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ZINCRBY key increment member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increment</a:t>
            </a:r>
            <a:r>
              <a:rPr lang="zh-CN" altLang="en-US" sz="1600"/>
              <a:t>为负数就是减少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ZINCRBY fruits 1.5 </a:t>
            </a:r>
            <a:r>
              <a:rPr lang="zh-CN" altLang="en-US" sz="1600"/>
              <a:t>西瓜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ZINCRBY fruits -0.8 </a:t>
            </a:r>
            <a:r>
              <a:rPr lang="zh-CN" altLang="en-US" sz="1600"/>
              <a:t>香蕉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14" y="1268760"/>
            <a:ext cx="2802365" cy="34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  </a:t>
            </a:r>
            <a:r>
              <a:rPr lang="zh-CN" altLang="en-US">
                <a:solidFill>
                  <a:srgbClr val="FF0000"/>
                </a:solidFill>
              </a:rPr>
              <a:t>元素  分值   索引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返回元素的排名（索引）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ZRANK key member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ZRANK fruits </a:t>
            </a:r>
            <a:r>
              <a:rPr lang="zh-CN" altLang="en-US" sz="1600"/>
              <a:t>西瓜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ZRANK fruits </a:t>
            </a:r>
            <a:r>
              <a:rPr lang="zh-CN" altLang="en-US" sz="1600"/>
              <a:t>番石榴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ZRANK fruits </a:t>
            </a:r>
            <a:r>
              <a:rPr lang="zh-CN" altLang="en-US" sz="1600"/>
              <a:t>芒果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852936"/>
            <a:ext cx="441928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集合 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166" y="980728"/>
            <a:ext cx="8786874" cy="51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无序的、</a:t>
            </a:r>
            <a:r>
              <a:rPr lang="zh-CN" altLang="en-US" sz="2000">
                <a:solidFill>
                  <a:srgbClr val="FF0000"/>
                </a:solidFill>
              </a:rPr>
              <a:t>去重的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元素是字符串类型</a:t>
            </a:r>
            <a:endParaRPr lang="en-US" altLang="zh-CN" sz="20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最多包含</a:t>
            </a:r>
            <a:r>
              <a:rPr lang="en-US" altLang="zh-CN" sz="2000"/>
              <a:t>2^32-1</a:t>
            </a:r>
            <a:r>
              <a:rPr lang="zh-CN" altLang="en-US" sz="2000"/>
              <a:t>元素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563325"/>
            <a:ext cx="450163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7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返回元素的逆序排名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ZREVRANK key member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ZREVRANK fruits </a:t>
            </a:r>
            <a:r>
              <a:rPr lang="zh-CN" altLang="en-US" sz="1600"/>
              <a:t>西瓜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ZREVRANK fruits </a:t>
            </a:r>
            <a:r>
              <a:rPr lang="zh-CN" altLang="en-US" sz="1600"/>
              <a:t>番石榴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ZREVRANK fruits </a:t>
            </a:r>
            <a:r>
              <a:rPr lang="zh-CN" altLang="en-US" sz="1600"/>
              <a:t>芒果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933055"/>
            <a:ext cx="4994451" cy="21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4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  正负方向   </a:t>
            </a:r>
            <a:r>
              <a:rPr lang="en-US" altLang="zh-CN"/>
              <a:t>0 -1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返回指定</a:t>
            </a:r>
            <a:r>
              <a:rPr lang="zh-CN" altLang="en-US" sz="2000">
                <a:solidFill>
                  <a:srgbClr val="FF0000"/>
                </a:solidFill>
              </a:rPr>
              <a:t>索引</a:t>
            </a:r>
            <a:r>
              <a:rPr lang="zh-CN" altLang="en-US" sz="2000"/>
              <a:t>区间元素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 key start stop [WITHSCORES]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</a:t>
            </a:r>
            <a:r>
              <a:rPr lang="en-US" altLang="zh-CN" sz="1600"/>
              <a:t>score</a:t>
            </a:r>
            <a:r>
              <a:rPr lang="zh-CN" altLang="en-US" sz="1600"/>
              <a:t>相同，则按照字典序</a:t>
            </a:r>
            <a:r>
              <a:rPr lang="en-US" altLang="zh-CN" sz="1600"/>
              <a:t>lexicographical order </a:t>
            </a:r>
            <a:r>
              <a:rPr lang="zh-CN" altLang="en-US" sz="1600"/>
              <a:t>排列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默认按照</a:t>
            </a:r>
            <a:r>
              <a:rPr lang="en-US" altLang="zh-CN" sz="1600"/>
              <a:t>score</a:t>
            </a:r>
            <a:r>
              <a:rPr lang="zh-CN" altLang="en-US" sz="1600"/>
              <a:t>从小到大，如果需要</a:t>
            </a:r>
            <a:r>
              <a:rPr lang="en-US" altLang="zh-CN" sz="1600"/>
              <a:t>score</a:t>
            </a:r>
            <a:r>
              <a:rPr lang="zh-CN" altLang="en-US" sz="1600"/>
              <a:t>从大到小排列，使用</a:t>
            </a:r>
            <a:r>
              <a:rPr lang="en-US" altLang="zh-CN" sz="1600"/>
              <a:t>ZREVRANGE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 fruits 0 2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 fruits -5 -4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501008"/>
            <a:ext cx="497833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4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返回指定索引区间元素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ZREVRANGE key start stop [WITHSCORES]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</a:t>
            </a:r>
            <a:r>
              <a:rPr lang="en-US" altLang="zh-CN" sz="1600"/>
              <a:t>score</a:t>
            </a:r>
            <a:r>
              <a:rPr lang="zh-CN" altLang="en-US" sz="1600"/>
              <a:t>相同，则按照字典序</a:t>
            </a:r>
            <a:r>
              <a:rPr lang="en-US" altLang="zh-CN" sz="1600"/>
              <a:t>lexicographical order </a:t>
            </a:r>
            <a:r>
              <a:rPr lang="zh-CN" altLang="en-US" sz="1600"/>
              <a:t>的 </a:t>
            </a:r>
            <a:r>
              <a:rPr lang="zh-CN" altLang="en-US" sz="1600" b="1"/>
              <a:t>逆序</a:t>
            </a:r>
            <a:r>
              <a:rPr lang="en-US" altLang="zh-CN" sz="1600"/>
              <a:t> </a:t>
            </a:r>
            <a:r>
              <a:rPr lang="zh-CN" altLang="en-US" sz="1600"/>
              <a:t>排列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默认按照</a:t>
            </a:r>
            <a:r>
              <a:rPr lang="en-US" altLang="zh-CN" sz="1600"/>
              <a:t>score</a:t>
            </a:r>
            <a:r>
              <a:rPr lang="zh-CN" altLang="en-US" sz="1600"/>
              <a:t>从大到小，如果需要</a:t>
            </a:r>
            <a:r>
              <a:rPr lang="en-US" altLang="zh-CN" sz="1600"/>
              <a:t>score</a:t>
            </a:r>
            <a:r>
              <a:rPr lang="zh-CN" altLang="en-US" sz="1600"/>
              <a:t>从小到大排列，使用</a:t>
            </a:r>
            <a:r>
              <a:rPr lang="en-US" altLang="zh-CN" sz="1600"/>
              <a:t>ZRANGE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fr-FR" altLang="zh-CN" sz="1600"/>
              <a:t>ZREVRANGE fruits 0 2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fr-FR" altLang="zh-CN" sz="1600"/>
              <a:t>ZREVRANGE fruits -5 -4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645024"/>
            <a:ext cx="5073400" cy="23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0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返回指定</a:t>
            </a:r>
            <a:r>
              <a:rPr lang="zh-CN" altLang="en-US" sz="2000">
                <a:solidFill>
                  <a:srgbClr val="FF0000"/>
                </a:solidFill>
              </a:rPr>
              <a:t>分值</a:t>
            </a:r>
            <a:r>
              <a:rPr lang="zh-CN" altLang="en-US" sz="2000"/>
              <a:t>区间元素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ZRANGEBYSCORE key min max [WITHSCORES] [LIMIT offset count]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返回</a:t>
            </a:r>
            <a:r>
              <a:rPr lang="en-US" altLang="zh-CN" sz="1600"/>
              <a:t>score</a:t>
            </a:r>
            <a:r>
              <a:rPr lang="zh-CN" altLang="en-US" sz="1600"/>
              <a:t>默认属于</a:t>
            </a:r>
            <a:r>
              <a:rPr lang="en-US" altLang="zh-CN" sz="1600"/>
              <a:t>[min,max]</a:t>
            </a:r>
            <a:r>
              <a:rPr lang="zh-CN" altLang="en-US" sz="1600"/>
              <a:t>之间，元素按照</a:t>
            </a:r>
            <a:r>
              <a:rPr lang="en-US" altLang="zh-CN" sz="1600"/>
              <a:t>score</a:t>
            </a:r>
            <a:r>
              <a:rPr lang="zh-CN" altLang="en-US" sz="1600"/>
              <a:t>升序排列，</a:t>
            </a:r>
            <a:r>
              <a:rPr lang="en-US" altLang="zh-CN" sz="1600"/>
              <a:t>score</a:t>
            </a:r>
            <a:r>
              <a:rPr lang="zh-CN" altLang="en-US" sz="1600"/>
              <a:t>相同字典序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LIMIT</a:t>
            </a:r>
            <a:r>
              <a:rPr lang="zh-CN" altLang="en-US" sz="1600"/>
              <a:t>中</a:t>
            </a:r>
            <a:r>
              <a:rPr lang="en-US" altLang="zh-CN" sz="1600"/>
              <a:t>offset</a:t>
            </a:r>
            <a:r>
              <a:rPr lang="zh-CN" altLang="en-US" sz="1600"/>
              <a:t>代表跳过多少个元素，</a:t>
            </a:r>
            <a:r>
              <a:rPr lang="en-US" altLang="zh-CN" sz="1600"/>
              <a:t>count</a:t>
            </a:r>
            <a:r>
              <a:rPr lang="zh-CN" altLang="en-US" sz="1600"/>
              <a:t>是返回几个。类似于</a:t>
            </a:r>
            <a:r>
              <a:rPr lang="en-US" altLang="zh-CN" sz="1600"/>
              <a:t>Mysql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使用小括号，修改区间为开区间，例如</a:t>
            </a:r>
            <a:r>
              <a:rPr lang="en-US" altLang="zh-CN" sz="1600"/>
              <a:t>(5</a:t>
            </a:r>
            <a:r>
              <a:rPr lang="zh-CN" altLang="en-US" sz="1600"/>
              <a:t>、</a:t>
            </a:r>
            <a:r>
              <a:rPr lang="en-US" altLang="zh-CN" sz="1600"/>
              <a:t>(10</a:t>
            </a:r>
            <a:r>
              <a:rPr lang="zh-CN" altLang="en-US" sz="1600"/>
              <a:t>、</a:t>
            </a:r>
            <a:r>
              <a:rPr lang="en-US" altLang="zh-CN" sz="1600"/>
              <a:t>5)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-inf</a:t>
            </a:r>
            <a:r>
              <a:rPr lang="zh-CN" altLang="en-US" sz="1600"/>
              <a:t>和</a:t>
            </a:r>
            <a:r>
              <a:rPr lang="en-US" altLang="zh-CN" sz="1600"/>
              <a:t>+inf</a:t>
            </a:r>
            <a:r>
              <a:rPr lang="zh-CN" altLang="en-US" sz="1600"/>
              <a:t>表示负无穷和正无穷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ZRANGEBYSCORE fruits 4.0 7.0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ZRANGEBYSCORE fruits (4 7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ZRANGEBYSCORE fruits </a:t>
            </a:r>
            <a:r>
              <a:rPr lang="en-US" altLang="zh-CN" sz="1600">
                <a:solidFill>
                  <a:srgbClr val="FF0000"/>
                </a:solidFill>
              </a:rPr>
              <a:t>-inf +inf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69" y="4715181"/>
            <a:ext cx="491543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67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返回指定分值区间元素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ZREVRANGEBYSCORE key min max [WITHSCORES] [LIMIT offset count]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返回</a:t>
            </a:r>
            <a:r>
              <a:rPr lang="en-US" altLang="zh-CN" sz="1600"/>
              <a:t>score</a:t>
            </a:r>
            <a:r>
              <a:rPr lang="zh-CN" altLang="en-US" sz="1600"/>
              <a:t>默认属于</a:t>
            </a:r>
            <a:r>
              <a:rPr lang="en-US" altLang="zh-CN" sz="1600"/>
              <a:t>[min,max]</a:t>
            </a:r>
            <a:r>
              <a:rPr lang="zh-CN" altLang="en-US" sz="1600"/>
              <a:t>之间，元素按照</a:t>
            </a:r>
            <a:r>
              <a:rPr lang="en-US" altLang="zh-CN" sz="1600"/>
              <a:t>score</a:t>
            </a:r>
            <a:r>
              <a:rPr lang="zh-CN" altLang="en-US" sz="1600"/>
              <a:t>降序排列，</a:t>
            </a:r>
            <a:r>
              <a:rPr lang="en-US" altLang="zh-CN" sz="1600"/>
              <a:t>score</a:t>
            </a:r>
            <a:r>
              <a:rPr lang="zh-CN" altLang="en-US" sz="1600"/>
              <a:t>相同字典降序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LIMIT</a:t>
            </a:r>
            <a:r>
              <a:rPr lang="zh-CN" altLang="en-US" sz="1600"/>
              <a:t>中</a:t>
            </a:r>
            <a:r>
              <a:rPr lang="en-US" altLang="zh-CN" sz="1600"/>
              <a:t>offset</a:t>
            </a:r>
            <a:r>
              <a:rPr lang="zh-CN" altLang="en-US" sz="1600"/>
              <a:t>代表跳过多少个元素，</a:t>
            </a:r>
            <a:r>
              <a:rPr lang="en-US" altLang="zh-CN" sz="1600"/>
              <a:t>count</a:t>
            </a:r>
            <a:r>
              <a:rPr lang="zh-CN" altLang="en-US" sz="1600"/>
              <a:t>是返回几个。类似于</a:t>
            </a:r>
            <a:r>
              <a:rPr lang="en-US" altLang="zh-CN" sz="1600"/>
              <a:t>Mysql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使用小括号，修改区间为开区间，例如</a:t>
            </a:r>
            <a:r>
              <a:rPr lang="en-US" altLang="zh-CN" sz="1600"/>
              <a:t>(5</a:t>
            </a:r>
            <a:r>
              <a:rPr lang="zh-CN" altLang="en-US" sz="1600"/>
              <a:t>、</a:t>
            </a:r>
            <a:r>
              <a:rPr lang="en-US" altLang="zh-CN" sz="1600"/>
              <a:t>(10</a:t>
            </a:r>
            <a:r>
              <a:rPr lang="zh-CN" altLang="en-US" sz="1600"/>
              <a:t>、</a:t>
            </a:r>
            <a:r>
              <a:rPr lang="en-US" altLang="zh-CN" sz="1600"/>
              <a:t>5)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-inf</a:t>
            </a:r>
            <a:r>
              <a:rPr lang="zh-CN" altLang="en-US" sz="1600"/>
              <a:t>和</a:t>
            </a:r>
            <a:r>
              <a:rPr lang="en-US" altLang="zh-CN" sz="1600"/>
              <a:t>+inf</a:t>
            </a:r>
            <a:r>
              <a:rPr lang="zh-CN" altLang="en-US" sz="1600"/>
              <a:t>表示负无穷和正无穷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ZREVRANGEBYSCORE fruits 7.0 4.0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ZRANGEBYSCORE fruits 7 (4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ZRANGEBYSCORE fruits +inf -inf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725144"/>
            <a:ext cx="443313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1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移除指定排名范围的元素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ZREMRANGE</a:t>
            </a:r>
            <a:r>
              <a:rPr lang="en-US" altLang="zh-CN" sz="1600">
                <a:solidFill>
                  <a:srgbClr val="FF0000"/>
                </a:solidFill>
              </a:rPr>
              <a:t>BYRANK</a:t>
            </a:r>
            <a:r>
              <a:rPr lang="en-US" altLang="zh-CN" sz="1600"/>
              <a:t> key start stop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ZREMRANGEBYRANK fruits 0 2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ZRANGE fruits 0 -1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17032"/>
            <a:ext cx="4857344" cy="216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81" y="5013176"/>
            <a:ext cx="214145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移除指定分值范围的元素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ZREMRANGE</a:t>
            </a:r>
            <a:r>
              <a:rPr lang="en-US" altLang="zh-CN" sz="1600">
                <a:solidFill>
                  <a:srgbClr val="FF0000"/>
                </a:solidFill>
              </a:rPr>
              <a:t>BYSCORE</a:t>
            </a:r>
            <a:r>
              <a:rPr lang="en-US" altLang="zh-CN" sz="1600"/>
              <a:t> key min max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fr-FR" altLang="zh-CN" sz="1600"/>
              <a:t>ZREMRANGEBYSCORE fruits 3.0 5.0 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fr-FR" altLang="zh-CN" sz="1600"/>
              <a:t>ZRANGE fruits 0 -1</a:t>
            </a:r>
            <a:endParaRPr lang="en-US" altLang="zh-CN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49080"/>
            <a:ext cx="4575455" cy="19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返回集合中元素个数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ZCARD 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返回指定范围中元素的个数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fr-FR" altLang="zh-CN" sz="1600"/>
              <a:t>ZCOUNT key min max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fr-FR" altLang="zh-CN" sz="1600"/>
              <a:t>ZCOUNT fruits 4 7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fr-FR" altLang="zh-CN" sz="1600"/>
              <a:t>ZCOUNT fruits (4 7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5013176"/>
            <a:ext cx="4962761" cy="8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76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并集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ZUNIONSTORE destination numkeys key [key ...] [</a:t>
            </a:r>
            <a:r>
              <a:rPr lang="en-US" altLang="zh-CN" sz="1600">
                <a:highlight>
                  <a:srgbClr val="FFFF00"/>
                </a:highlight>
              </a:rPr>
              <a:t>WEIGHTS weight</a:t>
            </a:r>
            <a:r>
              <a:rPr lang="en-US" altLang="zh-CN" sz="1600"/>
              <a:t>] </a:t>
            </a:r>
            <a:r>
              <a:rPr lang="en-US" altLang="zh-CN" sz="1600">
                <a:solidFill>
                  <a:srgbClr val="FF0000"/>
                </a:solidFill>
              </a:rPr>
              <a:t>[AGGREGATE SUM|MIN|MAX]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numkeys</a:t>
            </a:r>
            <a:r>
              <a:rPr lang="zh-CN" altLang="en-US" sz="1600"/>
              <a:t>指定</a:t>
            </a:r>
            <a:r>
              <a:rPr lang="en-US" altLang="zh-CN" sz="1600"/>
              <a:t>key</a:t>
            </a:r>
            <a:r>
              <a:rPr lang="zh-CN" altLang="en-US" sz="1600"/>
              <a:t>的数量，必须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WEIGHTS</a:t>
            </a:r>
            <a:r>
              <a:rPr lang="zh-CN" altLang="en-US" sz="1600"/>
              <a:t>选项，与前面设定的</a:t>
            </a:r>
            <a:r>
              <a:rPr lang="en-US" altLang="zh-CN" sz="1600"/>
              <a:t>key</a:t>
            </a:r>
            <a:r>
              <a:rPr lang="zh-CN" altLang="en-US" sz="1600"/>
              <a:t>对应，对应</a:t>
            </a:r>
            <a:r>
              <a:rPr lang="en-US" altLang="zh-CN" sz="1600"/>
              <a:t>key</a:t>
            </a:r>
            <a:r>
              <a:rPr lang="zh-CN" altLang="en-US" sz="1600"/>
              <a:t>中每一个</a:t>
            </a:r>
            <a:r>
              <a:rPr lang="en-US" altLang="zh-CN" sz="1600"/>
              <a:t>score</a:t>
            </a:r>
            <a:r>
              <a:rPr lang="zh-CN" altLang="en-US" sz="1600"/>
              <a:t>都要乘以这个权重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AGGREGATE</a:t>
            </a:r>
            <a:r>
              <a:rPr lang="zh-CN" altLang="en-US" sz="1600"/>
              <a:t>选项，指定并集结果的聚合方式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SUM</a:t>
            </a:r>
            <a:r>
              <a:rPr lang="zh-CN" altLang="en-US" sz="1600"/>
              <a:t>：将所有集合中某一个元素的</a:t>
            </a:r>
            <a:r>
              <a:rPr lang="en-US" altLang="zh-CN" sz="1600"/>
              <a:t>score</a:t>
            </a:r>
            <a:r>
              <a:rPr lang="zh-CN" altLang="en-US" sz="1600"/>
              <a:t>值之和作为结果集中该成员的</a:t>
            </a:r>
            <a:r>
              <a:rPr lang="en-US" altLang="zh-CN" sz="1600"/>
              <a:t>score</a:t>
            </a:r>
            <a:r>
              <a:rPr lang="zh-CN" altLang="en-US" sz="1600"/>
              <a:t>值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MIN</a:t>
            </a:r>
            <a:r>
              <a:rPr lang="zh-CN" altLang="en-US" sz="1600"/>
              <a:t>：将所有集合中某一个元素的</a:t>
            </a:r>
            <a:r>
              <a:rPr lang="en-US" altLang="zh-CN" sz="1600"/>
              <a:t>score</a:t>
            </a:r>
            <a:r>
              <a:rPr lang="zh-CN" altLang="en-US" sz="1600"/>
              <a:t>值中最小值作为结果集中该成员的</a:t>
            </a:r>
            <a:r>
              <a:rPr lang="en-US" altLang="zh-CN" sz="1600"/>
              <a:t>score</a:t>
            </a:r>
            <a:r>
              <a:rPr lang="zh-CN" altLang="en-US" sz="1600"/>
              <a:t>值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MAX</a:t>
            </a:r>
            <a:r>
              <a:rPr lang="zh-CN" altLang="en-US" sz="1600"/>
              <a:t>：将所有集合中某一个元素的</a:t>
            </a:r>
            <a:r>
              <a:rPr lang="en-US" altLang="zh-CN" sz="1600"/>
              <a:t>score</a:t>
            </a:r>
            <a:r>
              <a:rPr lang="zh-CN" altLang="en-US" sz="1600"/>
              <a:t>值中最大值作为结果集中该成员的</a:t>
            </a:r>
            <a:r>
              <a:rPr lang="en-US" altLang="zh-CN" sz="1600"/>
              <a:t>score</a:t>
            </a:r>
            <a:r>
              <a:rPr lang="zh-CN" altLang="en-US" sz="1600"/>
              <a:t>值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120712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ZADD scores1 70 tom 80 peter 60 john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ZADD scores2 90 peter 60 ben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ZUNION</a:t>
            </a:r>
            <a:r>
              <a:rPr lang="en-US" altLang="zh-CN" sz="1600">
                <a:solidFill>
                  <a:srgbClr val="FF0000"/>
                </a:solidFill>
              </a:rPr>
              <a:t>STORE</a:t>
            </a:r>
            <a:r>
              <a:rPr lang="en-US" altLang="zh-CN" sz="1600"/>
              <a:t> scores-all 2 scores1 scores2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ZUNIONSTORE scores-all1 2 scores1 scores2 AGGREGATE SUM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ZUNIONSTORE scores-all2 2 scores1 scores2 WEIGHTS 1 0.5 AGGREGATE SUM</a:t>
            </a:r>
          </a:p>
        </p:txBody>
      </p:sp>
    </p:spTree>
    <p:extLst>
      <p:ext uri="{BB962C8B-B14F-4D97-AF65-F5344CB8AC3E}">
        <p14:creationId xmlns:p14="http://schemas.microsoft.com/office/powerpoint/2010/main" val="93789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增加一个或多个元素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key member [member ...]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如果元素已经存在，则自动忽略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friends peter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friends jack tom john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friends may tom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56792"/>
            <a:ext cx="3493622" cy="43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50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交集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ZINTERSTORE destination numkeys key [key ...] [WEIGHTS weight] [AGGREGATE SUM|MIN|MAX]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numkeys</a:t>
            </a:r>
            <a:r>
              <a:rPr lang="zh-CN" altLang="en-US" sz="1600"/>
              <a:t>指定</a:t>
            </a:r>
            <a:r>
              <a:rPr lang="en-US" altLang="zh-CN" sz="1600"/>
              <a:t>key</a:t>
            </a:r>
            <a:r>
              <a:rPr lang="zh-CN" altLang="en-US" sz="1600"/>
              <a:t>的数量，必须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WEIGHTS</a:t>
            </a:r>
            <a:r>
              <a:rPr lang="zh-CN" altLang="en-US" sz="1600"/>
              <a:t>选项，与前面设定的</a:t>
            </a:r>
            <a:r>
              <a:rPr lang="en-US" altLang="zh-CN" sz="1600"/>
              <a:t>key</a:t>
            </a:r>
            <a:r>
              <a:rPr lang="zh-CN" altLang="en-US" sz="1600"/>
              <a:t>对应，对应</a:t>
            </a:r>
            <a:r>
              <a:rPr lang="en-US" altLang="zh-CN" sz="1600"/>
              <a:t>key</a:t>
            </a:r>
            <a:r>
              <a:rPr lang="zh-CN" altLang="en-US" sz="1600"/>
              <a:t>中每一个</a:t>
            </a:r>
            <a:r>
              <a:rPr lang="en-US" altLang="zh-CN" sz="1600"/>
              <a:t>score</a:t>
            </a:r>
            <a:r>
              <a:rPr lang="zh-CN" altLang="en-US" sz="1600"/>
              <a:t>都要乘以这个权重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AGGREGATE</a:t>
            </a:r>
            <a:r>
              <a:rPr lang="zh-CN" altLang="en-US" sz="1600"/>
              <a:t>选项，指定并集结果的聚合方式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SUM</a:t>
            </a:r>
            <a:r>
              <a:rPr lang="zh-CN" altLang="en-US" sz="1600"/>
              <a:t>：将所有集合中某一个元素的</a:t>
            </a:r>
            <a:r>
              <a:rPr lang="en-US" altLang="zh-CN" sz="1600"/>
              <a:t>score</a:t>
            </a:r>
            <a:r>
              <a:rPr lang="zh-CN" altLang="en-US" sz="1600"/>
              <a:t>值之和作为结果集中该成员的</a:t>
            </a:r>
            <a:r>
              <a:rPr lang="en-US" altLang="zh-CN" sz="1600"/>
              <a:t>score</a:t>
            </a:r>
            <a:r>
              <a:rPr lang="zh-CN" altLang="en-US" sz="1600"/>
              <a:t>值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MIN</a:t>
            </a:r>
            <a:r>
              <a:rPr lang="zh-CN" altLang="en-US" sz="1600"/>
              <a:t>：将所有集合中某一个元素的</a:t>
            </a:r>
            <a:r>
              <a:rPr lang="en-US" altLang="zh-CN" sz="1600"/>
              <a:t>score</a:t>
            </a:r>
            <a:r>
              <a:rPr lang="zh-CN" altLang="en-US" sz="1600"/>
              <a:t>值中最小值作为结果集中该成员的</a:t>
            </a:r>
            <a:r>
              <a:rPr lang="en-US" altLang="zh-CN" sz="1600"/>
              <a:t>score</a:t>
            </a:r>
            <a:r>
              <a:rPr lang="zh-CN" altLang="en-US" sz="1600"/>
              <a:t>值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MAX</a:t>
            </a:r>
            <a:r>
              <a:rPr lang="zh-CN" altLang="en-US" sz="1600"/>
              <a:t>：将所有集合中某一个元素的</a:t>
            </a:r>
            <a:r>
              <a:rPr lang="en-US" altLang="zh-CN" sz="1600"/>
              <a:t>score</a:t>
            </a:r>
            <a:r>
              <a:rPr lang="zh-CN" altLang="en-US" sz="1600"/>
              <a:t>值中最大值作为结果集中该成员的</a:t>
            </a:r>
            <a:r>
              <a:rPr lang="en-US" altLang="zh-CN" sz="1600"/>
              <a:t>score</a:t>
            </a:r>
            <a:r>
              <a:rPr lang="zh-CN" altLang="en-US" sz="1600"/>
              <a:t>值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1868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有序集合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网易音乐排行榜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怎么做？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3"/>
            <a:ext cx="5904656" cy="46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82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有序集合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357126" y="980728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分析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每首歌的歌名作为元素（先不考虑重复）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每首歌的播放次数作为分值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ZREVRANGE</a:t>
            </a:r>
            <a:r>
              <a:rPr lang="zh-CN" altLang="en-US" sz="2000"/>
              <a:t>来获取播放次数最多的歌曲（就是最多播放榜了，云音乐热歌榜，没有竞价，没有权重）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989858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有序集合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新浪微博翻页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新闻网站、博客、论坛、搜索引擎，页面列表条目多，都需要分页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blog</a:t>
            </a:r>
            <a:r>
              <a:rPr lang="zh-CN" altLang="en-US" sz="2000"/>
              <a:t>这个</a:t>
            </a:r>
            <a:r>
              <a:rPr lang="en-US" altLang="zh-CN" sz="2000"/>
              <a:t>key</a:t>
            </a:r>
            <a:r>
              <a:rPr lang="zh-CN" altLang="en-US" sz="2000"/>
              <a:t>中使用时间戳作为</a:t>
            </a:r>
            <a:r>
              <a:rPr lang="en-US" altLang="zh-CN" sz="2000"/>
              <a:t>score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blog 1407000000 '</a:t>
            </a:r>
            <a:r>
              <a:rPr lang="zh-CN" altLang="en-US" sz="2000"/>
              <a:t>今天天气不错</a:t>
            </a:r>
            <a:r>
              <a:rPr lang="en-US" altLang="zh-CN" sz="2000"/>
              <a:t>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blog 1450000000 '</a:t>
            </a:r>
            <a:r>
              <a:rPr lang="zh-CN" altLang="en-US" sz="2000"/>
              <a:t>今天我们学习</a:t>
            </a:r>
            <a:r>
              <a:rPr lang="en-US" altLang="zh-CN" sz="2000"/>
              <a:t>Redis'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blog 1560000000 '</a:t>
            </a:r>
            <a:r>
              <a:rPr lang="zh-CN" altLang="en-US" sz="2000"/>
              <a:t>几个</a:t>
            </a:r>
            <a:r>
              <a:rPr lang="en-US" altLang="zh-CN" sz="2000"/>
              <a:t>Redis</a:t>
            </a:r>
            <a:r>
              <a:rPr lang="zh-CN" altLang="en-US" sz="2000"/>
              <a:t>使用示例</a:t>
            </a:r>
            <a:r>
              <a:rPr lang="en-US" altLang="zh-CN" sz="2000"/>
              <a:t>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ZREVRANGE blog 0 10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ZREVRANGE blog 11 20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270075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有序集合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京东图书畅销榜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单日榜，计算出周榜单、月榜单、年榜单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怎么做？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76548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有序集合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京东图书畅销榜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bookboard-001 1000 'java' 1500 'Redis' 2000 'haoop'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bookboard-002 1020 'java' 1500 'Redis' 2100 'haoop'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bookboard-003 1620 'java' 1510 'Redis' 3000 'haoop'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ZUNIONSTORE bookboard-001:003 3 bookboard-001 bookboard-002 bookboard-003</a:t>
            </a:r>
            <a:r>
              <a:rPr lang="zh-CN" altLang="en-US" sz="2000"/>
              <a:t>，行吗？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14012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有序集合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京东图书畅销榜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bookboard-001 1000 'java' 1500 'Redis' 2000 'haoop'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bookboard-002 1020 'java' 1500 'Redis' 2100 'haoop'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ZADD bookboard-003 1620 'java' 1510 'Redis' 3000 'haoop'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ZUNIONSTORE bookboard-001:003 3 bookboard-001 bookboard-002 bookboard-003 AGGREGATE MAX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并集，使用</a:t>
            </a:r>
            <a:r>
              <a:rPr lang="en-US" altLang="zh-CN" sz="2000"/>
              <a:t>max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/>
              <a:t>注意：参与并集运算的集合较多，会造成</a:t>
            </a:r>
            <a:r>
              <a:rPr lang="en-US" altLang="zh-CN" sz="2000"/>
              <a:t>Redis</a:t>
            </a:r>
            <a:r>
              <a:rPr lang="zh-CN" altLang="en-US" sz="2000"/>
              <a:t>服务器阻塞，因此最好放在空闲时间或者备用服务器上进行计算</a:t>
            </a: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4663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移除一个或者多个元素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SREM key member [member ...]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元素不存在，自动忽略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SREM friends peter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SREM friends tom john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268760"/>
            <a:ext cx="3583576" cy="46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返回集合包含的所有元素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SMEMBERS 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如果集合元素过多，例如百万个，需要遍历，可能会造成服务器阻塞，生产环境应避免使用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检查给定元素是否存在于集合中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SISMEMBER key member</a:t>
            </a:r>
          </a:p>
        </p:txBody>
      </p:sp>
    </p:spTree>
    <p:extLst>
      <p:ext uri="{BB962C8B-B14F-4D97-AF65-F5344CB8AC3E}">
        <p14:creationId xmlns:p14="http://schemas.microsoft.com/office/powerpoint/2010/main" val="39715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集合的无序性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friendsnew "peter" "jack" "tom" "john" "may" "ben"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anotherfriends "peter" "jack" "tom" "john" "may" "ben"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SMEMBERS friends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SMEMBERS anotherfriends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注意，</a:t>
            </a:r>
            <a:r>
              <a:rPr lang="en-US" altLang="zh-CN" sz="1600"/>
              <a:t> SMEMBERS </a:t>
            </a:r>
            <a:r>
              <a:rPr lang="zh-CN" altLang="en-US" sz="1600" b="1"/>
              <a:t>有可能</a:t>
            </a:r>
            <a:r>
              <a:rPr lang="zh-CN" altLang="en-US" sz="1600"/>
              <a:t>返回不同的结果，所以，如果需要存储有序且不重复的数据使用有序集合，存储有序可重复的使用列表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7890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>
                <a:solidFill>
                  <a:srgbClr val="FF0000"/>
                </a:solidFill>
              </a:rPr>
              <a:t>随机返回集合中指定个数的</a:t>
            </a:r>
            <a:endParaRPr lang="en-US" altLang="zh-CN" sz="200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SRANDMEMBER key [count]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 </a:t>
            </a:r>
            <a:r>
              <a:rPr lang="en-US" altLang="zh-CN" sz="1600"/>
              <a:t>count </a:t>
            </a:r>
            <a:r>
              <a:rPr lang="zh-CN" altLang="en-US" sz="1600"/>
              <a:t>为正数，且小于集合基数，那么命令返回一个包含 </a:t>
            </a:r>
            <a:r>
              <a:rPr lang="en-US" altLang="zh-CN" sz="1600"/>
              <a:t>count </a:t>
            </a:r>
            <a:r>
              <a:rPr lang="zh-CN" altLang="en-US" sz="1600"/>
              <a:t>个元素的数组，数组中的元素各不相同。如果 </a:t>
            </a:r>
            <a:r>
              <a:rPr lang="en-US" altLang="zh-CN" sz="1600"/>
              <a:t>count </a:t>
            </a:r>
            <a:r>
              <a:rPr lang="zh-CN" altLang="en-US" sz="1600"/>
              <a:t>大于等于集合基数，那么返回整个集合  最多返回整个集合 </a:t>
            </a:r>
            <a:r>
              <a:rPr lang="en-US" altLang="zh-CN" sz="1600"/>
              <a:t>conut&gt;=0</a:t>
            </a:r>
            <a:endParaRPr lang="zh-CN" altLang="en-US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 </a:t>
            </a:r>
            <a:r>
              <a:rPr lang="en-US" altLang="zh-CN" sz="1600"/>
              <a:t>count </a:t>
            </a:r>
            <a:r>
              <a:rPr lang="zh-CN" altLang="en-US" sz="1600"/>
              <a:t>为负数，那么命令返回一个数组，数组中的元素可能会重复出现多次，而数组的长度为 </a:t>
            </a:r>
            <a:r>
              <a:rPr lang="en-US" altLang="zh-CN" sz="1600"/>
              <a:t>count </a:t>
            </a:r>
            <a:r>
              <a:rPr lang="zh-CN" altLang="en-US" sz="1600"/>
              <a:t>的绝对值  </a:t>
            </a:r>
            <a:r>
              <a:rPr lang="en-US" altLang="zh-CN" sz="1600"/>
              <a:t>count &lt; 0   </a:t>
            </a:r>
            <a:r>
              <a:rPr lang="zh-CN" altLang="en-US" sz="1600"/>
              <a:t>长度为</a:t>
            </a:r>
            <a:r>
              <a:rPr lang="en-US" altLang="zh-CN" sz="1600"/>
              <a:t>count</a:t>
            </a:r>
            <a:r>
              <a:rPr lang="zh-CN" altLang="en-US" sz="1600"/>
              <a:t>绝对值，元素可能重复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 </a:t>
            </a:r>
            <a:r>
              <a:rPr lang="en-US" altLang="zh-CN" sz="1600"/>
              <a:t>count </a:t>
            </a:r>
            <a:r>
              <a:rPr lang="zh-CN" altLang="en-US" sz="1600"/>
              <a:t>为 </a:t>
            </a:r>
            <a:r>
              <a:rPr lang="en-US" altLang="zh-CN" sz="1600"/>
              <a:t>0</a:t>
            </a:r>
            <a:r>
              <a:rPr lang="zh-CN" altLang="en-US" sz="1600"/>
              <a:t>，返回空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 </a:t>
            </a:r>
            <a:r>
              <a:rPr lang="en-US" altLang="zh-CN" sz="1600"/>
              <a:t>count </a:t>
            </a:r>
            <a:r>
              <a:rPr lang="zh-CN" altLang="en-US" sz="1600"/>
              <a:t>不指定，随机返回一个元素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friend "peter" "jack" "tom" "john" "may" "ben"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SRANDMEMBER friends 3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SRANDMEMBER friends -5</a:t>
            </a:r>
          </a:p>
        </p:txBody>
      </p:sp>
    </p:spTree>
    <p:extLst>
      <p:ext uri="{BB962C8B-B14F-4D97-AF65-F5344CB8AC3E}">
        <p14:creationId xmlns:p14="http://schemas.microsoft.com/office/powerpoint/2010/main" val="41197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返回集合中元素的个数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SCARD key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</a:rPr>
              <a:t>键的结果会保存信息，集合长度就记录在里面，所以不需要遍历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随机从集合中移除并返回这个被移除的元素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SPOP key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把元素从源集合移动到目标集合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</a:rPr>
              <a:t>SMOVE</a:t>
            </a:r>
            <a:r>
              <a:rPr lang="en-US" altLang="zh-CN" sz="1600"/>
              <a:t> source destination member</a:t>
            </a:r>
          </a:p>
        </p:txBody>
      </p:sp>
    </p:spTree>
    <p:extLst>
      <p:ext uri="{BB962C8B-B14F-4D97-AF65-F5344CB8AC3E}">
        <p14:creationId xmlns:p14="http://schemas.microsoft.com/office/powerpoint/2010/main" val="371376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的集合操作   </a:t>
            </a:r>
            <a:r>
              <a:rPr lang="en-US" altLang="zh-CN"/>
              <a:t>join 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>
                <a:solidFill>
                  <a:srgbClr val="FF0000"/>
                </a:solidFill>
              </a:rPr>
              <a:t>差集</a:t>
            </a:r>
            <a:endParaRPr lang="en-US" altLang="zh-CN" sz="200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>
                <a:solidFill>
                  <a:srgbClr val="FF0000"/>
                </a:solidFill>
              </a:rPr>
              <a:t>SDIFF key [key ...]</a:t>
            </a:r>
            <a:r>
              <a:rPr lang="zh-CN" altLang="en-US" sz="1600">
                <a:solidFill>
                  <a:srgbClr val="FF0000"/>
                </a:solidFill>
              </a:rPr>
              <a:t>，从第一个</a:t>
            </a:r>
            <a:r>
              <a:rPr lang="en-US" altLang="zh-CN" sz="1600">
                <a:solidFill>
                  <a:srgbClr val="FF0000"/>
                </a:solidFill>
              </a:rPr>
              <a:t>key</a:t>
            </a:r>
            <a:r>
              <a:rPr lang="zh-CN" altLang="en-US" sz="1600">
                <a:solidFill>
                  <a:srgbClr val="FF0000"/>
                </a:solidFill>
              </a:rPr>
              <a:t>的集合中去除其他集合和自己的交集部分</a:t>
            </a:r>
            <a:endParaRPr lang="en-US" altLang="zh-CN" sz="160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SDIFFSTORE destination key [key ...]</a:t>
            </a:r>
            <a:r>
              <a:rPr lang="zh-CN" altLang="en-US" sz="1600"/>
              <a:t>，将差集结果存储在目标</a:t>
            </a:r>
            <a:r>
              <a:rPr lang="en-US" altLang="zh-CN" sz="1600"/>
              <a:t>key</a:t>
            </a:r>
            <a:r>
              <a:rPr lang="zh-CN" altLang="en-US" sz="1600"/>
              <a:t>中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举例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number1 123 456 789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SADD number2 123 456 999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SDIFF number1 number2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429000"/>
            <a:ext cx="386917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11675</TotalTime>
  <Words>1877</Words>
  <Application>Microsoft Office PowerPoint</Application>
  <PresentationFormat>全屏显示(4:3)</PresentationFormat>
  <Paragraphs>276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Wingdings</vt:lpstr>
      <vt:lpstr>Office 主题​​</vt:lpstr>
      <vt:lpstr>Redis数据模型</vt:lpstr>
      <vt:lpstr>Set集合 </vt:lpstr>
      <vt:lpstr>命令</vt:lpstr>
      <vt:lpstr>命令</vt:lpstr>
      <vt:lpstr>命令</vt:lpstr>
      <vt:lpstr>命令</vt:lpstr>
      <vt:lpstr>命令</vt:lpstr>
      <vt:lpstr>命令</vt:lpstr>
      <vt:lpstr>Set的集合操作   join 7</vt:lpstr>
      <vt:lpstr>Set的集合操作</vt:lpstr>
      <vt:lpstr>Set的集合操作</vt:lpstr>
      <vt:lpstr>Set集合</vt:lpstr>
      <vt:lpstr>SortedSet有序集合</vt:lpstr>
      <vt:lpstr>SortedSet有序集合</vt:lpstr>
      <vt:lpstr>命令</vt:lpstr>
      <vt:lpstr>命令</vt:lpstr>
      <vt:lpstr>命令</vt:lpstr>
      <vt:lpstr>命令</vt:lpstr>
      <vt:lpstr>命令  元素  分值   索引</vt:lpstr>
      <vt:lpstr>命令</vt:lpstr>
      <vt:lpstr>命令  正负方向   0 -1</vt:lpstr>
      <vt:lpstr>命令</vt:lpstr>
      <vt:lpstr>命令</vt:lpstr>
      <vt:lpstr>命令</vt:lpstr>
      <vt:lpstr>命令</vt:lpstr>
      <vt:lpstr>命令</vt:lpstr>
      <vt:lpstr>命令</vt:lpstr>
      <vt:lpstr>命令</vt:lpstr>
      <vt:lpstr>命令</vt:lpstr>
      <vt:lpstr>命令</vt:lpstr>
      <vt:lpstr>SortedSet有序集合</vt:lpstr>
      <vt:lpstr>SortedSet有序集合</vt:lpstr>
      <vt:lpstr>SortedSet有序集合</vt:lpstr>
      <vt:lpstr>SortedSet有序集合</vt:lpstr>
      <vt:lpstr>SortedSet有序集合</vt:lpstr>
      <vt:lpstr>SortedSet有序集合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</dc:creator>
  <cp:lastModifiedBy>root</cp:lastModifiedBy>
  <cp:revision>210</cp:revision>
  <dcterms:created xsi:type="dcterms:W3CDTF">2016-06-12T06:23:35Z</dcterms:created>
  <dcterms:modified xsi:type="dcterms:W3CDTF">2018-01-17T08:48:26Z</dcterms:modified>
</cp:coreProperties>
</file>