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71" r:id="rId5"/>
    <p:sldId id="272" r:id="rId6"/>
    <p:sldId id="285" r:id="rId7"/>
    <p:sldId id="284" r:id="rId8"/>
    <p:sldId id="274" r:id="rId9"/>
    <p:sldId id="273" r:id="rId10"/>
    <p:sldId id="275" r:id="rId11"/>
    <p:sldId id="283" r:id="rId12"/>
    <p:sldId id="277" r:id="rId13"/>
    <p:sldId id="278" r:id="rId14"/>
    <p:sldId id="279" r:id="rId15"/>
    <p:sldId id="280" r:id="rId16"/>
    <p:sldId id="281" r:id="rId17"/>
    <p:sldId id="282" r:id="rId18"/>
    <p:sldId id="27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4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5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32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 sz="1800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596"/>
            <a:ext cx="9144000" cy="71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尚学堂大数据班 </a:t>
            </a:r>
            <a:r>
              <a:rPr lang="en-US" altLang="zh-CN" dirty="0"/>
              <a:t>   Yasaka</a:t>
            </a:r>
            <a:r>
              <a:rPr lang="zh-CN" altLang="en-US" dirty="0"/>
              <a:t>主讲   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en-US" altLang="zh-CN" dirty="0"/>
              <a:t>: 172599077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724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5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22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8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3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7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84C1-5AEB-41CE-8423-6F3CDEC7378A}" type="datetimeFigureOut">
              <a:rPr lang="zh-CN" altLang="en-US" smtClean="0"/>
              <a:t>2018/1/7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4596-6EEC-443E-815A-01304F5CA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0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zh-CN" altLang="en-US" dirty="0"/>
              <a:t>持久化  交换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dirty="0"/>
              <a:t>什么是持久化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将数据从掉电易失的内存存放到能够永久存储的设备上</a:t>
            </a:r>
            <a:endParaRPr lang="en-US" altLang="zh-CN" sz="1600" dirty="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 dirty="0" err="1"/>
              <a:t>Redis</a:t>
            </a:r>
            <a:r>
              <a:rPr lang="zh-CN" altLang="en-US" sz="2000" dirty="0"/>
              <a:t>为什么需要持久化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基于内存的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缓存服务器，需要吗？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内存数据库，需要吗？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消息队列，需要吗？</a:t>
            </a:r>
            <a:endParaRPr lang="en-US" altLang="zh-CN" sz="1600" dirty="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 dirty="0" err="1"/>
              <a:t>Redis</a:t>
            </a:r>
            <a:r>
              <a:rPr lang="zh-CN" altLang="en-US" sz="2000" dirty="0"/>
              <a:t>持久化方式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 dirty="0"/>
              <a:t>RDB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</a:t>
            </a:r>
            <a:r>
              <a:rPr lang="en-US" altLang="zh-CN" sz="1600"/>
              <a:t>DB</a:t>
            </a:r>
            <a:r>
              <a:rPr lang="zh-CN" altLang="en-US" sz="1600"/>
              <a:t>）   </a:t>
            </a:r>
            <a:r>
              <a:rPr lang="en-US" altLang="zh-CN" sz="1600"/>
              <a:t>hdfs:    fsimage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 dirty="0"/>
              <a:t>AOF</a:t>
            </a:r>
            <a:r>
              <a:rPr lang="zh-CN" altLang="en-US" sz="1600" dirty="0"/>
              <a:t>（</a:t>
            </a:r>
            <a:r>
              <a:rPr lang="en-US" altLang="zh-CN" sz="1600" err="1"/>
              <a:t>AppendOnlyFile</a:t>
            </a:r>
            <a:r>
              <a:rPr lang="zh-CN" altLang="en-US" sz="1600"/>
              <a:t>）   </a:t>
            </a:r>
            <a:r>
              <a:rPr lang="en-US" altLang="zh-CN" sz="1600"/>
              <a:t>hdfs :    edit logs    </a:t>
            </a:r>
            <a:r>
              <a:rPr lang="zh-CN" altLang="en-US" sz="1600">
                <a:solidFill>
                  <a:srgbClr val="FF0000"/>
                </a:solidFill>
              </a:rPr>
              <a:t>关闭的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1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优点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完全备份，不同时间的数据集备份可以做到多版本恢复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紧凑的单一文件，方便网络传输，适合灾难恢复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恢复大数据集速度较</a:t>
            </a:r>
            <a:r>
              <a:rPr lang="en-US" altLang="zh-CN" sz="1600"/>
              <a:t>AOF</a:t>
            </a:r>
            <a:r>
              <a:rPr lang="zh-CN" altLang="en-US" sz="1600"/>
              <a:t>快</a:t>
            </a:r>
            <a:endParaRPr lang="fr-FR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缺点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会丢失最近写入、修改的而未能持久化的数据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fork</a:t>
            </a:r>
            <a:r>
              <a:rPr lang="zh-CN" altLang="en-US" sz="1600"/>
              <a:t>过程非常耗时，会造成毫秒级不能响应客户端请求</a:t>
            </a:r>
            <a:endParaRPr lang="fr-FR" altLang="zh-CN" sz="1600"/>
          </a:p>
        </p:txBody>
      </p:sp>
    </p:spTree>
    <p:extLst>
      <p:ext uri="{BB962C8B-B14F-4D97-AF65-F5344CB8AC3E}">
        <p14:creationId xmlns:p14="http://schemas.microsoft.com/office/powerpoint/2010/main" val="294129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生产环境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创建一个定时任务</a:t>
            </a:r>
            <a:r>
              <a:rPr lang="en-US" altLang="zh-CN" sz="1600"/>
              <a:t>cron job</a:t>
            </a:r>
            <a:r>
              <a:rPr lang="zh-CN" altLang="en-US" sz="1600"/>
              <a:t>，每小时或者每天将</a:t>
            </a:r>
            <a:r>
              <a:rPr lang="en-US" altLang="zh-CN" sz="1600"/>
              <a:t>dump.rdb</a:t>
            </a:r>
            <a:r>
              <a:rPr lang="zh-CN" altLang="en-US" sz="1600"/>
              <a:t>复制到指定目录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确保备份文件名称带有日期时间信息，便于管理和还原对应的时间点的快照版本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定时任务删除过期的备份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如果有必要，跨物理主机、跨机架、异地备份</a:t>
            </a:r>
            <a:endParaRPr lang="fr-FR" altLang="zh-CN" sz="1600"/>
          </a:p>
        </p:txBody>
      </p:sp>
    </p:spTree>
    <p:extLst>
      <p:ext uri="{BB962C8B-B14F-4D97-AF65-F5344CB8AC3E}">
        <p14:creationId xmlns:p14="http://schemas.microsoft.com/office/powerpoint/2010/main" val="66275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-AOF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 dirty="0"/>
              <a:t>AOF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 dirty="0"/>
              <a:t>Append only file</a:t>
            </a:r>
            <a:r>
              <a:rPr lang="zh-CN" altLang="en-US" sz="1600" dirty="0"/>
              <a:t>，采用追加的方式保存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默认文件</a:t>
            </a:r>
            <a:r>
              <a:rPr lang="en-US" altLang="zh-CN" sz="1600" dirty="0" err="1"/>
              <a:t>appendonly.aof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记录所有的写操作命令，在服务启动的时候使用这些命令就可以还原数据库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调整</a:t>
            </a:r>
            <a:r>
              <a:rPr lang="en-US" altLang="zh-CN" sz="1600" dirty="0"/>
              <a:t>AOF</a:t>
            </a:r>
            <a:r>
              <a:rPr lang="zh-CN" altLang="en-US" sz="1600" dirty="0"/>
              <a:t>持久化策略，可以在服务出现故障时，不丢失任何数据，也可以丢失一秒的数据。相对于</a:t>
            </a:r>
            <a:r>
              <a:rPr lang="en-US" altLang="zh-CN" sz="1600" dirty="0"/>
              <a:t>RDB</a:t>
            </a:r>
            <a:r>
              <a:rPr lang="zh-CN" altLang="en-US" sz="1600" dirty="0"/>
              <a:t>损失小得多</a:t>
            </a:r>
            <a:endParaRPr lang="fr-FR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904432"/>
            <a:ext cx="4215679" cy="7405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45024"/>
            <a:ext cx="4032447" cy="738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509120"/>
            <a:ext cx="5007767" cy="7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74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-AOF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 dirty="0"/>
              <a:t>AOF</a:t>
            </a:r>
            <a:r>
              <a:rPr lang="zh-CN" altLang="en-US" sz="2000" dirty="0"/>
              <a:t>写入机制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AOF</a:t>
            </a:r>
            <a:r>
              <a:rPr lang="zh-CN" altLang="en-US" sz="1600"/>
              <a:t>方式不能保证绝对不丢失数据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目前</a:t>
            </a:r>
            <a:r>
              <a:rPr lang="zh-CN" altLang="en-US" sz="1600" dirty="0"/>
              <a:t>常见的操作系统中，执行</a:t>
            </a:r>
            <a:r>
              <a:rPr lang="zh-CN" altLang="en-US" sz="1600" dirty="0">
                <a:solidFill>
                  <a:srgbClr val="FF0000"/>
                </a:solidFill>
              </a:rPr>
              <a:t>系统调用</a:t>
            </a:r>
            <a:r>
              <a:rPr lang="en-US" altLang="zh-CN" sz="1600" dirty="0"/>
              <a:t>write</a:t>
            </a:r>
            <a:r>
              <a:rPr lang="zh-CN" altLang="en-US" sz="1600" dirty="0"/>
              <a:t>函数，将一些内容写入到某个文件里面时，为了提高效率，系统通常不会直接将内容写入硬盘里面，而是先将内容放入一个内存缓冲区（</a:t>
            </a:r>
            <a:r>
              <a:rPr lang="en-US" altLang="zh-CN" sz="1600" dirty="0"/>
              <a:t>buffer</a:t>
            </a:r>
            <a:r>
              <a:rPr lang="zh-CN" altLang="en-US" sz="1600" dirty="0"/>
              <a:t>）里面，等到缓冲区被填满，或者用户执行</a:t>
            </a:r>
            <a:r>
              <a:rPr lang="en-US" altLang="zh-CN" sz="1600" dirty="0" err="1"/>
              <a:t>fsync</a:t>
            </a:r>
            <a:r>
              <a:rPr lang="zh-CN" altLang="en-US" sz="1600" dirty="0"/>
              <a:t>调用和</a:t>
            </a:r>
            <a:r>
              <a:rPr lang="en-US" altLang="zh-CN" sz="1600" dirty="0" err="1"/>
              <a:t>fdatasync</a:t>
            </a:r>
            <a:r>
              <a:rPr lang="zh-CN" altLang="en-US" sz="1600" dirty="0"/>
              <a:t>调用时才将储存在缓冲区里的内容真正的写入到硬盘里，未写入磁盘之前，数据可能会丢失</a:t>
            </a:r>
            <a:endParaRPr lang="en-US" altLang="zh-CN" sz="1600" dirty="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写入磁盘的策略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appendfsync</a:t>
            </a:r>
            <a:r>
              <a:rPr lang="zh-CN" altLang="en-US" sz="1600" dirty="0"/>
              <a:t>选项，这个选项的值可以是</a:t>
            </a:r>
            <a:r>
              <a:rPr lang="en-US" altLang="zh-CN" sz="1600" dirty="0"/>
              <a:t>always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everysec</a:t>
            </a:r>
            <a:r>
              <a:rPr lang="zh-CN" altLang="en-US" sz="1600" dirty="0"/>
              <a:t>或者</a:t>
            </a:r>
            <a:r>
              <a:rPr lang="en-US" altLang="zh-CN" sz="1600" dirty="0"/>
              <a:t>no</a:t>
            </a: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1600" dirty="0"/>
              <a:t>Always</a:t>
            </a:r>
            <a:r>
              <a:rPr lang="zh-CN" altLang="en-US" sz="1600" dirty="0"/>
              <a:t>：服务器每写入一个命令，就调用一次</a:t>
            </a:r>
            <a:r>
              <a:rPr lang="en-US" altLang="zh-CN" sz="1600" dirty="0" err="1"/>
              <a:t>fdatasync</a:t>
            </a:r>
            <a:r>
              <a:rPr lang="zh-CN" altLang="en-US" sz="1600" dirty="0"/>
              <a:t>，将缓冲区里面的命令写入到硬盘。这种模式下，服务器出现故障，也不会丢失任何已经成功执行的命令数据</a:t>
            </a: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1600" dirty="0" err="1"/>
              <a:t>Everysec</a:t>
            </a:r>
            <a:r>
              <a:rPr lang="zh-CN" altLang="en-US" sz="1600" dirty="0"/>
              <a:t>（默认）：服务器每一秒重调用一次</a:t>
            </a:r>
            <a:r>
              <a:rPr lang="en-US" altLang="zh-CN" sz="1600" dirty="0" err="1"/>
              <a:t>fdatasync</a:t>
            </a:r>
            <a:r>
              <a:rPr lang="zh-CN" altLang="en-US" sz="1600" dirty="0"/>
              <a:t>，将缓冲区里面的命令写入到硬盘。这种模式下，服务器出现故障，最多只丢失一秒钟内的执行的命令数据</a:t>
            </a: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1600" dirty="0"/>
              <a:t>No</a:t>
            </a:r>
            <a:r>
              <a:rPr lang="zh-CN" altLang="en-US" sz="1600" dirty="0"/>
              <a:t>：服务器不主动调用</a:t>
            </a:r>
            <a:r>
              <a:rPr lang="en-US" altLang="zh-CN" sz="1600" dirty="0" err="1"/>
              <a:t>fdatasync</a:t>
            </a:r>
            <a:r>
              <a:rPr lang="zh-CN" altLang="en-US" sz="1600" dirty="0"/>
              <a:t>，由操作系统决定何时将缓冲区里面的命令写入到硬盘。这种模式下，服务器遭遇意外停机时，丢失命令的数量是不确定的</a:t>
            </a: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1600" dirty="0"/>
              <a:t>运行速度：</a:t>
            </a:r>
            <a:r>
              <a:rPr lang="en-US" altLang="zh-CN" sz="1600" dirty="0"/>
              <a:t>always</a:t>
            </a:r>
            <a:r>
              <a:rPr lang="zh-CN" altLang="en-US" sz="1600" dirty="0"/>
              <a:t>的速度慢，</a:t>
            </a:r>
            <a:r>
              <a:rPr lang="en-US" altLang="zh-CN" sz="1600" dirty="0" err="1"/>
              <a:t>everysec</a:t>
            </a:r>
            <a:r>
              <a:rPr lang="zh-CN" altLang="en-US" sz="1600" dirty="0"/>
              <a:t>和</a:t>
            </a:r>
            <a:r>
              <a:rPr lang="en-US" altLang="zh-CN" sz="1600" dirty="0"/>
              <a:t>no</a:t>
            </a:r>
            <a:r>
              <a:rPr lang="zh-CN" altLang="en-US" sz="1600" dirty="0"/>
              <a:t>都很快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4478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-AOF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AOF</a:t>
            </a:r>
            <a:r>
              <a:rPr lang="zh-CN" altLang="en-US" sz="1600"/>
              <a:t>重写机制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AOF</a:t>
            </a:r>
            <a:r>
              <a:rPr lang="zh-CN" altLang="en-US" sz="1600"/>
              <a:t>文件过大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合并重复的操作，</a:t>
            </a:r>
            <a:r>
              <a:rPr lang="en-US" altLang="zh-CN" sz="1600"/>
              <a:t>AOF</a:t>
            </a:r>
            <a:r>
              <a:rPr lang="zh-CN" altLang="en-US" sz="1600"/>
              <a:t>会使用尽可能少的命令来记录</a:t>
            </a:r>
            <a:endParaRPr lang="en-US" altLang="zh-CN" sz="160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重写过程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fork</a:t>
            </a:r>
            <a:r>
              <a:rPr lang="zh-CN" altLang="en-US" sz="1600"/>
              <a:t>一个子进程负责重写</a:t>
            </a:r>
            <a:r>
              <a:rPr lang="en-US" altLang="zh-CN" sz="1600"/>
              <a:t>AOF</a:t>
            </a:r>
            <a:r>
              <a:rPr lang="zh-CN" altLang="en-US" sz="1600"/>
              <a:t>文件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子进程会创建一个临时文件写入</a:t>
            </a:r>
            <a:r>
              <a:rPr lang="en-US" altLang="zh-CN" sz="1600"/>
              <a:t>AOF</a:t>
            </a:r>
            <a:r>
              <a:rPr lang="zh-CN" altLang="en-US" sz="1600"/>
              <a:t>信息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父进程会开辟一个内存缓冲区接收新的写命令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子进程重写完成后，父进程会获得一个信号，将父进程接收到的新的写操作由子进程写入到临时文件中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新文件替代旧文件</a:t>
            </a:r>
            <a:endParaRPr lang="en-US" altLang="zh-CN" sz="1600"/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1600"/>
              <a:t>注：如果写入操作的时候出现故障导致命令写半截，可以使用</a:t>
            </a:r>
            <a:r>
              <a:rPr lang="en-US" altLang="zh-CN" sz="1600"/>
              <a:t>redis-check-aof</a:t>
            </a:r>
            <a:r>
              <a:rPr lang="zh-CN" altLang="en-US" sz="1600"/>
              <a:t>工具修复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688639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-AOF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AOF</a:t>
            </a:r>
            <a:r>
              <a:rPr lang="zh-CN" altLang="en-US" sz="2000"/>
              <a:t>重写机制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en-US" altLang="zh-CN" sz="16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44367"/>
              </p:ext>
            </p:extLst>
          </p:nvPr>
        </p:nvGraphicFramePr>
        <p:xfrm>
          <a:off x="251520" y="972656"/>
          <a:ext cx="7761636" cy="526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0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128">
                <a:tc>
                  <a:txBody>
                    <a:bodyPr/>
                    <a:lstStyle/>
                    <a:p>
                      <a:r>
                        <a:rPr lang="zh-CN" altLang="en-US" dirty="0"/>
                        <a:t>原有</a:t>
                      </a:r>
                      <a:r>
                        <a:rPr lang="en-US" altLang="zh-CN" dirty="0"/>
                        <a:t>AOF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重写后的</a:t>
                      </a:r>
                      <a:r>
                        <a:rPr lang="en-US" altLang="zh-CN" dirty="0"/>
                        <a:t>AOF</a:t>
                      </a:r>
                      <a:r>
                        <a:rPr lang="zh-CN" altLang="en-US" dirty="0"/>
                        <a:t>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SELECT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SADD fruits “apple”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SADD fruits</a:t>
                      </a:r>
                      <a:r>
                        <a:rPr lang="en-US" altLang="zh-CN" baseline="0" dirty="0"/>
                        <a:t> “apple” “banana” “cherry”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SADD fruits “banana”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SET 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 “hello world again!”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SADD fruits “cherry”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RPUSH </a:t>
                      </a:r>
                      <a:r>
                        <a:rPr lang="en-US" altLang="zh-CN" dirty="0" err="1"/>
                        <a:t>lst</a:t>
                      </a:r>
                      <a:r>
                        <a:rPr lang="en-US" altLang="zh-CN" baseline="0" dirty="0"/>
                        <a:t> 3 5 7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SADD fruits “apple”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INCR</a:t>
                      </a:r>
                      <a:r>
                        <a:rPr lang="en-US" altLang="zh-CN" baseline="0" dirty="0"/>
                        <a:t> 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INCR 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DEL counter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SET 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 “hello world”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SET </a:t>
                      </a:r>
                      <a:r>
                        <a:rPr lang="en-US" altLang="zh-CN" dirty="0" err="1"/>
                        <a:t>msg</a:t>
                      </a:r>
                      <a:r>
                        <a:rPr lang="en-US" altLang="zh-CN" dirty="0"/>
                        <a:t> “hello world again!”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RPUSH </a:t>
                      </a:r>
                      <a:r>
                        <a:rPr lang="en-US" altLang="zh-CN" dirty="0" err="1"/>
                        <a:t>lst</a:t>
                      </a:r>
                      <a:r>
                        <a:rPr lang="en-US" altLang="zh-CN" dirty="0"/>
                        <a:t> 1 3 5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 dirty="0"/>
                        <a:t>RPUSH </a:t>
                      </a:r>
                      <a:r>
                        <a:rPr lang="en-US" altLang="zh-CN" dirty="0" err="1"/>
                        <a:t>lst</a:t>
                      </a:r>
                      <a:r>
                        <a:rPr lang="en-US" altLang="zh-CN" dirty="0"/>
                        <a:t>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360">
                <a:tc>
                  <a:txBody>
                    <a:bodyPr/>
                    <a:lstStyle/>
                    <a:p>
                      <a:r>
                        <a:rPr lang="en-US" altLang="zh-CN"/>
                        <a:t>LPOP 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53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-AOF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 dirty="0"/>
              <a:t>AOF</a:t>
            </a:r>
            <a:r>
              <a:rPr lang="zh-CN" altLang="en-US" sz="2000" dirty="0"/>
              <a:t>重写触发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手动：客户端向服务器发送</a:t>
            </a:r>
            <a:r>
              <a:rPr lang="en-US" altLang="zh-CN" sz="1600" dirty="0"/>
              <a:t>BGREWRITEAOF</a:t>
            </a:r>
            <a:r>
              <a:rPr lang="zh-CN" altLang="en-US" sz="1600" dirty="0"/>
              <a:t>命令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自动：配置文件中的选项，自动执行</a:t>
            </a:r>
            <a:r>
              <a:rPr lang="en-US" altLang="zh-CN" sz="1600" dirty="0"/>
              <a:t>BGREWRITEAOF</a:t>
            </a:r>
            <a:r>
              <a:rPr lang="zh-CN" altLang="en-US" sz="1600" dirty="0"/>
              <a:t>命令</a:t>
            </a:r>
            <a:endParaRPr lang="en-US" altLang="zh-CN" sz="1600" dirty="0"/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 dirty="0"/>
              <a:t>auto-</a:t>
            </a:r>
            <a:r>
              <a:rPr lang="en-US" altLang="zh-CN" sz="1400" dirty="0" err="1"/>
              <a:t>aof</a:t>
            </a:r>
            <a:r>
              <a:rPr lang="en-US" altLang="zh-CN" sz="1400" dirty="0"/>
              <a:t>-rewrite-min-size &lt;size&gt;</a:t>
            </a:r>
            <a:r>
              <a:rPr lang="zh-CN" altLang="en-US" sz="1400" dirty="0"/>
              <a:t>，触发</a:t>
            </a:r>
            <a:r>
              <a:rPr lang="en-US" altLang="zh-CN" sz="1400" dirty="0"/>
              <a:t>AOF</a:t>
            </a:r>
            <a:r>
              <a:rPr lang="zh-CN" altLang="en-US" sz="1400" dirty="0"/>
              <a:t>重写所需的最小体积：只要在</a:t>
            </a:r>
            <a:r>
              <a:rPr lang="en-US" altLang="zh-CN" sz="1400" dirty="0"/>
              <a:t>AOF</a:t>
            </a:r>
            <a:r>
              <a:rPr lang="zh-CN" altLang="en-US" sz="1400" dirty="0"/>
              <a:t>文件的体积大于等于</a:t>
            </a:r>
            <a:r>
              <a:rPr lang="en-US" altLang="zh-CN" sz="1400" dirty="0"/>
              <a:t>size</a:t>
            </a:r>
            <a:r>
              <a:rPr lang="zh-CN" altLang="en-US" sz="1400" dirty="0"/>
              <a:t>时，才会考虑是否需要进行</a:t>
            </a:r>
            <a:r>
              <a:rPr lang="en-US" altLang="zh-CN" sz="1400" dirty="0"/>
              <a:t>AOF</a:t>
            </a:r>
            <a:r>
              <a:rPr lang="zh-CN" altLang="en-US" sz="1400" dirty="0"/>
              <a:t>重写，这个选项用于避免对体积过小的</a:t>
            </a:r>
            <a:r>
              <a:rPr lang="en-US" altLang="zh-CN" sz="1400" dirty="0"/>
              <a:t>AOF</a:t>
            </a:r>
            <a:r>
              <a:rPr lang="zh-CN" altLang="en-US" sz="1400" dirty="0"/>
              <a:t>文件进行重写</a:t>
            </a:r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 dirty="0"/>
              <a:t>auto-</a:t>
            </a:r>
            <a:r>
              <a:rPr lang="en-US" altLang="zh-CN" sz="1400" dirty="0" err="1"/>
              <a:t>aof</a:t>
            </a:r>
            <a:r>
              <a:rPr lang="en-US" altLang="zh-CN" sz="1400" dirty="0"/>
              <a:t>-rewrite-percentage  &lt;percent&gt;</a:t>
            </a:r>
            <a:r>
              <a:rPr lang="zh-CN" altLang="en-US" sz="1400" dirty="0"/>
              <a:t>，指定触发重写所需的</a:t>
            </a:r>
            <a:r>
              <a:rPr lang="en-US" altLang="zh-CN" sz="1400" dirty="0"/>
              <a:t>AOF</a:t>
            </a:r>
            <a:r>
              <a:rPr lang="zh-CN" altLang="en-US" sz="1400" dirty="0"/>
              <a:t>文件体积百分比：当</a:t>
            </a:r>
            <a:r>
              <a:rPr lang="en-US" altLang="zh-CN" sz="1400" dirty="0"/>
              <a:t>AOF</a:t>
            </a:r>
            <a:r>
              <a:rPr lang="zh-CN" altLang="en-US" sz="1400" dirty="0"/>
              <a:t>文件的体积大于</a:t>
            </a:r>
            <a:r>
              <a:rPr lang="en-US" altLang="zh-CN" sz="1400" dirty="0"/>
              <a:t>auto-</a:t>
            </a:r>
            <a:r>
              <a:rPr lang="en-US" altLang="zh-CN" sz="1400" dirty="0" err="1"/>
              <a:t>aof</a:t>
            </a:r>
            <a:r>
              <a:rPr lang="en-US" altLang="zh-CN" sz="1400" dirty="0"/>
              <a:t>-rewrite-min-size</a:t>
            </a:r>
            <a:r>
              <a:rPr lang="zh-CN" altLang="en-US" sz="1400" dirty="0"/>
              <a:t>指定的体积，并且超过上一次重写之后的</a:t>
            </a:r>
            <a:r>
              <a:rPr lang="en-US" altLang="zh-CN" sz="1400" dirty="0"/>
              <a:t>AOF</a:t>
            </a:r>
            <a:r>
              <a:rPr lang="zh-CN" altLang="en-US" sz="1400" dirty="0"/>
              <a:t>文件体积的</a:t>
            </a:r>
            <a:r>
              <a:rPr lang="en-US" altLang="zh-CN" sz="1400" dirty="0"/>
              <a:t>percent %</a:t>
            </a:r>
            <a:r>
              <a:rPr lang="zh-CN" altLang="en-US" sz="1400" dirty="0"/>
              <a:t>时，就会触发</a:t>
            </a:r>
            <a:r>
              <a:rPr lang="en-US" altLang="zh-CN" sz="1400" dirty="0"/>
              <a:t>AOF</a:t>
            </a:r>
            <a:r>
              <a:rPr lang="zh-CN" altLang="en-US" sz="1400" dirty="0"/>
              <a:t>重写。（如果服务器刚刚启动不久，还没有进行过</a:t>
            </a:r>
            <a:r>
              <a:rPr lang="en-US" altLang="zh-CN" sz="1400" dirty="0"/>
              <a:t>AOF</a:t>
            </a:r>
            <a:r>
              <a:rPr lang="zh-CN" altLang="en-US" sz="1400" dirty="0"/>
              <a:t>重写，那么使用服务器启动时载入的</a:t>
            </a:r>
            <a:r>
              <a:rPr lang="en-US" altLang="zh-CN" sz="1400" dirty="0"/>
              <a:t>AOF</a:t>
            </a:r>
            <a:r>
              <a:rPr lang="zh-CN" altLang="en-US" sz="1400" dirty="0"/>
              <a:t>文件的体积来作为基准值）。将这个值设置为</a:t>
            </a:r>
            <a:r>
              <a:rPr lang="en-US" altLang="zh-CN" sz="1400" dirty="0"/>
              <a:t>0</a:t>
            </a:r>
            <a:r>
              <a:rPr lang="zh-CN" altLang="en-US" sz="1400" dirty="0"/>
              <a:t>表示关闭自动</a:t>
            </a:r>
            <a:r>
              <a:rPr lang="en-US" altLang="zh-CN" sz="1400" dirty="0"/>
              <a:t>AOF</a:t>
            </a:r>
            <a:r>
              <a:rPr lang="zh-CN" altLang="en-US" sz="1400" dirty="0"/>
              <a:t>重写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3408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-AOF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 dirty="0"/>
              <a:t>AOF</a:t>
            </a:r>
            <a:r>
              <a:rPr lang="zh-CN" altLang="en-US" sz="2000" dirty="0"/>
              <a:t>重写配置项举例</a:t>
            </a:r>
            <a:endParaRPr lang="en-US" altLang="zh-CN" sz="2000" dirty="0"/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1600" dirty="0"/>
              <a:t>auto-</a:t>
            </a:r>
            <a:r>
              <a:rPr lang="en-US" altLang="zh-CN" sz="1600" dirty="0" err="1"/>
              <a:t>aof</a:t>
            </a:r>
            <a:r>
              <a:rPr lang="en-US" altLang="zh-CN" sz="1600" dirty="0"/>
              <a:t>-rewrite-percentage 100</a:t>
            </a: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1600"/>
              <a:t>auto-</a:t>
            </a:r>
            <a:r>
              <a:rPr lang="en-US" altLang="zh-CN" sz="1600" err="1"/>
              <a:t>aof</a:t>
            </a:r>
            <a:r>
              <a:rPr lang="en-US" altLang="zh-CN" sz="1600"/>
              <a:t>-rewrite-min-size 64mb</a:t>
            </a: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1600"/>
              <a:t>appendonly </a:t>
            </a:r>
            <a:r>
              <a:rPr lang="en-US" altLang="zh-CN" sz="1600">
                <a:solidFill>
                  <a:srgbClr val="FF0000"/>
                </a:solidFill>
              </a:rPr>
              <a:t>no  /  yes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1600" dirty="0"/>
              <a:t>当</a:t>
            </a:r>
            <a:r>
              <a:rPr lang="en-US" altLang="zh-CN" sz="1600" dirty="0"/>
              <a:t>AOF</a:t>
            </a:r>
            <a:r>
              <a:rPr lang="zh-CN" altLang="en-US" sz="1600" dirty="0"/>
              <a:t>文件大于</a:t>
            </a:r>
            <a:r>
              <a:rPr lang="en-US" altLang="zh-CN" sz="1600" dirty="0"/>
              <a:t>64MB</a:t>
            </a:r>
            <a:r>
              <a:rPr lang="zh-CN" altLang="en-US" sz="1600" dirty="0"/>
              <a:t>时候，可以考虑重写</a:t>
            </a:r>
            <a:r>
              <a:rPr lang="en-US" altLang="zh-CN" sz="1600" dirty="0"/>
              <a:t>AOF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1600" dirty="0"/>
              <a:t>只有当</a:t>
            </a:r>
            <a:r>
              <a:rPr lang="en-US" altLang="zh-CN" sz="1600" dirty="0"/>
              <a:t>AOF</a:t>
            </a:r>
            <a:r>
              <a:rPr lang="zh-CN" altLang="en-US" sz="1600" dirty="0"/>
              <a:t>文件的增量大于起始</a:t>
            </a:r>
            <a:r>
              <a:rPr lang="en-US" altLang="zh-CN" sz="1600" dirty="0"/>
              <a:t>size</a:t>
            </a:r>
            <a:r>
              <a:rPr lang="zh-CN" altLang="en-US" sz="1600" dirty="0"/>
              <a:t>的</a:t>
            </a:r>
            <a:r>
              <a:rPr lang="en-US" altLang="zh-CN" sz="1600" dirty="0"/>
              <a:t>100%</a:t>
            </a:r>
            <a:r>
              <a:rPr lang="zh-CN" altLang="en-US" sz="1600" dirty="0"/>
              <a:t>时（就是文件大小翻了一倍），启动重写</a:t>
            </a:r>
            <a:endParaRPr lang="en-US" altLang="zh-CN" sz="1600" dirty="0"/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endParaRPr lang="en-US" altLang="zh-CN" sz="1600" dirty="0"/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1600"/>
              <a:t>默认</a:t>
            </a:r>
            <a:r>
              <a:rPr lang="zh-CN" altLang="en-US" sz="1600" dirty="0"/>
              <a:t>关闭，请开启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2448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-AOF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dirty="0"/>
              <a:t>优点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写入机制，默认</a:t>
            </a:r>
            <a:r>
              <a:rPr lang="en-US" altLang="zh-CN" sz="1600" dirty="0" err="1"/>
              <a:t>fysnc</a:t>
            </a:r>
            <a:r>
              <a:rPr lang="zh-CN" altLang="en-US" sz="1600" dirty="0"/>
              <a:t>每秒执行，性能很好不阻塞服务，最多丢失一秒的数据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重写机制，优化</a:t>
            </a:r>
            <a:r>
              <a:rPr lang="en-US" altLang="zh-CN" sz="1600" dirty="0"/>
              <a:t>AOF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如果误操作了（</a:t>
            </a:r>
            <a:r>
              <a:rPr lang="en-US" altLang="zh-CN" sz="1600" dirty="0"/>
              <a:t>FLUSHALL</a:t>
            </a:r>
            <a:r>
              <a:rPr lang="zh-CN" altLang="en-US" sz="1600" dirty="0"/>
              <a:t>等），只要</a:t>
            </a:r>
            <a:r>
              <a:rPr lang="en-US" altLang="zh-CN" sz="1600" dirty="0"/>
              <a:t>AOF</a:t>
            </a:r>
            <a:r>
              <a:rPr lang="zh-CN" altLang="en-US" sz="1600" dirty="0"/>
              <a:t>未被重写，停止服务移除</a:t>
            </a:r>
            <a:r>
              <a:rPr lang="en-US" altLang="zh-CN" sz="1600" dirty="0"/>
              <a:t>AOF</a:t>
            </a:r>
            <a:r>
              <a:rPr lang="zh-CN" altLang="en-US" sz="1600" dirty="0"/>
              <a:t>文件尾部</a:t>
            </a:r>
            <a:r>
              <a:rPr lang="en-US" altLang="zh-CN" sz="1600" dirty="0"/>
              <a:t>FLUSHALL</a:t>
            </a:r>
            <a:r>
              <a:rPr lang="zh-CN" altLang="en-US" sz="1600" dirty="0"/>
              <a:t>命令，重启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，可以将数据集恢复到 </a:t>
            </a:r>
            <a:r>
              <a:rPr lang="en-US" altLang="zh-CN" sz="1600" dirty="0"/>
              <a:t>FLUSHALL </a:t>
            </a:r>
            <a:r>
              <a:rPr lang="zh-CN" altLang="en-US" sz="1600" dirty="0"/>
              <a:t>执行之前的状态</a:t>
            </a:r>
            <a:endParaRPr lang="fr-FR" altLang="zh-CN" sz="1600" dirty="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dirty="0"/>
              <a:t>缺点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相同数据集，</a:t>
            </a:r>
            <a:r>
              <a:rPr lang="en-US" altLang="zh-CN" sz="1600"/>
              <a:t>AOF</a:t>
            </a:r>
            <a:r>
              <a:rPr lang="zh-CN" altLang="en-US" sz="1600"/>
              <a:t>文件体积较</a:t>
            </a:r>
            <a:r>
              <a:rPr lang="en-US" altLang="zh-CN" sz="1600"/>
              <a:t>RDB</a:t>
            </a:r>
            <a:r>
              <a:rPr lang="zh-CN" altLang="en-US" sz="1600"/>
              <a:t>大了很多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恢复数据库速度叫</a:t>
            </a:r>
            <a:r>
              <a:rPr lang="en-US" altLang="zh-CN" sz="1600"/>
              <a:t>RDB</a:t>
            </a:r>
            <a:r>
              <a:rPr lang="zh-CN" altLang="en-US" sz="1600"/>
              <a:t>慢（文本，命令重演）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endParaRPr lang="fr-FR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7790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 dirty="0"/>
              <a:t>RDB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在默认情况下，</a:t>
            </a:r>
            <a:r>
              <a:rPr lang="en-US" altLang="zh-CN" sz="1600" dirty="0" err="1"/>
              <a:t>Redis</a:t>
            </a:r>
            <a:r>
              <a:rPr lang="en-US" altLang="zh-CN" sz="1600" dirty="0"/>
              <a:t> </a:t>
            </a:r>
            <a:r>
              <a:rPr lang="zh-CN" altLang="en-US" sz="1600" dirty="0"/>
              <a:t>将数据库快照保存在名字为 </a:t>
            </a:r>
            <a:r>
              <a:rPr lang="en-US" altLang="zh-CN" sz="1600" dirty="0" err="1"/>
              <a:t>dump.rdb</a:t>
            </a:r>
            <a:r>
              <a:rPr lang="zh-CN" altLang="en-US" sz="1600" dirty="0"/>
              <a:t>的二进制文件中</a:t>
            </a:r>
            <a:endParaRPr lang="en-US" altLang="zh-CN" sz="1600" dirty="0"/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方式：产生一个</a:t>
            </a:r>
            <a:r>
              <a:rPr lang="en-US" altLang="zh-CN" sz="2000"/>
              <a:t>RDB: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1</a:t>
            </a:r>
            <a:r>
              <a:rPr lang="zh-CN" altLang="en-US" sz="1600"/>
              <a:t>，阻塞方式：</a:t>
            </a:r>
            <a:endParaRPr lang="en-US" altLang="zh-CN" sz="1600"/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400"/>
              <a:t>客户端中执行</a:t>
            </a:r>
            <a:r>
              <a:rPr lang="en-US" altLang="zh-CN" sz="1400"/>
              <a:t>save</a:t>
            </a:r>
            <a:r>
              <a:rPr lang="zh-CN" altLang="en-US" sz="1400"/>
              <a:t>命令</a:t>
            </a:r>
            <a:endParaRPr lang="en-US" altLang="zh-CN" sz="14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2</a:t>
            </a:r>
            <a:r>
              <a:rPr lang="zh-CN" altLang="en-US" sz="1600"/>
              <a:t>，非阻塞方式</a:t>
            </a:r>
            <a:r>
              <a:rPr lang="zh-CN" altLang="en-US" sz="1600">
                <a:sym typeface="Wingdings" panose="05000000000000000000" pitchFamily="2" charset="2"/>
              </a:rPr>
              <a:t>：（复杂度高？）</a:t>
            </a:r>
            <a:endParaRPr lang="en-US" altLang="zh-CN" sz="1600"/>
          </a:p>
          <a:p>
            <a:pPr lvl="2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400"/>
              <a:t>bgsave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/>
              <a:t>策略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fr-FR" altLang="zh-CN" sz="1600" dirty="0"/>
              <a:t> </a:t>
            </a:r>
            <a:r>
              <a:rPr lang="zh-CN" altLang="en-US" sz="1600" dirty="0"/>
              <a:t>自动：按照配置文件中的条件满足就执行</a:t>
            </a:r>
            <a:r>
              <a:rPr lang="en-US" altLang="zh-CN" sz="1600" dirty="0">
                <a:solidFill>
                  <a:srgbClr val="FF0000"/>
                </a:solidFill>
              </a:rPr>
              <a:t>BGSAVE</a:t>
            </a:r>
          </a:p>
          <a:p>
            <a:pPr marL="457200" lvl="1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1600" dirty="0"/>
              <a:t>save 60 1000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Redis</a:t>
            </a:r>
            <a:r>
              <a:rPr lang="zh-CN" altLang="en-US" sz="1600" dirty="0"/>
              <a:t>要满足在</a:t>
            </a:r>
            <a:r>
              <a:rPr lang="en-US" altLang="zh-CN" sz="1600" dirty="0"/>
              <a:t>60</a:t>
            </a:r>
            <a:r>
              <a:rPr lang="zh-CN" altLang="en-US" sz="1600" dirty="0"/>
              <a:t>秒内至少有</a:t>
            </a:r>
            <a:r>
              <a:rPr lang="en-US" altLang="zh-CN" sz="1600" dirty="0"/>
              <a:t>1000</a:t>
            </a:r>
            <a:r>
              <a:rPr lang="zh-CN" altLang="en-US" sz="1600" dirty="0"/>
              <a:t>个键被改动，会自动保存一次</a:t>
            </a:r>
            <a:endParaRPr lang="en-US" altLang="zh-CN" sz="16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手动：客户端发起</a:t>
            </a:r>
            <a:r>
              <a:rPr lang="en-US" altLang="zh-CN" sz="1600" dirty="0"/>
              <a:t>SAVE</a:t>
            </a:r>
            <a:r>
              <a:rPr lang="zh-CN" altLang="en-US" sz="1600" dirty="0"/>
              <a:t>、</a:t>
            </a:r>
            <a:r>
              <a:rPr lang="en-US" altLang="zh-CN" sz="1600">
                <a:solidFill>
                  <a:srgbClr val="FF0000"/>
                </a:solidFill>
              </a:rPr>
              <a:t>BGSAVE</a:t>
            </a:r>
            <a:r>
              <a:rPr lang="zh-CN" altLang="en-US" sz="1600"/>
              <a:t>命令</a:t>
            </a:r>
            <a:endParaRPr lang="fr-FR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21173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SAVE</a:t>
            </a:r>
            <a:r>
              <a:rPr lang="zh-CN" altLang="en-US" sz="2000"/>
              <a:t>命令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redis &gt; save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阻塞</a:t>
            </a:r>
            <a:r>
              <a:rPr lang="en-US" altLang="zh-CN" sz="1600"/>
              <a:t>Redis</a:t>
            </a:r>
            <a:r>
              <a:rPr lang="zh-CN" altLang="en-US" sz="1600"/>
              <a:t>服务，无法响应客户端请求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创建新的</a:t>
            </a:r>
            <a:r>
              <a:rPr lang="en-US" altLang="zh-CN" sz="1600"/>
              <a:t>dump.rdb</a:t>
            </a:r>
            <a:r>
              <a:rPr lang="zh-CN" altLang="en-US" sz="1600"/>
              <a:t>替代旧文件</a:t>
            </a:r>
            <a:endParaRPr lang="en-US" altLang="zh-CN" sz="160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3929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1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BGSAVE</a:t>
            </a:r>
            <a:r>
              <a:rPr lang="zh-CN" altLang="en-US" sz="2000"/>
              <a:t>命令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redis &gt; bgsave</a:t>
            </a:r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非阻塞，</a:t>
            </a:r>
            <a:r>
              <a:rPr lang="en-US" altLang="zh-CN" sz="1600"/>
              <a:t>Redis</a:t>
            </a:r>
            <a:r>
              <a:rPr lang="zh-CN" altLang="en-US" sz="1600"/>
              <a:t>服务正常接收处理客户端请求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Redis</a:t>
            </a:r>
            <a:r>
              <a:rPr lang="zh-CN" altLang="en-US" sz="1600"/>
              <a:t>会</a:t>
            </a:r>
            <a:r>
              <a:rPr lang="en-US" altLang="zh-CN" sz="1600">
                <a:solidFill>
                  <a:srgbClr val="FF0000"/>
                </a:solidFill>
              </a:rPr>
              <a:t>fork()</a:t>
            </a:r>
            <a:r>
              <a:rPr lang="zh-CN" altLang="en-US" sz="1600"/>
              <a:t>一个新的子进程来创建</a:t>
            </a:r>
            <a:r>
              <a:rPr lang="en-US" altLang="zh-CN" sz="1600"/>
              <a:t>RDB</a:t>
            </a:r>
            <a:r>
              <a:rPr lang="zh-CN" altLang="en-US" sz="1600"/>
              <a:t>文件，子进程处理完后会向父进程发送一个信号，通知它处理完毕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/>
              <a:t>父进程用新的</a:t>
            </a:r>
            <a:r>
              <a:rPr lang="en-US" altLang="zh-CN" sz="1600"/>
              <a:t>dump.rdb</a:t>
            </a:r>
            <a:r>
              <a:rPr lang="zh-CN" altLang="en-US" sz="1600"/>
              <a:t>替代旧文件</a:t>
            </a:r>
            <a:endParaRPr lang="en-US" altLang="zh-CN" sz="1600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89040"/>
            <a:ext cx="73929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50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BGSAVE</a:t>
            </a:r>
            <a:r>
              <a:rPr lang="zh-CN" altLang="en-US" sz="2000"/>
              <a:t>命令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BGSAVE</a:t>
            </a:r>
            <a:r>
              <a:rPr lang="zh-CN" altLang="en-US" sz="1600"/>
              <a:t>是一个异步命令</a:t>
            </a:r>
            <a:endParaRPr lang="en-US" altLang="zh-CN" sz="160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05731"/>
            <a:ext cx="3888432" cy="332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87" y="4864589"/>
            <a:ext cx="5151785" cy="1268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05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08DB7E7-0977-4DC1-953B-6C80E847B0AE}"/>
              </a:ext>
            </a:extLst>
          </p:cNvPr>
          <p:cNvSpPr/>
          <p:nvPr/>
        </p:nvSpPr>
        <p:spPr>
          <a:xfrm>
            <a:off x="2737751" y="4791951"/>
            <a:ext cx="4642561" cy="653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100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C58C86-DD91-4B62-AF88-D93C7340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C30F3-370D-4964-8BE8-8FA456F5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BB618B-1614-4EB9-82F9-BDFD0BDB47D7}"/>
              </a:ext>
            </a:extLst>
          </p:cNvPr>
          <p:cNvSpPr/>
          <p:nvPr/>
        </p:nvSpPr>
        <p:spPr>
          <a:xfrm>
            <a:off x="2123728" y="1412776"/>
            <a:ext cx="1872208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400G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 err="1"/>
              <a:t>sxt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EC7203-53F1-4B12-93AC-176C54428D6B}"/>
              </a:ext>
            </a:extLst>
          </p:cNvPr>
          <p:cNvSpPr/>
          <p:nvPr/>
        </p:nvSpPr>
        <p:spPr>
          <a:xfrm>
            <a:off x="6538826" y="3021887"/>
            <a:ext cx="1872208" cy="49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……10</a:t>
            </a:r>
          </a:p>
          <a:p>
            <a:pPr algn="ctr"/>
            <a:r>
              <a:rPr lang="en-US" altLang="zh-CN" dirty="0" err="1"/>
              <a:t>sxt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DED94D-D1CC-4BA1-A283-4A156A28910D}"/>
              </a:ext>
            </a:extLst>
          </p:cNvPr>
          <p:cNvSpPr/>
          <p:nvPr/>
        </p:nvSpPr>
        <p:spPr>
          <a:xfrm>
            <a:off x="4393147" y="2623230"/>
            <a:ext cx="1872208" cy="92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fork()</a:t>
            </a:r>
          </a:p>
          <a:p>
            <a:pPr algn="ctr"/>
            <a:r>
              <a:rPr lang="zh-CN" altLang="en-US" dirty="0"/>
              <a:t>引用</a:t>
            </a:r>
            <a:endParaRPr lang="en-US" altLang="zh-CN" dirty="0"/>
          </a:p>
          <a:p>
            <a:pPr algn="ctr"/>
            <a:r>
              <a:rPr lang="en-US" altLang="zh-CN" dirty="0"/>
              <a:t>copy on write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36B188-810A-49B5-9E77-39C1E63B7F19}"/>
              </a:ext>
            </a:extLst>
          </p:cNvPr>
          <p:cNvSpPr/>
          <p:nvPr/>
        </p:nvSpPr>
        <p:spPr>
          <a:xfrm>
            <a:off x="3485759" y="4980530"/>
            <a:ext cx="1259855" cy="46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F893E6-8B19-49DA-B17C-769C2CB30C7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44977" y="3227105"/>
            <a:ext cx="3029371" cy="1707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32A7B2A-952B-4937-85C0-BDAC5C370CA3}"/>
              </a:ext>
            </a:extLst>
          </p:cNvPr>
          <p:cNvCxnSpPr>
            <a:cxnSpLocks/>
          </p:cNvCxnSpPr>
          <p:nvPr/>
        </p:nvCxnSpPr>
        <p:spPr>
          <a:xfrm flipH="1">
            <a:off x="4076328" y="3369983"/>
            <a:ext cx="3398602" cy="1632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EB1DF27-74CB-479B-8B1B-E245354CE545}"/>
              </a:ext>
            </a:extLst>
          </p:cNvPr>
          <p:cNvSpPr/>
          <p:nvPr/>
        </p:nvSpPr>
        <p:spPr>
          <a:xfrm>
            <a:off x="5444420" y="4934777"/>
            <a:ext cx="1259855" cy="46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9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内存： </a:t>
            </a:r>
            <a:r>
              <a:rPr lang="en-US" altLang="zh-CN" dirty="0"/>
              <a:t>512G</a:t>
            </a:r>
          </a:p>
          <a:p>
            <a:r>
              <a:rPr lang="en-US" altLang="zh-CN" dirty="0" err="1"/>
              <a:t>redis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400G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fork</a:t>
            </a:r>
            <a:r>
              <a:rPr lang="zh-CN" altLang="en-US" dirty="0">
                <a:solidFill>
                  <a:srgbClr val="FF0000"/>
                </a:solidFill>
              </a:rPr>
              <a:t>（）</a:t>
            </a:r>
            <a:r>
              <a:rPr lang="zh-CN" altLang="en-US" dirty="0"/>
              <a:t>：</a:t>
            </a:r>
            <a:r>
              <a:rPr lang="en-US" altLang="zh-CN" dirty="0"/>
              <a:t>copy on writ </a:t>
            </a:r>
          </a:p>
          <a:p>
            <a:endParaRPr lang="en-US" altLang="zh-CN" dirty="0"/>
          </a:p>
          <a:p>
            <a:r>
              <a:rPr lang="zh-CN" altLang="en-US" dirty="0"/>
              <a:t>子进程内存中存储父进程内存的指向，不必开辟真实</a:t>
            </a:r>
            <a:r>
              <a:rPr lang="en-US" altLang="zh-CN" dirty="0"/>
              <a:t>800G</a:t>
            </a:r>
            <a:r>
              <a:rPr lang="zh-CN" altLang="en-US" dirty="0"/>
              <a:t>的内存占用</a:t>
            </a:r>
            <a:endParaRPr lang="en-US" altLang="zh-CN" dirty="0"/>
          </a:p>
          <a:p>
            <a:r>
              <a:rPr lang="zh-CN" altLang="en-US" dirty="0"/>
              <a:t>父进程不会阻塞，如果客户端修改了父进程的内存，</a:t>
            </a:r>
            <a:r>
              <a:rPr lang="zh-CN" altLang="en-US" dirty="0">
                <a:solidFill>
                  <a:srgbClr val="FF0000"/>
                </a:solidFill>
              </a:rPr>
              <a:t>阻塞</a:t>
            </a:r>
            <a:r>
              <a:rPr lang="zh-CN" altLang="en-US" dirty="0"/>
              <a:t>（</a:t>
            </a:r>
            <a:r>
              <a:rPr lang="en-US" altLang="zh-CN" dirty="0"/>
              <a:t>cow</a:t>
            </a:r>
            <a:r>
              <a:rPr lang="zh-CN" altLang="en-US" dirty="0"/>
              <a:t>）：父进程的值，会在子进程中开辟（旧的）。父进程才真正修改。：阻塞是很小。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小的窗口</a:t>
            </a:r>
            <a:r>
              <a:rPr lang="zh-CN" altLang="en-US" dirty="0"/>
              <a:t>：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  BGSAVE  10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完成，持久化数据存储的是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42844" y="1000110"/>
            <a:ext cx="8786874" cy="516519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2000"/>
              <a:t>SAVE </a:t>
            </a:r>
            <a:r>
              <a:rPr lang="zh-CN" altLang="en-US" sz="2000"/>
              <a:t>和 </a:t>
            </a:r>
            <a:r>
              <a:rPr lang="en-US" altLang="zh-CN" sz="2000"/>
              <a:t>BGSAVE </a:t>
            </a:r>
            <a:r>
              <a:rPr lang="zh-CN" altLang="en-US" sz="2000"/>
              <a:t>命令</a:t>
            </a:r>
            <a:endParaRPr lang="en-US" altLang="zh-CN" sz="20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SAVE</a:t>
            </a:r>
            <a:r>
              <a:rPr lang="zh-CN" altLang="en-US" sz="1600"/>
              <a:t>不用创建新的进程，速度略快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BGSAVE</a:t>
            </a:r>
            <a:r>
              <a:rPr lang="zh-CN" altLang="en-US" sz="1600"/>
              <a:t>需要创建子进程，消耗额外的内存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SAVE</a:t>
            </a:r>
            <a:r>
              <a:rPr lang="zh-CN" altLang="en-US" sz="1600"/>
              <a:t>适合停机维护，服务低谷时段</a:t>
            </a:r>
            <a:endParaRPr lang="en-US" altLang="zh-CN" sz="160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en-US" altLang="zh-CN" sz="1600"/>
              <a:t>BGSAVE</a:t>
            </a:r>
            <a:r>
              <a:rPr lang="zh-CN" altLang="en-US" sz="1600"/>
              <a:t>适合线上执行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66445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持久化</a:t>
            </a:r>
            <a:r>
              <a:rPr lang="en-US" altLang="zh-CN"/>
              <a:t>-RDB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07504" y="889915"/>
            <a:ext cx="8786874" cy="51651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dirty="0"/>
              <a:t>自动执行</a:t>
            </a:r>
            <a:endParaRPr lang="en-US" altLang="zh-CN" sz="2000" dirty="0"/>
          </a:p>
          <a:p>
            <a:pPr lvl="1"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1600" dirty="0"/>
              <a:t>本质上就是</a:t>
            </a:r>
            <a:r>
              <a:rPr lang="en-US" altLang="zh-CN" sz="1600" dirty="0"/>
              <a:t>BGSAVE</a:t>
            </a:r>
          </a:p>
          <a:p>
            <a:pPr>
              <a:lnSpc>
                <a:spcPct val="16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n"/>
            </a:pPr>
            <a:r>
              <a:rPr lang="zh-CN" altLang="en-US" sz="2000" dirty="0"/>
              <a:t>默认配置</a:t>
            </a:r>
            <a:endParaRPr lang="en-US" altLang="zh-CN" sz="2000" dirty="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 dirty="0"/>
              <a:t>save 900 1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save 300 10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save 60 10000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/>
              <a:t>dbfilename </a:t>
            </a:r>
            <a:r>
              <a:rPr lang="en-US" altLang="zh-CN" sz="2000" dirty="0" err="1"/>
              <a:t>dump.rdb</a:t>
            </a:r>
            <a:endParaRPr lang="en-US" altLang="zh-CN" sz="2000" dirty="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en-US" altLang="zh-CN" sz="2000" dirty="0" err="1"/>
              <a:t>dir</a:t>
            </a:r>
            <a:r>
              <a:rPr lang="en-US" altLang="zh-CN" sz="2000" dirty="0"/>
              <a:t> 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redis</a:t>
            </a:r>
            <a:r>
              <a:rPr lang="en-US" altLang="zh-CN" sz="2000" dirty="0"/>
              <a:t>/6379</a:t>
            </a:r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 dirty="0"/>
              <a:t>只要上面三个条件满足一个，就自动执行备份。</a:t>
            </a:r>
            <a:endParaRPr lang="en-US" altLang="zh-CN" sz="2000" dirty="0"/>
          </a:p>
          <a:p>
            <a:pPr marL="0" indent="0">
              <a:lnSpc>
                <a:spcPct val="160000"/>
              </a:lnSpc>
              <a:buClr>
                <a:schemeClr val="bg1">
                  <a:lumMod val="75000"/>
                </a:schemeClr>
              </a:buClr>
              <a:buNone/>
            </a:pPr>
            <a:r>
              <a:rPr lang="zh-CN" altLang="en-US" sz="2000" dirty="0"/>
              <a:t>创建</a:t>
            </a:r>
            <a:r>
              <a:rPr lang="en-US" altLang="zh-CN" sz="2000" dirty="0"/>
              <a:t>RDB</a:t>
            </a:r>
            <a:r>
              <a:rPr lang="zh-CN" altLang="en-US" sz="2000" dirty="0"/>
              <a:t>文件之后，时间计数器和次数计数器会清零。所以多个条件的效果不是叠加的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151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4384</TotalTime>
  <Words>1493</Words>
  <Application>Microsoft Office PowerPoint</Application>
  <PresentationFormat>全屏显示(4:3)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Wingdings</vt:lpstr>
      <vt:lpstr>Office 主题​​</vt:lpstr>
      <vt:lpstr>Redis持久化  交换</vt:lpstr>
      <vt:lpstr>Redis持久化-RDB</vt:lpstr>
      <vt:lpstr>Redis持久化-RDB</vt:lpstr>
      <vt:lpstr>Redis持久化-RDB</vt:lpstr>
      <vt:lpstr>Redis持久化-RDB</vt:lpstr>
      <vt:lpstr> </vt:lpstr>
      <vt:lpstr> </vt:lpstr>
      <vt:lpstr>Redis持久化-RDB</vt:lpstr>
      <vt:lpstr>Redis持久化-RDB</vt:lpstr>
      <vt:lpstr>Redis持久化-RDB</vt:lpstr>
      <vt:lpstr>Redis持久化-RDB</vt:lpstr>
      <vt:lpstr>Redis持久化-AOF</vt:lpstr>
      <vt:lpstr>Redis持久化-AOF</vt:lpstr>
      <vt:lpstr>Redis持久化-AOF</vt:lpstr>
      <vt:lpstr>Redis持久化-AOF</vt:lpstr>
      <vt:lpstr>Redis持久化-AOF</vt:lpstr>
      <vt:lpstr>Redis持久化-AOF</vt:lpstr>
      <vt:lpstr>Redis持久化-AOF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xw</dc:creator>
  <cp:lastModifiedBy>root</cp:lastModifiedBy>
  <cp:revision>86</cp:revision>
  <dcterms:created xsi:type="dcterms:W3CDTF">2016-06-12T06:23:35Z</dcterms:created>
  <dcterms:modified xsi:type="dcterms:W3CDTF">2018-01-07T06:03:42Z</dcterms:modified>
</cp:coreProperties>
</file>