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96" r:id="rId22"/>
    <p:sldId id="295" r:id="rId23"/>
    <p:sldId id="298" r:id="rId24"/>
    <p:sldId id="297" r:id="rId25"/>
    <p:sldId id="299" r:id="rId26"/>
    <p:sldId id="300" r:id="rId27"/>
    <p:sldId id="301" r:id="rId28"/>
    <p:sldId id="302" r:id="rId29"/>
    <p:sldId id="303" r:id="rId30"/>
    <p:sldId id="304" r:id="rId31"/>
    <p:sldId id="305" r:id="rId32"/>
    <p:sldId id="307"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94F06-1097-4D35-BB4D-D43A6C4DAEC4}" type="datetimeFigureOut">
              <a:rPr lang="zh-CN" altLang="en-US" smtClean="0"/>
              <a:t>2018/1/18 Thursday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9E5DA-0B19-4122-A2B3-BE524E6E6310}" type="slidenum">
              <a:rPr lang="zh-CN" altLang="en-US" smtClean="0"/>
              <a:t>‹#›</a:t>
            </a:fld>
            <a:endParaRPr lang="zh-CN" altLang="en-US"/>
          </a:p>
        </p:txBody>
      </p:sp>
    </p:spTree>
    <p:extLst>
      <p:ext uri="{BB962C8B-B14F-4D97-AF65-F5344CB8AC3E}">
        <p14:creationId xmlns:p14="http://schemas.microsoft.com/office/powerpoint/2010/main" val="159042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A9E5DA-0B19-4122-A2B3-BE524E6E6310}" type="slidenum">
              <a:rPr lang="zh-CN" altLang="en-US" smtClean="0"/>
              <a:t>1</a:t>
            </a:fld>
            <a:endParaRPr lang="zh-CN" altLang="en-US"/>
          </a:p>
        </p:txBody>
      </p:sp>
    </p:spTree>
    <p:extLst>
      <p:ext uri="{BB962C8B-B14F-4D97-AF65-F5344CB8AC3E}">
        <p14:creationId xmlns:p14="http://schemas.microsoft.com/office/powerpoint/2010/main" val="311511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189654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175195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167332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sz="1800"/>
          </a:p>
        </p:txBody>
      </p:sp>
      <p:pic>
        <p:nvPicPr>
          <p:cNvPr id="5" name="Picture 7" descr="图片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65596"/>
            <a:ext cx="9144000" cy="71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0"/>
            <a:ext cx="213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Placeholder 1"/>
          <p:cNvSpPr>
            <a:spLocks noGrp="1"/>
          </p:cNvSpPr>
          <p:nvPr>
            <p:ph type="title" hasCustomPrompt="1"/>
          </p:nvPr>
        </p:nvSpPr>
        <p:spPr>
          <a:xfrm>
            <a:off x="0" y="0"/>
            <a:ext cx="7072330" cy="857232"/>
          </a:xfrm>
          <a:prstGeom prst="rect">
            <a:avLst/>
          </a:prstGeom>
          <a:solidFill>
            <a:srgbClr val="0070C0"/>
          </a:solidFill>
        </p:spPr>
        <p:txBody>
          <a:bodyPr rtlCol="0">
            <a:noAutofit/>
          </a:bodyPr>
          <a:lstStyle>
            <a:lvl1pPr marL="0" marR="0" indent="0" algn="l" defTabSz="914400" rtl="0" eaLnBrk="1" fontAlgn="base" latinLnBrk="0" hangingPunct="1">
              <a:lnSpc>
                <a:spcPct val="100000"/>
              </a:lnSpc>
              <a:spcBef>
                <a:spcPct val="0"/>
              </a:spcBef>
              <a:spcAft>
                <a:spcPct val="0"/>
              </a:spcAft>
              <a:buClrTx/>
              <a:buSzTx/>
              <a:buFontTx/>
              <a:buNone/>
              <a:tabLst/>
              <a:defRPr sz="3200" b="1" baseline="0">
                <a:solidFill>
                  <a:schemeClr val="bg1"/>
                </a:solidFill>
              </a:defRPr>
            </a:lvl1pPr>
          </a:lstStyle>
          <a:p>
            <a:pPr lvl="0"/>
            <a:r>
              <a:rPr lang="zh-CN" altLang="en-US" dirty="0"/>
              <a:t>尚学堂大数据班 </a:t>
            </a:r>
            <a:r>
              <a:rPr lang="en-US" altLang="zh-CN" dirty="0"/>
              <a:t>   Yasaka</a:t>
            </a:r>
            <a:r>
              <a:rPr lang="zh-CN" altLang="en-US" dirty="0"/>
              <a:t>主讲   </a:t>
            </a:r>
            <a:r>
              <a:rPr lang="en-US" altLang="zh-CN" dirty="0"/>
              <a:t>QQ</a:t>
            </a:r>
            <a:r>
              <a:rPr lang="zh-CN" altLang="en-US" dirty="0"/>
              <a:t>群</a:t>
            </a:r>
            <a:r>
              <a:rPr lang="en-US" altLang="zh-CN" dirty="0"/>
              <a:t>: 172599077</a:t>
            </a:r>
            <a:endParaRPr lang="zh-CN" altLang="en-US" dirty="0"/>
          </a:p>
        </p:txBody>
      </p:sp>
      <p:sp>
        <p:nvSpPr>
          <p:cNvPr id="9" name="Content Placeholder 2"/>
          <p:cNvSpPr>
            <a:spLocks noGrp="1"/>
          </p:cNvSpPr>
          <p:nvPr>
            <p:ph idx="1"/>
          </p:nvPr>
        </p:nvSpPr>
        <p:spPr>
          <a:xfrm>
            <a:off x="142844" y="1000110"/>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0724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97891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42365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250965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101622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247849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221698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19721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8884C1-5AEB-41CE-8423-6F3CDEC737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383367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884C1-5AEB-41CE-8423-6F3CDEC7378A}" type="datetimeFigureOut">
              <a:rPr lang="zh-CN" altLang="en-US" smtClean="0"/>
              <a:t>2018/1/18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74596-6EEC-443E-815A-01304F5CA668}" type="slidenum">
              <a:rPr lang="zh-CN" altLang="en-US" smtClean="0"/>
              <a:t>‹#›</a:t>
            </a:fld>
            <a:endParaRPr lang="zh-CN" altLang="en-US"/>
          </a:p>
        </p:txBody>
      </p:sp>
    </p:spTree>
    <p:extLst>
      <p:ext uri="{BB962C8B-B14F-4D97-AF65-F5344CB8AC3E}">
        <p14:creationId xmlns:p14="http://schemas.microsoft.com/office/powerpoint/2010/main" val="264530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   一变多</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单机</a:t>
            </a:r>
            <a:r>
              <a:rPr lang="en-US" altLang="zh-CN" sz="2000"/>
              <a:t>/</a:t>
            </a:r>
            <a:r>
              <a:rPr lang="zh-CN" altLang="en-US" sz="2000"/>
              <a:t>单点</a:t>
            </a:r>
            <a:endParaRPr lang="en-US" altLang="zh-CN" sz="2000"/>
          </a:p>
          <a:p>
            <a:pPr lvl="1">
              <a:lnSpc>
                <a:spcPct val="160000"/>
              </a:lnSpc>
              <a:buClr>
                <a:schemeClr val="bg1">
                  <a:lumMod val="75000"/>
                </a:schemeClr>
              </a:buClr>
              <a:buFont typeface="Wingdings" pitchFamily="2" charset="2"/>
              <a:buChar char="n"/>
            </a:pPr>
            <a:r>
              <a:rPr lang="zh-CN" altLang="en-US" sz="1600"/>
              <a:t>单点</a:t>
            </a:r>
            <a:r>
              <a:rPr lang="zh-CN" altLang="en-US" sz="1600">
                <a:solidFill>
                  <a:srgbClr val="FF0000"/>
                </a:solidFill>
              </a:rPr>
              <a:t>故障</a:t>
            </a:r>
            <a:r>
              <a:rPr lang="en-US" altLang="zh-CN" sz="1600">
                <a:solidFill>
                  <a:srgbClr val="FF0000"/>
                </a:solidFill>
              </a:rPr>
              <a:t>/</a:t>
            </a:r>
            <a:r>
              <a:rPr lang="zh-CN" altLang="en-US" sz="1600">
                <a:solidFill>
                  <a:srgbClr val="FF0000"/>
                </a:solidFill>
              </a:rPr>
              <a:t>瓶颈</a:t>
            </a:r>
            <a:r>
              <a:rPr lang="zh-CN" altLang="en-US" sz="1600"/>
              <a:t>：多个节点负载：面向数据：</a:t>
            </a:r>
            <a:endParaRPr lang="en-US" altLang="zh-CN" sz="1600"/>
          </a:p>
          <a:p>
            <a:pPr lvl="3">
              <a:lnSpc>
                <a:spcPct val="160000"/>
              </a:lnSpc>
              <a:buClr>
                <a:schemeClr val="bg1">
                  <a:lumMod val="75000"/>
                </a:schemeClr>
              </a:buClr>
              <a:buFont typeface="Wingdings" pitchFamily="2" charset="2"/>
              <a:buChar char="n"/>
            </a:pPr>
            <a:r>
              <a:rPr lang="zh-CN" altLang="en-US" sz="1200"/>
              <a:t>一变多（</a:t>
            </a:r>
            <a:r>
              <a:rPr lang="zh-CN" altLang="en-US" sz="1200">
                <a:solidFill>
                  <a:srgbClr val="FF0000"/>
                </a:solidFill>
              </a:rPr>
              <a:t>一致性</a:t>
            </a:r>
            <a:r>
              <a:rPr lang="en-US" altLang="zh-CN" sz="1200">
                <a:solidFill>
                  <a:srgbClr val="FF0000"/>
                </a:solidFill>
              </a:rPr>
              <a:t>&lt;</a:t>
            </a:r>
            <a:r>
              <a:rPr lang="zh-CN" altLang="en-US" sz="1200">
                <a:solidFill>
                  <a:srgbClr val="FF0000"/>
                </a:solidFill>
              </a:rPr>
              <a:t>弱一致，最终一致性</a:t>
            </a:r>
            <a:r>
              <a:rPr lang="en-US" altLang="zh-CN" sz="1200">
                <a:solidFill>
                  <a:srgbClr val="FF0000"/>
                </a:solidFill>
              </a:rPr>
              <a:t>&gt;</a:t>
            </a:r>
            <a:r>
              <a:rPr lang="zh-CN" altLang="en-US" sz="1200"/>
              <a:t>）</a:t>
            </a:r>
            <a:r>
              <a:rPr lang="en-US" altLang="zh-CN" sz="1200"/>
              <a:t>》</a:t>
            </a:r>
            <a:r>
              <a:rPr lang="zh-CN" altLang="en-US" sz="1200"/>
              <a:t>可用性</a:t>
            </a:r>
            <a:endParaRPr lang="en-US" altLang="zh-CN" sz="1200"/>
          </a:p>
          <a:p>
            <a:pPr lvl="3">
              <a:lnSpc>
                <a:spcPct val="160000"/>
              </a:lnSpc>
              <a:buClr>
                <a:schemeClr val="bg1">
                  <a:lumMod val="75000"/>
                </a:schemeClr>
              </a:buClr>
              <a:buFont typeface="Wingdings" pitchFamily="2" charset="2"/>
              <a:buChar char="n"/>
            </a:pPr>
            <a:r>
              <a:rPr lang="zh-CN" altLang="en-US" sz="1200"/>
              <a:t>最终一致性：一部分角色确认  </a:t>
            </a:r>
            <a:r>
              <a:rPr lang="en-US" altLang="zh-CN" sz="1200"/>
              <a:t>》 </a:t>
            </a:r>
            <a:r>
              <a:rPr lang="zh-CN" altLang="en-US" sz="1200"/>
              <a:t>网络分区（脑裂）</a:t>
            </a:r>
            <a:r>
              <a:rPr lang="en-US" altLang="zh-CN" sz="1200"/>
              <a:t>》</a:t>
            </a:r>
            <a:r>
              <a:rPr lang="zh-CN" altLang="en-US" sz="1200"/>
              <a:t>过半机制</a:t>
            </a:r>
            <a:endParaRPr lang="en-US" altLang="zh-CN" sz="1200"/>
          </a:p>
          <a:p>
            <a:pPr lvl="2">
              <a:lnSpc>
                <a:spcPct val="160000"/>
              </a:lnSpc>
              <a:buClr>
                <a:schemeClr val="bg1">
                  <a:lumMod val="75000"/>
                </a:schemeClr>
              </a:buClr>
              <a:buFont typeface="Wingdings" pitchFamily="2" charset="2"/>
              <a:buChar char="n"/>
            </a:pPr>
            <a:r>
              <a:rPr lang="zh-CN" altLang="en-US" sz="1400">
                <a:solidFill>
                  <a:srgbClr val="FF0000"/>
                </a:solidFill>
              </a:rPr>
              <a:t>镜像：数据容量不变</a:t>
            </a:r>
            <a:endParaRPr lang="en-US" altLang="zh-CN" sz="1400">
              <a:solidFill>
                <a:srgbClr val="FF0000"/>
              </a:solidFill>
            </a:endParaRPr>
          </a:p>
          <a:p>
            <a:pPr lvl="2">
              <a:lnSpc>
                <a:spcPct val="160000"/>
              </a:lnSpc>
              <a:buClr>
                <a:schemeClr val="bg1">
                  <a:lumMod val="75000"/>
                </a:schemeClr>
              </a:buClr>
              <a:buFont typeface="Wingdings" pitchFamily="2" charset="2"/>
              <a:buChar char="n"/>
            </a:pPr>
            <a:r>
              <a:rPr lang="zh-CN" altLang="en-US" sz="1400">
                <a:solidFill>
                  <a:srgbClr val="FF0000"/>
                </a:solidFill>
              </a:rPr>
              <a:t>切片：横向扩展</a:t>
            </a:r>
            <a:endParaRPr lang="en-US" altLang="zh-CN" sz="1400">
              <a:solidFill>
                <a:srgbClr val="FF0000"/>
              </a:solidFill>
            </a:endParaRPr>
          </a:p>
          <a:p>
            <a:pPr>
              <a:lnSpc>
                <a:spcPct val="160000"/>
              </a:lnSpc>
              <a:buClr>
                <a:schemeClr val="bg1">
                  <a:lumMod val="75000"/>
                </a:schemeClr>
              </a:buClr>
              <a:buFont typeface="Wingdings" pitchFamily="2" charset="2"/>
              <a:buChar char="n"/>
            </a:pPr>
            <a:r>
              <a:rPr lang="zh-CN" altLang="en-US" sz="2000"/>
              <a:t>集群分类</a:t>
            </a:r>
            <a:endParaRPr lang="en-US" altLang="zh-CN" sz="2000"/>
          </a:p>
          <a:p>
            <a:pPr lvl="1">
              <a:lnSpc>
                <a:spcPct val="160000"/>
              </a:lnSpc>
              <a:buClr>
                <a:schemeClr val="bg1">
                  <a:lumMod val="75000"/>
                </a:schemeClr>
              </a:buClr>
              <a:buFont typeface="Wingdings" pitchFamily="2" charset="2"/>
              <a:buChar char="n"/>
            </a:pPr>
            <a:r>
              <a:rPr lang="zh-CN" altLang="en-US" sz="1600"/>
              <a:t>主从复制 </a:t>
            </a:r>
            <a:r>
              <a:rPr lang="en-US" altLang="zh-CN" sz="1600"/>
              <a:t>Replication</a:t>
            </a:r>
            <a:r>
              <a:rPr lang="zh-CN" altLang="en-US" sz="1600"/>
              <a:t>：</a:t>
            </a:r>
            <a:r>
              <a:rPr lang="zh-CN" altLang="en-US" sz="1600">
                <a:solidFill>
                  <a:srgbClr val="FF0000"/>
                </a:solidFill>
              </a:rPr>
              <a:t>镜像：增删改（主</a:t>
            </a:r>
            <a:r>
              <a:rPr lang="en-US" altLang="zh-CN" sz="1600">
                <a:solidFill>
                  <a:srgbClr val="FF0000"/>
                </a:solidFill>
              </a:rPr>
              <a:t>&lt;</a:t>
            </a:r>
            <a:r>
              <a:rPr lang="zh-CN" altLang="en-US" sz="1600">
                <a:solidFill>
                  <a:srgbClr val="FF0000"/>
                </a:solidFill>
              </a:rPr>
              <a:t>退化到单节点</a:t>
            </a:r>
            <a:r>
              <a:rPr lang="en-US" altLang="zh-CN" sz="1600">
                <a:solidFill>
                  <a:srgbClr val="FF0000"/>
                </a:solidFill>
              </a:rPr>
              <a:t>&gt;</a:t>
            </a:r>
            <a:r>
              <a:rPr lang="zh-CN" altLang="en-US" sz="1600">
                <a:solidFill>
                  <a:srgbClr val="FF0000"/>
                </a:solidFill>
              </a:rPr>
              <a:t>）查询负载到从节点</a:t>
            </a:r>
            <a:endParaRPr lang="en-US" altLang="zh-CN" sz="1600">
              <a:solidFill>
                <a:srgbClr val="FF0000"/>
              </a:solidFill>
            </a:endParaRPr>
          </a:p>
          <a:p>
            <a:pPr lvl="2">
              <a:lnSpc>
                <a:spcPct val="160000"/>
              </a:lnSpc>
              <a:buClr>
                <a:schemeClr val="bg1">
                  <a:lumMod val="75000"/>
                </a:schemeClr>
              </a:buClr>
              <a:buFont typeface="Wingdings" pitchFamily="2" charset="2"/>
              <a:buChar char="n"/>
            </a:pPr>
            <a:r>
              <a:rPr lang="zh-CN" altLang="en-US" sz="1400"/>
              <a:t>高可用 </a:t>
            </a:r>
            <a:r>
              <a:rPr lang="en-US" altLang="zh-CN" sz="1400"/>
              <a:t>Sentinel</a:t>
            </a:r>
          </a:p>
          <a:p>
            <a:pPr lvl="1">
              <a:lnSpc>
                <a:spcPct val="160000"/>
              </a:lnSpc>
              <a:buClr>
                <a:schemeClr val="bg1">
                  <a:lumMod val="75000"/>
                </a:schemeClr>
              </a:buClr>
              <a:buFont typeface="Wingdings" pitchFamily="2" charset="2"/>
              <a:buChar char="n"/>
            </a:pPr>
            <a:r>
              <a:rPr lang="zh-CN" altLang="en-US" sz="1600"/>
              <a:t>分布式          </a:t>
            </a:r>
            <a:r>
              <a:rPr lang="en-US" altLang="zh-CN" sz="1600"/>
              <a:t>twemproxy</a:t>
            </a:r>
            <a:r>
              <a:rPr lang="zh-CN" altLang="en-US" sz="1600"/>
              <a:t>：</a:t>
            </a:r>
            <a:r>
              <a:rPr lang="zh-CN" altLang="en-US" sz="1600">
                <a:solidFill>
                  <a:srgbClr val="FF0000"/>
                </a:solidFill>
              </a:rPr>
              <a:t>切片</a:t>
            </a:r>
            <a:endParaRPr lang="en-US" altLang="zh-CN" sz="1600">
              <a:solidFill>
                <a:srgbClr val="FF0000"/>
              </a:solidFill>
            </a:endParaRPr>
          </a:p>
          <a:p>
            <a:pPr lvl="2">
              <a:lnSpc>
                <a:spcPct val="160000"/>
              </a:lnSpc>
              <a:buClr>
                <a:schemeClr val="bg1">
                  <a:lumMod val="75000"/>
                </a:schemeClr>
              </a:buClr>
              <a:buFont typeface="Wingdings" pitchFamily="2" charset="2"/>
              <a:buChar char="n"/>
            </a:pPr>
            <a:r>
              <a:rPr lang="zh-CN" altLang="en-US" sz="1400"/>
              <a:t>集群 </a:t>
            </a:r>
            <a:r>
              <a:rPr lang="en-US" altLang="zh-CN" sz="1400"/>
              <a:t>Cluster</a:t>
            </a:r>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162921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  </a:t>
            </a:r>
            <a:r>
              <a:rPr lang="en-US" altLang="zh-CN"/>
              <a:t>paxos</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启动 </a:t>
            </a:r>
            <a:r>
              <a:rPr lang="en-US" altLang="zh-CN" sz="2000"/>
              <a:t>Sentinel</a:t>
            </a:r>
          </a:p>
          <a:p>
            <a:pPr lvl="1">
              <a:lnSpc>
                <a:spcPct val="160000"/>
              </a:lnSpc>
              <a:buClr>
                <a:schemeClr val="bg1">
                  <a:lumMod val="75000"/>
                </a:schemeClr>
              </a:buClr>
              <a:buFont typeface="Wingdings" pitchFamily="2" charset="2"/>
              <a:buChar char="n"/>
            </a:pPr>
            <a:r>
              <a:rPr lang="zh-CN" altLang="en-US" sz="1600"/>
              <a:t>将</a:t>
            </a:r>
            <a:r>
              <a:rPr lang="en-US" altLang="zh-CN" sz="1600"/>
              <a:t>src</a:t>
            </a:r>
            <a:r>
              <a:rPr lang="zh-CN" altLang="en-US" sz="1600"/>
              <a:t>目录下产生</a:t>
            </a:r>
            <a:r>
              <a:rPr lang="en-US" altLang="zh-CN" sz="1600"/>
              <a:t>redis-sentinel</a:t>
            </a:r>
            <a:r>
              <a:rPr lang="zh-CN" altLang="en-US" sz="1600"/>
              <a:t>程序文件复制到</a:t>
            </a:r>
            <a:r>
              <a:rPr lang="en-US" altLang="zh-CN" sz="1600"/>
              <a:t>$REDIS_HOME/bin</a:t>
            </a:r>
          </a:p>
          <a:p>
            <a:pPr lvl="1">
              <a:lnSpc>
                <a:spcPct val="160000"/>
              </a:lnSpc>
              <a:buClr>
                <a:schemeClr val="bg1">
                  <a:lumMod val="75000"/>
                </a:schemeClr>
              </a:buClr>
              <a:buFont typeface="Wingdings" pitchFamily="2" charset="2"/>
              <a:buChar char="n"/>
            </a:pPr>
            <a:r>
              <a:rPr lang="zh-CN" altLang="en-US" sz="1600"/>
              <a:t>启动一个运行在</a:t>
            </a:r>
            <a:r>
              <a:rPr lang="en-US" altLang="zh-CN" sz="1600"/>
              <a:t>Sentinel</a:t>
            </a:r>
            <a:r>
              <a:rPr lang="zh-CN" altLang="en-US" sz="1600"/>
              <a:t>模式下的</a:t>
            </a:r>
            <a:r>
              <a:rPr lang="en-US" altLang="zh-CN" sz="1600"/>
              <a:t>Redis</a:t>
            </a:r>
            <a:r>
              <a:rPr lang="zh-CN" altLang="en-US" sz="1600"/>
              <a:t>服务实例</a:t>
            </a:r>
            <a:endParaRPr lang="en-US" altLang="zh-CN" sz="1600"/>
          </a:p>
          <a:p>
            <a:pPr lvl="2">
              <a:lnSpc>
                <a:spcPct val="160000"/>
              </a:lnSpc>
              <a:buClr>
                <a:schemeClr val="bg1">
                  <a:lumMod val="75000"/>
                </a:schemeClr>
              </a:buClr>
              <a:buFont typeface="Wingdings" pitchFamily="2" charset="2"/>
              <a:buChar char="n"/>
            </a:pPr>
            <a:r>
              <a:rPr lang="en-US" altLang="zh-CN" sz="1400"/>
              <a:t>redis-sentinel</a:t>
            </a:r>
          </a:p>
          <a:p>
            <a:pPr lvl="2">
              <a:lnSpc>
                <a:spcPct val="160000"/>
              </a:lnSpc>
              <a:buClr>
                <a:schemeClr val="bg1">
                  <a:lumMod val="75000"/>
                </a:schemeClr>
              </a:buClr>
              <a:buFont typeface="Wingdings" pitchFamily="2" charset="2"/>
              <a:buChar char="n"/>
            </a:pPr>
            <a:r>
              <a:rPr lang="en-US" altLang="zh-CN" sz="1400"/>
              <a:t>redis-server /path/to/sentinel.conf --sentinel</a:t>
            </a:r>
          </a:p>
          <a:p>
            <a:pPr lvl="1">
              <a:lnSpc>
                <a:spcPct val="160000"/>
              </a:lnSpc>
              <a:buClr>
                <a:schemeClr val="bg1">
                  <a:lumMod val="75000"/>
                </a:schemeClr>
              </a:buClr>
              <a:buFont typeface="Wingdings" pitchFamily="2" charset="2"/>
              <a:buChar char="n"/>
            </a:pPr>
            <a:r>
              <a:rPr lang="en-US" altLang="zh-CN" sz="1600"/>
              <a:t>Redis Sentinel</a:t>
            </a:r>
            <a:r>
              <a:rPr lang="zh-CN" altLang="en-US" sz="1600"/>
              <a:t>是一个分布式系统，可以在一个架构中运行多个</a:t>
            </a:r>
            <a:r>
              <a:rPr lang="en-US" altLang="zh-CN" sz="1600"/>
              <a:t>Sentinel</a:t>
            </a:r>
            <a:r>
              <a:rPr lang="zh-CN" altLang="en-US" sz="1600"/>
              <a:t>进程</a:t>
            </a:r>
            <a:endParaRPr lang="en-US" altLang="zh-CN" sz="1600"/>
          </a:p>
        </p:txBody>
      </p:sp>
    </p:spTree>
    <p:extLst>
      <p:ext uri="{BB962C8B-B14F-4D97-AF65-F5344CB8AC3E}">
        <p14:creationId xmlns:p14="http://schemas.microsoft.com/office/powerpoint/2010/main" val="111376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  </a:t>
            </a:r>
            <a:r>
              <a:rPr lang="en-US" altLang="zh-CN"/>
              <a:t>paxos</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监控 </a:t>
            </a:r>
            <a:r>
              <a:rPr lang="en-US" altLang="zh-CN" sz="2000"/>
              <a:t>Monitoring</a:t>
            </a:r>
          </a:p>
          <a:p>
            <a:pPr lvl="1">
              <a:lnSpc>
                <a:spcPct val="160000"/>
              </a:lnSpc>
              <a:buClr>
                <a:schemeClr val="bg1">
                  <a:lumMod val="75000"/>
                </a:schemeClr>
              </a:buClr>
              <a:buFont typeface="Wingdings" pitchFamily="2" charset="2"/>
              <a:buChar char="n"/>
            </a:pPr>
            <a:r>
              <a:rPr lang="en-US" altLang="zh-CN" sz="1600"/>
              <a:t>Sentinel</a:t>
            </a:r>
            <a:r>
              <a:rPr lang="zh-CN" altLang="en-US" sz="1600"/>
              <a:t>会不断检查</a:t>
            </a:r>
            <a:r>
              <a:rPr lang="en-US" altLang="zh-CN" sz="1600"/>
              <a:t>Master</a:t>
            </a:r>
            <a:r>
              <a:rPr lang="zh-CN" altLang="en-US" sz="1600"/>
              <a:t>和</a:t>
            </a:r>
            <a:r>
              <a:rPr lang="en-US" altLang="zh-CN" sz="1600"/>
              <a:t>Slaves</a:t>
            </a:r>
            <a:r>
              <a:rPr lang="zh-CN" altLang="en-US" sz="1600"/>
              <a:t>是否正常</a:t>
            </a:r>
            <a:endParaRPr lang="en-US" altLang="zh-CN" sz="1600"/>
          </a:p>
          <a:p>
            <a:pPr lvl="1">
              <a:lnSpc>
                <a:spcPct val="160000"/>
              </a:lnSpc>
              <a:buClr>
                <a:schemeClr val="bg1">
                  <a:lumMod val="75000"/>
                </a:schemeClr>
              </a:buClr>
              <a:buFont typeface="Wingdings" pitchFamily="2" charset="2"/>
              <a:buChar char="n"/>
            </a:pPr>
            <a:r>
              <a:rPr lang="zh-CN" altLang="en-US" sz="1600"/>
              <a:t>每一个</a:t>
            </a:r>
            <a:r>
              <a:rPr lang="en-US" altLang="zh-CN" sz="1600"/>
              <a:t>Sentinel</a:t>
            </a:r>
            <a:r>
              <a:rPr lang="zh-CN" altLang="en-US" sz="1600"/>
              <a:t>可以监控任意多个</a:t>
            </a:r>
            <a:r>
              <a:rPr lang="en-US" altLang="zh-CN" sz="1600"/>
              <a:t>Master</a:t>
            </a:r>
            <a:r>
              <a:rPr lang="zh-CN" altLang="en-US" sz="1600"/>
              <a:t>和该</a:t>
            </a:r>
            <a:r>
              <a:rPr lang="en-US" altLang="zh-CN" sz="1600"/>
              <a:t>Master</a:t>
            </a:r>
            <a:r>
              <a:rPr lang="zh-CN" altLang="en-US" sz="1600"/>
              <a:t>下的</a:t>
            </a:r>
            <a:r>
              <a:rPr lang="en-US" altLang="zh-CN" sz="1600"/>
              <a:t>Slaves</a:t>
            </a:r>
          </a:p>
        </p:txBody>
      </p:sp>
      <p:pic>
        <p:nvPicPr>
          <p:cNvPr id="5" name="图片 4"/>
          <p:cNvPicPr>
            <a:picLocks noChangeAspect="1"/>
          </p:cNvPicPr>
          <p:nvPr/>
        </p:nvPicPr>
        <p:blipFill>
          <a:blip r:embed="rId2"/>
          <a:stretch>
            <a:fillRect/>
          </a:stretch>
        </p:blipFill>
        <p:spPr>
          <a:xfrm>
            <a:off x="169579" y="2564904"/>
            <a:ext cx="8733404" cy="3559274"/>
          </a:xfrm>
          <a:prstGeom prst="rect">
            <a:avLst/>
          </a:prstGeom>
        </p:spPr>
      </p:pic>
    </p:spTree>
    <p:extLst>
      <p:ext uri="{BB962C8B-B14F-4D97-AF65-F5344CB8AC3E}">
        <p14:creationId xmlns:p14="http://schemas.microsoft.com/office/powerpoint/2010/main" val="106085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5149236" cy="5165194"/>
          </a:xfrm>
        </p:spPr>
        <p:txBody>
          <a:bodyPr>
            <a:normAutofit/>
          </a:bodyPr>
          <a:lstStyle/>
          <a:p>
            <a:pPr>
              <a:lnSpc>
                <a:spcPct val="160000"/>
              </a:lnSpc>
              <a:buClr>
                <a:schemeClr val="bg1">
                  <a:lumMod val="75000"/>
                </a:schemeClr>
              </a:buClr>
              <a:buFont typeface="Wingdings" pitchFamily="2" charset="2"/>
              <a:buChar char="n"/>
            </a:pPr>
            <a:r>
              <a:rPr lang="en-US" altLang="zh-CN" sz="2000"/>
              <a:t>Sentinel</a:t>
            </a:r>
            <a:r>
              <a:rPr lang="zh-CN" altLang="en-US" sz="2000"/>
              <a:t>网络</a:t>
            </a:r>
            <a:endParaRPr lang="en-US" altLang="zh-CN" sz="2000"/>
          </a:p>
          <a:p>
            <a:pPr lvl="1">
              <a:lnSpc>
                <a:spcPct val="160000"/>
              </a:lnSpc>
              <a:buClr>
                <a:schemeClr val="bg1">
                  <a:lumMod val="75000"/>
                </a:schemeClr>
              </a:buClr>
              <a:buFont typeface="Wingdings" pitchFamily="2" charset="2"/>
              <a:buChar char="n"/>
            </a:pPr>
            <a:r>
              <a:rPr lang="zh-CN" altLang="en-US" sz="1600"/>
              <a:t>监控同一个</a:t>
            </a:r>
            <a:r>
              <a:rPr lang="en-US" altLang="zh-CN" sz="1600"/>
              <a:t>Master</a:t>
            </a:r>
            <a:r>
              <a:rPr lang="zh-CN" altLang="en-US" sz="1600"/>
              <a:t>的</a:t>
            </a:r>
            <a:r>
              <a:rPr lang="en-US" altLang="zh-CN" sz="1600"/>
              <a:t>Sentinel</a:t>
            </a:r>
            <a:r>
              <a:rPr lang="zh-CN" altLang="en-US" sz="1600"/>
              <a:t>会自动连接，组成一个分布式的</a:t>
            </a:r>
            <a:r>
              <a:rPr lang="en-US" altLang="zh-CN" sz="1600"/>
              <a:t>Sentinel</a:t>
            </a:r>
            <a:r>
              <a:rPr lang="zh-CN" altLang="en-US" sz="1600"/>
              <a:t>网络，互相通信并交换彼此关于被监视服务器的信息</a:t>
            </a:r>
          </a:p>
          <a:p>
            <a:pPr marL="457200" lvl="1" indent="0">
              <a:lnSpc>
                <a:spcPct val="160000"/>
              </a:lnSpc>
              <a:buClr>
                <a:schemeClr val="bg1">
                  <a:lumMod val="75000"/>
                </a:schemeClr>
              </a:buClr>
              <a:buNone/>
            </a:pPr>
            <a:r>
              <a:rPr lang="zh-CN" altLang="en-US" sz="1600"/>
              <a:t>右图中</a:t>
            </a:r>
            <a:r>
              <a:rPr lang="en-US" altLang="zh-CN" sz="1600"/>
              <a:t>3</a:t>
            </a:r>
            <a:r>
              <a:rPr lang="zh-CN" altLang="en-US" sz="1600"/>
              <a:t>个</a:t>
            </a:r>
            <a:r>
              <a:rPr lang="en-US" altLang="zh-CN" sz="1600"/>
              <a:t>Sentinel</a:t>
            </a:r>
            <a:r>
              <a:rPr lang="zh-CN" altLang="en-US" sz="1600"/>
              <a:t>监控着</a:t>
            </a:r>
            <a:r>
              <a:rPr lang="en-US" altLang="zh-CN" sz="1600"/>
              <a:t>S1</a:t>
            </a:r>
            <a:r>
              <a:rPr lang="zh-CN" altLang="en-US" sz="1600"/>
              <a:t>和它的</a:t>
            </a:r>
            <a:r>
              <a:rPr lang="en-US" altLang="zh-CN" sz="1600"/>
              <a:t>2</a:t>
            </a:r>
            <a:r>
              <a:rPr lang="zh-CN" altLang="en-US" sz="1600"/>
              <a:t>个</a:t>
            </a:r>
            <a:r>
              <a:rPr lang="en-US" altLang="zh-CN" sz="1600"/>
              <a:t>Slave</a:t>
            </a:r>
          </a:p>
        </p:txBody>
      </p:sp>
      <p:pic>
        <p:nvPicPr>
          <p:cNvPr id="6" name="图片 5"/>
          <p:cNvPicPr>
            <a:picLocks noChangeAspect="1"/>
          </p:cNvPicPr>
          <p:nvPr/>
        </p:nvPicPr>
        <p:blipFill>
          <a:blip r:embed="rId2"/>
          <a:stretch>
            <a:fillRect/>
          </a:stretch>
        </p:blipFill>
        <p:spPr>
          <a:xfrm>
            <a:off x="5436096" y="1412776"/>
            <a:ext cx="3540366" cy="4305851"/>
          </a:xfrm>
          <a:prstGeom prst="rect">
            <a:avLst/>
          </a:prstGeom>
        </p:spPr>
      </p:pic>
    </p:spTree>
    <p:extLst>
      <p:ext uri="{BB962C8B-B14F-4D97-AF65-F5344CB8AC3E}">
        <p14:creationId xmlns:p14="http://schemas.microsoft.com/office/powerpoint/2010/main" val="6195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服务器下线</a:t>
            </a:r>
            <a:endParaRPr lang="en-US" altLang="zh-CN" sz="2000"/>
          </a:p>
          <a:p>
            <a:pPr lvl="1">
              <a:lnSpc>
                <a:spcPct val="160000"/>
              </a:lnSpc>
              <a:buClr>
                <a:schemeClr val="bg1">
                  <a:lumMod val="75000"/>
                </a:schemeClr>
              </a:buClr>
              <a:buFont typeface="Wingdings" pitchFamily="2" charset="2"/>
              <a:buChar char="n"/>
            </a:pPr>
            <a:r>
              <a:rPr lang="zh-CN" altLang="en-US" sz="1600"/>
              <a:t>当一个</a:t>
            </a:r>
            <a:r>
              <a:rPr lang="en-US" altLang="zh-CN" sz="1600"/>
              <a:t>sentinel</a:t>
            </a:r>
            <a:r>
              <a:rPr lang="zh-CN" altLang="en-US" sz="1600"/>
              <a:t>认为被监视的服务器已经下线时，它会向网络中的其他</a:t>
            </a:r>
            <a:r>
              <a:rPr lang="en-US" altLang="zh-CN" sz="1600"/>
              <a:t>Sentinel</a:t>
            </a:r>
            <a:r>
              <a:rPr lang="zh-CN" altLang="en-US" sz="1600"/>
              <a:t>进行确认，判断该服务器是否真的已经下线</a:t>
            </a:r>
          </a:p>
          <a:p>
            <a:pPr lvl="1">
              <a:lnSpc>
                <a:spcPct val="160000"/>
              </a:lnSpc>
              <a:buClr>
                <a:schemeClr val="bg1">
                  <a:lumMod val="75000"/>
                </a:schemeClr>
              </a:buClr>
              <a:buFont typeface="Wingdings" pitchFamily="2" charset="2"/>
              <a:buChar char="n"/>
            </a:pPr>
            <a:r>
              <a:rPr lang="zh-CN" altLang="en-US" sz="1600"/>
              <a:t>如果下线的服务器为主服务器，那么</a:t>
            </a:r>
            <a:r>
              <a:rPr lang="en-US" altLang="zh-CN" sz="1600"/>
              <a:t>sentinel</a:t>
            </a:r>
            <a:r>
              <a:rPr lang="zh-CN" altLang="en-US" sz="1600"/>
              <a:t>网络将对下线主服务器进行自动故障转移，通过将下线主服务器的某个从服务器提升为新的主服务器，并让其从服务器转为复制新的主服务器，以此来让系统重新回到上线的状态</a:t>
            </a:r>
            <a:endParaRPr lang="en-US" altLang="zh-CN" sz="1600"/>
          </a:p>
        </p:txBody>
      </p:sp>
    </p:spTree>
    <p:extLst>
      <p:ext uri="{BB962C8B-B14F-4D97-AF65-F5344CB8AC3E}">
        <p14:creationId xmlns:p14="http://schemas.microsoft.com/office/powerpoint/2010/main" val="170979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服务器下线</a:t>
            </a:r>
            <a:endParaRPr lang="en-US" altLang="zh-CN" sz="2000"/>
          </a:p>
        </p:txBody>
      </p:sp>
      <p:pic>
        <p:nvPicPr>
          <p:cNvPr id="5" name="图片 4"/>
          <p:cNvPicPr>
            <a:picLocks noChangeAspect="1"/>
          </p:cNvPicPr>
          <p:nvPr/>
        </p:nvPicPr>
        <p:blipFill>
          <a:blip r:embed="rId2"/>
          <a:stretch>
            <a:fillRect/>
          </a:stretch>
        </p:blipFill>
        <p:spPr>
          <a:xfrm>
            <a:off x="97336" y="1029026"/>
            <a:ext cx="4384322" cy="5143857"/>
          </a:xfrm>
          <a:prstGeom prst="rect">
            <a:avLst/>
          </a:prstGeom>
        </p:spPr>
      </p:pic>
      <p:pic>
        <p:nvPicPr>
          <p:cNvPr id="6" name="图片 5"/>
          <p:cNvPicPr>
            <a:picLocks noChangeAspect="1"/>
          </p:cNvPicPr>
          <p:nvPr/>
        </p:nvPicPr>
        <p:blipFill>
          <a:blip r:embed="rId3"/>
          <a:stretch>
            <a:fillRect/>
          </a:stretch>
        </p:blipFill>
        <p:spPr>
          <a:xfrm>
            <a:off x="4426177" y="1052737"/>
            <a:ext cx="4608512" cy="4961048"/>
          </a:xfrm>
          <a:prstGeom prst="rect">
            <a:avLst/>
          </a:prstGeom>
        </p:spPr>
      </p:pic>
    </p:spTree>
    <p:extLst>
      <p:ext uri="{BB962C8B-B14F-4D97-AF65-F5344CB8AC3E}">
        <p14:creationId xmlns:p14="http://schemas.microsoft.com/office/powerpoint/2010/main" val="252500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服务器下线后重新上线</a:t>
            </a:r>
            <a:endParaRPr lang="en-US" altLang="zh-CN" sz="2000"/>
          </a:p>
        </p:txBody>
      </p:sp>
      <p:pic>
        <p:nvPicPr>
          <p:cNvPr id="7" name="图片 6"/>
          <p:cNvPicPr>
            <a:picLocks noChangeAspect="1"/>
          </p:cNvPicPr>
          <p:nvPr/>
        </p:nvPicPr>
        <p:blipFill>
          <a:blip r:embed="rId2"/>
          <a:stretch>
            <a:fillRect/>
          </a:stretch>
        </p:blipFill>
        <p:spPr>
          <a:xfrm>
            <a:off x="2915816" y="1665657"/>
            <a:ext cx="3663810" cy="4451255"/>
          </a:xfrm>
          <a:prstGeom prst="rect">
            <a:avLst/>
          </a:prstGeom>
        </p:spPr>
      </p:pic>
    </p:spTree>
    <p:extLst>
      <p:ext uri="{BB962C8B-B14F-4D97-AF65-F5344CB8AC3E}">
        <p14:creationId xmlns:p14="http://schemas.microsoft.com/office/powerpoint/2010/main" val="373591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Sentinel</a:t>
            </a:r>
            <a:r>
              <a:rPr lang="zh-CN" altLang="en-US" sz="2000"/>
              <a:t> 配置文件</a:t>
            </a:r>
            <a:endParaRPr lang="en-US" altLang="zh-CN" sz="2000"/>
          </a:p>
          <a:p>
            <a:pPr lvl="1">
              <a:lnSpc>
                <a:spcPct val="160000"/>
              </a:lnSpc>
              <a:buClr>
                <a:schemeClr val="bg1">
                  <a:lumMod val="75000"/>
                </a:schemeClr>
              </a:buClr>
              <a:buFont typeface="Wingdings" pitchFamily="2" charset="2"/>
              <a:buChar char="n"/>
            </a:pPr>
            <a:r>
              <a:rPr lang="zh-CN" altLang="en-US" sz="1600"/>
              <a:t>至少包含一个监控配置选项，用于指定被监控</a:t>
            </a:r>
            <a:r>
              <a:rPr lang="en-US" altLang="zh-CN" sz="1600"/>
              <a:t>Master</a:t>
            </a:r>
            <a:r>
              <a:rPr lang="zh-CN" altLang="en-US" sz="1600"/>
              <a:t>的相关信息</a:t>
            </a:r>
            <a:endParaRPr lang="en-US" altLang="zh-CN" sz="1600"/>
          </a:p>
          <a:p>
            <a:pPr lvl="1">
              <a:lnSpc>
                <a:spcPct val="160000"/>
              </a:lnSpc>
              <a:buClr>
                <a:schemeClr val="bg1">
                  <a:lumMod val="75000"/>
                </a:schemeClr>
              </a:buClr>
              <a:buFont typeface="Wingdings" pitchFamily="2" charset="2"/>
              <a:buChar char="n"/>
            </a:pPr>
            <a:r>
              <a:rPr lang="en-US" altLang="zh-CN" sz="1600"/>
              <a:t>Sentinel monitor&lt;name&gt;&lt;ip&gt;&lt;port&gt;&lt;quorum&gt;</a:t>
            </a:r>
            <a:r>
              <a:rPr lang="zh-CN" altLang="en-US" sz="1600"/>
              <a:t>，例如</a:t>
            </a:r>
            <a:br>
              <a:rPr lang="en-US" altLang="zh-CN" sz="1600"/>
            </a:br>
            <a:r>
              <a:rPr lang="en-US" altLang="zh-CN" sz="1600"/>
              <a:t>sentinel monitor mymaster 127.0.0.1 6379 2</a:t>
            </a:r>
            <a:br>
              <a:rPr lang="en-US" altLang="zh-CN" sz="1600"/>
            </a:br>
            <a:r>
              <a:rPr lang="zh-CN" altLang="en-US" sz="1600"/>
              <a:t>监视</a:t>
            </a:r>
            <a:r>
              <a:rPr lang="en-US" altLang="zh-CN" sz="1600"/>
              <a:t>mymaster</a:t>
            </a:r>
            <a:r>
              <a:rPr lang="zh-CN" altLang="en-US" sz="1600"/>
              <a:t>的主服务器，服务器</a:t>
            </a:r>
            <a:r>
              <a:rPr lang="en-US" altLang="zh-CN" sz="1600"/>
              <a:t>ip</a:t>
            </a:r>
            <a:r>
              <a:rPr lang="zh-CN" altLang="en-US" sz="1600"/>
              <a:t>和端口，将这个主服务器判断为下线失效</a:t>
            </a:r>
            <a:r>
              <a:rPr lang="zh-CN" altLang="en-US" sz="1600">
                <a:solidFill>
                  <a:srgbClr val="FF0000"/>
                </a:solidFill>
              </a:rPr>
              <a:t>至少</a:t>
            </a:r>
            <a:r>
              <a:rPr lang="zh-CN" altLang="en-US" sz="1600"/>
              <a:t>需要</a:t>
            </a:r>
            <a:r>
              <a:rPr lang="en-US" altLang="zh-CN" sz="1600"/>
              <a:t>2</a:t>
            </a:r>
            <a:r>
              <a:rPr lang="zh-CN" altLang="en-US" sz="1600"/>
              <a:t>个</a:t>
            </a:r>
            <a:r>
              <a:rPr lang="en-US" altLang="zh-CN" sz="1600"/>
              <a:t>Sentinel</a:t>
            </a:r>
            <a:r>
              <a:rPr lang="zh-CN" altLang="en-US" sz="1600"/>
              <a:t>同意，如果</a:t>
            </a:r>
            <a:r>
              <a:rPr lang="zh-CN" altLang="en-US" sz="1600">
                <a:solidFill>
                  <a:srgbClr val="FF0000"/>
                </a:solidFill>
              </a:rPr>
              <a:t>多数</a:t>
            </a:r>
            <a:r>
              <a:rPr lang="en-US" altLang="zh-CN" sz="1600"/>
              <a:t>Sentinel</a:t>
            </a:r>
            <a:r>
              <a:rPr lang="zh-CN" altLang="en-US" sz="1600"/>
              <a:t>同意才会执行故障转移</a:t>
            </a:r>
            <a:endParaRPr lang="en-US" altLang="zh-CN" sz="1600"/>
          </a:p>
          <a:p>
            <a:pPr lvl="1">
              <a:lnSpc>
                <a:spcPct val="160000"/>
              </a:lnSpc>
              <a:buClr>
                <a:schemeClr val="bg1">
                  <a:lumMod val="75000"/>
                </a:schemeClr>
              </a:buClr>
              <a:buFont typeface="Wingdings" pitchFamily="2" charset="2"/>
              <a:buChar char="n"/>
            </a:pPr>
            <a:r>
              <a:rPr lang="en-US" altLang="zh-CN" sz="1600"/>
              <a:t>Sentinel</a:t>
            </a:r>
            <a:r>
              <a:rPr lang="zh-CN" altLang="en-US" sz="1600"/>
              <a:t>会根据</a:t>
            </a:r>
            <a:r>
              <a:rPr lang="en-US" altLang="zh-CN" sz="1600"/>
              <a:t>Master</a:t>
            </a:r>
            <a:r>
              <a:rPr lang="zh-CN" altLang="en-US" sz="1600"/>
              <a:t>的配置自动发现</a:t>
            </a:r>
            <a:r>
              <a:rPr lang="en-US" altLang="zh-CN" sz="1600"/>
              <a:t>Master</a:t>
            </a:r>
            <a:r>
              <a:rPr lang="zh-CN" altLang="en-US" sz="1600"/>
              <a:t>的</a:t>
            </a:r>
            <a:r>
              <a:rPr lang="en-US" altLang="zh-CN" sz="1600"/>
              <a:t>Slaves</a:t>
            </a:r>
          </a:p>
          <a:p>
            <a:pPr lvl="1">
              <a:lnSpc>
                <a:spcPct val="160000"/>
              </a:lnSpc>
              <a:buClr>
                <a:schemeClr val="bg1">
                  <a:lumMod val="75000"/>
                </a:schemeClr>
              </a:buClr>
              <a:buFont typeface="Wingdings" pitchFamily="2" charset="2"/>
              <a:buChar char="n"/>
            </a:pPr>
            <a:r>
              <a:rPr lang="en-US" altLang="zh-CN" sz="1600"/>
              <a:t>Sentinel</a:t>
            </a:r>
            <a:r>
              <a:rPr lang="zh-CN" altLang="en-US" sz="1600"/>
              <a:t>默认端口号为</a:t>
            </a:r>
            <a:r>
              <a:rPr lang="en-US" altLang="zh-CN" sz="1600"/>
              <a:t>26379</a:t>
            </a:r>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97299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Sentinel</a:t>
            </a:r>
            <a:r>
              <a:rPr lang="zh-CN" altLang="en-US" sz="2000"/>
              <a:t> 配置举例</a:t>
            </a:r>
            <a:endParaRPr lang="en-US" altLang="zh-CN" sz="2000"/>
          </a:p>
          <a:p>
            <a:pPr lvl="1">
              <a:lnSpc>
                <a:spcPct val="160000"/>
              </a:lnSpc>
              <a:buClr>
                <a:schemeClr val="bg1">
                  <a:lumMod val="75000"/>
                </a:schemeClr>
              </a:buClr>
              <a:buFont typeface="Wingdings" pitchFamily="2" charset="2"/>
              <a:buChar char="n"/>
            </a:pPr>
            <a:r>
              <a:rPr lang="zh-CN" altLang="en-US" sz="1600"/>
              <a:t>执行以下两条命令，将创建两个监视主服务器</a:t>
            </a:r>
            <a:r>
              <a:rPr lang="en-US" altLang="zh-CN" sz="1600"/>
              <a:t>s1</a:t>
            </a:r>
            <a:r>
              <a:rPr lang="zh-CN" altLang="en-US" sz="1600"/>
              <a:t>的</a:t>
            </a:r>
            <a:r>
              <a:rPr lang="en-US" altLang="zh-CN" sz="1600"/>
              <a:t>sentinel</a:t>
            </a:r>
            <a:r>
              <a:rPr lang="zh-CN" altLang="en-US" sz="1600"/>
              <a:t>实例：</a:t>
            </a:r>
          </a:p>
          <a:p>
            <a:pPr lvl="1">
              <a:lnSpc>
                <a:spcPct val="160000"/>
              </a:lnSpc>
              <a:buClr>
                <a:schemeClr val="bg1">
                  <a:lumMod val="75000"/>
                </a:schemeClr>
              </a:buClr>
              <a:buFont typeface="Wingdings" pitchFamily="2" charset="2"/>
              <a:buChar char="n"/>
            </a:pPr>
            <a:r>
              <a:rPr lang="en-US" altLang="zh-CN" sz="1600"/>
              <a:t>$redis-sentinel sentinel1.conf</a:t>
            </a:r>
          </a:p>
          <a:p>
            <a:pPr lvl="1">
              <a:lnSpc>
                <a:spcPct val="160000"/>
              </a:lnSpc>
              <a:buClr>
                <a:schemeClr val="bg1">
                  <a:lumMod val="75000"/>
                </a:schemeClr>
              </a:buClr>
              <a:buFont typeface="Wingdings" pitchFamily="2" charset="2"/>
              <a:buChar char="n"/>
            </a:pPr>
            <a:r>
              <a:rPr lang="en-US" altLang="zh-CN" sz="1600"/>
              <a:t>$redis-sentinel sentinel2.conf</a:t>
            </a:r>
          </a:p>
          <a:p>
            <a:pPr lvl="1">
              <a:lnSpc>
                <a:spcPct val="160000"/>
              </a:lnSpc>
              <a:buClr>
                <a:schemeClr val="bg1">
                  <a:lumMod val="75000"/>
                </a:schemeClr>
              </a:buClr>
              <a:buFont typeface="Wingdings" pitchFamily="2" charset="2"/>
              <a:buChar char="n"/>
            </a:pPr>
            <a:r>
              <a:rPr lang="zh-CN" altLang="en-US" sz="1600"/>
              <a:t>其中</a:t>
            </a:r>
            <a:r>
              <a:rPr lang="en-US" altLang="zh-CN" sz="1600"/>
              <a:t>sentinel1.conf</a:t>
            </a:r>
            <a:r>
              <a:rPr lang="zh-CN" altLang="en-US" sz="1600"/>
              <a:t>的内容为：</a:t>
            </a:r>
          </a:p>
          <a:p>
            <a:pPr marL="457200" lvl="1" indent="0">
              <a:lnSpc>
                <a:spcPct val="160000"/>
              </a:lnSpc>
              <a:buClr>
                <a:schemeClr val="bg1">
                  <a:lumMod val="75000"/>
                </a:schemeClr>
              </a:buClr>
              <a:buNone/>
            </a:pPr>
            <a:r>
              <a:rPr lang="en-US" altLang="zh-CN" sz="1600"/>
              <a:t>port 26379</a:t>
            </a:r>
          </a:p>
          <a:p>
            <a:pPr marL="457200" lvl="1" indent="0">
              <a:lnSpc>
                <a:spcPct val="160000"/>
              </a:lnSpc>
              <a:buClr>
                <a:schemeClr val="bg1">
                  <a:lumMod val="75000"/>
                </a:schemeClr>
              </a:buClr>
              <a:buNone/>
            </a:pPr>
            <a:r>
              <a:rPr lang="en-US" altLang="zh-CN" sz="1600"/>
              <a:t>Sentinel monitor s1 127.0.0.1 6380 1 </a:t>
            </a:r>
          </a:p>
          <a:p>
            <a:pPr lvl="1">
              <a:lnSpc>
                <a:spcPct val="160000"/>
              </a:lnSpc>
              <a:buClr>
                <a:schemeClr val="bg1">
                  <a:lumMod val="75000"/>
                </a:schemeClr>
              </a:buClr>
              <a:buFont typeface="Wingdings" pitchFamily="2" charset="2"/>
              <a:buChar char="n"/>
            </a:pPr>
            <a:r>
              <a:rPr lang="en-US" altLang="zh-CN" sz="1600"/>
              <a:t>sentinel2.conf</a:t>
            </a:r>
            <a:r>
              <a:rPr lang="zh-CN" altLang="en-US" sz="1600"/>
              <a:t>的内容为：</a:t>
            </a:r>
          </a:p>
          <a:p>
            <a:pPr marL="457200" lvl="1" indent="0">
              <a:lnSpc>
                <a:spcPct val="160000"/>
              </a:lnSpc>
              <a:buClr>
                <a:schemeClr val="bg1">
                  <a:lumMod val="75000"/>
                </a:schemeClr>
              </a:buClr>
              <a:buNone/>
            </a:pPr>
            <a:r>
              <a:rPr lang="en-US" altLang="zh-CN" sz="1600"/>
              <a:t>Port 26380</a:t>
            </a:r>
          </a:p>
          <a:p>
            <a:pPr marL="457200" lvl="1" indent="0">
              <a:lnSpc>
                <a:spcPct val="160000"/>
              </a:lnSpc>
              <a:buClr>
                <a:schemeClr val="bg1">
                  <a:lumMod val="75000"/>
                </a:schemeClr>
              </a:buClr>
              <a:buNone/>
            </a:pPr>
            <a:r>
              <a:rPr lang="en-US" altLang="zh-CN" sz="1600"/>
              <a:t>Sentinel monitor s1 127.0.0.1 6379 2 </a:t>
            </a:r>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5" name="图片 4"/>
          <p:cNvPicPr>
            <a:picLocks noChangeAspect="1"/>
          </p:cNvPicPr>
          <p:nvPr/>
        </p:nvPicPr>
        <p:blipFill>
          <a:blip r:embed="rId2"/>
          <a:stretch>
            <a:fillRect/>
          </a:stretch>
        </p:blipFill>
        <p:spPr>
          <a:xfrm>
            <a:off x="5368821" y="2060848"/>
            <a:ext cx="3053851" cy="3976879"/>
          </a:xfrm>
          <a:prstGeom prst="rect">
            <a:avLst/>
          </a:prstGeom>
        </p:spPr>
      </p:pic>
    </p:spTree>
    <p:extLst>
      <p:ext uri="{BB962C8B-B14F-4D97-AF65-F5344CB8AC3E}">
        <p14:creationId xmlns:p14="http://schemas.microsoft.com/office/powerpoint/2010/main" val="63225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Sentinel</a:t>
            </a:r>
            <a:r>
              <a:rPr lang="zh-CN" altLang="en-US" sz="2000"/>
              <a:t> 实验</a:t>
            </a:r>
            <a:endParaRPr lang="en-US" altLang="zh-CN" sz="20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61" y="1484784"/>
            <a:ext cx="8600211" cy="464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91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Sentinel</a:t>
            </a:r>
            <a:r>
              <a:rPr lang="zh-CN" altLang="en-US" sz="2000"/>
              <a:t> 总结</a:t>
            </a:r>
            <a:endParaRPr lang="en-US" altLang="zh-CN" sz="2000"/>
          </a:p>
          <a:p>
            <a:pPr lvl="1">
              <a:lnSpc>
                <a:spcPct val="160000"/>
              </a:lnSpc>
              <a:buClr>
                <a:schemeClr val="bg1">
                  <a:lumMod val="75000"/>
                </a:schemeClr>
              </a:buClr>
              <a:buFont typeface="Wingdings" pitchFamily="2" charset="2"/>
              <a:buChar char="n"/>
            </a:pPr>
            <a:r>
              <a:rPr lang="zh-CN" altLang="en-US" sz="1600"/>
              <a:t>主从复制，解决了读请求的分担，从节点下线，会使得读请求能力有所下降</a:t>
            </a:r>
            <a:endParaRPr lang="en-US" altLang="zh-CN" sz="1600"/>
          </a:p>
          <a:p>
            <a:pPr lvl="1">
              <a:lnSpc>
                <a:spcPct val="160000"/>
              </a:lnSpc>
              <a:buClr>
                <a:schemeClr val="bg1">
                  <a:lumMod val="75000"/>
                </a:schemeClr>
              </a:buClr>
              <a:buFont typeface="Wingdings" pitchFamily="2" charset="2"/>
              <a:buChar char="n"/>
            </a:pPr>
            <a:r>
              <a:rPr lang="en-US" altLang="zh-CN" sz="1600"/>
              <a:t>Master</a:t>
            </a:r>
            <a:r>
              <a:rPr lang="zh-CN" altLang="en-US" sz="1600"/>
              <a:t>只有一个，写请求单点问题</a:t>
            </a:r>
            <a:endParaRPr lang="en-US" altLang="zh-CN" sz="1600"/>
          </a:p>
          <a:p>
            <a:pPr lvl="1">
              <a:lnSpc>
                <a:spcPct val="160000"/>
              </a:lnSpc>
              <a:buClr>
                <a:schemeClr val="bg1">
                  <a:lumMod val="75000"/>
                </a:schemeClr>
              </a:buClr>
              <a:buFont typeface="Wingdings" pitchFamily="2" charset="2"/>
              <a:buChar char="n"/>
            </a:pPr>
            <a:r>
              <a:rPr lang="en-US" altLang="zh-CN" sz="1600"/>
              <a:t>Sentinel</a:t>
            </a:r>
            <a:r>
              <a:rPr lang="zh-CN" altLang="en-US" sz="1600"/>
              <a:t>会在</a:t>
            </a:r>
            <a:r>
              <a:rPr lang="en-US" altLang="zh-CN" sz="1600"/>
              <a:t>Master</a:t>
            </a:r>
            <a:r>
              <a:rPr lang="zh-CN" altLang="en-US" sz="1600"/>
              <a:t>下线后自动执行</a:t>
            </a:r>
            <a:r>
              <a:rPr lang="en-US" altLang="zh-CN" sz="1600"/>
              <a:t>Failover</a:t>
            </a:r>
            <a:r>
              <a:rPr lang="zh-CN" altLang="en-US" sz="1600"/>
              <a:t>操作，提升一台</a:t>
            </a:r>
            <a:r>
              <a:rPr lang="en-US" altLang="zh-CN" sz="1600"/>
              <a:t>Slave</a:t>
            </a:r>
            <a:r>
              <a:rPr lang="zh-CN" altLang="en-US" sz="1600"/>
              <a:t>为</a:t>
            </a:r>
            <a:r>
              <a:rPr lang="en-US" altLang="zh-CN" sz="1600"/>
              <a:t>Master</a:t>
            </a:r>
            <a:r>
              <a:rPr lang="zh-CN" altLang="en-US" sz="1600"/>
              <a:t>，并让其他</a:t>
            </a:r>
            <a:r>
              <a:rPr lang="en-US" altLang="zh-CN" sz="1600"/>
              <a:t>Slaves</a:t>
            </a:r>
            <a:r>
              <a:rPr lang="zh-CN" altLang="en-US" sz="1600"/>
              <a:t>重新成为新</a:t>
            </a:r>
            <a:r>
              <a:rPr lang="en-US" altLang="zh-CN" sz="1600"/>
              <a:t>Master</a:t>
            </a:r>
            <a:r>
              <a:rPr lang="zh-CN" altLang="en-US" sz="1600"/>
              <a:t>的</a:t>
            </a:r>
            <a:r>
              <a:rPr lang="en-US" altLang="zh-CN" sz="1600"/>
              <a:t>Slaves</a:t>
            </a:r>
          </a:p>
          <a:p>
            <a:pPr lvl="1">
              <a:lnSpc>
                <a:spcPct val="160000"/>
              </a:lnSpc>
              <a:buClr>
                <a:schemeClr val="bg1">
                  <a:lumMod val="75000"/>
                </a:schemeClr>
              </a:buClr>
              <a:buFont typeface="Wingdings" pitchFamily="2" charset="2"/>
              <a:buChar char="n"/>
            </a:pPr>
            <a:r>
              <a:rPr lang="zh-CN" altLang="en-US" sz="1600"/>
              <a:t>主从复制</a:t>
            </a:r>
            <a:r>
              <a:rPr lang="en-US" altLang="zh-CN" sz="1600"/>
              <a:t>+</a:t>
            </a:r>
            <a:r>
              <a:rPr lang="zh-CN" altLang="en-US" sz="1600"/>
              <a:t>哨兵</a:t>
            </a:r>
            <a:r>
              <a:rPr lang="en-US" altLang="zh-CN" sz="1600"/>
              <a:t>Sentinel</a:t>
            </a:r>
            <a:r>
              <a:rPr lang="zh-CN" altLang="en-US" sz="1600"/>
              <a:t>只解决了读性能和高可用问题，但是没有解决写性能问题</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69296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 </a:t>
            </a:r>
            <a:r>
              <a:rPr lang="en-US" altLang="zh-CN" sz="2000"/>
              <a:t>Replication</a:t>
            </a:r>
          </a:p>
          <a:p>
            <a:pPr lvl="1">
              <a:lnSpc>
                <a:spcPct val="160000"/>
              </a:lnSpc>
              <a:buClr>
                <a:schemeClr val="bg1">
                  <a:lumMod val="75000"/>
                </a:schemeClr>
              </a:buClr>
              <a:buFont typeface="Wingdings" pitchFamily="2" charset="2"/>
              <a:buChar char="n"/>
            </a:pPr>
            <a:r>
              <a:rPr lang="zh-CN" altLang="en-US" sz="1600"/>
              <a:t>一个</a:t>
            </a:r>
            <a:r>
              <a:rPr lang="en-US" altLang="zh-CN" sz="1600"/>
              <a:t>Redis</a:t>
            </a:r>
            <a:r>
              <a:rPr lang="zh-CN" altLang="en-US" sz="1600"/>
              <a:t>服务可以有多个该服务的复制品，这个</a:t>
            </a:r>
            <a:r>
              <a:rPr lang="en-US" altLang="zh-CN" sz="1600"/>
              <a:t>Redis</a:t>
            </a:r>
            <a:r>
              <a:rPr lang="zh-CN" altLang="en-US" sz="1600"/>
              <a:t>服务称为</a:t>
            </a:r>
            <a:r>
              <a:rPr lang="en-US" altLang="zh-CN" sz="1600"/>
              <a:t>Master</a:t>
            </a:r>
            <a:r>
              <a:rPr lang="zh-CN" altLang="en-US" sz="1600"/>
              <a:t>，其他复制品称为</a:t>
            </a:r>
            <a:r>
              <a:rPr lang="en-US" altLang="zh-CN" sz="1600"/>
              <a:t>Slaves</a:t>
            </a:r>
          </a:p>
          <a:p>
            <a:pPr lvl="1">
              <a:lnSpc>
                <a:spcPct val="160000"/>
              </a:lnSpc>
              <a:buClr>
                <a:schemeClr val="bg1">
                  <a:lumMod val="75000"/>
                </a:schemeClr>
              </a:buClr>
              <a:buFont typeface="Wingdings" pitchFamily="2" charset="2"/>
              <a:buChar char="n"/>
            </a:pPr>
            <a:r>
              <a:rPr lang="zh-CN" altLang="en-US" sz="1600"/>
              <a:t>只要网络连接正常，</a:t>
            </a:r>
            <a:r>
              <a:rPr lang="en-US" altLang="zh-CN" sz="1600"/>
              <a:t>Master</a:t>
            </a:r>
            <a:r>
              <a:rPr lang="zh-CN" altLang="en-US" sz="1600"/>
              <a:t>会一直将自己的数据更新同步给</a:t>
            </a:r>
            <a:r>
              <a:rPr lang="en-US" altLang="zh-CN" sz="1600"/>
              <a:t>Slaves</a:t>
            </a:r>
            <a:r>
              <a:rPr lang="zh-CN" altLang="en-US" sz="1600"/>
              <a:t>，保持主从同步</a:t>
            </a:r>
            <a:endParaRPr lang="en-US" altLang="zh-CN" sz="1600"/>
          </a:p>
          <a:p>
            <a:pPr lvl="1">
              <a:lnSpc>
                <a:spcPct val="160000"/>
              </a:lnSpc>
              <a:buClr>
                <a:schemeClr val="bg1">
                  <a:lumMod val="75000"/>
                </a:schemeClr>
              </a:buClr>
              <a:buFont typeface="Wingdings" pitchFamily="2" charset="2"/>
              <a:buChar char="n"/>
            </a:pPr>
            <a:r>
              <a:rPr lang="zh-CN" altLang="en-US" sz="1600"/>
              <a:t>只有</a:t>
            </a:r>
            <a:r>
              <a:rPr lang="en-US" altLang="zh-CN" sz="1600"/>
              <a:t>Master</a:t>
            </a:r>
            <a:r>
              <a:rPr lang="zh-CN" altLang="en-US" sz="1600"/>
              <a:t>可以执行写命令，</a:t>
            </a:r>
            <a:r>
              <a:rPr lang="en-US" altLang="zh-CN" sz="1600"/>
              <a:t>Slaves</a:t>
            </a:r>
            <a:r>
              <a:rPr lang="zh-CN" altLang="en-US" sz="1600"/>
              <a:t>只能执行读命令</a:t>
            </a:r>
            <a:endParaRPr lang="en-US" altLang="zh-CN" sz="1600"/>
          </a:p>
        </p:txBody>
      </p:sp>
      <p:pic>
        <p:nvPicPr>
          <p:cNvPr id="5" name="图片 4"/>
          <p:cNvPicPr>
            <a:picLocks noChangeAspect="1"/>
          </p:cNvPicPr>
          <p:nvPr/>
        </p:nvPicPr>
        <p:blipFill>
          <a:blip r:embed="rId2"/>
          <a:stretch>
            <a:fillRect/>
          </a:stretch>
        </p:blipFill>
        <p:spPr>
          <a:xfrm>
            <a:off x="1058837" y="3933056"/>
            <a:ext cx="2937100" cy="1197053"/>
          </a:xfrm>
          <a:prstGeom prst="rect">
            <a:avLst/>
          </a:prstGeom>
        </p:spPr>
      </p:pic>
      <p:pic>
        <p:nvPicPr>
          <p:cNvPr id="6" name="图片 5"/>
          <p:cNvPicPr>
            <a:picLocks noChangeAspect="1"/>
          </p:cNvPicPr>
          <p:nvPr/>
        </p:nvPicPr>
        <p:blipFill>
          <a:blip r:embed="rId3"/>
          <a:stretch>
            <a:fillRect/>
          </a:stretch>
        </p:blipFill>
        <p:spPr>
          <a:xfrm>
            <a:off x="6012160" y="2852936"/>
            <a:ext cx="2520280" cy="3258544"/>
          </a:xfrm>
          <a:prstGeom prst="rect">
            <a:avLst/>
          </a:prstGeom>
        </p:spPr>
      </p:pic>
    </p:spTree>
    <p:extLst>
      <p:ext uri="{BB962C8B-B14F-4D97-AF65-F5344CB8AC3E}">
        <p14:creationId xmlns:p14="http://schemas.microsoft.com/office/powerpoint/2010/main" val="262621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问题引出</a:t>
            </a:r>
            <a:endParaRPr lang="en-US" altLang="zh-CN" sz="2000"/>
          </a:p>
          <a:p>
            <a:pPr lvl="1">
              <a:lnSpc>
                <a:spcPct val="160000"/>
              </a:lnSpc>
              <a:buClr>
                <a:schemeClr val="bg1">
                  <a:lumMod val="75000"/>
                </a:schemeClr>
              </a:buClr>
              <a:buFont typeface="Wingdings" pitchFamily="2" charset="2"/>
              <a:buChar char="n"/>
            </a:pPr>
            <a:r>
              <a:rPr lang="zh-CN" altLang="en-US" sz="1600"/>
              <a:t>主从对写压力没有分担</a:t>
            </a:r>
            <a:endParaRPr lang="en-US" altLang="zh-CN" sz="1600"/>
          </a:p>
          <a:p>
            <a:pPr lvl="1">
              <a:lnSpc>
                <a:spcPct val="160000"/>
              </a:lnSpc>
              <a:buClr>
                <a:schemeClr val="bg1">
                  <a:lumMod val="75000"/>
                </a:schemeClr>
              </a:buClr>
              <a:buFont typeface="Wingdings" pitchFamily="2" charset="2"/>
              <a:buChar char="n"/>
            </a:pPr>
            <a:r>
              <a:rPr lang="zh-CN" altLang="en-US" sz="1600"/>
              <a:t>解决思路就是，使用多个节点分担，将写请求分散到不同节点处理</a:t>
            </a:r>
            <a:endParaRPr lang="en-US" altLang="zh-CN" sz="1600"/>
          </a:p>
          <a:p>
            <a:pPr lvl="1">
              <a:lnSpc>
                <a:spcPct val="160000"/>
              </a:lnSpc>
              <a:buClr>
                <a:schemeClr val="bg1">
                  <a:lumMod val="75000"/>
                </a:schemeClr>
              </a:buClr>
              <a:buFont typeface="Wingdings" pitchFamily="2" charset="2"/>
              <a:buChar char="n"/>
            </a:pPr>
            <a:r>
              <a:rPr lang="zh-CN" altLang="en-US" sz="1600"/>
              <a:t>分片</a:t>
            </a:r>
            <a:r>
              <a:rPr lang="en-US" altLang="zh-CN" sz="1600"/>
              <a:t>Sharding</a:t>
            </a:r>
            <a:r>
              <a:rPr lang="zh-CN" altLang="en-US" sz="1600"/>
              <a:t>：多节点分担的思路就是关系型数据库处理大表的水平切分思路</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5" name="图片 4"/>
          <p:cNvPicPr>
            <a:picLocks noChangeAspect="1"/>
          </p:cNvPicPr>
          <p:nvPr/>
        </p:nvPicPr>
        <p:blipFill>
          <a:blip r:embed="rId2"/>
          <a:stretch>
            <a:fillRect/>
          </a:stretch>
        </p:blipFill>
        <p:spPr>
          <a:xfrm>
            <a:off x="1331640" y="2871402"/>
            <a:ext cx="4752528" cy="3213187"/>
          </a:xfrm>
          <a:prstGeom prst="rect">
            <a:avLst/>
          </a:prstGeom>
        </p:spPr>
      </p:pic>
    </p:spTree>
    <p:extLst>
      <p:ext uri="{BB962C8B-B14F-4D97-AF65-F5344CB8AC3E}">
        <p14:creationId xmlns:p14="http://schemas.microsoft.com/office/powerpoint/2010/main" val="376513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Twemproxy</a:t>
            </a:r>
          </a:p>
          <a:p>
            <a:pPr lvl="1">
              <a:lnSpc>
                <a:spcPct val="160000"/>
              </a:lnSpc>
              <a:buClr>
                <a:schemeClr val="bg1">
                  <a:lumMod val="75000"/>
                </a:schemeClr>
              </a:buClr>
              <a:buFont typeface="Wingdings" pitchFamily="2" charset="2"/>
              <a:buChar char="n"/>
            </a:pPr>
            <a:r>
              <a:rPr lang="en-US" altLang="zh-CN" sz="1600"/>
              <a:t>Twitter</a:t>
            </a:r>
            <a:r>
              <a:rPr lang="zh-CN" altLang="en-US" sz="1600"/>
              <a:t>开发，代理用户的读写请求</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5" name="图片 4"/>
          <p:cNvPicPr>
            <a:picLocks noChangeAspect="1"/>
          </p:cNvPicPr>
          <p:nvPr/>
        </p:nvPicPr>
        <p:blipFill>
          <a:blip r:embed="rId2"/>
          <a:stretch>
            <a:fillRect/>
          </a:stretch>
        </p:blipFill>
        <p:spPr>
          <a:xfrm>
            <a:off x="2354488" y="1988840"/>
            <a:ext cx="4109814" cy="3917872"/>
          </a:xfrm>
          <a:prstGeom prst="rect">
            <a:avLst/>
          </a:prstGeom>
        </p:spPr>
      </p:pic>
    </p:spTree>
    <p:extLst>
      <p:ext uri="{BB962C8B-B14F-4D97-AF65-F5344CB8AC3E}">
        <p14:creationId xmlns:p14="http://schemas.microsoft.com/office/powerpoint/2010/main" val="413753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Twemproxy</a:t>
            </a:r>
          </a:p>
          <a:p>
            <a:pPr lvl="1">
              <a:lnSpc>
                <a:spcPct val="160000"/>
              </a:lnSpc>
              <a:buClr>
                <a:schemeClr val="bg1">
                  <a:lumMod val="75000"/>
                </a:schemeClr>
              </a:buClr>
              <a:buFont typeface="Wingdings" pitchFamily="2" charset="2"/>
              <a:buChar char="n"/>
            </a:pPr>
            <a:r>
              <a:rPr lang="en-US" altLang="zh-CN" sz="1600"/>
              <a:t>Twitter</a:t>
            </a:r>
            <a:r>
              <a:rPr lang="zh-CN" altLang="en-US" sz="1600"/>
              <a:t>开发的代理服务器，他兼容</a:t>
            </a:r>
            <a:r>
              <a:rPr lang="en-US" altLang="zh-CN" sz="1600"/>
              <a:t>Redis</a:t>
            </a:r>
            <a:r>
              <a:rPr lang="zh-CN" altLang="en-US" sz="1600"/>
              <a:t>和</a:t>
            </a:r>
            <a:r>
              <a:rPr lang="en-US" altLang="zh-CN" sz="1600"/>
              <a:t>Memcached</a:t>
            </a:r>
            <a:r>
              <a:rPr lang="zh-CN" altLang="en-US" sz="1600"/>
              <a:t>，允许用户将多个</a:t>
            </a:r>
            <a:r>
              <a:rPr lang="en-US" altLang="zh-CN" sz="1600"/>
              <a:t>redis</a:t>
            </a:r>
            <a:r>
              <a:rPr lang="zh-CN" altLang="en-US" sz="1600"/>
              <a:t>服务器添加到一个服务器池（</a:t>
            </a:r>
            <a:r>
              <a:rPr lang="en-US" altLang="zh-CN" sz="1600"/>
              <a:t>pool</a:t>
            </a:r>
            <a:r>
              <a:rPr lang="zh-CN" altLang="en-US" sz="1600"/>
              <a:t>）里面，并通过用户选择的</a:t>
            </a:r>
            <a:r>
              <a:rPr lang="zh-CN" altLang="en-US" sz="1600">
                <a:solidFill>
                  <a:srgbClr val="FF0000"/>
                </a:solidFill>
              </a:rPr>
              <a:t>散列函数和分布函数</a:t>
            </a:r>
            <a:r>
              <a:rPr lang="zh-CN" altLang="en-US" sz="1600"/>
              <a:t>，将来自客户端的命令请求分发给服务器池中的各个服务器</a:t>
            </a:r>
          </a:p>
          <a:p>
            <a:pPr lvl="1">
              <a:lnSpc>
                <a:spcPct val="160000"/>
              </a:lnSpc>
              <a:buClr>
                <a:schemeClr val="bg1">
                  <a:lumMod val="75000"/>
                </a:schemeClr>
              </a:buClr>
              <a:buFont typeface="Wingdings" pitchFamily="2" charset="2"/>
              <a:buChar char="n"/>
            </a:pPr>
            <a:r>
              <a:rPr lang="zh-CN" altLang="en-US" sz="1600"/>
              <a:t>通过使用</a:t>
            </a:r>
            <a:r>
              <a:rPr lang="en-US" altLang="zh-CN" sz="1600"/>
              <a:t>twemproxy</a:t>
            </a:r>
            <a:r>
              <a:rPr lang="zh-CN" altLang="en-US" sz="1600"/>
              <a:t>我们可以将数据库分片到多台</a:t>
            </a:r>
            <a:r>
              <a:rPr lang="en-US" altLang="zh-CN" sz="1600"/>
              <a:t>redis</a:t>
            </a:r>
            <a:r>
              <a:rPr lang="zh-CN" altLang="en-US" sz="1600"/>
              <a:t>服务器上面，并使用这些服务器来分担系统压力以及数据库容量：在服务器硬件条件相同的情况下，对于一个包含</a:t>
            </a:r>
            <a:r>
              <a:rPr lang="en-US" altLang="zh-CN" sz="1600"/>
              <a:t>N</a:t>
            </a:r>
            <a:r>
              <a:rPr lang="zh-CN" altLang="en-US" sz="1600"/>
              <a:t>台</a:t>
            </a:r>
            <a:r>
              <a:rPr lang="en-US" altLang="zh-CN" sz="1600"/>
              <a:t>redis</a:t>
            </a:r>
            <a:r>
              <a:rPr lang="zh-CN" altLang="en-US" sz="1600"/>
              <a:t>服务器的池来说，池中每台平均</a:t>
            </a:r>
            <a:r>
              <a:rPr lang="en-US" altLang="zh-CN" sz="1600"/>
              <a:t>1/N</a:t>
            </a:r>
            <a:r>
              <a:rPr lang="zh-CN" altLang="en-US" sz="1600"/>
              <a:t>的客户端命令请求</a:t>
            </a:r>
          </a:p>
          <a:p>
            <a:pPr lvl="1">
              <a:lnSpc>
                <a:spcPct val="160000"/>
              </a:lnSpc>
              <a:buClr>
                <a:schemeClr val="bg1">
                  <a:lumMod val="75000"/>
                </a:schemeClr>
              </a:buClr>
              <a:buFont typeface="Wingdings" pitchFamily="2" charset="2"/>
              <a:buChar char="n"/>
            </a:pPr>
            <a:r>
              <a:rPr lang="zh-CN" altLang="en-US" sz="1600"/>
              <a:t>向池里添加更多服务器可以线性的扩展系统处理命令请求的能力，以及系统能够保存的数据量</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111466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Twemproxy</a:t>
            </a:r>
            <a:r>
              <a:rPr lang="zh-CN" altLang="en-US" sz="2000"/>
              <a:t>安装</a:t>
            </a:r>
            <a:endParaRPr lang="en-US" altLang="zh-CN" sz="2000"/>
          </a:p>
          <a:p>
            <a:pPr lvl="1">
              <a:lnSpc>
                <a:spcPct val="160000"/>
              </a:lnSpc>
              <a:buClr>
                <a:schemeClr val="bg1">
                  <a:lumMod val="75000"/>
                </a:schemeClr>
              </a:buClr>
              <a:buFont typeface="Wingdings" pitchFamily="2" charset="2"/>
              <a:buChar char="n"/>
            </a:pPr>
            <a:r>
              <a:rPr lang="zh-CN" altLang="en-US" sz="1600"/>
              <a:t>见安装文档</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21987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fontScale="85000" lnSpcReduction="10000"/>
          </a:bodyPr>
          <a:lstStyle/>
          <a:p>
            <a:pPr>
              <a:lnSpc>
                <a:spcPct val="160000"/>
              </a:lnSpc>
              <a:buClr>
                <a:schemeClr val="bg1">
                  <a:lumMod val="75000"/>
                </a:schemeClr>
              </a:buClr>
              <a:buFont typeface="Wingdings" pitchFamily="2" charset="2"/>
              <a:buChar char="n"/>
            </a:pPr>
            <a:r>
              <a:rPr lang="en-US" altLang="zh-CN" sz="2000"/>
              <a:t>Twemproxy</a:t>
            </a:r>
            <a:r>
              <a:rPr lang="zh-CN" altLang="en-US" sz="2000"/>
              <a:t>配置</a:t>
            </a:r>
            <a:endParaRPr lang="en-US" altLang="zh-CN" sz="2000"/>
          </a:p>
          <a:p>
            <a:pPr marL="457200" lvl="1" indent="0">
              <a:lnSpc>
                <a:spcPct val="160000"/>
              </a:lnSpc>
              <a:buClr>
                <a:schemeClr val="bg1">
                  <a:lumMod val="75000"/>
                </a:schemeClr>
              </a:buClr>
              <a:buNone/>
            </a:pPr>
            <a:r>
              <a:rPr lang="en-US" altLang="zh-CN" sz="1600"/>
              <a:t>sxt:</a:t>
            </a:r>
          </a:p>
          <a:p>
            <a:pPr marL="457200" lvl="1" indent="0">
              <a:lnSpc>
                <a:spcPct val="160000"/>
              </a:lnSpc>
              <a:buClr>
                <a:schemeClr val="bg1">
                  <a:lumMod val="75000"/>
                </a:schemeClr>
              </a:buClr>
              <a:buNone/>
            </a:pPr>
            <a:r>
              <a:rPr lang="en-US" altLang="zh-CN" sz="1600"/>
              <a:t>  listen: 192.168.56.201:22121</a:t>
            </a:r>
          </a:p>
          <a:p>
            <a:pPr marL="457200" lvl="1" indent="0">
              <a:lnSpc>
                <a:spcPct val="160000"/>
              </a:lnSpc>
              <a:buClr>
                <a:schemeClr val="bg1">
                  <a:lumMod val="75000"/>
                </a:schemeClr>
              </a:buClr>
              <a:buNone/>
            </a:pPr>
            <a:r>
              <a:rPr lang="en-US" altLang="zh-CN" sz="1600"/>
              <a:t>  hash: fnv1a_64</a:t>
            </a:r>
          </a:p>
          <a:p>
            <a:pPr marL="457200" lvl="1" indent="0">
              <a:lnSpc>
                <a:spcPct val="160000"/>
              </a:lnSpc>
              <a:buClr>
                <a:schemeClr val="bg1">
                  <a:lumMod val="75000"/>
                </a:schemeClr>
              </a:buClr>
              <a:buNone/>
            </a:pPr>
            <a:r>
              <a:rPr lang="en-US" altLang="zh-CN" sz="1600"/>
              <a:t>  distribution: ketama</a:t>
            </a:r>
          </a:p>
          <a:p>
            <a:pPr marL="457200" lvl="1" indent="0">
              <a:lnSpc>
                <a:spcPct val="160000"/>
              </a:lnSpc>
              <a:buClr>
                <a:schemeClr val="bg1">
                  <a:lumMod val="75000"/>
                </a:schemeClr>
              </a:buClr>
              <a:buNone/>
            </a:pPr>
            <a:r>
              <a:rPr lang="en-US" altLang="zh-CN" sz="1600"/>
              <a:t>  auto_eject_hosts: true</a:t>
            </a:r>
          </a:p>
          <a:p>
            <a:pPr marL="457200" lvl="1" indent="0">
              <a:lnSpc>
                <a:spcPct val="160000"/>
              </a:lnSpc>
              <a:buClr>
                <a:schemeClr val="bg1">
                  <a:lumMod val="75000"/>
                </a:schemeClr>
              </a:buClr>
              <a:buNone/>
            </a:pPr>
            <a:r>
              <a:rPr lang="en-US" altLang="zh-CN" sz="1600"/>
              <a:t>  redis: true</a:t>
            </a:r>
          </a:p>
          <a:p>
            <a:pPr marL="457200" lvl="1" indent="0">
              <a:lnSpc>
                <a:spcPct val="160000"/>
              </a:lnSpc>
              <a:buClr>
                <a:schemeClr val="bg1">
                  <a:lumMod val="75000"/>
                </a:schemeClr>
              </a:buClr>
              <a:buNone/>
            </a:pPr>
            <a:r>
              <a:rPr lang="en-US" altLang="zh-CN" sz="1600"/>
              <a:t>  server_retry_timeout: 2000</a:t>
            </a:r>
          </a:p>
          <a:p>
            <a:pPr marL="457200" lvl="1" indent="0">
              <a:lnSpc>
                <a:spcPct val="160000"/>
              </a:lnSpc>
              <a:buClr>
                <a:schemeClr val="bg1">
                  <a:lumMod val="75000"/>
                </a:schemeClr>
              </a:buClr>
              <a:buNone/>
            </a:pPr>
            <a:r>
              <a:rPr lang="en-US" altLang="zh-CN" sz="1600"/>
              <a:t>  server_failure_limit: 3</a:t>
            </a:r>
          </a:p>
          <a:p>
            <a:pPr marL="457200" lvl="1" indent="0">
              <a:lnSpc>
                <a:spcPct val="160000"/>
              </a:lnSpc>
              <a:buClr>
                <a:schemeClr val="bg1">
                  <a:lumMod val="75000"/>
                </a:schemeClr>
              </a:buClr>
              <a:buNone/>
            </a:pPr>
            <a:r>
              <a:rPr lang="en-US" altLang="zh-CN" sz="1600"/>
              <a:t>  servers:</a:t>
            </a:r>
          </a:p>
          <a:p>
            <a:pPr marL="457200" lvl="1" indent="0">
              <a:lnSpc>
                <a:spcPct val="160000"/>
              </a:lnSpc>
              <a:buClr>
                <a:schemeClr val="bg1">
                  <a:lumMod val="75000"/>
                </a:schemeClr>
              </a:buClr>
              <a:buNone/>
            </a:pPr>
            <a:r>
              <a:rPr lang="en-US" altLang="zh-CN" sz="1600"/>
              <a:t>   - 192.168.56.201:6379:1</a:t>
            </a:r>
          </a:p>
          <a:p>
            <a:pPr marL="457200" lvl="1" indent="0">
              <a:lnSpc>
                <a:spcPct val="160000"/>
              </a:lnSpc>
              <a:buClr>
                <a:schemeClr val="bg1">
                  <a:lumMod val="75000"/>
                </a:schemeClr>
              </a:buClr>
              <a:buNone/>
            </a:pPr>
            <a:r>
              <a:rPr lang="en-US" altLang="zh-CN" sz="1600"/>
              <a:t>   - 192.168.56.202:6379:1</a:t>
            </a:r>
          </a:p>
          <a:p>
            <a:pPr marL="457200" lvl="1" indent="0">
              <a:lnSpc>
                <a:spcPct val="160000"/>
              </a:lnSpc>
              <a:buClr>
                <a:schemeClr val="bg1">
                  <a:lumMod val="75000"/>
                </a:schemeClr>
              </a:buClr>
              <a:buNone/>
            </a:pPr>
            <a:r>
              <a:rPr lang="en-US" altLang="zh-CN" sz="1600"/>
              <a:t>   - 192.168.56.203:6379:1</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3692810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Twemproxy</a:t>
            </a:r>
            <a:r>
              <a:rPr lang="zh-CN" altLang="en-US" sz="2000"/>
              <a:t>配置说明</a:t>
            </a:r>
            <a:endParaRPr lang="en-US" altLang="zh-CN" sz="2000"/>
          </a:p>
          <a:p>
            <a:pPr lvl="1">
              <a:lnSpc>
                <a:spcPct val="160000"/>
              </a:lnSpc>
              <a:buClr>
                <a:schemeClr val="bg1">
                  <a:lumMod val="75000"/>
                </a:schemeClr>
              </a:buClr>
              <a:buFont typeface="Wingdings" pitchFamily="2" charset="2"/>
              <a:buChar char="n"/>
            </a:pPr>
            <a:r>
              <a:rPr lang="en-US" altLang="zh-CN" sz="1600"/>
              <a:t>sxt</a:t>
            </a:r>
            <a:r>
              <a:rPr lang="zh-CN" altLang="en-US" sz="1600"/>
              <a:t>，服务器池的名字，支持创建多个服务器池</a:t>
            </a:r>
          </a:p>
          <a:p>
            <a:pPr lvl="1">
              <a:lnSpc>
                <a:spcPct val="160000"/>
              </a:lnSpc>
              <a:buClr>
                <a:schemeClr val="bg1">
                  <a:lumMod val="75000"/>
                </a:schemeClr>
              </a:buClr>
              <a:buFont typeface="Wingdings" pitchFamily="2" charset="2"/>
              <a:buChar char="n"/>
            </a:pPr>
            <a:r>
              <a:rPr lang="en-US" altLang="zh-CN" sz="1600"/>
              <a:t>listen: 192.168.56.201:22121</a:t>
            </a:r>
            <a:r>
              <a:rPr lang="zh-CN" altLang="en-US" sz="1600"/>
              <a:t>，这个服务器池的监听地址和端口号</a:t>
            </a:r>
          </a:p>
          <a:p>
            <a:pPr lvl="1">
              <a:lnSpc>
                <a:spcPct val="160000"/>
              </a:lnSpc>
              <a:buClr>
                <a:schemeClr val="bg1">
                  <a:lumMod val="75000"/>
                </a:schemeClr>
              </a:buClr>
              <a:buFont typeface="Wingdings" pitchFamily="2" charset="2"/>
              <a:buChar char="n"/>
            </a:pPr>
            <a:r>
              <a:rPr lang="en-US" altLang="zh-CN" sz="1600"/>
              <a:t>hash: fnv1a_64</a:t>
            </a:r>
            <a:r>
              <a:rPr lang="zh-CN" altLang="en-US" sz="1600"/>
              <a:t>，键散列算法，用于将键映射为一个散列值</a:t>
            </a:r>
          </a:p>
          <a:p>
            <a:pPr lvl="1">
              <a:lnSpc>
                <a:spcPct val="160000"/>
              </a:lnSpc>
              <a:buClr>
                <a:schemeClr val="bg1">
                  <a:lumMod val="75000"/>
                </a:schemeClr>
              </a:buClr>
              <a:buFont typeface="Wingdings" pitchFamily="2" charset="2"/>
              <a:buChar char="n"/>
            </a:pPr>
            <a:r>
              <a:rPr lang="en-US" altLang="zh-CN" sz="1600"/>
              <a:t>distribution: ketama</a:t>
            </a:r>
            <a:r>
              <a:rPr lang="zh-CN" altLang="en-US" sz="1600"/>
              <a:t>，键分布算法，决定键被分布到哪个服务器</a:t>
            </a:r>
          </a:p>
          <a:p>
            <a:pPr lvl="1">
              <a:lnSpc>
                <a:spcPct val="160000"/>
              </a:lnSpc>
              <a:buClr>
                <a:schemeClr val="bg1">
                  <a:lumMod val="75000"/>
                </a:schemeClr>
              </a:buClr>
              <a:buFont typeface="Wingdings" pitchFamily="2" charset="2"/>
              <a:buChar char="n"/>
            </a:pPr>
            <a:r>
              <a:rPr lang="en-US" altLang="zh-CN" sz="1600"/>
              <a:t>redis: true</a:t>
            </a:r>
            <a:r>
              <a:rPr lang="zh-CN" altLang="en-US" sz="1600"/>
              <a:t>，代理</a:t>
            </a:r>
            <a:r>
              <a:rPr lang="en-US" altLang="zh-CN" sz="1600"/>
              <a:t>redis</a:t>
            </a:r>
            <a:r>
              <a:rPr lang="zh-CN" altLang="en-US" sz="1600"/>
              <a:t>命令请求，不给定时默认代理</a:t>
            </a:r>
            <a:r>
              <a:rPr lang="en-US" altLang="zh-CN" sz="1600"/>
              <a:t>memcached</a:t>
            </a:r>
            <a:r>
              <a:rPr lang="zh-CN" altLang="en-US" sz="1600"/>
              <a:t>请求</a:t>
            </a:r>
          </a:p>
          <a:p>
            <a:pPr lvl="1">
              <a:lnSpc>
                <a:spcPct val="160000"/>
              </a:lnSpc>
              <a:buClr>
                <a:schemeClr val="bg1">
                  <a:lumMod val="75000"/>
                </a:schemeClr>
              </a:buClr>
              <a:buFont typeface="Wingdings" pitchFamily="2" charset="2"/>
              <a:buChar char="n"/>
            </a:pPr>
            <a:r>
              <a:rPr lang="en-US" altLang="zh-CN" sz="1600"/>
              <a:t>servers</a:t>
            </a:r>
            <a:r>
              <a:rPr lang="zh-CN" altLang="en-US" sz="1600"/>
              <a:t>，池中各个服务器的地址和端口号及权重</a:t>
            </a:r>
          </a:p>
          <a:p>
            <a:pPr lvl="1">
              <a:lnSpc>
                <a:spcPct val="160000"/>
              </a:lnSpc>
              <a:buClr>
                <a:schemeClr val="bg1">
                  <a:lumMod val="75000"/>
                </a:schemeClr>
              </a:buClr>
              <a:buFont typeface="Wingdings" pitchFamily="2" charset="2"/>
              <a:buChar char="n"/>
            </a:pPr>
            <a:r>
              <a:rPr lang="en-US" altLang="zh-CN" sz="1600"/>
              <a:t>auto_eject_hosts</a:t>
            </a:r>
            <a:r>
              <a:rPr lang="zh-CN" altLang="en-US" sz="1600"/>
              <a:t>、</a:t>
            </a:r>
          </a:p>
          <a:p>
            <a:pPr lvl="1">
              <a:lnSpc>
                <a:spcPct val="160000"/>
              </a:lnSpc>
              <a:buClr>
                <a:schemeClr val="bg1">
                  <a:lumMod val="75000"/>
                </a:schemeClr>
              </a:buClr>
              <a:buFont typeface="Wingdings" pitchFamily="2" charset="2"/>
              <a:buChar char="n"/>
            </a:pPr>
            <a:r>
              <a:rPr lang="en-US" altLang="zh-CN" sz="1600"/>
              <a:t>server_failure_limit: twemproxy</a:t>
            </a:r>
            <a:r>
              <a:rPr lang="zh-CN" altLang="en-US" sz="1600"/>
              <a:t>连续</a:t>
            </a:r>
            <a:r>
              <a:rPr lang="en-US" altLang="zh-CN" sz="1600"/>
              <a:t>3</a:t>
            </a:r>
            <a:r>
              <a:rPr lang="zh-CN" altLang="en-US" sz="1600"/>
              <a:t>次向同一个服务器发送命令请求都遇到错误时，</a:t>
            </a:r>
            <a:r>
              <a:rPr lang="en-US" altLang="zh-CN" sz="1600"/>
              <a:t>twemproxy</a:t>
            </a:r>
            <a:r>
              <a:rPr lang="zh-CN" altLang="en-US" sz="1600"/>
              <a:t>就会将该服务器标记为下线，并交由池中其他在线服务器处理</a:t>
            </a:r>
            <a:endParaRPr lang="en-US" altLang="zh-CN" sz="1600"/>
          </a:p>
          <a:p>
            <a:pPr lvl="1">
              <a:lnSpc>
                <a:spcPct val="160000"/>
              </a:lnSpc>
              <a:buClr>
                <a:schemeClr val="bg1">
                  <a:lumMod val="75000"/>
                </a:schemeClr>
              </a:buClr>
              <a:buFont typeface="Wingdings" pitchFamily="2" charset="2"/>
              <a:buChar char="n"/>
            </a:pPr>
            <a:r>
              <a:rPr lang="zh-CN" altLang="en-US" sz="1600"/>
              <a:t>问题：如何监听本地所有地址的某个端口</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247334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Twemproxy</a:t>
            </a:r>
            <a:r>
              <a:rPr lang="zh-CN" altLang="en-US" sz="2000"/>
              <a:t>运行</a:t>
            </a:r>
            <a:endParaRPr lang="en-US" altLang="zh-CN" sz="2000"/>
          </a:p>
          <a:p>
            <a:pPr lvl="1">
              <a:lnSpc>
                <a:spcPct val="160000"/>
              </a:lnSpc>
              <a:buClr>
                <a:schemeClr val="bg1">
                  <a:lumMod val="75000"/>
                </a:schemeClr>
              </a:buClr>
              <a:buFont typeface="Wingdings" pitchFamily="2" charset="2"/>
              <a:buChar char="n"/>
            </a:pPr>
            <a:r>
              <a:rPr lang="en-US" altLang="zh-CN" sz="1600"/>
              <a:t># nutcracker -d -c /opt/sxt/twemproxy/conf/nutcracker.sxt.yml</a:t>
            </a:r>
          </a:p>
          <a:p>
            <a:pPr lvl="1">
              <a:lnSpc>
                <a:spcPct val="160000"/>
              </a:lnSpc>
              <a:buClr>
                <a:schemeClr val="bg1">
                  <a:lumMod val="75000"/>
                </a:schemeClr>
              </a:buClr>
              <a:buFont typeface="Wingdings" pitchFamily="2" charset="2"/>
              <a:buChar char="n"/>
            </a:pPr>
            <a:r>
              <a:rPr lang="pt-BR" altLang="zh-CN" sz="1600"/>
              <a:t># redis-cli -p 22121 -h 192.168.56.201</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149114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fontScale="92500" lnSpcReduction="10000"/>
          </a:bodyPr>
          <a:lstStyle/>
          <a:p>
            <a:pPr>
              <a:lnSpc>
                <a:spcPct val="160000"/>
              </a:lnSpc>
              <a:buClr>
                <a:schemeClr val="bg1">
                  <a:lumMod val="75000"/>
                </a:schemeClr>
              </a:buClr>
              <a:buFont typeface="Wingdings" pitchFamily="2" charset="2"/>
              <a:buChar char="n"/>
            </a:pPr>
            <a:r>
              <a:rPr lang="zh-CN" altLang="en-US" sz="2000"/>
              <a:t>节点下线</a:t>
            </a:r>
            <a:endParaRPr lang="en-US" altLang="zh-CN" sz="2000"/>
          </a:p>
          <a:p>
            <a:pPr lvl="1">
              <a:lnSpc>
                <a:spcPct val="160000"/>
              </a:lnSpc>
              <a:buClr>
                <a:schemeClr val="bg1">
                  <a:lumMod val="75000"/>
                </a:schemeClr>
              </a:buClr>
              <a:buFont typeface="Wingdings" pitchFamily="2" charset="2"/>
              <a:buChar char="n"/>
            </a:pPr>
            <a:r>
              <a:rPr lang="zh-CN" altLang="en-US" sz="1600"/>
              <a:t>经过重试次数后，将</a:t>
            </a:r>
            <a:r>
              <a:rPr lang="en-US" altLang="zh-CN" sz="1600"/>
              <a:t>Redis</a:t>
            </a:r>
            <a:r>
              <a:rPr lang="zh-CN" altLang="en-US" sz="1600"/>
              <a:t>置为下线</a:t>
            </a:r>
            <a:endParaRPr lang="en-US" altLang="zh-CN" sz="1600"/>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"123"</a:t>
            </a:r>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(error) ERR Connection refused</a:t>
            </a:r>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(error) ERR Connection refused</a:t>
            </a:r>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(nil)</a:t>
            </a:r>
          </a:p>
          <a:p>
            <a:pPr marL="457200" lvl="1" indent="0">
              <a:lnSpc>
                <a:spcPct val="160000"/>
              </a:lnSpc>
              <a:buClr>
                <a:schemeClr val="bg1">
                  <a:lumMod val="75000"/>
                </a:schemeClr>
              </a:buClr>
              <a:buNone/>
            </a:pPr>
            <a:r>
              <a:rPr lang="en-US" altLang="zh-CN" sz="1600"/>
              <a:t>error</a:t>
            </a:r>
            <a:r>
              <a:rPr lang="zh-CN" altLang="en-US" sz="1600"/>
              <a:t>到</a:t>
            </a:r>
            <a:r>
              <a:rPr lang="en-US" altLang="zh-CN" sz="1600"/>
              <a:t>nil</a:t>
            </a:r>
            <a:r>
              <a:rPr lang="zh-CN" altLang="en-US" sz="1600"/>
              <a:t>的变化，说明代理之前是把</a:t>
            </a:r>
            <a:r>
              <a:rPr lang="en-US" altLang="zh-CN" sz="1600"/>
              <a:t>key</a:t>
            </a:r>
            <a:r>
              <a:rPr lang="zh-CN" altLang="en-US" sz="1600"/>
              <a:t>的访问执行原来的服务器，置为下线后，将</a:t>
            </a:r>
            <a:r>
              <a:rPr lang="en-US" altLang="zh-CN" sz="1600"/>
              <a:t>key</a:t>
            </a:r>
            <a:r>
              <a:rPr lang="zh-CN" altLang="en-US" sz="1600"/>
              <a:t>的访问交给了其它服务器处理</a:t>
            </a:r>
            <a:br>
              <a:rPr lang="zh-CN" altLang="en-US" sz="1600"/>
            </a:b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3807718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节点上线</a:t>
            </a:r>
            <a:endParaRPr lang="en-US" altLang="zh-CN" sz="2000"/>
          </a:p>
          <a:p>
            <a:pPr lvl="1">
              <a:lnSpc>
                <a:spcPct val="160000"/>
              </a:lnSpc>
              <a:buClr>
                <a:schemeClr val="bg1">
                  <a:lumMod val="75000"/>
                </a:schemeClr>
              </a:buClr>
              <a:buFont typeface="Wingdings" pitchFamily="2" charset="2"/>
              <a:buChar char="n"/>
            </a:pPr>
            <a:r>
              <a:rPr lang="zh-CN" altLang="en-US" sz="1600"/>
              <a:t>经过重试次数后，将</a:t>
            </a:r>
            <a:r>
              <a:rPr lang="en-US" altLang="zh-CN" sz="1600"/>
              <a:t>Redis</a:t>
            </a:r>
            <a:r>
              <a:rPr lang="zh-CN" altLang="en-US" sz="1600"/>
              <a:t>置为下线</a:t>
            </a:r>
            <a:endParaRPr lang="en-US" altLang="zh-CN" sz="1600"/>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"123"</a:t>
            </a:r>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(error) ERR Connection refused</a:t>
            </a:r>
          </a:p>
          <a:p>
            <a:pPr marL="457200" lvl="1" indent="0">
              <a:lnSpc>
                <a:spcPct val="160000"/>
              </a:lnSpc>
              <a:buClr>
                <a:schemeClr val="bg1">
                  <a:lumMod val="75000"/>
                </a:schemeClr>
              </a:buClr>
              <a:buNone/>
            </a:pPr>
            <a:r>
              <a:rPr lang="en-US" altLang="zh-CN" sz="1600"/>
              <a:t>127.0.0.1:22121&gt; get mykey</a:t>
            </a:r>
          </a:p>
          <a:p>
            <a:pPr marL="457200" lvl="1" indent="0">
              <a:lnSpc>
                <a:spcPct val="160000"/>
              </a:lnSpc>
              <a:buClr>
                <a:schemeClr val="bg1">
                  <a:lumMod val="75000"/>
                </a:schemeClr>
              </a:buClr>
              <a:buNone/>
            </a:pPr>
            <a:r>
              <a:rPr lang="en-US" altLang="zh-CN" sz="1600"/>
              <a:t>(nil)</a:t>
            </a:r>
          </a:p>
          <a:p>
            <a:pPr marL="457200" lvl="1" indent="0">
              <a:lnSpc>
                <a:spcPct val="160000"/>
              </a:lnSpc>
              <a:buClr>
                <a:schemeClr val="bg1">
                  <a:lumMod val="75000"/>
                </a:schemeClr>
              </a:buClr>
              <a:buNone/>
            </a:pPr>
            <a:r>
              <a:rPr lang="en-US" altLang="zh-CN" sz="1600"/>
              <a:t>error</a:t>
            </a:r>
            <a:r>
              <a:rPr lang="zh-CN" altLang="en-US" sz="1600"/>
              <a:t>到</a:t>
            </a:r>
            <a:r>
              <a:rPr lang="en-US" altLang="zh-CN" sz="1600"/>
              <a:t>nil</a:t>
            </a:r>
            <a:r>
              <a:rPr lang="zh-CN" altLang="en-US" sz="1600"/>
              <a:t>的变化，说明代理之前是把</a:t>
            </a:r>
            <a:r>
              <a:rPr lang="en-US" altLang="zh-CN" sz="1600"/>
              <a:t>key</a:t>
            </a:r>
            <a:r>
              <a:rPr lang="zh-CN" altLang="en-US" sz="1600"/>
              <a:t>的访问执行原来的服务器，置为下线后，将</a:t>
            </a:r>
            <a:r>
              <a:rPr lang="en-US" altLang="zh-CN" sz="1600"/>
              <a:t>key</a:t>
            </a:r>
            <a:r>
              <a:rPr lang="zh-CN" altLang="en-US" sz="1600"/>
              <a:t>的访问交给了其它服务器处理</a:t>
            </a:r>
            <a:br>
              <a:rPr lang="zh-CN" altLang="en-US" sz="1600"/>
            </a:br>
            <a:r>
              <a:rPr lang="en-US" altLang="zh-CN" sz="1600"/>
              <a:t>Redis</a:t>
            </a:r>
            <a:r>
              <a:rPr lang="zh-CN" altLang="en-US" sz="1600"/>
              <a:t>服务恢复后，原来这个</a:t>
            </a:r>
            <a:r>
              <a:rPr lang="en-US" altLang="zh-CN" sz="1600"/>
              <a:t>key</a:t>
            </a:r>
            <a:r>
              <a:rPr lang="zh-CN" altLang="en-US" sz="1600"/>
              <a:t>的值可以再次取到</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348234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重试超时配置</a:t>
            </a:r>
            <a:endParaRPr lang="en-US" altLang="zh-CN" sz="2000"/>
          </a:p>
          <a:p>
            <a:pPr lvl="1">
              <a:lnSpc>
                <a:spcPct val="160000"/>
              </a:lnSpc>
              <a:buClr>
                <a:schemeClr val="bg1">
                  <a:lumMod val="75000"/>
                </a:schemeClr>
              </a:buClr>
              <a:buFont typeface="Wingdings" pitchFamily="2" charset="2"/>
              <a:buChar char="n"/>
            </a:pPr>
            <a:r>
              <a:rPr lang="en-US" altLang="zh-CN" sz="1600"/>
              <a:t>server_retry_timeout &lt;time&gt;</a:t>
            </a:r>
            <a:r>
              <a:rPr lang="zh-CN" altLang="en-US" sz="1600"/>
              <a:t>选项</a:t>
            </a:r>
            <a:endParaRPr lang="en-US" altLang="zh-CN" sz="1600"/>
          </a:p>
          <a:p>
            <a:pPr marL="457200" lvl="1" indent="0">
              <a:lnSpc>
                <a:spcPct val="160000"/>
              </a:lnSpc>
              <a:buClr>
                <a:schemeClr val="bg1">
                  <a:lumMod val="75000"/>
                </a:schemeClr>
              </a:buClr>
              <a:buNone/>
            </a:pPr>
            <a:r>
              <a:rPr lang="zh-CN" altLang="en-US" sz="1600"/>
              <a:t>当一个服务器被</a:t>
            </a:r>
            <a:r>
              <a:rPr lang="en-US" altLang="zh-CN" sz="1600"/>
              <a:t>twemproxy</a:t>
            </a:r>
            <a:r>
              <a:rPr lang="zh-CN" altLang="en-US" sz="1600"/>
              <a:t>判断为下线之后，在</a:t>
            </a:r>
            <a:r>
              <a:rPr lang="en-US" altLang="zh-CN" sz="1600"/>
              <a:t>time</a:t>
            </a:r>
            <a:r>
              <a:rPr lang="zh-CN" altLang="en-US" sz="1600"/>
              <a:t>毫秒之内，</a:t>
            </a:r>
            <a:r>
              <a:rPr lang="en-US" altLang="zh-CN" sz="1600"/>
              <a:t>twemproxy</a:t>
            </a:r>
            <a:r>
              <a:rPr lang="zh-CN" altLang="en-US" sz="1600"/>
              <a:t>不会再尝试向下线的服务器发送命令请求，但是在</a:t>
            </a:r>
            <a:r>
              <a:rPr lang="en-US" altLang="zh-CN" sz="1600"/>
              <a:t>time</a:t>
            </a:r>
            <a:r>
              <a:rPr lang="zh-CN" altLang="en-US" sz="1600"/>
              <a:t>毫秒之后，服务器会尝试重新向下线的服务器发送命令请求</a:t>
            </a:r>
            <a:endParaRPr lang="en-US" altLang="zh-CN" sz="1600"/>
          </a:p>
          <a:p>
            <a:pPr marL="457200" lvl="1" indent="0">
              <a:lnSpc>
                <a:spcPct val="160000"/>
              </a:lnSpc>
              <a:buClr>
                <a:schemeClr val="bg1">
                  <a:lumMod val="75000"/>
                </a:schemeClr>
              </a:buClr>
              <a:buNone/>
            </a:pPr>
            <a:r>
              <a:rPr lang="zh-CN" altLang="en-US" sz="1600"/>
              <a:t>如果命令请求能够正常执行，那么</a:t>
            </a:r>
            <a:r>
              <a:rPr lang="en-US" altLang="zh-CN" sz="1600"/>
              <a:t>twemproxy</a:t>
            </a:r>
            <a:r>
              <a:rPr lang="zh-CN" altLang="en-US" sz="1600"/>
              <a:t>就会撤销对该服务器的下线判断，并再次将键交给那个服务器来处理</a:t>
            </a:r>
          </a:p>
          <a:p>
            <a:pPr marL="457200" lvl="1" indent="0">
              <a:lnSpc>
                <a:spcPct val="160000"/>
              </a:lnSpc>
              <a:buClr>
                <a:schemeClr val="bg1">
                  <a:lumMod val="75000"/>
                </a:schemeClr>
              </a:buClr>
              <a:buNone/>
            </a:pPr>
            <a:r>
              <a:rPr lang="zh-CN" altLang="en-US" sz="1600"/>
              <a:t>但如果服务器还是不能正常处理命令请求，那么</a:t>
            </a:r>
            <a:r>
              <a:rPr lang="en-US" altLang="zh-CN" sz="1600"/>
              <a:t>twemproxy</a:t>
            </a:r>
            <a:r>
              <a:rPr lang="zh-CN" altLang="en-US" sz="1600"/>
              <a:t>就会继续将原本应该交给下线服务器的键转交给其他服务器来处理，并等待下一次重试的来临</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98925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 </a:t>
            </a:r>
            <a:r>
              <a:rPr lang="en-US" altLang="zh-CN" sz="2000"/>
              <a:t>Replication</a:t>
            </a:r>
          </a:p>
          <a:p>
            <a:pPr lvl="1">
              <a:lnSpc>
                <a:spcPct val="160000"/>
              </a:lnSpc>
              <a:buClr>
                <a:schemeClr val="bg1">
                  <a:lumMod val="75000"/>
                </a:schemeClr>
              </a:buClr>
              <a:buFont typeface="Wingdings" pitchFamily="2" charset="2"/>
              <a:buChar char="n"/>
            </a:pPr>
            <a:r>
              <a:rPr lang="zh-CN" altLang="en-US" sz="1600"/>
              <a:t>从服务器执行客户端发送的读命令，比如</a:t>
            </a:r>
            <a:r>
              <a:rPr lang="en-US" altLang="zh-CN" sz="1600"/>
              <a:t>GET</a:t>
            </a:r>
            <a:r>
              <a:rPr lang="zh-CN" altLang="en-US" sz="1600"/>
              <a:t>、</a:t>
            </a:r>
            <a:r>
              <a:rPr lang="en-US" altLang="zh-CN" sz="1600"/>
              <a:t>LRANGE</a:t>
            </a:r>
            <a:r>
              <a:rPr lang="zh-CN" altLang="en-US" sz="1600"/>
              <a:t>、</a:t>
            </a:r>
            <a:r>
              <a:rPr lang="en-US" altLang="zh-CN" sz="1600"/>
              <a:t>SMEMMBERS</a:t>
            </a:r>
            <a:r>
              <a:rPr lang="zh-CN" altLang="en-US" sz="1600"/>
              <a:t>、</a:t>
            </a:r>
            <a:r>
              <a:rPr lang="en-US" altLang="zh-CN" sz="1600"/>
              <a:t>HGET</a:t>
            </a:r>
            <a:r>
              <a:rPr lang="zh-CN" altLang="en-US" sz="1600"/>
              <a:t>、</a:t>
            </a:r>
            <a:r>
              <a:rPr lang="en-US" altLang="zh-CN" sz="1600"/>
              <a:t>ZRANGE</a:t>
            </a:r>
            <a:r>
              <a:rPr lang="zh-CN" altLang="en-US" sz="1600"/>
              <a:t>等等</a:t>
            </a:r>
            <a:endParaRPr lang="en-US" altLang="zh-CN" sz="1600"/>
          </a:p>
          <a:p>
            <a:pPr lvl="1">
              <a:lnSpc>
                <a:spcPct val="160000"/>
              </a:lnSpc>
              <a:buClr>
                <a:schemeClr val="bg1">
                  <a:lumMod val="75000"/>
                </a:schemeClr>
              </a:buClr>
              <a:buFont typeface="Wingdings" pitchFamily="2" charset="2"/>
              <a:buChar char="n"/>
            </a:pPr>
            <a:r>
              <a:rPr lang="zh-CN" altLang="en-US" sz="1600"/>
              <a:t>客户端可以连接</a:t>
            </a:r>
            <a:r>
              <a:rPr lang="en-US" altLang="zh-CN" sz="1600"/>
              <a:t>Slaves</a:t>
            </a:r>
            <a:r>
              <a:rPr lang="zh-CN" altLang="en-US" sz="1600"/>
              <a:t>执行读请求，来降低</a:t>
            </a:r>
            <a:r>
              <a:rPr lang="en-US" altLang="zh-CN" sz="1600"/>
              <a:t>Master</a:t>
            </a:r>
            <a:r>
              <a:rPr lang="zh-CN" altLang="en-US" sz="1600"/>
              <a:t>的读压力</a:t>
            </a: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7" name="图片 6"/>
          <p:cNvPicPr>
            <a:picLocks noChangeAspect="1"/>
          </p:cNvPicPr>
          <p:nvPr/>
        </p:nvPicPr>
        <p:blipFill>
          <a:blip r:embed="rId2"/>
          <a:stretch>
            <a:fillRect/>
          </a:stretch>
        </p:blipFill>
        <p:spPr>
          <a:xfrm>
            <a:off x="246449" y="2924944"/>
            <a:ext cx="2669367" cy="3024336"/>
          </a:xfrm>
          <a:prstGeom prst="rect">
            <a:avLst/>
          </a:prstGeom>
        </p:spPr>
      </p:pic>
      <p:pic>
        <p:nvPicPr>
          <p:cNvPr id="8" name="图片 7"/>
          <p:cNvPicPr>
            <a:picLocks noChangeAspect="1"/>
          </p:cNvPicPr>
          <p:nvPr/>
        </p:nvPicPr>
        <p:blipFill>
          <a:blip r:embed="rId3"/>
          <a:stretch>
            <a:fillRect/>
          </a:stretch>
        </p:blipFill>
        <p:spPr>
          <a:xfrm>
            <a:off x="2915816" y="3068960"/>
            <a:ext cx="5980839" cy="2376264"/>
          </a:xfrm>
          <a:prstGeom prst="rect">
            <a:avLst/>
          </a:prstGeom>
        </p:spPr>
      </p:pic>
    </p:spTree>
    <p:extLst>
      <p:ext uri="{BB962C8B-B14F-4D97-AF65-F5344CB8AC3E}">
        <p14:creationId xmlns:p14="http://schemas.microsoft.com/office/powerpoint/2010/main" val="64649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347" y="764704"/>
            <a:ext cx="61341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347" y="3542878"/>
            <a:ext cx="642778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26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fontScale="85000" lnSpcReduction="20000"/>
          </a:bodyPr>
          <a:lstStyle/>
          <a:p>
            <a:pPr>
              <a:lnSpc>
                <a:spcPct val="160000"/>
              </a:lnSpc>
              <a:buClr>
                <a:schemeClr val="bg1">
                  <a:lumMod val="75000"/>
                </a:schemeClr>
              </a:buClr>
              <a:buFont typeface="Wingdings" pitchFamily="2" charset="2"/>
              <a:buChar char="n"/>
            </a:pPr>
            <a:r>
              <a:rPr lang="zh-CN" altLang="en-US" sz="2000"/>
              <a:t>总结</a:t>
            </a:r>
            <a:endParaRPr lang="en-US" altLang="zh-CN" sz="2000"/>
          </a:p>
          <a:p>
            <a:pPr lvl="1">
              <a:lnSpc>
                <a:spcPct val="160000"/>
              </a:lnSpc>
              <a:buClr>
                <a:schemeClr val="bg1">
                  <a:lumMod val="75000"/>
                </a:schemeClr>
              </a:buClr>
              <a:buFont typeface="Wingdings" pitchFamily="2" charset="2"/>
              <a:buChar char="n"/>
            </a:pPr>
            <a:r>
              <a:rPr lang="zh-CN" altLang="en-US" sz="1600"/>
              <a:t>前端使用 </a:t>
            </a:r>
            <a:r>
              <a:rPr lang="en-US" altLang="zh-CN" sz="1600"/>
              <a:t>Twemproxy </a:t>
            </a:r>
            <a:r>
              <a:rPr lang="zh-CN" altLang="en-US" sz="1600"/>
              <a:t>做代理，后端的 </a:t>
            </a:r>
            <a:r>
              <a:rPr lang="en-US" altLang="zh-CN" sz="1600"/>
              <a:t>Redis </a:t>
            </a:r>
            <a:r>
              <a:rPr lang="zh-CN" altLang="en-US" sz="1600"/>
              <a:t>数据能基本上根据 </a:t>
            </a:r>
            <a:r>
              <a:rPr lang="en-US" altLang="zh-CN" sz="1600"/>
              <a:t>key </a:t>
            </a:r>
            <a:r>
              <a:rPr lang="zh-CN" altLang="en-US" sz="1600"/>
              <a:t>来进行比较均衡的分布</a:t>
            </a:r>
          </a:p>
          <a:p>
            <a:pPr lvl="1">
              <a:lnSpc>
                <a:spcPct val="160000"/>
              </a:lnSpc>
              <a:buClr>
                <a:schemeClr val="bg1">
                  <a:lumMod val="75000"/>
                </a:schemeClr>
              </a:buClr>
              <a:buFont typeface="Wingdings" pitchFamily="2" charset="2"/>
              <a:buChar char="n"/>
            </a:pPr>
            <a:r>
              <a:rPr lang="zh-CN" altLang="en-US" sz="1600"/>
              <a:t>后端一台 </a:t>
            </a:r>
            <a:r>
              <a:rPr lang="en-US" altLang="zh-CN" sz="1600"/>
              <a:t>Redis </a:t>
            </a:r>
            <a:r>
              <a:rPr lang="zh-CN" altLang="en-US" sz="1600"/>
              <a:t>挂掉后，</a:t>
            </a:r>
            <a:r>
              <a:rPr lang="en-US" altLang="zh-CN" sz="1600"/>
              <a:t>Twemproxy </a:t>
            </a:r>
            <a:r>
              <a:rPr lang="zh-CN" altLang="en-US" sz="1600"/>
              <a:t>能够自动摘除。恢复后，</a:t>
            </a:r>
            <a:r>
              <a:rPr lang="en-US" altLang="zh-CN" sz="1600"/>
              <a:t>Twemproxy </a:t>
            </a:r>
            <a:r>
              <a:rPr lang="zh-CN" altLang="en-US" sz="1600"/>
              <a:t>能够自动识别、恢复并重新加入到 </a:t>
            </a:r>
            <a:r>
              <a:rPr lang="en-US" altLang="zh-CN" sz="1600"/>
              <a:t>Redis </a:t>
            </a:r>
            <a:r>
              <a:rPr lang="zh-CN" altLang="en-US" sz="1600"/>
              <a:t>组中重新使用</a:t>
            </a:r>
          </a:p>
          <a:p>
            <a:pPr lvl="1">
              <a:lnSpc>
                <a:spcPct val="160000"/>
              </a:lnSpc>
              <a:buClr>
                <a:schemeClr val="bg1">
                  <a:lumMod val="75000"/>
                </a:schemeClr>
              </a:buClr>
              <a:buFont typeface="Wingdings" pitchFamily="2" charset="2"/>
              <a:buChar char="n"/>
            </a:pPr>
            <a:r>
              <a:rPr lang="en-US" altLang="zh-CN" sz="1600"/>
              <a:t>Redis </a:t>
            </a:r>
            <a:r>
              <a:rPr lang="zh-CN" altLang="en-US" sz="1600"/>
              <a:t>挂掉后，后端数据是否丢失依据 </a:t>
            </a:r>
            <a:r>
              <a:rPr lang="en-US" altLang="zh-CN" sz="1600"/>
              <a:t>Redis </a:t>
            </a:r>
            <a:r>
              <a:rPr lang="zh-CN" altLang="en-US" sz="1600"/>
              <a:t>本身的持久化策略配置，与 </a:t>
            </a:r>
            <a:r>
              <a:rPr lang="en-US" altLang="zh-CN" sz="1600"/>
              <a:t>Twemproxy </a:t>
            </a:r>
            <a:r>
              <a:rPr lang="zh-CN" altLang="en-US" sz="1600"/>
              <a:t>基本无关</a:t>
            </a:r>
          </a:p>
          <a:p>
            <a:pPr lvl="1">
              <a:lnSpc>
                <a:spcPct val="160000"/>
              </a:lnSpc>
              <a:buClr>
                <a:schemeClr val="bg1">
                  <a:lumMod val="75000"/>
                </a:schemeClr>
              </a:buClr>
              <a:buFont typeface="Wingdings" pitchFamily="2" charset="2"/>
              <a:buChar char="n"/>
            </a:pPr>
            <a:r>
              <a:rPr lang="zh-CN" altLang="en-US" sz="1600"/>
              <a:t>如果要新增加一台 </a:t>
            </a:r>
            <a:r>
              <a:rPr lang="en-US" altLang="zh-CN" sz="1600"/>
              <a:t>Redis</a:t>
            </a:r>
            <a:r>
              <a:rPr lang="zh-CN" altLang="en-US" sz="1600"/>
              <a:t>，</a:t>
            </a:r>
            <a:r>
              <a:rPr lang="en-US" altLang="zh-CN" sz="1600"/>
              <a:t>Twemproxy </a:t>
            </a:r>
            <a:r>
              <a:rPr lang="zh-CN" altLang="en-US" sz="1600"/>
              <a:t>需要重启才能生效；并且数据不会自动重新 </a:t>
            </a:r>
            <a:r>
              <a:rPr lang="en-US" altLang="zh-CN" sz="1600"/>
              <a:t>Reblance</a:t>
            </a:r>
            <a:r>
              <a:rPr lang="zh-CN" altLang="en-US" sz="1600"/>
              <a:t>，需要人工单独写脚本来实现</a:t>
            </a:r>
          </a:p>
          <a:p>
            <a:pPr lvl="1">
              <a:lnSpc>
                <a:spcPct val="160000"/>
              </a:lnSpc>
              <a:buClr>
                <a:schemeClr val="bg1">
                  <a:lumMod val="75000"/>
                </a:schemeClr>
              </a:buClr>
              <a:buFont typeface="Wingdings" pitchFamily="2" charset="2"/>
              <a:buChar char="n"/>
            </a:pPr>
            <a:r>
              <a:rPr lang="zh-CN" altLang="en-US" sz="1600"/>
              <a:t>如原来已经有 </a:t>
            </a:r>
            <a:r>
              <a:rPr lang="en-US" altLang="zh-CN" sz="1600"/>
              <a:t>2 </a:t>
            </a:r>
            <a:r>
              <a:rPr lang="zh-CN" altLang="en-US" sz="1600"/>
              <a:t>个节点 </a:t>
            </a:r>
            <a:r>
              <a:rPr lang="en-US" altLang="zh-CN" sz="1600"/>
              <a:t>Redis</a:t>
            </a:r>
            <a:r>
              <a:rPr lang="zh-CN" altLang="en-US" sz="1600"/>
              <a:t>，后续有增加 </a:t>
            </a:r>
            <a:r>
              <a:rPr lang="en-US" altLang="zh-CN" sz="1600"/>
              <a:t>2 </a:t>
            </a:r>
            <a:r>
              <a:rPr lang="zh-CN" altLang="en-US" sz="1600"/>
              <a:t>个 </a:t>
            </a:r>
            <a:r>
              <a:rPr lang="en-US" altLang="zh-CN" sz="1600"/>
              <a:t>Redis</a:t>
            </a:r>
            <a:r>
              <a:rPr lang="zh-CN" altLang="en-US" sz="1600"/>
              <a:t>，则数据分布计算与原来的 </a:t>
            </a:r>
            <a:r>
              <a:rPr lang="en-US" altLang="zh-CN" sz="1600"/>
              <a:t>Redis </a:t>
            </a:r>
            <a:r>
              <a:rPr lang="zh-CN" altLang="en-US" sz="1600"/>
              <a:t>分布无关，现有数据如果需要分布均匀的话，需要人工单独处理</a:t>
            </a:r>
          </a:p>
          <a:p>
            <a:pPr lvl="1">
              <a:lnSpc>
                <a:spcPct val="160000"/>
              </a:lnSpc>
              <a:buClr>
                <a:schemeClr val="bg1">
                  <a:lumMod val="75000"/>
                </a:schemeClr>
              </a:buClr>
              <a:buFont typeface="Wingdings" pitchFamily="2" charset="2"/>
              <a:buChar char="n"/>
            </a:pPr>
            <a:r>
              <a:rPr lang="zh-CN" altLang="en-US" sz="1600"/>
              <a:t>如果 </a:t>
            </a:r>
            <a:r>
              <a:rPr lang="en-US" altLang="zh-CN" sz="1600"/>
              <a:t>Twemproxy </a:t>
            </a:r>
            <a:r>
              <a:rPr lang="zh-CN" altLang="en-US" sz="1600"/>
              <a:t>的后端节点数量发生变化，</a:t>
            </a:r>
            <a:r>
              <a:rPr lang="en-US" altLang="zh-CN" sz="1600"/>
              <a:t>Twemproxy </a:t>
            </a:r>
            <a:r>
              <a:rPr lang="zh-CN" altLang="en-US" sz="1600"/>
              <a:t>相同算法的前提下，原来的数据必须重新处理分布，否则会存在找不到</a:t>
            </a:r>
            <a:r>
              <a:rPr lang="en-US" altLang="zh-CN" sz="1600"/>
              <a:t>key</a:t>
            </a:r>
            <a:r>
              <a:rPr lang="zh-CN" altLang="en-US" sz="1600"/>
              <a:t>值的情况</a:t>
            </a:r>
          </a:p>
          <a:p>
            <a:pPr lvl="1">
              <a:lnSpc>
                <a:spcPct val="160000"/>
              </a:lnSpc>
              <a:buClr>
                <a:schemeClr val="bg1">
                  <a:lumMod val="75000"/>
                </a:schemeClr>
              </a:buClr>
              <a:buFont typeface="Wingdings" pitchFamily="2" charset="2"/>
              <a:buChar char="n"/>
            </a:pPr>
            <a:r>
              <a:rPr lang="zh-CN" altLang="en-US" sz="1600"/>
              <a:t>不管 </a:t>
            </a:r>
            <a:r>
              <a:rPr lang="en-US" altLang="zh-CN" sz="1600"/>
              <a:t>Twemproxy </a:t>
            </a:r>
            <a:r>
              <a:rPr lang="zh-CN" altLang="en-US" sz="1600"/>
              <a:t>后端有几台 </a:t>
            </a:r>
            <a:r>
              <a:rPr lang="en-US" altLang="zh-CN" sz="1600"/>
              <a:t>Redis</a:t>
            </a:r>
            <a:r>
              <a:rPr lang="zh-CN" altLang="en-US" sz="1600"/>
              <a:t>，前端的单个 </a:t>
            </a:r>
            <a:r>
              <a:rPr lang="en-US" altLang="zh-CN" sz="1600"/>
              <a:t>Twemproxy </a:t>
            </a:r>
            <a:r>
              <a:rPr lang="zh-CN" altLang="en-US" sz="1600"/>
              <a:t>的性能最大也只能和单台 </a:t>
            </a:r>
            <a:r>
              <a:rPr lang="en-US" altLang="zh-CN" sz="1600"/>
              <a:t>Redis </a:t>
            </a:r>
            <a:r>
              <a:rPr lang="zh-CN" altLang="en-US" sz="1600"/>
              <a:t>性能差不多</a:t>
            </a:r>
            <a:endParaRPr lang="en-US" altLang="zh-CN" sz="1600"/>
          </a:p>
          <a:p>
            <a:pPr lvl="1">
              <a:lnSpc>
                <a:spcPct val="160000"/>
              </a:lnSpc>
              <a:buClr>
                <a:schemeClr val="bg1">
                  <a:lumMod val="75000"/>
                </a:schemeClr>
              </a:buClr>
              <a:buFont typeface="Wingdings" pitchFamily="2" charset="2"/>
              <a:buChar char="n"/>
            </a:pPr>
            <a:r>
              <a:rPr lang="zh-CN" altLang="en-US" sz="1600"/>
              <a:t>如同时部署多台 </a:t>
            </a:r>
            <a:r>
              <a:rPr lang="en-US" altLang="zh-CN" sz="1600"/>
              <a:t>Twemproxy </a:t>
            </a:r>
            <a:r>
              <a:rPr lang="zh-CN" altLang="en-US" sz="1600"/>
              <a:t>配置一样，客户端分别连接多台 </a:t>
            </a:r>
            <a:r>
              <a:rPr lang="en-US" altLang="zh-CN" sz="1600"/>
              <a:t>Twemproxy</a:t>
            </a:r>
            <a:r>
              <a:rPr lang="zh-CN" altLang="en-US" sz="1600"/>
              <a:t>可以在一定条件下提高性能</a:t>
            </a:r>
            <a:endParaRPr lang="en-US" altLang="zh-CN" sz="1600"/>
          </a:p>
        </p:txBody>
      </p:sp>
    </p:spTree>
    <p:extLst>
      <p:ext uri="{BB962C8B-B14F-4D97-AF65-F5344CB8AC3E}">
        <p14:creationId xmlns:p14="http://schemas.microsoft.com/office/powerpoint/2010/main" val="611878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 Twemproxy</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zh-CN" altLang="en-US" sz="2000"/>
              <a:t>整合方案</a:t>
            </a:r>
            <a:endParaRPr lang="en-US" altLang="zh-CN" sz="2000"/>
          </a:p>
          <a:p>
            <a:pPr lvl="1">
              <a:lnSpc>
                <a:spcPct val="160000"/>
              </a:lnSpc>
              <a:buClr>
                <a:schemeClr val="bg1">
                  <a:lumMod val="75000"/>
                </a:schemeClr>
              </a:buClr>
              <a:buFont typeface="Wingdings" pitchFamily="2" charset="2"/>
              <a:buChar char="n"/>
            </a:pPr>
            <a:r>
              <a:rPr lang="en-US" altLang="zh-CN" sz="1600"/>
              <a:t>redis-mgr</a:t>
            </a:r>
          </a:p>
          <a:p>
            <a:pPr lvl="1">
              <a:lnSpc>
                <a:spcPct val="160000"/>
              </a:lnSpc>
              <a:buClr>
                <a:schemeClr val="bg1">
                  <a:lumMod val="75000"/>
                </a:schemeClr>
              </a:buClr>
              <a:buFont typeface="Wingdings" pitchFamily="2" charset="2"/>
              <a:buChar char="n"/>
            </a:pPr>
            <a:r>
              <a:rPr lang="zh-CN" altLang="en-US" sz="1600"/>
              <a:t>整合了通过整合复制、</a:t>
            </a:r>
            <a:r>
              <a:rPr lang="en-US" altLang="zh-CN" sz="1600"/>
              <a:t>Sentinel</a:t>
            </a:r>
            <a:r>
              <a:rPr lang="zh-CN" altLang="en-US" sz="1600"/>
              <a:t>以及</a:t>
            </a:r>
            <a:r>
              <a:rPr lang="en-US" altLang="zh-CN" sz="1600"/>
              <a:t>twemproxy</a:t>
            </a:r>
            <a:r>
              <a:rPr lang="zh-CN" altLang="en-US" sz="1600"/>
              <a:t>等组件，提供了一站式的</a:t>
            </a:r>
            <a:r>
              <a:rPr lang="en-US" altLang="zh-CN" sz="1600"/>
              <a:t>Redis</a:t>
            </a:r>
            <a:r>
              <a:rPr lang="zh-CN" altLang="en-US" sz="1600"/>
              <a:t>服务器部署、监控、迁移功能，网址</a:t>
            </a:r>
            <a:r>
              <a:rPr lang="en-US" altLang="zh-CN" sz="1600"/>
              <a:t>https://github.com/changyibiao/redis-mgr</a:t>
            </a:r>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1091582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a:t>
            </a:r>
            <a:endParaRPr lang="en-US" altLang="zh-CN" sz="2000"/>
          </a:p>
          <a:p>
            <a:pPr lvl="1">
              <a:lnSpc>
                <a:spcPct val="160000"/>
              </a:lnSpc>
              <a:buClr>
                <a:schemeClr val="bg1">
                  <a:lumMod val="75000"/>
                </a:schemeClr>
              </a:buClr>
              <a:buFont typeface="Wingdings" pitchFamily="2" charset="2"/>
              <a:buChar char="n"/>
            </a:pPr>
            <a:r>
              <a:rPr lang="en-US" altLang="zh-CN" sz="1600"/>
              <a:t>3.0</a:t>
            </a:r>
            <a:r>
              <a:rPr lang="zh-CN" altLang="en-US" sz="1600"/>
              <a:t>支持</a:t>
            </a:r>
            <a:endParaRPr lang="en-US" altLang="zh-CN" sz="1600"/>
          </a:p>
          <a:p>
            <a:pPr lvl="1">
              <a:lnSpc>
                <a:spcPct val="160000"/>
              </a:lnSpc>
              <a:buClr>
                <a:schemeClr val="bg1">
                  <a:lumMod val="75000"/>
                </a:schemeClr>
              </a:buClr>
              <a:buFont typeface="Wingdings" pitchFamily="2" charset="2"/>
              <a:buChar char="n"/>
            </a:pPr>
            <a:r>
              <a:rPr lang="zh-CN" altLang="en-US" sz="1600"/>
              <a:t>由多个</a:t>
            </a:r>
            <a:r>
              <a:rPr lang="en-US" altLang="zh-CN" sz="1600"/>
              <a:t>Redis</a:t>
            </a:r>
            <a:r>
              <a:rPr lang="zh-CN" altLang="en-US" sz="1600"/>
              <a:t>服务器组成的分布式网络服务集群</a:t>
            </a:r>
            <a:endParaRPr lang="en-US" altLang="zh-CN" sz="1600"/>
          </a:p>
          <a:p>
            <a:pPr lvl="1">
              <a:lnSpc>
                <a:spcPct val="160000"/>
              </a:lnSpc>
              <a:buClr>
                <a:schemeClr val="bg1">
                  <a:lumMod val="75000"/>
                </a:schemeClr>
              </a:buClr>
              <a:buFont typeface="Wingdings" pitchFamily="2" charset="2"/>
              <a:buChar char="n"/>
            </a:pPr>
            <a:r>
              <a:rPr lang="zh-CN" altLang="en-US" sz="1600"/>
              <a:t>每一个</a:t>
            </a:r>
            <a:r>
              <a:rPr lang="en-US" altLang="zh-CN" sz="1600"/>
              <a:t>Redis</a:t>
            </a:r>
            <a:r>
              <a:rPr lang="zh-CN" altLang="en-US" sz="1600"/>
              <a:t>服务器称为节点</a:t>
            </a:r>
            <a:r>
              <a:rPr lang="en-US" altLang="zh-CN" sz="1600"/>
              <a:t>Node</a:t>
            </a:r>
            <a:r>
              <a:rPr lang="zh-CN" altLang="en-US" sz="1600"/>
              <a:t>，节点之间会互相通信。两两相连</a:t>
            </a:r>
            <a:endParaRPr lang="en-US" altLang="zh-CN" sz="1600"/>
          </a:p>
          <a:p>
            <a:pPr lvl="1">
              <a:lnSpc>
                <a:spcPct val="160000"/>
              </a:lnSpc>
              <a:buClr>
                <a:schemeClr val="bg1">
                  <a:lumMod val="75000"/>
                </a:schemeClr>
              </a:buClr>
              <a:buFont typeface="Wingdings" pitchFamily="2" charset="2"/>
              <a:buChar char="n"/>
            </a:pPr>
            <a:r>
              <a:rPr lang="en-US" altLang="zh-CN" sz="1600"/>
              <a:t>Redis</a:t>
            </a:r>
            <a:r>
              <a:rPr lang="zh-CN" altLang="en-US" sz="1600"/>
              <a:t>集群无中心节点</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5" name="图片 4"/>
          <p:cNvPicPr>
            <a:picLocks noChangeAspect="1"/>
          </p:cNvPicPr>
          <p:nvPr/>
        </p:nvPicPr>
        <p:blipFill>
          <a:blip r:embed="rId2"/>
          <a:stretch>
            <a:fillRect/>
          </a:stretch>
        </p:blipFill>
        <p:spPr>
          <a:xfrm>
            <a:off x="1043608" y="3212976"/>
            <a:ext cx="5031642" cy="2298940"/>
          </a:xfrm>
          <a:prstGeom prst="rect">
            <a:avLst/>
          </a:prstGeom>
        </p:spPr>
      </p:pic>
    </p:spTree>
    <p:extLst>
      <p:ext uri="{BB962C8B-B14F-4D97-AF65-F5344CB8AC3E}">
        <p14:creationId xmlns:p14="http://schemas.microsoft.com/office/powerpoint/2010/main" val="1104539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集群节点复制</a:t>
            </a:r>
            <a:endParaRPr lang="en-US" altLang="zh-CN" sz="2000"/>
          </a:p>
          <a:p>
            <a:pPr lvl="1">
              <a:lnSpc>
                <a:spcPct val="160000"/>
              </a:lnSpc>
              <a:buClr>
                <a:schemeClr val="bg1">
                  <a:lumMod val="75000"/>
                </a:schemeClr>
              </a:buClr>
              <a:buFont typeface="Wingdings" pitchFamily="2" charset="2"/>
              <a:buChar char="n"/>
            </a:pPr>
            <a:r>
              <a:rPr lang="en-US" altLang="zh-CN" sz="1600"/>
              <a:t>Redis</a:t>
            </a:r>
            <a:r>
              <a:rPr lang="zh-CN" altLang="en-US" sz="1600"/>
              <a:t>集群的每个节点都有两种角色可选：主节点</a:t>
            </a:r>
            <a:r>
              <a:rPr lang="en-US" altLang="zh-CN" sz="1600"/>
              <a:t>master node</a:t>
            </a:r>
            <a:r>
              <a:rPr lang="zh-CN" altLang="en-US" sz="1600"/>
              <a:t>、从节点</a:t>
            </a:r>
            <a:r>
              <a:rPr lang="en-US" altLang="zh-CN" sz="1600"/>
              <a:t>slave node</a:t>
            </a:r>
            <a:r>
              <a:rPr lang="zh-CN" altLang="en-US" sz="1600"/>
              <a:t>。其中主节点用于存储数据，而从节点则是某个主节点的复制品</a:t>
            </a:r>
          </a:p>
          <a:p>
            <a:pPr lvl="1">
              <a:lnSpc>
                <a:spcPct val="160000"/>
              </a:lnSpc>
              <a:buClr>
                <a:schemeClr val="bg1">
                  <a:lumMod val="75000"/>
                </a:schemeClr>
              </a:buClr>
              <a:buFont typeface="Wingdings" pitchFamily="2" charset="2"/>
              <a:buChar char="n"/>
            </a:pPr>
            <a:r>
              <a:rPr lang="zh-CN" altLang="en-US" sz="1600"/>
              <a:t>当用户需要处理更多读请求的时候，添加从节点可以扩展系统的读性能，因为</a:t>
            </a:r>
            <a:r>
              <a:rPr lang="en-US" altLang="zh-CN" sz="1600"/>
              <a:t>Redis</a:t>
            </a:r>
            <a:r>
              <a:rPr lang="zh-CN" altLang="en-US" sz="1600"/>
              <a:t>集群重用了单机</a:t>
            </a:r>
            <a:r>
              <a:rPr lang="en-US" altLang="zh-CN" sz="1600"/>
              <a:t>Redis</a:t>
            </a:r>
            <a:r>
              <a:rPr lang="zh-CN" altLang="en-US" sz="1600"/>
              <a:t>复制特性的代码，所以集群的复制行为和我们之前介绍的单机复制特性的行为是完全一样的</a:t>
            </a: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6" name="图片 5"/>
          <p:cNvPicPr>
            <a:picLocks noChangeAspect="1"/>
          </p:cNvPicPr>
          <p:nvPr/>
        </p:nvPicPr>
        <p:blipFill>
          <a:blip r:embed="rId2"/>
          <a:stretch>
            <a:fillRect/>
          </a:stretch>
        </p:blipFill>
        <p:spPr>
          <a:xfrm>
            <a:off x="5292080" y="3212976"/>
            <a:ext cx="2970357" cy="2771505"/>
          </a:xfrm>
          <a:prstGeom prst="rect">
            <a:avLst/>
          </a:prstGeom>
        </p:spPr>
      </p:pic>
      <p:pic>
        <p:nvPicPr>
          <p:cNvPr id="7" name="图片 6"/>
          <p:cNvPicPr>
            <a:picLocks noChangeAspect="1"/>
          </p:cNvPicPr>
          <p:nvPr/>
        </p:nvPicPr>
        <p:blipFill>
          <a:blip r:embed="rId3"/>
          <a:stretch>
            <a:fillRect/>
          </a:stretch>
        </p:blipFill>
        <p:spPr>
          <a:xfrm>
            <a:off x="1606924" y="3929733"/>
            <a:ext cx="2952803" cy="1337989"/>
          </a:xfrm>
          <a:prstGeom prst="rect">
            <a:avLst/>
          </a:prstGeom>
        </p:spPr>
      </p:pic>
    </p:spTree>
    <p:extLst>
      <p:ext uri="{BB962C8B-B14F-4D97-AF65-F5344CB8AC3E}">
        <p14:creationId xmlns:p14="http://schemas.microsoft.com/office/powerpoint/2010/main" val="35026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集群故障转移</a:t>
            </a:r>
            <a:endParaRPr lang="en-US" altLang="zh-CN" sz="2000"/>
          </a:p>
          <a:p>
            <a:pPr lvl="1">
              <a:lnSpc>
                <a:spcPct val="160000"/>
              </a:lnSpc>
              <a:buClr>
                <a:schemeClr val="bg1">
                  <a:lumMod val="75000"/>
                </a:schemeClr>
              </a:buClr>
              <a:buFont typeface="Wingdings" pitchFamily="2" charset="2"/>
              <a:buChar char="n"/>
            </a:pPr>
            <a:r>
              <a:rPr lang="en-US" altLang="zh-CN" sz="1600"/>
              <a:t>Redis</a:t>
            </a:r>
            <a:r>
              <a:rPr lang="zh-CN" altLang="en-US" sz="1600"/>
              <a:t>集群的主节点内置了类似</a:t>
            </a:r>
            <a:r>
              <a:rPr lang="en-US" altLang="zh-CN" sz="1600"/>
              <a:t>Redis Sentinel</a:t>
            </a:r>
            <a:r>
              <a:rPr lang="zh-CN" altLang="en-US" sz="1600"/>
              <a:t>的节点故障检测和自动故障转移功能，当集群中的某个主节点下线时，集群中的其他在线主节点会注意到这一点，并对已下线的主节点进行故障转移</a:t>
            </a:r>
          </a:p>
          <a:p>
            <a:pPr lvl="1">
              <a:lnSpc>
                <a:spcPct val="160000"/>
              </a:lnSpc>
              <a:buClr>
                <a:schemeClr val="bg1">
                  <a:lumMod val="75000"/>
                </a:schemeClr>
              </a:buClr>
              <a:buFont typeface="Wingdings" pitchFamily="2" charset="2"/>
              <a:buChar char="n"/>
            </a:pPr>
            <a:r>
              <a:rPr lang="zh-CN" altLang="en-US" sz="1600"/>
              <a:t>集群进行故障转移的方法和</a:t>
            </a:r>
            <a:r>
              <a:rPr lang="en-US" altLang="zh-CN" sz="1600"/>
              <a:t>Redis Sentinel</a:t>
            </a:r>
            <a:r>
              <a:rPr lang="zh-CN" altLang="en-US" sz="1600"/>
              <a:t>进行故障转移的方法基本一样，不同的是，在集群里面，故障转移是由集群中其他在线的主节点负责进行的，所以集群不必另外使用</a:t>
            </a:r>
            <a:r>
              <a:rPr lang="en-US" altLang="zh-CN" sz="1600"/>
              <a:t>Redis Sentinel</a:t>
            </a:r>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pic>
        <p:nvPicPr>
          <p:cNvPr id="8" name="图片 7"/>
          <p:cNvPicPr>
            <a:picLocks noChangeAspect="1"/>
          </p:cNvPicPr>
          <p:nvPr/>
        </p:nvPicPr>
        <p:blipFill>
          <a:blip r:embed="rId2"/>
          <a:stretch>
            <a:fillRect/>
          </a:stretch>
        </p:blipFill>
        <p:spPr>
          <a:xfrm>
            <a:off x="2843808" y="3603981"/>
            <a:ext cx="3024336" cy="2842147"/>
          </a:xfrm>
          <a:prstGeom prst="rect">
            <a:avLst/>
          </a:prstGeom>
        </p:spPr>
      </p:pic>
      <p:pic>
        <p:nvPicPr>
          <p:cNvPr id="9" name="图片 8"/>
          <p:cNvPicPr>
            <a:picLocks noChangeAspect="1"/>
          </p:cNvPicPr>
          <p:nvPr/>
        </p:nvPicPr>
        <p:blipFill>
          <a:blip r:embed="rId3"/>
          <a:stretch>
            <a:fillRect/>
          </a:stretch>
        </p:blipFill>
        <p:spPr>
          <a:xfrm>
            <a:off x="5868144" y="3645024"/>
            <a:ext cx="3032498" cy="2801103"/>
          </a:xfrm>
          <a:prstGeom prst="rect">
            <a:avLst/>
          </a:prstGeom>
        </p:spPr>
      </p:pic>
    </p:spTree>
    <p:extLst>
      <p:ext uri="{BB962C8B-B14F-4D97-AF65-F5344CB8AC3E}">
        <p14:creationId xmlns:p14="http://schemas.microsoft.com/office/powerpoint/2010/main" val="388085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lnSpcReduction="10000"/>
          </a:bodyPr>
          <a:lstStyle/>
          <a:p>
            <a:pPr>
              <a:lnSpc>
                <a:spcPct val="160000"/>
              </a:lnSpc>
              <a:buClr>
                <a:schemeClr val="bg1">
                  <a:lumMod val="75000"/>
                </a:schemeClr>
              </a:buClr>
              <a:buFont typeface="Wingdings" pitchFamily="2" charset="2"/>
              <a:buChar char="n"/>
            </a:pPr>
            <a:r>
              <a:rPr lang="en-US" altLang="zh-CN" sz="2000"/>
              <a:t>Redis</a:t>
            </a:r>
            <a:r>
              <a:rPr lang="zh-CN" altLang="en-US" sz="2000"/>
              <a:t>集群分片</a:t>
            </a:r>
            <a:endParaRPr lang="en-US" altLang="zh-CN" sz="2000"/>
          </a:p>
          <a:p>
            <a:pPr lvl="1">
              <a:lnSpc>
                <a:spcPct val="160000"/>
              </a:lnSpc>
              <a:buClr>
                <a:schemeClr val="bg1">
                  <a:lumMod val="75000"/>
                </a:schemeClr>
              </a:buClr>
              <a:buFont typeface="Wingdings" pitchFamily="2" charset="2"/>
              <a:buChar char="n"/>
            </a:pPr>
            <a:r>
              <a:rPr lang="zh-CN" altLang="en-US" sz="1600"/>
              <a:t>集群将整个数据库分为</a:t>
            </a:r>
            <a:r>
              <a:rPr lang="en-US" altLang="zh-CN" sz="1600"/>
              <a:t>16384</a:t>
            </a:r>
            <a:r>
              <a:rPr lang="zh-CN" altLang="en-US" sz="1600"/>
              <a:t>个槽位</a:t>
            </a:r>
            <a:r>
              <a:rPr lang="en-US" altLang="zh-CN" sz="1600"/>
              <a:t>slot</a:t>
            </a:r>
            <a:r>
              <a:rPr lang="zh-CN" altLang="en-US" sz="1600"/>
              <a:t>，所有</a:t>
            </a:r>
            <a:r>
              <a:rPr lang="en-US" altLang="zh-CN" sz="1600"/>
              <a:t>key</a:t>
            </a:r>
            <a:r>
              <a:rPr lang="zh-CN" altLang="en-US" sz="1600"/>
              <a:t>都数据这些</a:t>
            </a:r>
            <a:r>
              <a:rPr lang="en-US" altLang="zh-CN" sz="1600"/>
              <a:t>slot</a:t>
            </a:r>
            <a:r>
              <a:rPr lang="zh-CN" altLang="en-US" sz="1600"/>
              <a:t>中的一个，</a:t>
            </a:r>
            <a:r>
              <a:rPr lang="en-US" altLang="zh-CN" sz="1600"/>
              <a:t>key</a:t>
            </a:r>
            <a:r>
              <a:rPr lang="zh-CN" altLang="en-US" sz="1600"/>
              <a:t>的槽位计算公式为</a:t>
            </a:r>
            <a:r>
              <a:rPr lang="en-US" altLang="zh-CN" sz="1600">
                <a:solidFill>
                  <a:srgbClr val="FF0000"/>
                </a:solidFill>
              </a:rPr>
              <a:t>slot_number=crc16(key)%16384</a:t>
            </a:r>
            <a:r>
              <a:rPr lang="zh-CN" altLang="en-US" sz="1600"/>
              <a:t>，其中</a:t>
            </a:r>
            <a:r>
              <a:rPr lang="en-US" altLang="zh-CN" sz="1600"/>
              <a:t>crc16</a:t>
            </a:r>
            <a:r>
              <a:rPr lang="zh-CN" altLang="en-US" sz="1600"/>
              <a:t>为</a:t>
            </a:r>
            <a:r>
              <a:rPr lang="en-US" altLang="zh-CN" sz="1600"/>
              <a:t>16</a:t>
            </a:r>
            <a:r>
              <a:rPr lang="zh-CN" altLang="en-US" sz="1600"/>
              <a:t>位的循环冗余校验和函数</a:t>
            </a:r>
          </a:p>
          <a:p>
            <a:pPr lvl="1">
              <a:lnSpc>
                <a:spcPct val="160000"/>
              </a:lnSpc>
              <a:buClr>
                <a:schemeClr val="bg1">
                  <a:lumMod val="75000"/>
                </a:schemeClr>
              </a:buClr>
              <a:buFont typeface="Wingdings" pitchFamily="2" charset="2"/>
              <a:buChar char="n"/>
            </a:pPr>
            <a:r>
              <a:rPr lang="zh-CN" altLang="en-US" sz="1600"/>
              <a:t>集群中的每个主节点都可以处理</a:t>
            </a:r>
            <a:r>
              <a:rPr lang="en-US" altLang="zh-CN" sz="1600"/>
              <a:t>0</a:t>
            </a:r>
            <a:r>
              <a:rPr lang="zh-CN" altLang="en-US" sz="1600"/>
              <a:t>个至</a:t>
            </a:r>
            <a:r>
              <a:rPr lang="en-US" altLang="zh-CN" sz="1600"/>
              <a:t>16383</a:t>
            </a:r>
            <a:r>
              <a:rPr lang="zh-CN" altLang="en-US" sz="1600"/>
              <a:t>个槽，当</a:t>
            </a:r>
            <a:r>
              <a:rPr lang="en-US" altLang="zh-CN" sz="1600"/>
              <a:t>16384</a:t>
            </a:r>
            <a:r>
              <a:rPr lang="zh-CN" altLang="en-US" sz="1600"/>
              <a:t>个槽都有某个节点在负责处理时，集群进入</a:t>
            </a:r>
            <a:r>
              <a:rPr lang="zh-CN" altLang="en-US" sz="1600" b="1"/>
              <a:t>上线状态</a:t>
            </a:r>
            <a:r>
              <a:rPr lang="zh-CN" altLang="en-US" sz="1600"/>
              <a:t>，并开始处理客户端发送的数据命令请求</a:t>
            </a:r>
            <a:endParaRPr lang="en-US" altLang="zh-CN" sz="1600"/>
          </a:p>
          <a:p>
            <a:pPr>
              <a:lnSpc>
                <a:spcPct val="160000"/>
              </a:lnSpc>
              <a:buClr>
                <a:schemeClr val="bg1">
                  <a:lumMod val="75000"/>
                </a:schemeClr>
              </a:buClr>
              <a:buFont typeface="Wingdings" pitchFamily="2" charset="2"/>
              <a:buChar char="n"/>
            </a:pPr>
            <a:r>
              <a:rPr lang="zh-CN" altLang="en-US" sz="2000"/>
              <a:t>举例</a:t>
            </a:r>
            <a:endParaRPr lang="en-US" altLang="zh-CN" sz="2000"/>
          </a:p>
          <a:p>
            <a:pPr lvl="1">
              <a:lnSpc>
                <a:spcPct val="160000"/>
              </a:lnSpc>
              <a:buClr>
                <a:schemeClr val="bg1">
                  <a:lumMod val="75000"/>
                </a:schemeClr>
              </a:buClr>
              <a:buFont typeface="Wingdings" pitchFamily="2" charset="2"/>
              <a:buChar char="n"/>
            </a:pPr>
            <a:r>
              <a:rPr lang="zh-CN" altLang="en-US" sz="1600"/>
              <a:t>三个主节点</a:t>
            </a:r>
            <a:r>
              <a:rPr lang="en-US" altLang="zh-CN" sz="1600"/>
              <a:t>7000</a:t>
            </a:r>
            <a:r>
              <a:rPr lang="zh-CN" altLang="en-US" sz="1600"/>
              <a:t>、</a:t>
            </a:r>
            <a:r>
              <a:rPr lang="en-US" altLang="zh-CN" sz="1600"/>
              <a:t>7001</a:t>
            </a:r>
            <a:r>
              <a:rPr lang="zh-CN" altLang="en-US" sz="1600"/>
              <a:t>、</a:t>
            </a:r>
            <a:r>
              <a:rPr lang="en-US" altLang="zh-CN" sz="1600"/>
              <a:t>7002</a:t>
            </a:r>
            <a:r>
              <a:rPr lang="zh-CN" altLang="en-US" sz="1600"/>
              <a:t>平均分片</a:t>
            </a:r>
            <a:r>
              <a:rPr lang="en-US" altLang="zh-CN" sz="1600"/>
              <a:t>16384</a:t>
            </a:r>
            <a:r>
              <a:rPr lang="zh-CN" altLang="en-US" sz="1600"/>
              <a:t>个</a:t>
            </a:r>
            <a:r>
              <a:rPr lang="en-US" altLang="zh-CN" sz="1600"/>
              <a:t>slot</a:t>
            </a:r>
            <a:r>
              <a:rPr lang="zh-CN" altLang="en-US" sz="1600"/>
              <a:t>槽位</a:t>
            </a:r>
            <a:endParaRPr lang="en-US" altLang="zh-CN" sz="1600"/>
          </a:p>
          <a:p>
            <a:pPr lvl="1">
              <a:lnSpc>
                <a:spcPct val="160000"/>
              </a:lnSpc>
              <a:buClr>
                <a:schemeClr val="bg1">
                  <a:lumMod val="75000"/>
                </a:schemeClr>
              </a:buClr>
              <a:buFont typeface="Wingdings" pitchFamily="2" charset="2"/>
              <a:buChar char="n"/>
            </a:pPr>
            <a:r>
              <a:rPr lang="zh-CN" altLang="en-US" sz="1600"/>
              <a:t>节点</a:t>
            </a:r>
            <a:r>
              <a:rPr lang="en-US" altLang="zh-CN" sz="1600"/>
              <a:t>7000</a:t>
            </a:r>
            <a:r>
              <a:rPr lang="zh-CN" altLang="en-US" sz="1600"/>
              <a:t>指派的槽位为</a:t>
            </a:r>
            <a:r>
              <a:rPr lang="en-US" altLang="zh-CN" sz="1600"/>
              <a:t>0</a:t>
            </a:r>
            <a:r>
              <a:rPr lang="zh-CN" altLang="en-US" sz="1600"/>
              <a:t>到</a:t>
            </a:r>
            <a:r>
              <a:rPr lang="en-US" altLang="zh-CN" sz="1600"/>
              <a:t>5060</a:t>
            </a:r>
          </a:p>
          <a:p>
            <a:pPr lvl="1">
              <a:lnSpc>
                <a:spcPct val="160000"/>
              </a:lnSpc>
              <a:buClr>
                <a:schemeClr val="bg1">
                  <a:lumMod val="75000"/>
                </a:schemeClr>
              </a:buClr>
              <a:buFont typeface="Wingdings" pitchFamily="2" charset="2"/>
              <a:buChar char="n"/>
            </a:pPr>
            <a:r>
              <a:rPr lang="zh-CN" altLang="en-US" sz="1600"/>
              <a:t>节点</a:t>
            </a:r>
            <a:r>
              <a:rPr lang="en-US" altLang="zh-CN" sz="1600"/>
              <a:t>7001</a:t>
            </a:r>
            <a:r>
              <a:rPr lang="zh-CN" altLang="en-US" sz="1600"/>
              <a:t>指派的槽位为</a:t>
            </a:r>
            <a:r>
              <a:rPr lang="en-US" altLang="zh-CN" sz="1600"/>
              <a:t>5461</a:t>
            </a:r>
            <a:r>
              <a:rPr lang="zh-CN" altLang="en-US" sz="1600"/>
              <a:t>到</a:t>
            </a:r>
            <a:r>
              <a:rPr lang="en-US" altLang="zh-CN" sz="1600"/>
              <a:t>10022</a:t>
            </a:r>
          </a:p>
          <a:p>
            <a:pPr lvl="1">
              <a:lnSpc>
                <a:spcPct val="160000"/>
              </a:lnSpc>
              <a:buClr>
                <a:schemeClr val="bg1">
                  <a:lumMod val="75000"/>
                </a:schemeClr>
              </a:buClr>
              <a:buFont typeface="Wingdings" pitchFamily="2" charset="2"/>
              <a:buChar char="n"/>
            </a:pPr>
            <a:r>
              <a:rPr lang="zh-CN" altLang="en-US" sz="1600"/>
              <a:t>节点</a:t>
            </a:r>
            <a:r>
              <a:rPr lang="en-US" altLang="zh-CN" sz="1600"/>
              <a:t>7002</a:t>
            </a:r>
            <a:r>
              <a:rPr lang="zh-CN" altLang="en-US" sz="1600"/>
              <a:t>指派的槽位为</a:t>
            </a:r>
            <a:r>
              <a:rPr lang="en-US" altLang="zh-CN" sz="1600"/>
              <a:t>10923</a:t>
            </a:r>
            <a:r>
              <a:rPr lang="zh-CN" altLang="en-US" sz="1600"/>
              <a:t>到</a:t>
            </a:r>
            <a:r>
              <a:rPr lang="en-US" altLang="zh-CN" sz="1600"/>
              <a:t>16383</a:t>
            </a:r>
          </a:p>
          <a:p>
            <a:pPr lvl="1">
              <a:lnSpc>
                <a:spcPct val="160000"/>
              </a:lnSpc>
              <a:buClr>
                <a:schemeClr val="bg1">
                  <a:lumMod val="75000"/>
                </a:schemeClr>
              </a:buClr>
              <a:buFont typeface="Wingdings" pitchFamily="2" charset="2"/>
              <a:buChar char="n"/>
            </a:pPr>
            <a:r>
              <a:rPr lang="zh-CN" altLang="en-US" sz="1600"/>
              <a:t>节点</a:t>
            </a:r>
            <a:r>
              <a:rPr lang="en-US" altLang="zh-CN" sz="1600"/>
              <a:t>7003</a:t>
            </a:r>
            <a:r>
              <a:rPr lang="zh-CN" altLang="en-US" sz="1600"/>
              <a:t>指派的槽位为</a:t>
            </a:r>
            <a:r>
              <a:rPr lang="en-US" altLang="zh-CN" sz="1600"/>
              <a:t>5061</a:t>
            </a:r>
            <a:r>
              <a:rPr lang="zh-CN" altLang="en-US" sz="1600"/>
              <a:t>到</a:t>
            </a:r>
            <a:r>
              <a:rPr lang="en-US" altLang="zh-CN" sz="1600"/>
              <a:t>5460,10023-10922</a:t>
            </a:r>
          </a:p>
          <a:p>
            <a:pPr lvl="1">
              <a:lnSpc>
                <a:spcPct val="160000"/>
              </a:lnSpc>
              <a:buClr>
                <a:schemeClr val="bg1">
                  <a:lumMod val="75000"/>
                </a:schemeClr>
              </a:buClr>
              <a:buFont typeface="Wingdings" pitchFamily="2" charset="2"/>
              <a:buChar char="n"/>
            </a:pPr>
            <a:endParaRPr lang="en-US" altLang="zh-CN" sz="16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112695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a:t>
            </a:r>
            <a:r>
              <a:rPr lang="en-US" altLang="zh-CN" sz="2000"/>
              <a:t>Redirect</a:t>
            </a:r>
            <a:r>
              <a:rPr lang="zh-CN" altLang="en-US" sz="2000"/>
              <a:t>转向</a:t>
            </a:r>
            <a:endParaRPr lang="en-US" altLang="zh-CN" sz="2000"/>
          </a:p>
          <a:p>
            <a:pPr lvl="1">
              <a:lnSpc>
                <a:spcPct val="160000"/>
              </a:lnSpc>
              <a:buClr>
                <a:schemeClr val="bg1">
                  <a:lumMod val="75000"/>
                </a:schemeClr>
              </a:buClr>
              <a:buFont typeface="Wingdings" pitchFamily="2" charset="2"/>
              <a:buChar char="n"/>
            </a:pPr>
            <a:r>
              <a:rPr lang="zh-CN" altLang="en-US" sz="1600"/>
              <a:t>由于</a:t>
            </a:r>
            <a:r>
              <a:rPr lang="en-US" altLang="zh-CN" sz="1600"/>
              <a:t>Redis</a:t>
            </a:r>
            <a:r>
              <a:rPr lang="zh-CN" altLang="en-US" sz="1600"/>
              <a:t>集群无中心节点，请求会发给任意主节点</a:t>
            </a:r>
            <a:endParaRPr lang="en-US" altLang="zh-CN" sz="1600"/>
          </a:p>
          <a:p>
            <a:pPr lvl="1">
              <a:lnSpc>
                <a:spcPct val="160000"/>
              </a:lnSpc>
              <a:buClr>
                <a:schemeClr val="bg1">
                  <a:lumMod val="75000"/>
                </a:schemeClr>
              </a:buClr>
              <a:buFont typeface="Wingdings" pitchFamily="2" charset="2"/>
              <a:buChar char="n"/>
            </a:pPr>
            <a:r>
              <a:rPr lang="zh-CN" altLang="en-US" sz="1600"/>
              <a:t>主节点只会处理自己负责槽位的命令请求，其它槽位的命令请求，该主节点会返回客户端一个转向错误</a:t>
            </a:r>
            <a:endParaRPr lang="en-US" altLang="zh-CN" sz="1600"/>
          </a:p>
          <a:p>
            <a:pPr lvl="1">
              <a:lnSpc>
                <a:spcPct val="160000"/>
              </a:lnSpc>
              <a:buClr>
                <a:schemeClr val="bg1">
                  <a:lumMod val="75000"/>
                </a:schemeClr>
              </a:buClr>
              <a:buFont typeface="Wingdings" pitchFamily="2" charset="2"/>
              <a:buChar char="n"/>
            </a:pPr>
            <a:r>
              <a:rPr lang="zh-CN" altLang="en-US" sz="1600"/>
              <a:t>客户端根据错误中包含的地址和端口重新向正确的负责的主节点发起命令请求</a:t>
            </a:r>
            <a:endParaRPr lang="en-US" altLang="zh-CN" sz="1600"/>
          </a:p>
        </p:txBody>
      </p:sp>
      <p:pic>
        <p:nvPicPr>
          <p:cNvPr id="5" name="图片 4"/>
          <p:cNvPicPr>
            <a:picLocks noChangeAspect="1"/>
          </p:cNvPicPr>
          <p:nvPr/>
        </p:nvPicPr>
        <p:blipFill>
          <a:blip r:embed="rId2"/>
          <a:stretch>
            <a:fillRect/>
          </a:stretch>
        </p:blipFill>
        <p:spPr>
          <a:xfrm>
            <a:off x="348641" y="3446715"/>
            <a:ext cx="4511391" cy="2772499"/>
          </a:xfrm>
          <a:prstGeom prst="rect">
            <a:avLst/>
          </a:prstGeom>
        </p:spPr>
      </p:pic>
      <p:pic>
        <p:nvPicPr>
          <p:cNvPr id="6" name="图片 5"/>
          <p:cNvPicPr>
            <a:picLocks noChangeAspect="1"/>
          </p:cNvPicPr>
          <p:nvPr/>
        </p:nvPicPr>
        <p:blipFill>
          <a:blip r:embed="rId3"/>
          <a:stretch>
            <a:fillRect/>
          </a:stretch>
        </p:blipFill>
        <p:spPr>
          <a:xfrm>
            <a:off x="4860032" y="3284984"/>
            <a:ext cx="3999268" cy="2772499"/>
          </a:xfrm>
          <a:prstGeom prst="rect">
            <a:avLst/>
          </a:prstGeom>
        </p:spPr>
      </p:pic>
    </p:spTree>
    <p:extLst>
      <p:ext uri="{BB962C8B-B14F-4D97-AF65-F5344CB8AC3E}">
        <p14:creationId xmlns:p14="http://schemas.microsoft.com/office/powerpoint/2010/main" val="3249935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集群搭建</a:t>
            </a:r>
            <a:endParaRPr lang="en-US" altLang="zh-CN" sz="2000"/>
          </a:p>
          <a:p>
            <a:pPr lvl="1">
              <a:lnSpc>
                <a:spcPct val="160000"/>
              </a:lnSpc>
              <a:buClr>
                <a:schemeClr val="bg1">
                  <a:lumMod val="75000"/>
                </a:schemeClr>
              </a:buClr>
              <a:buFont typeface="Wingdings" pitchFamily="2" charset="2"/>
              <a:buChar char="n"/>
            </a:pPr>
            <a:r>
              <a:rPr lang="zh-CN" altLang="en-US" sz="1600"/>
              <a:t>创建多个主节点</a:t>
            </a:r>
            <a:endParaRPr lang="en-US" altLang="zh-CN" sz="1600"/>
          </a:p>
          <a:p>
            <a:pPr lvl="1">
              <a:lnSpc>
                <a:spcPct val="160000"/>
              </a:lnSpc>
              <a:buClr>
                <a:schemeClr val="bg1">
                  <a:lumMod val="75000"/>
                </a:schemeClr>
              </a:buClr>
              <a:buFont typeface="Wingdings" pitchFamily="2" charset="2"/>
              <a:buChar char="n"/>
            </a:pPr>
            <a:r>
              <a:rPr lang="zh-CN" altLang="en-US" sz="1600"/>
              <a:t>为每一个节点指派</a:t>
            </a:r>
            <a:r>
              <a:rPr lang="en-US" altLang="zh-CN" sz="1600"/>
              <a:t>slot</a:t>
            </a:r>
            <a:r>
              <a:rPr lang="zh-CN" altLang="en-US" sz="1600"/>
              <a:t>，将多个节点连接起来，组成一个集群</a:t>
            </a:r>
            <a:endParaRPr lang="en-US" altLang="zh-CN" sz="1600"/>
          </a:p>
          <a:p>
            <a:pPr lvl="1">
              <a:lnSpc>
                <a:spcPct val="160000"/>
              </a:lnSpc>
              <a:buClr>
                <a:schemeClr val="bg1">
                  <a:lumMod val="75000"/>
                </a:schemeClr>
              </a:buClr>
              <a:buFont typeface="Wingdings" pitchFamily="2" charset="2"/>
              <a:buChar char="n"/>
            </a:pPr>
            <a:r>
              <a:rPr lang="zh-CN" altLang="en-US" sz="1600"/>
              <a:t>槽位分片完成后，集群进入上线状态</a:t>
            </a:r>
            <a:endParaRPr lang="en-US" altLang="zh-CN" sz="1600"/>
          </a:p>
          <a:p>
            <a:pPr lvl="1">
              <a:lnSpc>
                <a:spcPct val="160000"/>
              </a:lnSpc>
              <a:buClr>
                <a:schemeClr val="bg1">
                  <a:lumMod val="75000"/>
                </a:schemeClr>
              </a:buClr>
              <a:buFont typeface="Wingdings" pitchFamily="2" charset="2"/>
              <a:buChar char="n"/>
            </a:pPr>
            <a:r>
              <a:rPr lang="en-US" altLang="zh-CN" sz="1600"/>
              <a:t>6</a:t>
            </a:r>
            <a:r>
              <a:rPr lang="zh-CN" altLang="en-US" sz="1600"/>
              <a:t>个节点：</a:t>
            </a:r>
            <a:r>
              <a:rPr lang="en-US" altLang="zh-CN" sz="1600"/>
              <a:t>3</a:t>
            </a:r>
            <a:r>
              <a:rPr lang="zh-CN" altLang="en-US" sz="1600"/>
              <a:t>个主节点，每一个主节点有一个从节点</a:t>
            </a:r>
            <a:endParaRPr lang="en-US" altLang="zh-CN" sz="1600"/>
          </a:p>
        </p:txBody>
      </p:sp>
    </p:spTree>
    <p:extLst>
      <p:ext uri="{BB962C8B-B14F-4D97-AF65-F5344CB8AC3E}">
        <p14:creationId xmlns:p14="http://schemas.microsoft.com/office/powerpoint/2010/main" val="313506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集群总结</a:t>
            </a:r>
            <a:endParaRPr lang="en-US" altLang="zh-CN" sz="2000"/>
          </a:p>
          <a:p>
            <a:pPr lvl="1">
              <a:lnSpc>
                <a:spcPct val="160000"/>
              </a:lnSpc>
              <a:buClr>
                <a:schemeClr val="bg1">
                  <a:lumMod val="75000"/>
                </a:schemeClr>
              </a:buClr>
              <a:buFont typeface="Wingdings" pitchFamily="2" charset="2"/>
              <a:buChar char="n"/>
            </a:pPr>
            <a:r>
              <a:rPr lang="en-US" altLang="zh-CN" sz="1600"/>
              <a:t>Redis</a:t>
            </a:r>
            <a:r>
              <a:rPr lang="zh-CN" altLang="en-US" sz="1600"/>
              <a:t>集群是一个由多个节点组成的分布式服务集群，它具有复制、高可用和分片特性</a:t>
            </a:r>
          </a:p>
          <a:p>
            <a:pPr lvl="1">
              <a:lnSpc>
                <a:spcPct val="160000"/>
              </a:lnSpc>
              <a:buClr>
                <a:schemeClr val="bg1">
                  <a:lumMod val="75000"/>
                </a:schemeClr>
              </a:buClr>
              <a:buFont typeface="Wingdings" pitchFamily="2" charset="2"/>
              <a:buChar char="n"/>
            </a:pPr>
            <a:r>
              <a:rPr lang="en-US" altLang="zh-CN" sz="1600"/>
              <a:t>Redis</a:t>
            </a:r>
            <a:r>
              <a:rPr lang="zh-CN" altLang="en-US" sz="1600"/>
              <a:t>的集群没有中心节点，并且带有复制和故障转移特性，这可用避免单个节点成为性能瓶颈，或者因为某个节点下线而导致整个集群下线</a:t>
            </a:r>
          </a:p>
          <a:p>
            <a:pPr lvl="1">
              <a:lnSpc>
                <a:spcPct val="160000"/>
              </a:lnSpc>
              <a:buClr>
                <a:schemeClr val="bg1">
                  <a:lumMod val="75000"/>
                </a:schemeClr>
              </a:buClr>
              <a:buFont typeface="Wingdings" pitchFamily="2" charset="2"/>
              <a:buChar char="n"/>
            </a:pPr>
            <a:r>
              <a:rPr lang="zh-CN" altLang="en-US" sz="1600"/>
              <a:t>集群中的主节点负责处理槽（储存数据），而从节点则是主节点的复制品</a:t>
            </a:r>
          </a:p>
          <a:p>
            <a:pPr lvl="1">
              <a:lnSpc>
                <a:spcPct val="160000"/>
              </a:lnSpc>
              <a:buClr>
                <a:schemeClr val="bg1">
                  <a:lumMod val="75000"/>
                </a:schemeClr>
              </a:buClr>
              <a:buFont typeface="Wingdings" pitchFamily="2" charset="2"/>
              <a:buChar char="n"/>
            </a:pPr>
            <a:r>
              <a:rPr lang="en-US" altLang="zh-CN" sz="1600"/>
              <a:t>Redis</a:t>
            </a:r>
            <a:r>
              <a:rPr lang="zh-CN" altLang="en-US" sz="1600"/>
              <a:t>集群将整个数据库分为</a:t>
            </a:r>
            <a:r>
              <a:rPr lang="en-US" altLang="zh-CN" sz="1600"/>
              <a:t>16384</a:t>
            </a:r>
            <a:r>
              <a:rPr lang="zh-CN" altLang="en-US" sz="1600"/>
              <a:t>个槽，数据库中的每个键都属于</a:t>
            </a:r>
            <a:r>
              <a:rPr lang="en-US" altLang="zh-CN" sz="1600"/>
              <a:t>16384</a:t>
            </a:r>
            <a:r>
              <a:rPr lang="zh-CN" altLang="en-US" sz="1600"/>
              <a:t>个槽中的其中一个</a:t>
            </a:r>
          </a:p>
          <a:p>
            <a:pPr lvl="1">
              <a:lnSpc>
                <a:spcPct val="160000"/>
              </a:lnSpc>
              <a:buClr>
                <a:schemeClr val="bg1">
                  <a:lumMod val="75000"/>
                </a:schemeClr>
              </a:buClr>
              <a:buFont typeface="Wingdings" pitchFamily="2" charset="2"/>
              <a:buChar char="n"/>
            </a:pPr>
            <a:r>
              <a:rPr lang="zh-CN" altLang="en-US" sz="1600"/>
              <a:t>集群中的每个主节点都可以负责</a:t>
            </a:r>
            <a:r>
              <a:rPr lang="en-US" altLang="zh-CN" sz="1600"/>
              <a:t>0</a:t>
            </a:r>
            <a:r>
              <a:rPr lang="zh-CN" altLang="en-US" sz="1600"/>
              <a:t>个至</a:t>
            </a:r>
            <a:r>
              <a:rPr lang="en-US" altLang="zh-CN" sz="1600"/>
              <a:t>16384</a:t>
            </a:r>
            <a:r>
              <a:rPr lang="zh-CN" altLang="en-US" sz="1600"/>
              <a:t>个槽，当</a:t>
            </a:r>
            <a:r>
              <a:rPr lang="en-US" altLang="zh-CN" sz="1600"/>
              <a:t>16384</a:t>
            </a:r>
            <a:r>
              <a:rPr lang="zh-CN" altLang="en-US" sz="1600"/>
              <a:t>个槽都有节点在负责时，集群进入上线状态，可以执行客户端发送的数据命令</a:t>
            </a:r>
          </a:p>
          <a:p>
            <a:pPr lvl="1">
              <a:lnSpc>
                <a:spcPct val="160000"/>
              </a:lnSpc>
              <a:buClr>
                <a:schemeClr val="bg1">
                  <a:lumMod val="75000"/>
                </a:schemeClr>
              </a:buClr>
              <a:buFont typeface="Wingdings" pitchFamily="2" charset="2"/>
              <a:buChar char="n"/>
            </a:pPr>
            <a:r>
              <a:rPr lang="zh-CN" altLang="en-US" sz="1600"/>
              <a:t>主节点只会执行和自己负责的槽有关的命令，当节点接收到不属于自己处理的槽的命令时，它将会处理指定槽的节点的地址返回给客户端，而客户端会向正确的节点重新发送</a:t>
            </a:r>
            <a:endParaRPr lang="en-US" altLang="zh-CN" sz="1600"/>
          </a:p>
        </p:txBody>
      </p:sp>
    </p:spTree>
    <p:extLst>
      <p:ext uri="{BB962C8B-B14F-4D97-AF65-F5344CB8AC3E}">
        <p14:creationId xmlns:p14="http://schemas.microsoft.com/office/powerpoint/2010/main" val="87052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主从复制创建</a:t>
            </a:r>
            <a:endParaRPr lang="en-US" altLang="zh-CN" sz="2000"/>
          </a:p>
          <a:p>
            <a:pPr lvl="1">
              <a:lnSpc>
                <a:spcPct val="160000"/>
              </a:lnSpc>
              <a:buClr>
                <a:schemeClr val="bg1">
                  <a:lumMod val="75000"/>
                </a:schemeClr>
              </a:buClr>
              <a:buFont typeface="Wingdings" pitchFamily="2" charset="2"/>
              <a:buChar char="n"/>
            </a:pPr>
            <a:r>
              <a:rPr lang="en-US" altLang="zh-CN" sz="1600"/>
              <a:t>redis-server --slaveof &lt;master-ip&gt; &lt;master-port&gt;</a:t>
            </a:r>
            <a:r>
              <a:rPr lang="zh-CN" altLang="en-US" sz="1600"/>
              <a:t>，配置当前服务称为某</a:t>
            </a:r>
            <a:r>
              <a:rPr lang="en-US" altLang="zh-CN" sz="1600"/>
              <a:t>Redis</a:t>
            </a:r>
            <a:r>
              <a:rPr lang="zh-CN" altLang="en-US" sz="1600"/>
              <a:t>服务的</a:t>
            </a:r>
            <a:r>
              <a:rPr lang="en-US" altLang="zh-CN" sz="1600"/>
              <a:t>Slave</a:t>
            </a:r>
          </a:p>
          <a:p>
            <a:pPr lvl="2">
              <a:lnSpc>
                <a:spcPct val="160000"/>
              </a:lnSpc>
              <a:buClr>
                <a:schemeClr val="bg1">
                  <a:lumMod val="75000"/>
                </a:schemeClr>
              </a:buClr>
              <a:buFont typeface="Wingdings" pitchFamily="2" charset="2"/>
              <a:buChar char="n"/>
            </a:pPr>
            <a:r>
              <a:rPr lang="en-US" altLang="zh-CN" sz="1400"/>
              <a:t># redis-server --port 6380 --slaveof 127.0.0.1 6379</a:t>
            </a:r>
          </a:p>
          <a:p>
            <a:pPr lvl="1">
              <a:lnSpc>
                <a:spcPct val="160000"/>
              </a:lnSpc>
              <a:buClr>
                <a:schemeClr val="bg1">
                  <a:lumMod val="75000"/>
                </a:schemeClr>
              </a:buClr>
              <a:buFont typeface="Wingdings" pitchFamily="2" charset="2"/>
              <a:buChar char="n"/>
            </a:pPr>
            <a:r>
              <a:rPr lang="en-US" altLang="zh-CN" sz="1600"/>
              <a:t>SLAVEOF host port</a:t>
            </a:r>
            <a:r>
              <a:rPr lang="zh-CN" altLang="en-US" sz="1600"/>
              <a:t>命令，将当前服务器状态从</a:t>
            </a:r>
            <a:r>
              <a:rPr lang="en-US" altLang="zh-CN" sz="1600"/>
              <a:t>Master</a:t>
            </a:r>
            <a:r>
              <a:rPr lang="zh-CN" altLang="en-US" sz="1600"/>
              <a:t>修改为别的服务器的</a:t>
            </a:r>
            <a:r>
              <a:rPr lang="en-US" altLang="zh-CN" sz="1600"/>
              <a:t>Slave</a:t>
            </a:r>
          </a:p>
          <a:p>
            <a:pPr lvl="2">
              <a:lnSpc>
                <a:spcPct val="160000"/>
              </a:lnSpc>
              <a:buClr>
                <a:schemeClr val="bg1">
                  <a:lumMod val="75000"/>
                </a:schemeClr>
              </a:buClr>
              <a:buFont typeface="Wingdings" pitchFamily="2" charset="2"/>
              <a:buChar char="n"/>
            </a:pPr>
            <a:r>
              <a:rPr lang="en-US" altLang="zh-CN" sz="1400"/>
              <a:t>redis &gt; SLAVEOF 192.168.1.1 6379</a:t>
            </a:r>
            <a:r>
              <a:rPr lang="zh-CN" altLang="en-US" sz="1400"/>
              <a:t>，将服务器转换为</a:t>
            </a:r>
            <a:r>
              <a:rPr lang="en-US" altLang="zh-CN" sz="1400"/>
              <a:t>Slave</a:t>
            </a:r>
          </a:p>
          <a:p>
            <a:pPr lvl="2">
              <a:lnSpc>
                <a:spcPct val="160000"/>
              </a:lnSpc>
              <a:buClr>
                <a:schemeClr val="bg1">
                  <a:lumMod val="75000"/>
                </a:schemeClr>
              </a:buClr>
              <a:buFont typeface="Wingdings" pitchFamily="2" charset="2"/>
              <a:buChar char="n"/>
            </a:pPr>
            <a:r>
              <a:rPr lang="en-US" altLang="zh-CN" sz="1400"/>
              <a:t>redis &gt; SLAVEOF NO ONE </a:t>
            </a:r>
            <a:r>
              <a:rPr lang="zh-CN" altLang="en-US" sz="1400"/>
              <a:t>，将服务器重新恢复到</a:t>
            </a:r>
            <a:r>
              <a:rPr lang="en-US" altLang="zh-CN" sz="1400"/>
              <a:t>Master</a:t>
            </a:r>
            <a:r>
              <a:rPr lang="zh-CN" altLang="en-US" sz="1400"/>
              <a:t>，不会丢弃已同步数据</a:t>
            </a:r>
            <a:endParaRPr lang="en-US" altLang="zh-CN" sz="1400"/>
          </a:p>
          <a:p>
            <a:pPr lvl="1">
              <a:lnSpc>
                <a:spcPct val="160000"/>
              </a:lnSpc>
              <a:buClr>
                <a:schemeClr val="bg1">
                  <a:lumMod val="75000"/>
                </a:schemeClr>
              </a:buClr>
              <a:buFont typeface="Wingdings" pitchFamily="2" charset="2"/>
              <a:buChar char="n"/>
            </a:pPr>
            <a:r>
              <a:rPr lang="zh-CN" altLang="en-US" sz="1600"/>
              <a:t>配置方式：启动时，服务器读取配置文件，并自动成为指定服务器的从服务器</a:t>
            </a:r>
            <a:endParaRPr lang="en-US" altLang="zh-CN" sz="1600"/>
          </a:p>
          <a:p>
            <a:pPr lvl="2">
              <a:lnSpc>
                <a:spcPct val="160000"/>
              </a:lnSpc>
              <a:buClr>
                <a:schemeClr val="bg1">
                  <a:lumMod val="75000"/>
                </a:schemeClr>
              </a:buClr>
              <a:buFont typeface="Wingdings" pitchFamily="2" charset="2"/>
              <a:buChar char="n"/>
            </a:pPr>
            <a:r>
              <a:rPr lang="en-US" altLang="zh-CN" sz="1400"/>
              <a:t>slaveof &lt;masterip&gt; &lt;masterport&gt;</a:t>
            </a:r>
          </a:p>
          <a:p>
            <a:pPr lvl="2">
              <a:lnSpc>
                <a:spcPct val="160000"/>
              </a:lnSpc>
              <a:buClr>
                <a:schemeClr val="bg1">
                  <a:lumMod val="75000"/>
                </a:schemeClr>
              </a:buClr>
              <a:buFont typeface="Wingdings" pitchFamily="2" charset="2"/>
              <a:buChar char="n"/>
            </a:pPr>
            <a:r>
              <a:rPr lang="en-US" altLang="zh-CN" sz="1400"/>
              <a:t>slaveof 127.0.0.1 6379</a:t>
            </a:r>
            <a:endParaRPr lang="en-US" altLang="zh-CN" sz="1600"/>
          </a:p>
        </p:txBody>
      </p:sp>
    </p:spTree>
    <p:extLst>
      <p:ext uri="{BB962C8B-B14F-4D97-AF65-F5344CB8AC3E}">
        <p14:creationId xmlns:p14="http://schemas.microsoft.com/office/powerpoint/2010/main" val="3920147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集群</a:t>
            </a:r>
            <a:endParaRPr lang="zh-CN" altLang="en-US" dirty="0"/>
          </a:p>
        </p:txBody>
      </p:sp>
      <p:sp>
        <p:nvSpPr>
          <p:cNvPr id="3" name="副标题 2"/>
          <p:cNvSpPr>
            <a:spLocks noGrp="1"/>
          </p:cNvSpPr>
          <p:nvPr>
            <p:ph idx="1"/>
          </p:nvPr>
        </p:nvSpPr>
        <p:spPr>
          <a:xfrm>
            <a:off x="142844" y="1000110"/>
            <a:ext cx="8677628" cy="5165194"/>
          </a:xfrm>
        </p:spPr>
        <p:txBody>
          <a:bodyPr>
            <a:normAutofit/>
          </a:bodyPr>
          <a:lstStyle/>
          <a:p>
            <a:pPr>
              <a:lnSpc>
                <a:spcPct val="160000"/>
              </a:lnSpc>
              <a:buClr>
                <a:schemeClr val="bg1">
                  <a:lumMod val="75000"/>
                </a:schemeClr>
              </a:buClr>
              <a:buFont typeface="Wingdings" pitchFamily="2" charset="2"/>
              <a:buChar char="n"/>
            </a:pPr>
            <a:r>
              <a:rPr lang="en-US" altLang="zh-CN" sz="2000"/>
              <a:t>Redis</a:t>
            </a:r>
            <a:r>
              <a:rPr lang="zh-CN" altLang="en-US" sz="2000"/>
              <a:t>集群总结</a:t>
            </a:r>
            <a:endParaRPr lang="en-US" altLang="zh-CN" sz="2000"/>
          </a:p>
          <a:p>
            <a:pPr lvl="1">
              <a:lnSpc>
                <a:spcPct val="160000"/>
              </a:lnSpc>
              <a:buClr>
                <a:schemeClr val="bg1">
                  <a:lumMod val="75000"/>
                </a:schemeClr>
              </a:buClr>
              <a:buFont typeface="Wingdings" pitchFamily="2" charset="2"/>
              <a:buChar char="n"/>
            </a:pPr>
            <a:r>
              <a:rPr lang="zh-CN" altLang="en-US" sz="1600"/>
              <a:t>如果需要完整地分片、复制和高可用特性，并且要避免使用代理带来的性能瓶颈和资源消耗，那么可以选择使用</a:t>
            </a:r>
            <a:r>
              <a:rPr lang="en-US" altLang="zh-CN" sz="1600"/>
              <a:t>Redis</a:t>
            </a:r>
            <a:r>
              <a:rPr lang="zh-CN" altLang="en-US" sz="1600"/>
              <a:t>集群；如果只需要一部分特性（比如只需要分片，但不需要复制和高可用等），那么单独选用</a:t>
            </a:r>
            <a:r>
              <a:rPr lang="en-US" altLang="zh-CN" sz="1600"/>
              <a:t>twemproxy</a:t>
            </a:r>
            <a:r>
              <a:rPr lang="zh-CN" altLang="en-US" sz="1600"/>
              <a:t>、</a:t>
            </a:r>
            <a:r>
              <a:rPr lang="en-US" altLang="zh-CN" sz="1600"/>
              <a:t>Redis</a:t>
            </a:r>
            <a:r>
              <a:rPr lang="zh-CN" altLang="en-US" sz="1600"/>
              <a:t>的复制和</a:t>
            </a:r>
            <a:r>
              <a:rPr lang="en-US" altLang="zh-CN" sz="1600"/>
              <a:t>Redis Sentinel</a:t>
            </a:r>
            <a:r>
              <a:rPr lang="zh-CN" altLang="en-US" sz="1600"/>
              <a:t>中的一个或多个</a:t>
            </a:r>
            <a:endParaRPr lang="en-US" altLang="zh-CN" sz="1600"/>
          </a:p>
        </p:txBody>
      </p:sp>
      <p:graphicFrame>
        <p:nvGraphicFramePr>
          <p:cNvPr id="5" name="表格 4"/>
          <p:cNvGraphicFramePr>
            <a:graphicFrameLocks noGrp="1"/>
          </p:cNvGraphicFramePr>
          <p:nvPr>
            <p:extLst>
              <p:ext uri="{D42A27DB-BD31-4B8C-83A1-F6EECF244321}">
                <p14:modId xmlns:p14="http://schemas.microsoft.com/office/powerpoint/2010/main" val="1174897446"/>
              </p:ext>
            </p:extLst>
          </p:nvPr>
        </p:nvGraphicFramePr>
        <p:xfrm>
          <a:off x="0" y="3167478"/>
          <a:ext cx="9144000" cy="3388360"/>
        </p:xfrm>
        <a:graphic>
          <a:graphicData uri="http://schemas.openxmlformats.org/drawingml/2006/table">
            <a:tbl>
              <a:tblPr firstRow="1" bandRow="1">
                <a:tableStyleId>{5C22544A-7EE6-4342-B048-85BDC9FD1C3A}</a:tableStyleId>
              </a:tblPr>
              <a:tblGrid>
                <a:gridCol w="183569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3563888">
                  <a:extLst>
                    <a:ext uri="{9D8B030D-6E8A-4147-A177-3AD203B41FA5}">
                      <a16:colId xmlns:a16="http://schemas.microsoft.com/office/drawing/2014/main" val="20002"/>
                    </a:ext>
                  </a:extLst>
                </a:gridCol>
              </a:tblGrid>
              <a:tr h="370840">
                <a:tc>
                  <a:txBody>
                    <a:bodyPr/>
                    <a:lstStyle/>
                    <a:p>
                      <a:endParaRPr lang="zh-CN" altLang="en-US" dirty="0"/>
                    </a:p>
                  </a:txBody>
                  <a:tcPr/>
                </a:tc>
                <a:tc>
                  <a:txBody>
                    <a:bodyPr/>
                    <a:lstStyle/>
                    <a:p>
                      <a:r>
                        <a:rPr lang="en-US" altLang="zh-CN" dirty="0" err="1"/>
                        <a:t>twemproxy</a:t>
                      </a:r>
                      <a:endParaRPr lang="zh-CN" altLang="en-US" dirty="0"/>
                    </a:p>
                  </a:txBody>
                  <a:tcPr/>
                </a:tc>
                <a:tc>
                  <a:txBody>
                    <a:bodyPr/>
                    <a:lstStyle/>
                    <a:p>
                      <a:r>
                        <a:rPr lang="zh-CN" altLang="en-US" dirty="0"/>
                        <a:t>集群</a:t>
                      </a:r>
                    </a:p>
                  </a:txBody>
                  <a:tcPr/>
                </a:tc>
                <a:extLst>
                  <a:ext uri="{0D108BD9-81ED-4DB2-BD59-A6C34878D82A}">
                    <a16:rowId xmlns:a16="http://schemas.microsoft.com/office/drawing/2014/main" val="10000"/>
                  </a:ext>
                </a:extLst>
              </a:tr>
              <a:tr h="370840">
                <a:tc>
                  <a:txBody>
                    <a:bodyPr/>
                    <a:lstStyle/>
                    <a:p>
                      <a:r>
                        <a:rPr lang="zh-CN" altLang="en-US" dirty="0"/>
                        <a:t>运作模式</a:t>
                      </a:r>
                    </a:p>
                  </a:txBody>
                  <a:tcPr/>
                </a:tc>
                <a:tc>
                  <a:txBody>
                    <a:bodyPr/>
                    <a:lstStyle/>
                    <a:p>
                      <a:r>
                        <a:rPr lang="zh-CN" altLang="en-US" dirty="0"/>
                        <a:t>代理模式，</a:t>
                      </a:r>
                      <a:r>
                        <a:rPr lang="zh-CN" altLang="en-US" dirty="0">
                          <a:solidFill>
                            <a:srgbClr val="FF0000"/>
                          </a:solidFill>
                        </a:rPr>
                        <a:t>代理本身可能成为性能瓶颈</a:t>
                      </a:r>
                      <a:r>
                        <a:rPr lang="zh-CN" altLang="en-US" dirty="0"/>
                        <a:t>，随着负载的增加需要添加更多</a:t>
                      </a:r>
                      <a:r>
                        <a:rPr lang="en-US" altLang="zh-CN" dirty="0" err="1"/>
                        <a:t>twemproxy</a:t>
                      </a:r>
                      <a:r>
                        <a:rPr lang="zh-CN" altLang="en-US" dirty="0"/>
                        <a:t>来分担请求负载，但每个</a:t>
                      </a:r>
                      <a:r>
                        <a:rPr lang="en-US" altLang="zh-CN" dirty="0" err="1"/>
                        <a:t>twemproxy</a:t>
                      </a:r>
                      <a:r>
                        <a:rPr lang="zh-CN" altLang="en-US" dirty="0"/>
                        <a:t>本身也会消耗一定的资源</a:t>
                      </a:r>
                    </a:p>
                  </a:txBody>
                  <a:tcPr/>
                </a:tc>
                <a:tc>
                  <a:txBody>
                    <a:bodyPr/>
                    <a:lstStyle/>
                    <a:p>
                      <a:r>
                        <a:rPr lang="zh-CN" altLang="en-US" dirty="0"/>
                        <a:t>分布式，没有中心节点，但是因为每个节点都需要互相进行数据通信，所以在节点数量多时，集群用于进行通信所耗费的网络资源会比较多</a:t>
                      </a:r>
                    </a:p>
                  </a:txBody>
                  <a:tcPr/>
                </a:tc>
                <a:extLst>
                  <a:ext uri="{0D108BD9-81ED-4DB2-BD59-A6C34878D82A}">
                    <a16:rowId xmlns:a16="http://schemas.microsoft.com/office/drawing/2014/main" val="10001"/>
                  </a:ext>
                </a:extLst>
              </a:tr>
              <a:tr h="370840">
                <a:tc>
                  <a:txBody>
                    <a:bodyPr/>
                    <a:lstStyle/>
                    <a:p>
                      <a:r>
                        <a:rPr lang="zh-CN" altLang="en-US" dirty="0"/>
                        <a:t>分片</a:t>
                      </a:r>
                    </a:p>
                  </a:txBody>
                  <a:tcPr/>
                </a:tc>
                <a:tc>
                  <a:txBody>
                    <a:bodyPr/>
                    <a:lstStyle/>
                    <a:p>
                      <a:r>
                        <a:rPr lang="zh-CN" altLang="en-US" dirty="0"/>
                        <a:t>基本上是按照池中的服务器数量</a:t>
                      </a:r>
                      <a:r>
                        <a:rPr lang="en-US" altLang="zh-CN" dirty="0"/>
                        <a:t>N</a:t>
                      </a:r>
                      <a:r>
                        <a:rPr lang="zh-CN" altLang="en-US" dirty="0"/>
                        <a:t>来分片，每个服务器平均占整个数据库的</a:t>
                      </a:r>
                      <a:r>
                        <a:rPr lang="en-US" altLang="zh-CN" dirty="0"/>
                        <a:t>1/N</a:t>
                      </a:r>
                      <a:endParaRPr lang="zh-CN" altLang="en-US" dirty="0"/>
                    </a:p>
                  </a:txBody>
                  <a:tcPr/>
                </a:tc>
                <a:tc>
                  <a:txBody>
                    <a:bodyPr/>
                    <a:lstStyle/>
                    <a:p>
                      <a:r>
                        <a:rPr lang="zh-CN" altLang="en-US" dirty="0"/>
                        <a:t>按照槽来进行分片，通过每个节点指派不同数量的槽，可以控制不同节点负责数据量和请求数量</a:t>
                      </a:r>
                    </a:p>
                  </a:txBody>
                  <a:tcPr/>
                </a:tc>
                <a:extLst>
                  <a:ext uri="{0D108BD9-81ED-4DB2-BD59-A6C34878D82A}">
                    <a16:rowId xmlns:a16="http://schemas.microsoft.com/office/drawing/2014/main" val="10002"/>
                  </a:ext>
                </a:extLst>
              </a:tr>
              <a:tr h="370840">
                <a:tc>
                  <a:txBody>
                    <a:bodyPr/>
                    <a:lstStyle/>
                    <a:p>
                      <a:r>
                        <a:rPr lang="zh-CN" altLang="en-US" dirty="0"/>
                        <a:t>复制和高可用</a:t>
                      </a:r>
                    </a:p>
                  </a:txBody>
                  <a:tcPr/>
                </a:tc>
                <a:tc>
                  <a:txBody>
                    <a:bodyPr/>
                    <a:lstStyle/>
                    <a:p>
                      <a:r>
                        <a:rPr lang="zh-CN" altLang="en-US" dirty="0"/>
                        <a:t>需要配合</a:t>
                      </a:r>
                      <a:r>
                        <a:rPr lang="en-US" altLang="zh-CN" dirty="0" err="1"/>
                        <a:t>Redis</a:t>
                      </a:r>
                      <a:r>
                        <a:rPr lang="zh-CN" altLang="en-US" dirty="0"/>
                        <a:t>的复制特性以及</a:t>
                      </a:r>
                      <a:r>
                        <a:rPr lang="en-US" altLang="zh-CN" dirty="0" err="1"/>
                        <a:t>Redis</a:t>
                      </a:r>
                      <a:r>
                        <a:rPr lang="en-US" altLang="zh-CN" baseline="0" dirty="0"/>
                        <a:t> Sentinel</a:t>
                      </a:r>
                      <a:r>
                        <a:rPr lang="zh-CN" altLang="en-US" baseline="0" dirty="0"/>
                        <a:t>才能实现复制和高可用</a:t>
                      </a:r>
                      <a:endParaRPr lang="zh-CN" altLang="en-US" dirty="0"/>
                    </a:p>
                  </a:txBody>
                  <a:tcPr/>
                </a:tc>
                <a:tc>
                  <a:txBody>
                    <a:bodyPr/>
                    <a:lstStyle/>
                    <a:p>
                      <a:r>
                        <a:rPr lang="zh-CN" altLang="en-US" dirty="0"/>
                        <a:t>集群的节点内置了复制和高可用特性</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087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主从复制演示</a:t>
            </a:r>
            <a:endParaRPr lang="en-US" altLang="zh-CN" sz="2000"/>
          </a:p>
          <a:p>
            <a:pPr lvl="1">
              <a:lnSpc>
                <a:spcPct val="160000"/>
              </a:lnSpc>
              <a:buClr>
                <a:schemeClr val="bg1">
                  <a:lumMod val="75000"/>
                </a:schemeClr>
              </a:buClr>
              <a:buFont typeface="Wingdings" pitchFamily="2" charset="2"/>
              <a:buChar char="n"/>
            </a:pPr>
            <a:r>
              <a:rPr lang="en-US" altLang="zh-CN" sz="1600"/>
              <a:t>redis-server --slaveof &lt;master-ip&gt; &lt;master-port&gt;</a:t>
            </a:r>
          </a:p>
          <a:p>
            <a:pPr lvl="2">
              <a:lnSpc>
                <a:spcPct val="160000"/>
              </a:lnSpc>
              <a:buClr>
                <a:schemeClr val="bg1">
                  <a:lumMod val="75000"/>
                </a:schemeClr>
              </a:buClr>
              <a:buFont typeface="Wingdings" pitchFamily="2" charset="2"/>
              <a:buChar char="n"/>
            </a:pPr>
            <a:r>
              <a:rPr lang="en-US" altLang="zh-CN" sz="1400"/>
              <a:t># redis-server --port 6380 --slaveof 127.0.0.1 6379</a:t>
            </a:r>
          </a:p>
          <a:p>
            <a:pPr lvl="2">
              <a:lnSpc>
                <a:spcPct val="160000"/>
              </a:lnSpc>
              <a:buClr>
                <a:schemeClr val="bg1">
                  <a:lumMod val="75000"/>
                </a:schemeClr>
              </a:buClr>
              <a:buFont typeface="Wingdings" pitchFamily="2" charset="2"/>
              <a:buChar char="n"/>
            </a:pPr>
            <a:r>
              <a:rPr lang="en-US" altLang="zh-CN" sz="1400"/>
              <a:t># redis-cli -p 6380 -n 0</a:t>
            </a:r>
          </a:p>
          <a:p>
            <a:pPr lvl="2">
              <a:lnSpc>
                <a:spcPct val="160000"/>
              </a:lnSpc>
              <a:buClr>
                <a:schemeClr val="bg1">
                  <a:lumMod val="75000"/>
                </a:schemeClr>
              </a:buClr>
              <a:buFont typeface="Wingdings" pitchFamily="2" charset="2"/>
              <a:buChar char="n"/>
            </a:pPr>
            <a:r>
              <a:rPr lang="zh-CN" altLang="en-US" sz="1400"/>
              <a:t>测试</a:t>
            </a:r>
            <a:r>
              <a:rPr lang="en-US" altLang="zh-CN" sz="1400"/>
              <a:t>Master</a:t>
            </a:r>
            <a:r>
              <a:rPr lang="zh-CN" altLang="en-US" sz="1400"/>
              <a:t>和</a:t>
            </a:r>
            <a:r>
              <a:rPr lang="en-US" altLang="zh-CN" sz="1400"/>
              <a:t>Slave</a:t>
            </a:r>
            <a:r>
              <a:rPr lang="zh-CN" altLang="en-US" sz="1400"/>
              <a:t>的读写</a:t>
            </a:r>
            <a:endParaRPr lang="en-US" altLang="zh-CN" sz="1600"/>
          </a:p>
        </p:txBody>
      </p:sp>
    </p:spTree>
    <p:extLst>
      <p:ext uri="{BB962C8B-B14F-4D97-AF65-F5344CB8AC3E}">
        <p14:creationId xmlns:p14="http://schemas.microsoft.com/office/powerpoint/2010/main" val="168514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主从复制演示</a:t>
            </a:r>
            <a:endParaRPr lang="en-US" altLang="zh-CN" sz="2000"/>
          </a:p>
          <a:p>
            <a:pPr lvl="1">
              <a:lnSpc>
                <a:spcPct val="160000"/>
              </a:lnSpc>
              <a:buClr>
                <a:schemeClr val="bg1">
                  <a:lumMod val="75000"/>
                </a:schemeClr>
              </a:buClr>
              <a:buFont typeface="Wingdings" pitchFamily="2" charset="2"/>
              <a:buChar char="n"/>
            </a:pPr>
            <a:r>
              <a:rPr lang="en-US" altLang="zh-CN" sz="1600"/>
              <a:t>SLAVEOF </a:t>
            </a:r>
            <a:r>
              <a:rPr lang="zh-CN" altLang="en-US" sz="1600"/>
              <a:t>命令</a:t>
            </a:r>
            <a:endParaRPr lang="en-US" altLang="zh-CN" sz="1600"/>
          </a:p>
          <a:p>
            <a:pPr marL="914400" lvl="2" indent="0">
              <a:lnSpc>
                <a:spcPct val="160000"/>
              </a:lnSpc>
              <a:buClr>
                <a:schemeClr val="bg1">
                  <a:lumMod val="75000"/>
                </a:schemeClr>
              </a:buClr>
              <a:buNone/>
            </a:pPr>
            <a:r>
              <a:rPr lang="zh-CN" altLang="en-US" sz="1400"/>
              <a:t>从服务器连接到</a:t>
            </a:r>
            <a:r>
              <a:rPr lang="en-US" altLang="zh-CN" sz="1400"/>
              <a:t>192.168.56.201</a:t>
            </a:r>
            <a:r>
              <a:rPr lang="zh-CN" altLang="en-US" sz="1400"/>
              <a:t>的</a:t>
            </a:r>
            <a:r>
              <a:rPr lang="en-US" altLang="zh-CN" sz="1400"/>
              <a:t>6379</a:t>
            </a:r>
            <a:r>
              <a:rPr lang="zh-CN" altLang="en-US" sz="1400"/>
              <a:t>端口</a:t>
            </a:r>
            <a:endParaRPr lang="en-US" altLang="zh-CN" sz="1400"/>
          </a:p>
          <a:p>
            <a:pPr marL="914400" lvl="2" indent="0">
              <a:lnSpc>
                <a:spcPct val="160000"/>
              </a:lnSpc>
              <a:buClr>
                <a:schemeClr val="bg1">
                  <a:lumMod val="75000"/>
                </a:schemeClr>
              </a:buClr>
              <a:buNone/>
            </a:pPr>
            <a:r>
              <a:rPr lang="en-US" altLang="zh-CN" sz="1400"/>
              <a:t>redis &gt; SLAVEOF 192.168.56.201 6379</a:t>
            </a:r>
          </a:p>
          <a:p>
            <a:pPr marL="914400" lvl="2" indent="0">
              <a:lnSpc>
                <a:spcPct val="160000"/>
              </a:lnSpc>
              <a:buClr>
                <a:schemeClr val="bg1">
                  <a:lumMod val="75000"/>
                </a:schemeClr>
              </a:buClr>
              <a:buNone/>
            </a:pPr>
            <a:r>
              <a:rPr lang="en-US" altLang="zh-CN" sz="1400"/>
              <a:t>redis &gt; SLAVEOF NO ONE </a:t>
            </a:r>
            <a:r>
              <a:rPr lang="zh-CN" altLang="en-US" sz="1400"/>
              <a:t>，将服务器重新恢复到</a:t>
            </a:r>
            <a:r>
              <a:rPr lang="en-US" altLang="zh-CN" sz="1400"/>
              <a:t>Master</a:t>
            </a:r>
            <a:r>
              <a:rPr lang="zh-CN" altLang="en-US" sz="1400"/>
              <a:t>，不会丢弃已同步数据</a:t>
            </a:r>
            <a:endParaRPr lang="en-US" altLang="zh-CN" sz="1400"/>
          </a:p>
          <a:p>
            <a:pPr marL="914400" lvl="2" indent="0">
              <a:lnSpc>
                <a:spcPct val="160000"/>
              </a:lnSpc>
              <a:buClr>
                <a:schemeClr val="bg1">
                  <a:lumMod val="75000"/>
                </a:schemeClr>
              </a:buClr>
              <a:buNone/>
            </a:pPr>
            <a:r>
              <a:rPr lang="en-US" altLang="zh-CN" sz="1400"/>
              <a:t>redis &gt; SET n2key 5</a:t>
            </a:r>
          </a:p>
          <a:p>
            <a:pPr marL="914400" lvl="2" indent="0">
              <a:lnSpc>
                <a:spcPct val="160000"/>
              </a:lnSpc>
              <a:buClr>
                <a:schemeClr val="bg1">
                  <a:lumMod val="75000"/>
                </a:schemeClr>
              </a:buClr>
              <a:buNone/>
            </a:pPr>
            <a:r>
              <a:rPr lang="en-US" altLang="zh-CN" sz="1400"/>
              <a:t>redis &gt; get n2key</a:t>
            </a:r>
          </a:p>
          <a:p>
            <a:pPr marL="914400" lvl="2" indent="0">
              <a:lnSpc>
                <a:spcPct val="160000"/>
              </a:lnSpc>
              <a:buClr>
                <a:schemeClr val="bg1">
                  <a:lumMod val="75000"/>
                </a:schemeClr>
              </a:buClr>
              <a:buNone/>
            </a:pPr>
            <a:r>
              <a:rPr lang="en-US" altLang="zh-CN" sz="1400"/>
              <a:t>redis &gt; keys *</a:t>
            </a:r>
          </a:p>
          <a:p>
            <a:pPr marL="914400" lvl="2" indent="0">
              <a:lnSpc>
                <a:spcPct val="160000"/>
              </a:lnSpc>
              <a:buClr>
                <a:schemeClr val="bg1">
                  <a:lumMod val="75000"/>
                </a:schemeClr>
              </a:buClr>
              <a:buNone/>
            </a:pPr>
            <a:r>
              <a:rPr lang="en-US" altLang="zh-CN" sz="1400"/>
              <a:t>redis &gt; SLAVEOF 192.168.56.201 6379</a:t>
            </a:r>
          </a:p>
          <a:p>
            <a:pPr marL="914400" lvl="2" indent="0">
              <a:lnSpc>
                <a:spcPct val="160000"/>
              </a:lnSpc>
              <a:buClr>
                <a:schemeClr val="bg1">
                  <a:lumMod val="75000"/>
                </a:schemeClr>
              </a:buClr>
              <a:buNone/>
            </a:pPr>
            <a:r>
              <a:rPr lang="en-US" altLang="zh-CN" sz="1400"/>
              <a:t>redis &gt; keys *</a:t>
            </a:r>
          </a:p>
          <a:p>
            <a:pPr marL="914400" lvl="2" indent="0">
              <a:lnSpc>
                <a:spcPct val="160000"/>
              </a:lnSpc>
              <a:buClr>
                <a:schemeClr val="bg1">
                  <a:lumMod val="75000"/>
                </a:schemeClr>
              </a:buClr>
              <a:buNone/>
            </a:pPr>
            <a:endParaRPr lang="en-US" altLang="zh-CN" sz="1400"/>
          </a:p>
          <a:p>
            <a:pPr marL="914400" lvl="2" indent="0">
              <a:lnSpc>
                <a:spcPct val="160000"/>
              </a:lnSpc>
              <a:buClr>
                <a:schemeClr val="bg1">
                  <a:lumMod val="75000"/>
                </a:schemeClr>
              </a:buClr>
              <a:buNone/>
            </a:pPr>
            <a:endParaRPr lang="en-US" altLang="zh-CN" sz="1600"/>
          </a:p>
        </p:txBody>
      </p:sp>
    </p:spTree>
    <p:extLst>
      <p:ext uri="{BB962C8B-B14F-4D97-AF65-F5344CB8AC3E}">
        <p14:creationId xmlns:p14="http://schemas.microsoft.com/office/powerpoint/2010/main" val="280072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主从复制演示</a:t>
            </a:r>
            <a:endParaRPr lang="en-US" altLang="zh-CN" sz="2000"/>
          </a:p>
          <a:p>
            <a:pPr lvl="1">
              <a:lnSpc>
                <a:spcPct val="160000"/>
              </a:lnSpc>
              <a:buClr>
                <a:schemeClr val="bg1">
                  <a:lumMod val="75000"/>
                </a:schemeClr>
              </a:buClr>
              <a:buFont typeface="Wingdings" pitchFamily="2" charset="2"/>
              <a:buChar char="n"/>
            </a:pPr>
            <a:r>
              <a:rPr lang="zh-CN" altLang="en-US" sz="1600"/>
              <a:t>配置方式</a:t>
            </a:r>
            <a:endParaRPr lang="en-US" altLang="zh-CN" sz="1600"/>
          </a:p>
          <a:p>
            <a:pPr lvl="2">
              <a:lnSpc>
                <a:spcPct val="160000"/>
              </a:lnSpc>
              <a:buClr>
                <a:schemeClr val="bg1">
                  <a:lumMod val="75000"/>
                </a:schemeClr>
              </a:buClr>
              <a:buFont typeface="Wingdings" pitchFamily="2" charset="2"/>
              <a:buChar char="n"/>
            </a:pPr>
            <a:r>
              <a:rPr lang="zh-CN" altLang="en-US" sz="1400"/>
              <a:t>在</a:t>
            </a:r>
            <a:r>
              <a:rPr lang="en-US" altLang="zh-CN" sz="1400"/>
              <a:t>node2</a:t>
            </a:r>
            <a:r>
              <a:rPr lang="zh-CN" altLang="en-US" sz="1400"/>
              <a:t>节点安装配置</a:t>
            </a:r>
            <a:r>
              <a:rPr lang="en-US" altLang="zh-CN" sz="1400"/>
              <a:t>redis</a:t>
            </a:r>
            <a:r>
              <a:rPr lang="zh-CN" altLang="en-US" sz="1400"/>
              <a:t>服务，修改配置文件</a:t>
            </a:r>
            <a:endParaRPr lang="en-US" altLang="zh-CN" sz="1400"/>
          </a:p>
          <a:p>
            <a:pPr lvl="2">
              <a:lnSpc>
                <a:spcPct val="160000"/>
              </a:lnSpc>
              <a:buClr>
                <a:schemeClr val="bg1">
                  <a:lumMod val="75000"/>
                </a:schemeClr>
              </a:buClr>
              <a:buFont typeface="Wingdings" pitchFamily="2" charset="2"/>
              <a:buChar char="n"/>
            </a:pPr>
            <a:r>
              <a:rPr lang="en-US" altLang="zh-CN" sz="1400"/>
              <a:t>slaveof 192.168.56.201 6379</a:t>
            </a:r>
          </a:p>
          <a:p>
            <a:pPr lvl="2">
              <a:lnSpc>
                <a:spcPct val="160000"/>
              </a:lnSpc>
              <a:buClr>
                <a:schemeClr val="bg1">
                  <a:lumMod val="75000"/>
                </a:schemeClr>
              </a:buClr>
              <a:buFont typeface="Wingdings" pitchFamily="2" charset="2"/>
              <a:buChar char="n"/>
            </a:pPr>
            <a:r>
              <a:rPr lang="zh-CN" altLang="en-US" sz="1400"/>
              <a:t>启动服务，观察和</a:t>
            </a:r>
            <a:r>
              <a:rPr lang="en-US" altLang="zh-CN" sz="1400"/>
              <a:t>node1</a:t>
            </a:r>
            <a:r>
              <a:rPr lang="zh-CN" altLang="en-US" sz="1400"/>
              <a:t>的同步</a:t>
            </a:r>
            <a:endParaRPr lang="en-US" altLang="zh-CN" sz="1400"/>
          </a:p>
          <a:p>
            <a:pPr lvl="2">
              <a:lnSpc>
                <a:spcPct val="160000"/>
              </a:lnSpc>
              <a:buClr>
                <a:schemeClr val="bg1">
                  <a:lumMod val="75000"/>
                </a:schemeClr>
              </a:buClr>
              <a:buFont typeface="Wingdings" pitchFamily="2" charset="2"/>
              <a:buChar char="n"/>
            </a:pPr>
            <a:r>
              <a:rPr lang="en-US" altLang="zh-CN" sz="1400"/>
              <a:t>redis &gt; SLAVEOF NO ONE</a:t>
            </a:r>
            <a:r>
              <a:rPr lang="zh-CN" altLang="en-US" sz="1400"/>
              <a:t>，观察是否可写</a:t>
            </a:r>
            <a:r>
              <a:rPr lang="en-US" altLang="zh-CN" sz="1400"/>
              <a:t>set</a:t>
            </a:r>
            <a:r>
              <a:rPr lang="zh-CN" altLang="en-US" sz="1400"/>
              <a:t>、</a:t>
            </a:r>
            <a:r>
              <a:rPr lang="en-US" altLang="zh-CN" sz="1400"/>
              <a:t>keys </a:t>
            </a:r>
            <a:r>
              <a:rPr lang="zh-CN" altLang="en-US" sz="1400"/>
              <a:t>*</a:t>
            </a:r>
            <a:endParaRPr lang="en-US" altLang="zh-CN" sz="1400"/>
          </a:p>
          <a:p>
            <a:pPr lvl="1">
              <a:lnSpc>
                <a:spcPct val="160000"/>
              </a:lnSpc>
              <a:buClr>
                <a:schemeClr val="bg1">
                  <a:lumMod val="75000"/>
                </a:schemeClr>
              </a:buClr>
              <a:buFont typeface="Wingdings" pitchFamily="2" charset="2"/>
              <a:buChar char="n"/>
            </a:pPr>
            <a:endParaRPr lang="en-US" altLang="zh-CN" sz="1600"/>
          </a:p>
        </p:txBody>
      </p:sp>
    </p:spTree>
    <p:extLst>
      <p:ext uri="{BB962C8B-B14F-4D97-AF65-F5344CB8AC3E}">
        <p14:creationId xmlns:p14="http://schemas.microsoft.com/office/powerpoint/2010/main" val="74515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主从复制</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主从复制问题</a:t>
            </a:r>
            <a:endParaRPr lang="en-US" altLang="zh-CN" sz="2000"/>
          </a:p>
          <a:p>
            <a:pPr lvl="1">
              <a:lnSpc>
                <a:spcPct val="160000"/>
              </a:lnSpc>
              <a:buClr>
                <a:schemeClr val="bg1">
                  <a:lumMod val="75000"/>
                </a:schemeClr>
              </a:buClr>
              <a:buFont typeface="Wingdings" pitchFamily="2" charset="2"/>
              <a:buChar char="n"/>
            </a:pPr>
            <a:r>
              <a:rPr lang="zh-CN" altLang="en-US" sz="1600"/>
              <a:t>一个</a:t>
            </a:r>
            <a:r>
              <a:rPr lang="en-US" altLang="zh-CN" sz="1600"/>
              <a:t>Master</a:t>
            </a:r>
            <a:r>
              <a:rPr lang="zh-CN" altLang="en-US" sz="1600"/>
              <a:t>可以有多个</a:t>
            </a:r>
            <a:r>
              <a:rPr lang="en-US" altLang="zh-CN" sz="1600"/>
              <a:t>Slaves</a:t>
            </a:r>
          </a:p>
          <a:p>
            <a:pPr lvl="1">
              <a:lnSpc>
                <a:spcPct val="160000"/>
              </a:lnSpc>
              <a:buClr>
                <a:schemeClr val="bg1">
                  <a:lumMod val="75000"/>
                </a:schemeClr>
              </a:buClr>
              <a:buFont typeface="Wingdings" pitchFamily="2" charset="2"/>
              <a:buChar char="n"/>
            </a:pPr>
            <a:r>
              <a:rPr lang="en-US" altLang="zh-CN" sz="1600"/>
              <a:t>Slave</a:t>
            </a:r>
            <a:r>
              <a:rPr lang="zh-CN" altLang="en-US" sz="1600"/>
              <a:t>下线，只是读请求的处理性能下降</a:t>
            </a:r>
            <a:endParaRPr lang="en-US" altLang="zh-CN" sz="1600"/>
          </a:p>
          <a:p>
            <a:pPr lvl="1">
              <a:lnSpc>
                <a:spcPct val="160000"/>
              </a:lnSpc>
              <a:buClr>
                <a:schemeClr val="bg1">
                  <a:lumMod val="75000"/>
                </a:schemeClr>
              </a:buClr>
              <a:buFont typeface="Wingdings" pitchFamily="2" charset="2"/>
              <a:buChar char="n"/>
            </a:pPr>
            <a:r>
              <a:rPr lang="en-US" altLang="zh-CN" sz="1600"/>
              <a:t>Master</a:t>
            </a:r>
            <a:r>
              <a:rPr lang="zh-CN" altLang="en-US" sz="1600"/>
              <a:t>下线，写请求无法执行</a:t>
            </a:r>
            <a:endParaRPr lang="en-US" altLang="zh-CN" sz="1600"/>
          </a:p>
          <a:p>
            <a:pPr lvl="1">
              <a:lnSpc>
                <a:spcPct val="160000"/>
              </a:lnSpc>
              <a:buClr>
                <a:schemeClr val="bg1">
                  <a:lumMod val="75000"/>
                </a:schemeClr>
              </a:buClr>
              <a:buFont typeface="Wingdings" pitchFamily="2" charset="2"/>
              <a:buChar char="n"/>
            </a:pPr>
            <a:r>
              <a:rPr lang="zh-CN" altLang="en-US" sz="1600"/>
              <a:t>其中一台</a:t>
            </a:r>
            <a:r>
              <a:rPr lang="en-US" altLang="zh-CN" sz="1600"/>
              <a:t>Slave</a:t>
            </a:r>
            <a:r>
              <a:rPr lang="zh-CN" altLang="en-US" sz="1600"/>
              <a:t>使用</a:t>
            </a:r>
            <a:r>
              <a:rPr lang="en-US" altLang="zh-CN" sz="1600"/>
              <a:t>SLAVEOF no one</a:t>
            </a:r>
            <a:r>
              <a:rPr lang="zh-CN" altLang="en-US" sz="1600"/>
              <a:t>命令成为</a:t>
            </a:r>
            <a:r>
              <a:rPr lang="en-US" altLang="zh-CN" sz="1600"/>
              <a:t>Master</a:t>
            </a:r>
            <a:r>
              <a:rPr lang="zh-CN" altLang="en-US" sz="1600"/>
              <a:t>，其它</a:t>
            </a:r>
            <a:r>
              <a:rPr lang="en-US" altLang="zh-CN" sz="1600"/>
              <a:t>Slaves</a:t>
            </a:r>
            <a:r>
              <a:rPr lang="zh-CN" altLang="en-US" sz="1600"/>
              <a:t>执行</a:t>
            </a:r>
            <a:r>
              <a:rPr lang="en-US" altLang="zh-CN" sz="1600"/>
              <a:t>SLAVEOF</a:t>
            </a:r>
            <a:r>
              <a:rPr lang="zh-CN" altLang="en-US" sz="1600"/>
              <a:t>命令指向这个新的</a:t>
            </a:r>
            <a:r>
              <a:rPr lang="en-US" altLang="zh-CN" sz="1600"/>
              <a:t>Master</a:t>
            </a:r>
            <a:r>
              <a:rPr lang="zh-CN" altLang="en-US" sz="1600"/>
              <a:t>，从它这里同步数据</a:t>
            </a:r>
            <a:endParaRPr lang="en-US" altLang="zh-CN" sz="1600"/>
          </a:p>
          <a:p>
            <a:pPr marL="457200" lvl="1" indent="0">
              <a:lnSpc>
                <a:spcPct val="160000"/>
              </a:lnSpc>
              <a:buClr>
                <a:schemeClr val="bg1">
                  <a:lumMod val="75000"/>
                </a:schemeClr>
              </a:buClr>
              <a:buNone/>
            </a:pPr>
            <a:r>
              <a:rPr lang="zh-CN" altLang="en-US" sz="1600"/>
              <a:t>以上过程是手动的，能够实现自动，这就需要</a:t>
            </a:r>
            <a:r>
              <a:rPr lang="en-US" altLang="zh-CN" sz="1600"/>
              <a:t>Sentinel</a:t>
            </a:r>
            <a:r>
              <a:rPr lang="zh-CN" altLang="en-US" sz="1600"/>
              <a:t>哨兵，实现故障转移</a:t>
            </a:r>
            <a:r>
              <a:rPr lang="en-US" altLang="zh-CN" sz="1600"/>
              <a:t>Failover</a:t>
            </a:r>
            <a:r>
              <a:rPr lang="zh-CN" altLang="en-US" sz="1600"/>
              <a:t>操作</a:t>
            </a:r>
            <a:endParaRPr lang="en-US" altLang="zh-CN" sz="1600"/>
          </a:p>
        </p:txBody>
      </p:sp>
    </p:spTree>
    <p:extLst>
      <p:ext uri="{BB962C8B-B14F-4D97-AF65-F5344CB8AC3E}">
        <p14:creationId xmlns:p14="http://schemas.microsoft.com/office/powerpoint/2010/main" val="27366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Redis</a:t>
            </a:r>
            <a:r>
              <a:rPr lang="zh-CN" altLang="en-US"/>
              <a:t>哨兵</a:t>
            </a:r>
            <a:endParaRPr lang="zh-CN" altLang="en-US" dirty="0"/>
          </a:p>
        </p:txBody>
      </p:sp>
      <p:sp>
        <p:nvSpPr>
          <p:cNvPr id="3" name="副标题 2"/>
          <p:cNvSpPr>
            <a:spLocks noGrp="1"/>
          </p:cNvSpPr>
          <p:nvPr>
            <p:ph idx="1"/>
          </p:nvPr>
        </p:nvSpPr>
        <p:spPr>
          <a:xfrm>
            <a:off x="142844" y="1000110"/>
            <a:ext cx="8786874" cy="5165194"/>
          </a:xfrm>
        </p:spPr>
        <p:txBody>
          <a:bodyPr>
            <a:normAutofit/>
          </a:bodyPr>
          <a:lstStyle/>
          <a:p>
            <a:pPr>
              <a:lnSpc>
                <a:spcPct val="160000"/>
              </a:lnSpc>
              <a:buClr>
                <a:schemeClr val="bg1">
                  <a:lumMod val="75000"/>
                </a:schemeClr>
              </a:buClr>
              <a:buFont typeface="Wingdings" pitchFamily="2" charset="2"/>
              <a:buChar char="n"/>
            </a:pPr>
            <a:r>
              <a:rPr lang="zh-CN" altLang="en-US" sz="2000"/>
              <a:t>高可用 </a:t>
            </a:r>
            <a:r>
              <a:rPr lang="en-US" altLang="zh-CN" sz="2000"/>
              <a:t>Sentinel</a:t>
            </a:r>
          </a:p>
          <a:p>
            <a:pPr lvl="1">
              <a:lnSpc>
                <a:spcPct val="160000"/>
              </a:lnSpc>
              <a:buClr>
                <a:schemeClr val="bg1">
                  <a:lumMod val="75000"/>
                </a:schemeClr>
              </a:buClr>
              <a:buFont typeface="Wingdings" pitchFamily="2" charset="2"/>
              <a:buChar char="n"/>
            </a:pPr>
            <a:r>
              <a:rPr lang="zh-CN" altLang="en-US" sz="1600"/>
              <a:t>官方提供的高可用方案，可以用它管理多个</a:t>
            </a:r>
            <a:r>
              <a:rPr lang="en-US" altLang="zh-CN" sz="1600"/>
              <a:t>Redis</a:t>
            </a:r>
            <a:r>
              <a:rPr lang="zh-CN" altLang="en-US" sz="1600"/>
              <a:t>服务实例</a:t>
            </a:r>
            <a:endParaRPr lang="en-US" altLang="zh-CN" sz="1600"/>
          </a:p>
          <a:p>
            <a:pPr lvl="1">
              <a:lnSpc>
                <a:spcPct val="160000"/>
              </a:lnSpc>
              <a:buClr>
                <a:schemeClr val="bg1">
                  <a:lumMod val="75000"/>
                </a:schemeClr>
              </a:buClr>
              <a:buFont typeface="Wingdings" pitchFamily="2" charset="2"/>
              <a:buChar char="n"/>
            </a:pPr>
            <a:r>
              <a:rPr lang="zh-CN" altLang="en-US" sz="1600"/>
              <a:t>编译后产生</a:t>
            </a:r>
            <a:r>
              <a:rPr lang="en-US" altLang="zh-CN" sz="1600"/>
              <a:t>redis-sentinel</a:t>
            </a:r>
            <a:r>
              <a:rPr lang="zh-CN" altLang="en-US" sz="1600"/>
              <a:t>程序文件</a:t>
            </a:r>
            <a:endParaRPr lang="en-US" altLang="zh-CN" sz="1600"/>
          </a:p>
          <a:p>
            <a:pPr lvl="1">
              <a:lnSpc>
                <a:spcPct val="160000"/>
              </a:lnSpc>
              <a:buClr>
                <a:schemeClr val="bg1">
                  <a:lumMod val="75000"/>
                </a:schemeClr>
              </a:buClr>
              <a:buFont typeface="Wingdings" pitchFamily="2" charset="2"/>
              <a:buChar char="n"/>
            </a:pPr>
            <a:r>
              <a:rPr lang="en-US" altLang="zh-CN" sz="1600"/>
              <a:t>Redis Sentinel</a:t>
            </a:r>
            <a:r>
              <a:rPr lang="zh-CN" altLang="en-US" sz="1600"/>
              <a:t>是一个分布式系统，可以在一个架构中运行多个</a:t>
            </a:r>
            <a:r>
              <a:rPr lang="en-US" altLang="zh-CN" sz="1600"/>
              <a:t>Sentinel</a:t>
            </a:r>
            <a:r>
              <a:rPr lang="zh-CN" altLang="en-US" sz="1600"/>
              <a:t>进程</a:t>
            </a:r>
            <a:endParaRPr lang="en-US" altLang="zh-CN" sz="1600"/>
          </a:p>
        </p:txBody>
      </p:sp>
    </p:spTree>
    <p:extLst>
      <p:ext uri="{BB962C8B-B14F-4D97-AF65-F5344CB8AC3E}">
        <p14:creationId xmlns:p14="http://schemas.microsoft.com/office/powerpoint/2010/main" val="23491338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13296</TotalTime>
  <Words>2959</Words>
  <Application>Microsoft Office PowerPoint</Application>
  <PresentationFormat>全屏显示(4:3)</PresentationFormat>
  <Paragraphs>267</Paragraphs>
  <Slides>40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宋体</vt:lpstr>
      <vt:lpstr>微软雅黑</vt:lpstr>
      <vt:lpstr>Arial</vt:lpstr>
      <vt:lpstr>Calibri</vt:lpstr>
      <vt:lpstr>Wingdings</vt:lpstr>
      <vt:lpstr>Office 主题​​</vt:lpstr>
      <vt:lpstr>Redis集群   一变多</vt:lpstr>
      <vt:lpstr>Redis主从复制</vt:lpstr>
      <vt:lpstr>Redis主从复制</vt:lpstr>
      <vt:lpstr>Redis主从复制</vt:lpstr>
      <vt:lpstr>Redis主从复制</vt:lpstr>
      <vt:lpstr>Redis主从复制</vt:lpstr>
      <vt:lpstr>Redis主从复制</vt:lpstr>
      <vt:lpstr>Redis主从复制</vt:lpstr>
      <vt:lpstr>Redis哨兵</vt:lpstr>
      <vt:lpstr>Redis哨兵  paxos</vt:lpstr>
      <vt:lpstr>Redis哨兵  paxos</vt:lpstr>
      <vt:lpstr>Redis哨兵</vt:lpstr>
      <vt:lpstr>Redis哨兵</vt:lpstr>
      <vt:lpstr>Redis哨兵</vt:lpstr>
      <vt:lpstr>Redis哨兵</vt:lpstr>
      <vt:lpstr>Redis哨兵</vt:lpstr>
      <vt:lpstr>Redis哨兵</vt:lpstr>
      <vt:lpstr>Redis哨兵</vt:lpstr>
      <vt:lpstr>Redis哨兵</vt:lpstr>
      <vt:lpstr>Redis Twemproxy</vt:lpstr>
      <vt:lpstr>Redis Twemproxy</vt:lpstr>
      <vt:lpstr>Redis Twemproxy</vt:lpstr>
      <vt:lpstr>Redis Twemproxy</vt:lpstr>
      <vt:lpstr>Redis Twemproxy</vt:lpstr>
      <vt:lpstr>Redis Twemproxy</vt:lpstr>
      <vt:lpstr>Redis Twemproxy</vt:lpstr>
      <vt:lpstr>Redis Twemproxy</vt:lpstr>
      <vt:lpstr>Redis Twemproxy</vt:lpstr>
      <vt:lpstr>Redis Twemproxy</vt:lpstr>
      <vt:lpstr>Redis Twemproxy</vt:lpstr>
      <vt:lpstr>Redis Twemproxy</vt:lpstr>
      <vt:lpstr>Redis Twemproxy</vt:lpstr>
      <vt:lpstr>Redis集群</vt:lpstr>
      <vt:lpstr>Redis集群</vt:lpstr>
      <vt:lpstr>Redis集群</vt:lpstr>
      <vt:lpstr>Redis集群</vt:lpstr>
      <vt:lpstr>Redis集群</vt:lpstr>
      <vt:lpstr>Redis集群</vt:lpstr>
      <vt:lpstr>Redis集群</vt:lpstr>
      <vt:lpstr>Redis集群</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xw</dc:creator>
  <cp:lastModifiedBy>root</cp:lastModifiedBy>
  <cp:revision>104</cp:revision>
  <dcterms:created xsi:type="dcterms:W3CDTF">2016-06-12T06:23:35Z</dcterms:created>
  <dcterms:modified xsi:type="dcterms:W3CDTF">2018-01-18T06:04:33Z</dcterms:modified>
</cp:coreProperties>
</file>