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33"/>
  </p:notesMasterIdLst>
  <p:handoutMasterIdLst>
    <p:handoutMasterId r:id="rId34"/>
  </p:handoutMasterIdLst>
  <p:sldIdLst>
    <p:sldId id="312" r:id="rId2"/>
    <p:sldId id="433" r:id="rId3"/>
    <p:sldId id="438" r:id="rId4"/>
    <p:sldId id="401" r:id="rId5"/>
    <p:sldId id="425" r:id="rId6"/>
    <p:sldId id="427" r:id="rId7"/>
    <p:sldId id="428" r:id="rId8"/>
    <p:sldId id="429" r:id="rId9"/>
    <p:sldId id="430" r:id="rId10"/>
    <p:sldId id="431" r:id="rId11"/>
    <p:sldId id="426" r:id="rId12"/>
    <p:sldId id="410" r:id="rId13"/>
    <p:sldId id="411" r:id="rId14"/>
    <p:sldId id="416" r:id="rId15"/>
    <p:sldId id="417" r:id="rId16"/>
    <p:sldId id="418" r:id="rId17"/>
    <p:sldId id="420" r:id="rId18"/>
    <p:sldId id="423" r:id="rId19"/>
    <p:sldId id="422" r:id="rId20"/>
    <p:sldId id="436" r:id="rId21"/>
    <p:sldId id="424" r:id="rId22"/>
    <p:sldId id="414" r:id="rId23"/>
    <p:sldId id="419" r:id="rId24"/>
    <p:sldId id="435" r:id="rId25"/>
    <p:sldId id="415" r:id="rId26"/>
    <p:sldId id="434" r:id="rId27"/>
    <p:sldId id="432" r:id="rId28"/>
    <p:sldId id="440" r:id="rId29"/>
    <p:sldId id="437" r:id="rId30"/>
    <p:sldId id="439" r:id="rId31"/>
    <p:sldId id="441" r:id="rId32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33"/>
            <p14:sldId id="438"/>
            <p14:sldId id="401"/>
            <p14:sldId id="425"/>
            <p14:sldId id="427"/>
            <p14:sldId id="428"/>
            <p14:sldId id="429"/>
            <p14:sldId id="430"/>
            <p14:sldId id="431"/>
            <p14:sldId id="426"/>
            <p14:sldId id="410"/>
            <p14:sldId id="411"/>
            <p14:sldId id="416"/>
            <p14:sldId id="417"/>
            <p14:sldId id="418"/>
            <p14:sldId id="420"/>
            <p14:sldId id="423"/>
            <p14:sldId id="422"/>
            <p14:sldId id="436"/>
            <p14:sldId id="424"/>
            <p14:sldId id="414"/>
            <p14:sldId id="419"/>
            <p14:sldId id="435"/>
            <p14:sldId id="415"/>
            <p14:sldId id="434"/>
            <p14:sldId id="432"/>
            <p14:sldId id="440"/>
            <p14:sldId id="437"/>
            <p14:sldId id="439"/>
            <p14:sldId id="441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0170C1"/>
    <a:srgbClr val="333333"/>
    <a:srgbClr val="CCCCCC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424" autoAdjust="0"/>
  </p:normalViewPr>
  <p:slideViewPr>
    <p:cSldViewPr>
      <p:cViewPr varScale="1">
        <p:scale>
          <a:sx n="94" d="100"/>
          <a:sy n="94" d="100"/>
        </p:scale>
        <p:origin x="8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139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2018/1/18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 spc="20"/>
              <a:t>Apache</a:t>
            </a:r>
            <a:r>
              <a:rPr lang="en-US" altLang="zh-CN" spc="-35"/>
              <a:t> </a:t>
            </a:r>
            <a:r>
              <a:rPr lang="en-US" altLang="zh-CN" spc="20"/>
              <a:t>ZooKeeper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zh-CN" altLang="en-US"/>
              <a:t>加入尚学堂，一起进步！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53896-ABEA-449B-B8A2-444FA300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F8A79-970B-47D7-B12A-94A377FF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47379C5-6260-4917-958F-50E94C46C001}"/>
              </a:ext>
            </a:extLst>
          </p:cNvPr>
          <p:cNvSpPr/>
          <p:nvPr/>
        </p:nvSpPr>
        <p:spPr>
          <a:xfrm>
            <a:off x="827584" y="1772816"/>
            <a:ext cx="7040880" cy="281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95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BC668-D0AE-48B9-8386-D99ABCB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094D9-67BA-419F-90AD-D2FA2AF3E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67FBFED-5704-4CAA-8E0B-9EC9B0AFE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02059"/>
              </p:ext>
            </p:extLst>
          </p:nvPr>
        </p:nvGraphicFramePr>
        <p:xfrm>
          <a:off x="267652" y="1124744"/>
          <a:ext cx="8537258" cy="436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3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marL="3175">
                        <a:lnSpc>
                          <a:spcPts val="2815"/>
                        </a:lnSpc>
                      </a:pPr>
                      <a:r>
                        <a:rPr sz="2400" b="1" spc="40" dirty="0">
                          <a:latin typeface="Microsoft JhengHei"/>
                          <a:cs typeface="Microsoft JhengHei"/>
                        </a:rPr>
                        <a:t>特点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815"/>
                        </a:lnSpc>
                      </a:pPr>
                      <a:r>
                        <a:rPr sz="2400" b="1" spc="45" dirty="0">
                          <a:latin typeface="Microsoft JhengHei"/>
                          <a:cs typeface="Microsoft JhengHei"/>
                        </a:rPr>
                        <a:t>说明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718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2400" b="1" spc="30" dirty="0">
                          <a:latin typeface="Microsoft JhengHei"/>
                          <a:cs typeface="Microsoft JhengHei"/>
                        </a:rPr>
                        <a:t>最终一致性</a:t>
                      </a:r>
                      <a:endParaRPr sz="2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95250">
                        <a:lnSpc>
                          <a:spcPts val="2810"/>
                        </a:lnSpc>
                        <a:spcBef>
                          <a:spcPts val="6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为客户端展示同一个视图，这是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zookeeper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里面一  </a:t>
                      </a:r>
                      <a:r>
                        <a:rPr sz="2400" spc="10" dirty="0">
                          <a:latin typeface="SimSun"/>
                          <a:cs typeface="SimSun"/>
                        </a:rPr>
                        <a:t>个非常重要的功能</a:t>
                      </a:r>
                      <a:endParaRPr sz="2400" dirty="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b="1" spc="40" dirty="0">
                          <a:latin typeface="Microsoft JhengHei"/>
                          <a:cs typeface="Microsoft JhengHei"/>
                        </a:rPr>
                        <a:t>可靠性</a:t>
                      </a:r>
                      <a:endParaRPr sz="2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790"/>
                        </a:lnSpc>
                        <a:spcBef>
                          <a:spcPts val="12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如果消息被到一台服务</a:t>
                      </a:r>
                      <a:r>
                        <a:rPr sz="2400" spc="-35" dirty="0">
                          <a:latin typeface="SimSun"/>
                          <a:cs typeface="SimSun"/>
                        </a:rPr>
                        <a:t>器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接受</a:t>
                      </a:r>
                      <a:r>
                        <a:rPr sz="2400" spc="-3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那么</a:t>
                      </a:r>
                      <a:r>
                        <a:rPr sz="2400" spc="-35" dirty="0">
                          <a:latin typeface="SimSun"/>
                          <a:cs typeface="SimSun"/>
                        </a:rPr>
                        <a:t>它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将被</a:t>
                      </a:r>
                      <a:r>
                        <a:rPr sz="2400" spc="-35" dirty="0">
                          <a:latin typeface="SimSun"/>
                          <a:cs typeface="SimSun"/>
                        </a:rPr>
                        <a:t>所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有的</a:t>
                      </a:r>
                    </a:p>
                    <a:p>
                      <a:pPr marL="3810">
                        <a:lnSpc>
                          <a:spcPts val="2790"/>
                        </a:lnSpc>
                      </a:pPr>
                      <a:r>
                        <a:rPr sz="2400" spc="10" dirty="0">
                          <a:latin typeface="SimSun"/>
                          <a:cs typeface="SimSun"/>
                        </a:rPr>
                        <a:t>服务器接受。</a:t>
                      </a:r>
                      <a:endParaRPr sz="2400" dirty="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50" dirty="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2400" b="1" spc="45" dirty="0">
                          <a:latin typeface="Microsoft JhengHei"/>
                          <a:cs typeface="Microsoft JhengHei"/>
                        </a:rPr>
                        <a:t>实时性</a:t>
                      </a:r>
                      <a:endParaRPr sz="2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just">
                        <a:lnSpc>
                          <a:spcPct val="98800"/>
                        </a:lnSpc>
                        <a:spcBef>
                          <a:spcPts val="5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Zookeeper</a:t>
                      </a:r>
                      <a:r>
                        <a:rPr sz="2400" spc="5" dirty="0">
                          <a:latin typeface="SimSun"/>
                          <a:cs typeface="SimSun"/>
                        </a:rPr>
                        <a:t>不能保证两个客户端能同时得到刚更新  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的数据，如果需要最新</a:t>
                      </a:r>
                      <a:r>
                        <a:rPr sz="2400" spc="-35" dirty="0">
                          <a:latin typeface="SimSun"/>
                          <a:cs typeface="SimSun"/>
                        </a:rPr>
                        <a:t>数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据，</a:t>
                      </a:r>
                      <a:r>
                        <a:rPr sz="2400" spc="-35" dirty="0">
                          <a:latin typeface="SimSun"/>
                          <a:cs typeface="SimSun"/>
                        </a:rPr>
                        <a:t>应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该在</a:t>
                      </a:r>
                      <a:r>
                        <a:rPr sz="2400" spc="-35" dirty="0">
                          <a:latin typeface="SimSun"/>
                          <a:cs typeface="SimSun"/>
                        </a:rPr>
                        <a:t>读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数据</a:t>
                      </a:r>
                      <a:r>
                        <a:rPr sz="2400" spc="-35" dirty="0">
                          <a:latin typeface="SimSun"/>
                          <a:cs typeface="SimSun"/>
                        </a:rPr>
                        <a:t>之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前调  </a:t>
                      </a:r>
                      <a:r>
                        <a:rPr sz="2400" spc="5" dirty="0">
                          <a:latin typeface="SimSun"/>
                          <a:cs typeface="SimSun"/>
                        </a:rPr>
                        <a:t>用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sync()</a:t>
                      </a:r>
                      <a:r>
                        <a:rPr sz="2400" spc="5" dirty="0">
                          <a:latin typeface="SimSun"/>
                          <a:cs typeface="SimSun"/>
                        </a:rPr>
                        <a:t>接口。</a:t>
                      </a:r>
                      <a:endParaRPr sz="2400" dirty="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3175">
                        <a:lnSpc>
                          <a:spcPts val="2835"/>
                        </a:lnSpc>
                      </a:pPr>
                      <a:r>
                        <a:rPr sz="2400" b="1" spc="45" dirty="0">
                          <a:latin typeface="Microsoft JhengHei"/>
                          <a:cs typeface="Microsoft JhengHei"/>
                        </a:rPr>
                        <a:t>独立性</a:t>
                      </a:r>
                      <a:endParaRPr sz="2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835"/>
                        </a:lnSpc>
                      </a:pPr>
                      <a:r>
                        <a:rPr sz="2400" spc="5" dirty="0">
                          <a:latin typeface="SimSun"/>
                          <a:cs typeface="SimSun"/>
                        </a:rPr>
                        <a:t>各个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Client</a:t>
                      </a:r>
                      <a:r>
                        <a:rPr sz="2400" spc="5" dirty="0">
                          <a:latin typeface="SimSun"/>
                          <a:cs typeface="SimSun"/>
                        </a:rPr>
                        <a:t>之间互不干预</a:t>
                      </a:r>
                      <a:endParaRPr sz="2400" dirty="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09">
                <a:tc>
                  <a:txBody>
                    <a:bodyPr/>
                    <a:lstStyle/>
                    <a:p>
                      <a:pPr marL="3175">
                        <a:lnSpc>
                          <a:spcPts val="2835"/>
                        </a:lnSpc>
                      </a:pPr>
                      <a:r>
                        <a:rPr sz="2400" b="1" spc="40" dirty="0">
                          <a:latin typeface="Microsoft JhengHei"/>
                          <a:cs typeface="Microsoft JhengHei"/>
                        </a:rPr>
                        <a:t>原子性</a:t>
                      </a:r>
                      <a:endParaRPr sz="2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835"/>
                        </a:lnSpc>
                      </a:pPr>
                      <a:r>
                        <a:rPr sz="2400" spc="5" dirty="0">
                          <a:latin typeface="SimSun"/>
                          <a:cs typeface="SimSun"/>
                        </a:rPr>
                        <a:t>更新只能成功或者失败，没有中间状态。</a:t>
                      </a:r>
                      <a:endParaRPr sz="2400" dirty="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3175">
                        <a:lnSpc>
                          <a:spcPts val="2835"/>
                        </a:lnSpc>
                      </a:pPr>
                      <a:r>
                        <a:rPr sz="2400" b="1" spc="40" dirty="0">
                          <a:latin typeface="Microsoft JhengHei"/>
                          <a:cs typeface="Microsoft JhengHei"/>
                        </a:rPr>
                        <a:t>顺序性</a:t>
                      </a:r>
                      <a:endParaRPr sz="2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2835"/>
                        </a:lnSpc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所有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Server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，同一消息发布顺序一致。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9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C091F-1599-4077-A805-C66FCC22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5C33D-CD5D-471A-9F65-8EAA8A4C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5600" algn="l"/>
              </a:tabLst>
            </a:pPr>
            <a:r>
              <a:rPr lang="zh-CN" altLang="en-US" sz="2800" spc="5" dirty="0">
                <a:latin typeface="Microsoft YaHei"/>
              </a:rPr>
              <a:t>提供集群模式的服务</a:t>
            </a:r>
            <a:endParaRPr lang="en-US" altLang="zh-CN" sz="2800" spc="5" dirty="0">
              <a:latin typeface="Microsoft YaHei"/>
            </a:endParaRPr>
          </a:p>
          <a:p>
            <a:pPr lvl="1">
              <a:tabLst>
                <a:tab pos="355600" algn="l"/>
              </a:tabLst>
            </a:pPr>
            <a:r>
              <a:rPr lang="zh-CN" altLang="en-US" sz="2400" spc="5" dirty="0">
                <a:latin typeface="Microsoft YaHei"/>
              </a:rPr>
              <a:t>原子性</a:t>
            </a:r>
            <a:endParaRPr lang="en-US" altLang="zh-CN" sz="2400" spc="5" dirty="0">
              <a:latin typeface="Microsoft YaHei"/>
            </a:endParaRPr>
          </a:p>
          <a:p>
            <a:pPr lvl="2">
              <a:tabLst>
                <a:tab pos="355600" algn="l"/>
              </a:tabLst>
            </a:pPr>
            <a:r>
              <a:rPr lang="zh-CN" altLang="en-US" sz="2200" spc="5" dirty="0">
                <a:latin typeface="Microsoft YaHei"/>
              </a:rPr>
              <a:t>准确的反馈成功或失败</a:t>
            </a:r>
            <a:endParaRPr lang="en-US" altLang="zh-CN" sz="2200" spc="5" dirty="0">
              <a:latin typeface="Microsoft YaHei"/>
            </a:endParaRPr>
          </a:p>
          <a:p>
            <a:pPr lvl="1">
              <a:tabLst>
                <a:tab pos="355600" algn="l"/>
              </a:tabLst>
            </a:pPr>
            <a:r>
              <a:rPr lang="zh-CN" altLang="en-US" sz="2400" spc="5" dirty="0">
                <a:latin typeface="Microsoft YaHei"/>
              </a:rPr>
              <a:t>一致性</a:t>
            </a:r>
            <a:endParaRPr lang="en-US" altLang="zh-CN" sz="2400" spc="5" dirty="0">
              <a:latin typeface="Microsoft YaHei"/>
            </a:endParaRPr>
          </a:p>
          <a:p>
            <a:pPr lvl="2">
              <a:tabLst>
                <a:tab pos="355600" algn="l"/>
              </a:tabLst>
            </a:pPr>
            <a:r>
              <a:rPr lang="zh-CN" altLang="en-US" sz="2200" spc="5" dirty="0">
                <a:solidFill>
                  <a:srgbClr val="FF0000"/>
                </a:solidFill>
                <a:latin typeface="Microsoft YaHei"/>
              </a:rPr>
              <a:t>每个</a:t>
            </a:r>
            <a:r>
              <a:rPr lang="en-US" altLang="zh-CN" sz="2200" spc="5" dirty="0">
                <a:latin typeface="Microsoft YaHei"/>
              </a:rPr>
              <a:t>server</a:t>
            </a:r>
            <a:r>
              <a:rPr lang="zh-CN" altLang="en-US" sz="2200" spc="5" dirty="0">
                <a:latin typeface="Microsoft YaHei"/>
              </a:rPr>
              <a:t>都有统一的数据视图</a:t>
            </a:r>
            <a:endParaRPr lang="en-US" altLang="zh-CN" sz="2200" spc="5" dirty="0">
              <a:latin typeface="Microsoft YaHei"/>
            </a:endParaRPr>
          </a:p>
          <a:p>
            <a:pPr lvl="1">
              <a:tabLst>
                <a:tab pos="355600" algn="l"/>
              </a:tabLst>
            </a:pPr>
            <a:r>
              <a:rPr lang="zh-CN" altLang="en-US" sz="2400" spc="5" dirty="0">
                <a:latin typeface="Microsoft YaHei"/>
              </a:rPr>
              <a:t>可用性</a:t>
            </a:r>
            <a:endParaRPr lang="en-US" altLang="zh-CN" sz="2400" spc="5" dirty="0">
              <a:solidFill>
                <a:srgbClr val="FF0000"/>
              </a:solidFill>
              <a:latin typeface="Microsoft YaHei"/>
            </a:endParaRPr>
          </a:p>
          <a:p>
            <a:pPr lvl="2">
              <a:tabLst>
                <a:tab pos="355600" algn="l"/>
              </a:tabLst>
            </a:pPr>
            <a:r>
              <a:rPr lang="zh-CN" altLang="en-US" sz="2200" spc="5" dirty="0">
                <a:latin typeface="Microsoft YaHei"/>
              </a:rPr>
              <a:t>节点故障不影响使用</a:t>
            </a:r>
            <a:endParaRPr lang="en-US" altLang="zh-CN" sz="2200" spc="5" dirty="0">
              <a:latin typeface="Microsoft YaHei"/>
            </a:endParaRPr>
          </a:p>
          <a:p>
            <a:pPr lvl="1">
              <a:tabLst>
                <a:tab pos="355600" algn="l"/>
              </a:tabLst>
            </a:pPr>
            <a:r>
              <a:rPr lang="zh-CN" altLang="en-US" sz="2400" spc="5" dirty="0">
                <a:latin typeface="Microsoft YaHei"/>
              </a:rPr>
              <a:t>网络分区</a:t>
            </a:r>
            <a:r>
              <a:rPr lang="en-US" altLang="zh-CN" sz="2400" spc="5" dirty="0">
                <a:latin typeface="Microsoft YaHei"/>
              </a:rPr>
              <a:t>/</a:t>
            </a:r>
            <a:r>
              <a:rPr lang="zh-CN" altLang="en-US" sz="2400" spc="5" dirty="0">
                <a:latin typeface="Microsoft YaHei"/>
              </a:rPr>
              <a:t>脑裂：</a:t>
            </a:r>
            <a:r>
              <a:rPr lang="zh-CN" altLang="en-US" sz="2400" spc="5" dirty="0">
                <a:solidFill>
                  <a:srgbClr val="FF0000"/>
                </a:solidFill>
                <a:latin typeface="Microsoft YaHei"/>
              </a:rPr>
              <a:t>过半通过</a:t>
            </a:r>
            <a:endParaRPr lang="en-US" altLang="zh-CN" sz="2400" spc="5" dirty="0">
              <a:solidFill>
                <a:srgbClr val="FF0000"/>
              </a:solidFill>
              <a:latin typeface="Microsoft YaHei"/>
            </a:endParaRPr>
          </a:p>
          <a:p>
            <a:pPr lvl="2">
              <a:tabLst>
                <a:tab pos="355600" algn="l"/>
              </a:tabLst>
            </a:pPr>
            <a:r>
              <a:rPr lang="en-US" altLang="zh-CN" spc="15" dirty="0">
                <a:latin typeface="Microsoft YaHei"/>
                <a:cs typeface="Microsoft YaHei"/>
              </a:rPr>
              <a:t>3</a:t>
            </a:r>
            <a:r>
              <a:rPr lang="zh-CN" altLang="en-US" spc="10" dirty="0">
                <a:latin typeface="Microsoft YaHei"/>
                <a:cs typeface="Microsoft YaHei"/>
              </a:rPr>
              <a:t>台机</a:t>
            </a:r>
            <a:r>
              <a:rPr lang="zh-CN" altLang="en-US" spc="15" dirty="0">
                <a:latin typeface="Microsoft YaHei"/>
                <a:cs typeface="Microsoft YaHei"/>
              </a:rPr>
              <a:t>器</a:t>
            </a:r>
            <a:r>
              <a:rPr lang="zh-CN" altLang="en-US" spc="-55" dirty="0">
                <a:latin typeface="Microsoft YaHei"/>
                <a:cs typeface="Microsoft YaHei"/>
              </a:rPr>
              <a:t> </a:t>
            </a:r>
            <a:r>
              <a:rPr lang="zh-CN" altLang="en-US" spc="10" dirty="0">
                <a:latin typeface="Microsoft YaHei"/>
                <a:cs typeface="Microsoft YaHei"/>
              </a:rPr>
              <a:t>挂一</a:t>
            </a:r>
            <a:r>
              <a:rPr lang="zh-CN" altLang="en-US" spc="15" dirty="0">
                <a:latin typeface="Microsoft YaHei"/>
                <a:cs typeface="Microsoft YaHei"/>
              </a:rPr>
              <a:t>台</a:t>
            </a:r>
            <a:r>
              <a:rPr lang="zh-CN" altLang="en-US" dirty="0">
                <a:latin typeface="Microsoft YaHei"/>
                <a:cs typeface="Microsoft YaHei"/>
              </a:rPr>
              <a:t>	</a:t>
            </a:r>
            <a:r>
              <a:rPr lang="en-US" altLang="zh-CN" spc="5" dirty="0">
                <a:latin typeface="Microsoft YaHei"/>
                <a:cs typeface="Microsoft YaHei"/>
              </a:rPr>
              <a:t>2</a:t>
            </a:r>
            <a:r>
              <a:rPr lang="en-US" altLang="zh-CN" spc="25" dirty="0">
                <a:latin typeface="Microsoft YaHei"/>
                <a:cs typeface="Microsoft YaHei"/>
              </a:rPr>
              <a:t>&gt;</a:t>
            </a:r>
            <a:r>
              <a:rPr lang="en-US" altLang="zh-CN" spc="5" dirty="0">
                <a:latin typeface="Microsoft YaHei"/>
                <a:cs typeface="Microsoft YaHei"/>
              </a:rPr>
              <a:t>3</a:t>
            </a:r>
            <a:r>
              <a:rPr lang="en-US" altLang="zh-CN" spc="10" dirty="0">
                <a:latin typeface="Microsoft YaHei"/>
                <a:cs typeface="Microsoft YaHei"/>
              </a:rPr>
              <a:t>/2</a:t>
            </a:r>
            <a:endParaRPr lang="en-US" altLang="zh-CN" dirty="0">
              <a:latin typeface="Microsoft YaHei"/>
              <a:cs typeface="Microsoft YaHei"/>
            </a:endParaRPr>
          </a:p>
          <a:p>
            <a:pPr lvl="2">
              <a:tabLst>
                <a:tab pos="355600" algn="l"/>
              </a:tabLst>
            </a:pPr>
            <a:r>
              <a:rPr lang="en-US" altLang="zh-CN" spc="15" dirty="0">
                <a:latin typeface="Microsoft YaHei"/>
                <a:cs typeface="Microsoft YaHei"/>
              </a:rPr>
              <a:t>4</a:t>
            </a:r>
            <a:r>
              <a:rPr lang="zh-CN" altLang="en-US" spc="15" dirty="0">
                <a:latin typeface="Microsoft YaHei"/>
                <a:cs typeface="Microsoft YaHei"/>
              </a:rPr>
              <a:t>台机器 挂</a:t>
            </a:r>
            <a:r>
              <a:rPr lang="en-US" altLang="zh-CN" spc="15" dirty="0">
                <a:latin typeface="Microsoft YaHei"/>
                <a:cs typeface="Microsoft YaHei"/>
              </a:rPr>
              <a:t>2</a:t>
            </a:r>
            <a:r>
              <a:rPr lang="zh-CN" altLang="en-US" spc="15" dirty="0">
                <a:latin typeface="Microsoft YaHei"/>
                <a:cs typeface="Microsoft YaHei"/>
              </a:rPr>
              <a:t>台</a:t>
            </a:r>
            <a:r>
              <a:rPr lang="zh-CN" altLang="en-US" spc="-210" dirty="0">
                <a:latin typeface="Microsoft YaHei"/>
                <a:cs typeface="Microsoft YaHei"/>
              </a:rPr>
              <a:t> </a:t>
            </a:r>
            <a:r>
              <a:rPr lang="en-US" altLang="zh-CN" spc="10" dirty="0">
                <a:latin typeface="Microsoft YaHei"/>
                <a:cs typeface="Microsoft YaHei"/>
              </a:rPr>
              <a:t>2</a:t>
            </a:r>
            <a:r>
              <a:rPr lang="zh-CN" altLang="en-US" spc="10" dirty="0">
                <a:latin typeface="Microsoft YaHei"/>
                <a:cs typeface="Microsoft YaHei"/>
              </a:rPr>
              <a:t>！</a:t>
            </a:r>
            <a:r>
              <a:rPr lang="en-US" altLang="zh-CN" spc="10" dirty="0">
                <a:latin typeface="Microsoft YaHei"/>
                <a:cs typeface="Microsoft YaHei"/>
              </a:rPr>
              <a:t>&gt;4/2</a:t>
            </a:r>
          </a:p>
          <a:p>
            <a:pPr lvl="1">
              <a:tabLst>
                <a:tab pos="355600" algn="l"/>
              </a:tabLst>
            </a:pPr>
            <a:r>
              <a:rPr lang="zh-CN" altLang="en-US" spc="5" dirty="0">
                <a:latin typeface="Microsoft YaHei"/>
              </a:rPr>
              <a:t>顺序性：</a:t>
            </a:r>
            <a:r>
              <a:rPr lang="zh-CN" altLang="en-US" spc="5" dirty="0">
                <a:solidFill>
                  <a:srgbClr val="FF0000"/>
                </a:solidFill>
                <a:latin typeface="Microsoft YaHei"/>
              </a:rPr>
              <a:t>队列</a:t>
            </a:r>
            <a:r>
              <a:rPr lang="en-US" altLang="zh-CN" spc="5" dirty="0">
                <a:solidFill>
                  <a:srgbClr val="FF0000"/>
                </a:solidFill>
                <a:latin typeface="Microsoft YaHei"/>
              </a:rPr>
              <a:t>FIFO</a:t>
            </a:r>
          </a:p>
          <a:p>
            <a:pPr lvl="2">
              <a:tabLst>
                <a:tab pos="355600" algn="l"/>
              </a:tabLst>
            </a:pPr>
            <a:r>
              <a:rPr lang="zh-CN" altLang="en-US" spc="5" dirty="0">
                <a:latin typeface="Microsoft YaHei"/>
              </a:rPr>
              <a:t>主从模型</a:t>
            </a:r>
            <a:endParaRPr lang="en-US" altLang="zh-CN" spc="5" dirty="0">
              <a:latin typeface="Microsoft YaHei"/>
            </a:endParaRPr>
          </a:p>
          <a:p>
            <a:pPr lvl="2">
              <a:tabLst>
                <a:tab pos="355600" algn="l"/>
              </a:tabLst>
            </a:pPr>
            <a:r>
              <a:rPr lang="zh-CN" altLang="en-US" spc="5" dirty="0">
                <a:latin typeface="Microsoft YaHei"/>
              </a:rPr>
              <a:t>一写多读</a:t>
            </a:r>
            <a:endParaRPr lang="en-US" altLang="zh-CN" spc="5" dirty="0">
              <a:latin typeface="Microsoft YaHei"/>
            </a:endParaRPr>
          </a:p>
          <a:p>
            <a:pPr lvl="2">
              <a:tabLst>
                <a:tab pos="355600" algn="l"/>
              </a:tabLst>
            </a:pPr>
            <a:endParaRPr lang="en-US" altLang="zh-CN" spc="10" dirty="0">
              <a:latin typeface="Microsoft YaHei"/>
              <a:cs typeface="Microsoft YaHei"/>
            </a:endParaRPr>
          </a:p>
          <a:p>
            <a:pPr lvl="1">
              <a:tabLst>
                <a:tab pos="355600" algn="l"/>
              </a:tabLst>
            </a:pPr>
            <a:endParaRPr lang="en-US" altLang="zh-CN" dirty="0">
              <a:latin typeface="Microsoft YaHei"/>
              <a:cs typeface="Microsoft YaHei"/>
            </a:endParaRPr>
          </a:p>
          <a:p>
            <a:pPr>
              <a:tabLst>
                <a:tab pos="355600" algn="l"/>
              </a:tabLst>
            </a:pPr>
            <a:endParaRPr lang="zh-CN" altLang="en-US" dirty="0">
              <a:latin typeface="Microsoft YaHei"/>
              <a:cs typeface="Microsoft YaHe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77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7E41C-E26D-40CF-9594-254187F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C7660-4E19-4BE8-9E36-9EAE2393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角色模型</a:t>
            </a:r>
            <a:endParaRPr lang="en-US" altLang="zh-CN" sz="1600" dirty="0"/>
          </a:p>
          <a:p>
            <a:pPr lvl="1"/>
            <a:r>
              <a:rPr lang="zh-CN" altLang="en-US" sz="1400" dirty="0"/>
              <a:t>集群状态（可用</a:t>
            </a:r>
            <a:r>
              <a:rPr lang="en-US" altLang="zh-CN" sz="1400" dirty="0"/>
              <a:t>/</a:t>
            </a:r>
            <a:r>
              <a:rPr lang="zh-CN" altLang="en-US" sz="1400" dirty="0"/>
              <a:t>不可用）</a:t>
            </a:r>
            <a:endParaRPr lang="en-US" altLang="zh-CN" sz="1400" dirty="0"/>
          </a:p>
          <a:p>
            <a:pPr lvl="1"/>
            <a:r>
              <a:rPr lang="zh-CN" altLang="en-US" sz="1400"/>
              <a:t>主从分工</a:t>
            </a:r>
            <a:endParaRPr lang="en-US" altLang="zh-CN" sz="1400"/>
          </a:p>
          <a:p>
            <a:r>
              <a:rPr lang="zh-CN" altLang="en-US" sz="1800"/>
              <a:t>攘其外：</a:t>
            </a:r>
            <a:endParaRPr lang="en-US" altLang="zh-CN" sz="1800" dirty="0"/>
          </a:p>
          <a:p>
            <a:pPr lvl="1"/>
            <a:r>
              <a:rPr lang="zh-CN" altLang="en-US" sz="1400" dirty="0"/>
              <a:t>统一视图</a:t>
            </a:r>
            <a:endParaRPr lang="en-US" altLang="zh-CN" sz="1400" dirty="0"/>
          </a:p>
          <a:p>
            <a:pPr lvl="2"/>
            <a:r>
              <a:rPr lang="zh-CN" altLang="en-US" sz="1000" dirty="0"/>
              <a:t>会话</a:t>
            </a:r>
            <a:r>
              <a:rPr lang="en-US" altLang="zh-CN" sz="1000" dirty="0"/>
              <a:t>session</a:t>
            </a:r>
          </a:p>
          <a:p>
            <a:pPr lvl="2"/>
            <a:r>
              <a:rPr lang="zh-CN" altLang="en-US" sz="1000" dirty="0">
                <a:solidFill>
                  <a:srgbClr val="FF0000"/>
                </a:solidFill>
              </a:rPr>
              <a:t>数据模型</a:t>
            </a:r>
            <a:r>
              <a:rPr lang="en-US" altLang="zh-CN" sz="1000" dirty="0" err="1">
                <a:solidFill>
                  <a:srgbClr val="FF0000"/>
                </a:solidFill>
              </a:rPr>
              <a:t>Znode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lvl="3"/>
            <a:r>
              <a:rPr lang="zh-CN" altLang="en-US" sz="1000" dirty="0">
                <a:solidFill>
                  <a:srgbClr val="FF0000"/>
                </a:solidFill>
              </a:rPr>
              <a:t>目录结构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lvl="3"/>
            <a:r>
              <a:rPr lang="zh-CN" altLang="en-US" sz="1000">
                <a:solidFill>
                  <a:srgbClr val="FF0000"/>
                </a:solidFill>
              </a:rPr>
              <a:t>节点类型</a:t>
            </a:r>
            <a:endParaRPr lang="en-US" altLang="zh-CN" sz="1000">
              <a:solidFill>
                <a:srgbClr val="FF0000"/>
              </a:solidFill>
            </a:endParaRPr>
          </a:p>
          <a:p>
            <a:pPr lvl="1"/>
            <a:r>
              <a:rPr lang="zh-CN" altLang="en-US" sz="1200">
                <a:solidFill>
                  <a:srgbClr val="FF0000"/>
                </a:solidFill>
              </a:rPr>
              <a:t>事件</a:t>
            </a:r>
            <a:r>
              <a:rPr lang="zh-CN" altLang="en-US" sz="1200" dirty="0">
                <a:solidFill>
                  <a:srgbClr val="FF0000"/>
                </a:solidFill>
              </a:rPr>
              <a:t>监听</a:t>
            </a:r>
            <a:r>
              <a:rPr lang="en-US" altLang="zh-CN" sz="1200" dirty="0">
                <a:solidFill>
                  <a:srgbClr val="FF0000"/>
                </a:solidFill>
              </a:rPr>
              <a:t>Watcher</a:t>
            </a:r>
          </a:p>
          <a:p>
            <a:r>
              <a:rPr lang="zh-CN" altLang="en-US" sz="1600" dirty="0"/>
              <a:t>原理：</a:t>
            </a:r>
            <a:endParaRPr lang="en-US" altLang="zh-CN" sz="1600" dirty="0"/>
          </a:p>
          <a:p>
            <a:pPr lvl="1"/>
            <a:r>
              <a:rPr lang="zh-CN" altLang="en-US" sz="1200" dirty="0"/>
              <a:t>原子消息广播协议</a:t>
            </a:r>
            <a:r>
              <a:rPr lang="en-US" altLang="zh-CN" sz="1200" dirty="0">
                <a:solidFill>
                  <a:srgbClr val="FF0000"/>
                </a:solidFill>
              </a:rPr>
              <a:t>ZAB</a:t>
            </a: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paxos</a:t>
            </a:r>
          </a:p>
          <a:p>
            <a:pPr lvl="3"/>
            <a:r>
              <a:rPr lang="en-US" altLang="zh-CN" sz="1000">
                <a:solidFill>
                  <a:srgbClr val="FF0000"/>
                </a:solidFill>
              </a:rPr>
              <a:t>journalnode</a:t>
            </a:r>
          </a:p>
          <a:p>
            <a:pPr lvl="3"/>
            <a:r>
              <a:rPr lang="en-US" altLang="zh-CN" sz="1000">
                <a:solidFill>
                  <a:srgbClr val="FF0000"/>
                </a:solidFill>
              </a:rPr>
              <a:t>sentinel</a:t>
            </a:r>
          </a:p>
          <a:p>
            <a:pPr lvl="3"/>
            <a:r>
              <a:rPr lang="en-US" altLang="zh-CN" sz="1000">
                <a:solidFill>
                  <a:srgbClr val="FF0000"/>
                </a:solidFill>
              </a:rPr>
              <a:t>zookeeper  </a:t>
            </a:r>
            <a:r>
              <a:rPr lang="en-US" altLang="zh-CN" sz="1000">
                <a:solidFill>
                  <a:srgbClr val="FF0000"/>
                </a:solidFill>
                <a:sym typeface="Wingdings" panose="05000000000000000000" pitchFamily="2" charset="2"/>
              </a:rPr>
              <a:t> ZAB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lvl="2"/>
            <a:r>
              <a:rPr lang="en-US" altLang="zh-CN" sz="1200"/>
              <a:t>zxid ,myid</a:t>
            </a:r>
            <a:r>
              <a:rPr lang="zh-CN" altLang="en-US" sz="1200"/>
              <a:t>：</a:t>
            </a:r>
            <a:endParaRPr lang="en-US" altLang="zh-CN" sz="1200"/>
          </a:p>
          <a:p>
            <a:pPr lvl="2"/>
            <a:r>
              <a:rPr lang="en-US" altLang="zh-CN" sz="1200"/>
              <a:t>ZXID:epoch+ID</a:t>
            </a:r>
            <a:endParaRPr lang="en-US" altLang="zh-CN" sz="1200" dirty="0"/>
          </a:p>
          <a:p>
            <a:pPr lvl="1"/>
            <a:r>
              <a:rPr lang="zh-CN" altLang="en-US" sz="1400"/>
              <a:t>广播模式原理</a:t>
            </a:r>
            <a:endParaRPr lang="en-US" altLang="zh-CN" sz="1400"/>
          </a:p>
          <a:p>
            <a:pPr lvl="1"/>
            <a:r>
              <a:rPr lang="zh-CN" altLang="en-US" sz="1400"/>
              <a:t>恢复模式原理：无主模型：</a:t>
            </a:r>
            <a:r>
              <a:rPr lang="en-US" altLang="zh-CN" sz="1400"/>
              <a:t>zab</a:t>
            </a:r>
            <a:r>
              <a:rPr lang="zh-CN" altLang="en-US" sz="1400"/>
              <a:t>：</a:t>
            </a:r>
            <a:r>
              <a:rPr lang="en-US" altLang="zh-CN" sz="1400"/>
              <a:t> zxid ,myid</a:t>
            </a:r>
          </a:p>
          <a:p>
            <a:r>
              <a:rPr lang="zh-CN" altLang="en-US" sz="1600"/>
              <a:t>应用</a:t>
            </a:r>
            <a:r>
              <a:rPr lang="zh-CN" altLang="en-US" sz="1600" dirty="0"/>
              <a:t>场景</a:t>
            </a:r>
            <a:endParaRPr lang="en-US" altLang="zh-CN" sz="1600" dirty="0"/>
          </a:p>
          <a:p>
            <a:pPr lvl="1"/>
            <a:r>
              <a:rPr lang="zh-CN" altLang="en-US" sz="1400" dirty="0"/>
              <a:t>统一命名</a:t>
            </a:r>
            <a:endParaRPr lang="en-US" altLang="zh-CN" sz="1400" dirty="0"/>
          </a:p>
          <a:p>
            <a:pPr lvl="1"/>
            <a:r>
              <a:rPr lang="zh-CN" altLang="en-US" sz="1400" dirty="0"/>
              <a:t>配置管理</a:t>
            </a:r>
            <a:endParaRPr lang="en-US" altLang="zh-CN" sz="1400" dirty="0"/>
          </a:p>
          <a:p>
            <a:pPr lvl="1"/>
            <a:r>
              <a:rPr lang="zh-CN" altLang="en-US" sz="1400" dirty="0"/>
              <a:t>集群管理</a:t>
            </a:r>
            <a:endParaRPr lang="en-US" altLang="zh-CN" sz="14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741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7E41C-E26D-40CF-9594-254187F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C7660-4E19-4BE8-9E36-9EAE2393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角色模型</a:t>
            </a:r>
            <a:endParaRPr lang="en-US" altLang="zh-CN" sz="1800" dirty="0"/>
          </a:p>
          <a:p>
            <a:pPr lvl="1"/>
            <a:r>
              <a:rPr lang="zh-CN" altLang="en-US" sz="1600" dirty="0"/>
              <a:t>集群状态</a:t>
            </a:r>
            <a:endParaRPr lang="en-US" altLang="zh-CN" sz="1600" dirty="0"/>
          </a:p>
          <a:p>
            <a:pPr lvl="2"/>
            <a:r>
              <a:rPr lang="zh-CN" altLang="en-US" sz="1400"/>
              <a:t>选举模式  安其内</a:t>
            </a:r>
            <a:endParaRPr lang="en-US" altLang="zh-CN" sz="1400" dirty="0"/>
          </a:p>
          <a:p>
            <a:pPr lvl="2"/>
            <a:r>
              <a:rPr lang="zh-CN" altLang="en-US" sz="1400"/>
              <a:t>广播模式  壤其外</a:t>
            </a:r>
            <a:endParaRPr lang="en-US" altLang="zh-CN" sz="1400" dirty="0"/>
          </a:p>
          <a:p>
            <a:pPr lvl="1"/>
            <a:r>
              <a:rPr lang="en-US" altLang="zh-CN" sz="1600" dirty="0"/>
              <a:t>Server</a:t>
            </a:r>
            <a:r>
              <a:rPr lang="zh-CN" altLang="en-US" sz="1600" dirty="0"/>
              <a:t>状态</a:t>
            </a:r>
            <a:endParaRPr lang="en-US" altLang="zh-CN" sz="1600" dirty="0"/>
          </a:p>
          <a:p>
            <a:pPr lvl="2"/>
            <a:r>
              <a:rPr lang="en-US" altLang="zh-CN" sz="1400">
                <a:latin typeface="Microsoft YaHei"/>
                <a:cs typeface="Microsoft YaHei"/>
              </a:rPr>
              <a:t>LOOKING</a:t>
            </a:r>
            <a:r>
              <a:rPr lang="zh-CN" altLang="en-US" sz="1400">
                <a:latin typeface="Microsoft YaHei"/>
                <a:cs typeface="Microsoft YaHei"/>
              </a:rPr>
              <a:t>：</a:t>
            </a:r>
            <a:r>
              <a:rPr lang="zh-CN" altLang="en-US" sz="1400" dirty="0">
                <a:latin typeface="Microsoft YaHei"/>
                <a:cs typeface="Microsoft YaHei"/>
              </a:rPr>
              <a:t>当前</a:t>
            </a:r>
            <a:r>
              <a:rPr lang="en-US" altLang="zh-CN" sz="1400" dirty="0">
                <a:latin typeface="Microsoft YaHei"/>
                <a:cs typeface="Microsoft YaHei"/>
              </a:rPr>
              <a:t>Server</a:t>
            </a:r>
            <a:r>
              <a:rPr lang="zh-CN" altLang="en-US" sz="1400" dirty="0">
                <a:latin typeface="Microsoft YaHei"/>
                <a:cs typeface="Microsoft YaHei"/>
              </a:rPr>
              <a:t>不知道</a:t>
            </a:r>
            <a:r>
              <a:rPr lang="en-US" altLang="zh-CN" sz="1400" dirty="0">
                <a:latin typeface="Microsoft YaHei"/>
                <a:cs typeface="Microsoft YaHei"/>
              </a:rPr>
              <a:t>leader</a:t>
            </a:r>
            <a:r>
              <a:rPr lang="zh-CN" altLang="en-US" sz="1400" dirty="0">
                <a:latin typeface="Microsoft YaHei"/>
                <a:cs typeface="Microsoft YaHei"/>
              </a:rPr>
              <a:t>是谁，正在搜寻</a:t>
            </a:r>
          </a:p>
          <a:p>
            <a:pPr lvl="2"/>
            <a:r>
              <a:rPr lang="en-US" altLang="zh-CN" sz="1400" spc="-5">
                <a:latin typeface="Microsoft YaHei"/>
                <a:cs typeface="Microsoft YaHei"/>
              </a:rPr>
              <a:t>LEADING</a:t>
            </a:r>
            <a:r>
              <a:rPr lang="zh-CN" altLang="en-US" sz="1400" spc="-5" dirty="0">
                <a:latin typeface="Microsoft YaHei"/>
                <a:cs typeface="Microsoft YaHei"/>
              </a:rPr>
              <a:t>：当前</a:t>
            </a:r>
            <a:r>
              <a:rPr lang="en-US" altLang="zh-CN" sz="1400" spc="-5" dirty="0">
                <a:latin typeface="Microsoft YaHei"/>
                <a:cs typeface="Microsoft YaHei"/>
              </a:rPr>
              <a:t>Server</a:t>
            </a:r>
            <a:r>
              <a:rPr lang="zh-CN" altLang="en-US" sz="1400" spc="-5" dirty="0">
                <a:latin typeface="Microsoft YaHei"/>
                <a:cs typeface="Microsoft YaHei"/>
              </a:rPr>
              <a:t>即为选举出来的</a:t>
            </a:r>
            <a:r>
              <a:rPr lang="en-US" altLang="zh-CN" sz="1400" spc="-5" dirty="0">
                <a:latin typeface="Microsoft YaHei"/>
                <a:cs typeface="Microsoft YaHei"/>
              </a:rPr>
              <a:t>leader</a:t>
            </a:r>
            <a:endParaRPr lang="en-US" altLang="zh-CN" sz="1400" dirty="0">
              <a:latin typeface="Microsoft YaHei"/>
              <a:cs typeface="Microsoft YaHei"/>
            </a:endParaRPr>
          </a:p>
          <a:p>
            <a:pPr lvl="2"/>
            <a:r>
              <a:rPr lang="en-US" altLang="zh-CN" sz="1400" dirty="0">
                <a:latin typeface="Microsoft YaHei"/>
                <a:cs typeface="Microsoft YaHei"/>
              </a:rPr>
              <a:t>FOLLOWING</a:t>
            </a:r>
            <a:r>
              <a:rPr lang="zh-CN" altLang="en-US" sz="1400" dirty="0">
                <a:latin typeface="Microsoft YaHei"/>
                <a:cs typeface="Microsoft YaHei"/>
              </a:rPr>
              <a:t>：</a:t>
            </a:r>
            <a:r>
              <a:rPr lang="en-US" altLang="zh-CN" sz="1400" dirty="0">
                <a:latin typeface="Microsoft YaHei"/>
                <a:cs typeface="Microsoft YaHei"/>
              </a:rPr>
              <a:t>leader</a:t>
            </a:r>
            <a:r>
              <a:rPr lang="zh-CN" altLang="en-US" sz="1400" dirty="0">
                <a:latin typeface="Microsoft YaHei"/>
                <a:cs typeface="Microsoft YaHei"/>
              </a:rPr>
              <a:t>已经选举出来，当前</a:t>
            </a:r>
            <a:r>
              <a:rPr lang="en-US" altLang="zh-CN" sz="1400" dirty="0">
                <a:latin typeface="Microsoft YaHei"/>
                <a:cs typeface="Microsoft YaHei"/>
              </a:rPr>
              <a:t>Server</a:t>
            </a:r>
            <a:r>
              <a:rPr lang="zh-CN" altLang="en-US" sz="1400" dirty="0">
                <a:latin typeface="Microsoft YaHei"/>
                <a:cs typeface="Microsoft YaHei"/>
              </a:rPr>
              <a:t>与之同步</a:t>
            </a:r>
            <a:endParaRPr lang="en-US" altLang="zh-CN" sz="1400" dirty="0"/>
          </a:p>
          <a:p>
            <a:pPr lvl="1"/>
            <a:r>
              <a:rPr lang="zh-CN" altLang="en-US" sz="1600" dirty="0"/>
              <a:t>主从分工</a:t>
            </a:r>
            <a:endParaRPr lang="en-US" altLang="zh-CN" sz="1400" dirty="0"/>
          </a:p>
          <a:p>
            <a:pPr marL="1155065" marR="94615" lvl="2"/>
            <a:r>
              <a:rPr lang="zh-CN" altLang="en-US" sz="1100" spc="5" dirty="0">
                <a:latin typeface="Microsoft YaHei"/>
                <a:cs typeface="Microsoft YaHei"/>
              </a:rPr>
              <a:t>领导者（</a:t>
            </a:r>
            <a:r>
              <a:rPr lang="en-US" altLang="zh-CN" sz="1100" spc="5" dirty="0">
                <a:latin typeface="Microsoft YaHei"/>
                <a:cs typeface="Microsoft YaHei"/>
              </a:rPr>
              <a:t>leader</a:t>
            </a:r>
            <a:r>
              <a:rPr lang="zh-CN" altLang="en-US" sz="1100" spc="5" dirty="0">
                <a:latin typeface="Microsoft YaHei"/>
                <a:cs typeface="Microsoft YaHei"/>
              </a:rPr>
              <a:t>）</a:t>
            </a:r>
            <a:endParaRPr lang="en-US" altLang="zh-CN" sz="1100" spc="5" dirty="0">
              <a:latin typeface="Microsoft YaHei"/>
              <a:cs typeface="Microsoft YaHei"/>
            </a:endParaRPr>
          </a:p>
          <a:p>
            <a:pPr marL="1612265" marR="94615" lvl="3"/>
            <a:r>
              <a:rPr lang="zh-CN" altLang="en-US" sz="1100" spc="5" dirty="0">
                <a:latin typeface="Microsoft YaHei"/>
                <a:cs typeface="Microsoft YaHei"/>
              </a:rPr>
              <a:t>负责进行投票的发起和决议，更</a:t>
            </a:r>
            <a:r>
              <a:rPr lang="zh-CN" altLang="en-US" sz="1100" spc="10" dirty="0">
                <a:latin typeface="Microsoft YaHei"/>
                <a:cs typeface="Microsoft YaHei"/>
              </a:rPr>
              <a:t>新系统状态</a:t>
            </a:r>
            <a:endParaRPr lang="zh-CN" altLang="en-US" sz="1100" dirty="0">
              <a:latin typeface="Microsoft YaHei"/>
              <a:cs typeface="Microsoft YaHei"/>
            </a:endParaRPr>
          </a:p>
          <a:p>
            <a:pPr marL="1155065" marR="5080" lvl="2" algn="just">
              <a:spcBef>
                <a:spcPts val="1055"/>
              </a:spcBef>
            </a:pPr>
            <a:r>
              <a:rPr lang="zh-CN" altLang="en-US" sz="1100" dirty="0">
                <a:latin typeface="Microsoft YaHei"/>
                <a:cs typeface="Microsoft YaHei"/>
              </a:rPr>
              <a:t>学习者（</a:t>
            </a:r>
            <a:r>
              <a:rPr lang="en-US" altLang="zh-CN" sz="1100" dirty="0">
                <a:latin typeface="Microsoft YaHei"/>
                <a:cs typeface="Microsoft YaHei"/>
              </a:rPr>
              <a:t>learner</a:t>
            </a:r>
            <a:r>
              <a:rPr lang="zh-CN" altLang="en-US" sz="1100" dirty="0">
                <a:latin typeface="Microsoft YaHei"/>
                <a:cs typeface="Microsoft YaHei"/>
              </a:rPr>
              <a:t>）</a:t>
            </a:r>
            <a:endParaRPr lang="en-US" altLang="zh-CN" sz="1100" dirty="0">
              <a:latin typeface="Microsoft YaHei"/>
              <a:cs typeface="Microsoft YaHei"/>
            </a:endParaRPr>
          </a:p>
          <a:p>
            <a:pPr marL="1612265" marR="5080" lvl="3" algn="just">
              <a:spcBef>
                <a:spcPts val="1055"/>
              </a:spcBef>
            </a:pPr>
            <a:r>
              <a:rPr lang="zh-CN" altLang="en-US" sz="1100" dirty="0">
                <a:latin typeface="Microsoft YaHei"/>
                <a:cs typeface="Microsoft YaHei"/>
              </a:rPr>
              <a:t>包括跟随者（</a:t>
            </a:r>
            <a:r>
              <a:rPr lang="en-US" altLang="zh-CN" sz="1100" dirty="0">
                <a:latin typeface="Microsoft YaHei"/>
                <a:cs typeface="Microsoft YaHei"/>
              </a:rPr>
              <a:t>follower</a:t>
            </a:r>
            <a:r>
              <a:rPr lang="zh-CN" altLang="en-US" sz="1100" dirty="0">
                <a:latin typeface="Microsoft YaHei"/>
                <a:cs typeface="Microsoft YaHei"/>
              </a:rPr>
              <a:t>）和观察</a:t>
            </a:r>
            <a:r>
              <a:rPr lang="zh-CN" altLang="en-US" sz="1100" spc="5" dirty="0">
                <a:latin typeface="Microsoft YaHei"/>
                <a:cs typeface="Microsoft YaHei"/>
              </a:rPr>
              <a:t>者（</a:t>
            </a:r>
            <a:r>
              <a:rPr lang="en-US" altLang="zh-CN" sz="1100" spc="5" dirty="0">
                <a:latin typeface="Microsoft YaHei"/>
                <a:cs typeface="Microsoft YaHei"/>
              </a:rPr>
              <a:t>observer</a:t>
            </a:r>
            <a:r>
              <a:rPr lang="zh-CN" altLang="en-US" sz="1100" spc="5" dirty="0">
                <a:latin typeface="Microsoft YaHei"/>
                <a:cs typeface="Microsoft YaHei"/>
              </a:rPr>
              <a:t>），</a:t>
            </a:r>
            <a:r>
              <a:rPr lang="en-US" altLang="zh-CN" sz="1100" spc="5" dirty="0">
                <a:latin typeface="Microsoft YaHei"/>
                <a:cs typeface="Microsoft YaHei"/>
              </a:rPr>
              <a:t>follower</a:t>
            </a:r>
            <a:r>
              <a:rPr lang="zh-CN" altLang="en-US" sz="1100" spc="5" dirty="0">
                <a:latin typeface="Microsoft YaHei"/>
                <a:cs typeface="Microsoft YaHei"/>
              </a:rPr>
              <a:t>用于接受客户端请求并向客户端返回结果，在选主过程中参与投票</a:t>
            </a:r>
            <a:endParaRPr lang="zh-CN" altLang="en-US" sz="1100" dirty="0">
              <a:latin typeface="Microsoft YaHei"/>
              <a:cs typeface="Microsoft YaHei"/>
            </a:endParaRPr>
          </a:p>
          <a:p>
            <a:pPr marL="1155065" marR="15875" lvl="2">
              <a:spcBef>
                <a:spcPts val="1175"/>
              </a:spcBef>
            </a:pPr>
            <a:r>
              <a:rPr lang="en-US" altLang="zh-CN" sz="1100" spc="5" dirty="0">
                <a:latin typeface="Microsoft YaHei"/>
                <a:cs typeface="Microsoft YaHei"/>
              </a:rPr>
              <a:t>Observer</a:t>
            </a:r>
          </a:p>
          <a:p>
            <a:pPr marL="1612265" marR="15875" lvl="3">
              <a:spcBef>
                <a:spcPts val="1175"/>
              </a:spcBef>
            </a:pPr>
            <a:r>
              <a:rPr lang="zh-CN" altLang="en-US" sz="1100" spc="5" dirty="0">
                <a:latin typeface="Microsoft YaHei"/>
                <a:cs typeface="Microsoft YaHei"/>
              </a:rPr>
              <a:t>可以接受客户端连接，将写请求转发给  </a:t>
            </a:r>
            <a:r>
              <a:rPr lang="en-US" altLang="zh-CN" sz="1100" spc="5" dirty="0">
                <a:latin typeface="Microsoft YaHei"/>
                <a:cs typeface="Microsoft YaHei"/>
              </a:rPr>
              <a:t>leader</a:t>
            </a:r>
            <a:r>
              <a:rPr lang="zh-CN" altLang="en-US" sz="1100" spc="5" dirty="0">
                <a:latin typeface="Microsoft YaHei"/>
                <a:cs typeface="Microsoft YaHei"/>
              </a:rPr>
              <a:t>，但</a:t>
            </a:r>
            <a:r>
              <a:rPr lang="en-US" altLang="zh-CN" sz="1100" spc="5" dirty="0">
                <a:latin typeface="Microsoft YaHei"/>
                <a:cs typeface="Microsoft YaHei"/>
              </a:rPr>
              <a:t>observer</a:t>
            </a:r>
            <a:r>
              <a:rPr lang="zh-CN" altLang="en-US" sz="1100" spc="5" dirty="0">
                <a:latin typeface="Microsoft YaHei"/>
                <a:cs typeface="Microsoft YaHei"/>
              </a:rPr>
              <a:t>不参加投票过程，只同步</a:t>
            </a:r>
            <a:r>
              <a:rPr lang="en-US" altLang="zh-CN" sz="1100" spc="5" dirty="0">
                <a:latin typeface="Microsoft YaHei"/>
                <a:cs typeface="Microsoft YaHei"/>
              </a:rPr>
              <a:t>leader  </a:t>
            </a:r>
            <a:r>
              <a:rPr lang="zh-CN" altLang="en-US" sz="1100" spc="5" dirty="0">
                <a:latin typeface="Microsoft YaHei"/>
                <a:cs typeface="Microsoft YaHei"/>
              </a:rPr>
              <a:t>的状态，</a:t>
            </a:r>
            <a:r>
              <a:rPr lang="en-US" altLang="zh-CN" sz="1100" spc="5" dirty="0">
                <a:latin typeface="Microsoft YaHei"/>
                <a:cs typeface="Microsoft YaHei"/>
              </a:rPr>
              <a:t>observer</a:t>
            </a:r>
            <a:r>
              <a:rPr lang="zh-CN" altLang="en-US" sz="1100" spc="5" dirty="0">
                <a:latin typeface="Microsoft YaHei"/>
                <a:cs typeface="Microsoft YaHei"/>
              </a:rPr>
              <a:t>的目的是为了扩展系统，提高读取  </a:t>
            </a:r>
            <a:r>
              <a:rPr lang="zh-CN" altLang="en-US" sz="1100" spc="10" dirty="0">
                <a:latin typeface="Microsoft YaHei"/>
                <a:cs typeface="Microsoft YaHei"/>
              </a:rPr>
              <a:t>速度</a:t>
            </a:r>
            <a:endParaRPr lang="zh-CN" altLang="en-US" sz="1100" dirty="0">
              <a:latin typeface="Microsoft YaHei"/>
              <a:cs typeface="Microsoft YaHei"/>
            </a:endParaRPr>
          </a:p>
          <a:p>
            <a:pPr lvl="2">
              <a:spcBef>
                <a:spcPts val="1175"/>
              </a:spcBef>
            </a:pPr>
            <a:r>
              <a:rPr lang="zh-CN" altLang="en-US" sz="1100" dirty="0">
                <a:solidFill>
                  <a:srgbClr val="FF0000"/>
                </a:solidFill>
                <a:latin typeface="Microsoft YaHei"/>
                <a:cs typeface="Microsoft YaHei"/>
              </a:rPr>
              <a:t>客户端（</a:t>
            </a:r>
            <a:r>
              <a:rPr lang="en-US" altLang="zh-CN" sz="1100" dirty="0">
                <a:solidFill>
                  <a:srgbClr val="FF0000"/>
                </a:solidFill>
                <a:latin typeface="Microsoft YaHei"/>
                <a:cs typeface="Microsoft YaHei"/>
              </a:rPr>
              <a:t>client</a:t>
            </a:r>
            <a:r>
              <a:rPr lang="zh-CN" altLang="en-US" sz="1100" dirty="0">
                <a:solidFill>
                  <a:srgbClr val="FF0000"/>
                </a:solidFill>
                <a:latin typeface="Microsoft YaHei"/>
                <a:cs typeface="Microsoft YaHei"/>
              </a:rPr>
              <a:t>）</a:t>
            </a:r>
            <a:endParaRPr lang="en-US" altLang="zh-CN" sz="1100" dirty="0">
              <a:solidFill>
                <a:srgbClr val="FF0000"/>
              </a:solidFill>
              <a:latin typeface="Microsoft YaHei"/>
              <a:cs typeface="Microsoft YaHei"/>
            </a:endParaRPr>
          </a:p>
          <a:p>
            <a:pPr lvl="3">
              <a:spcBef>
                <a:spcPts val="1175"/>
              </a:spcBef>
            </a:pPr>
            <a:r>
              <a:rPr lang="zh-CN" altLang="en-US" sz="1100" dirty="0">
                <a:solidFill>
                  <a:srgbClr val="FF0000"/>
                </a:solidFill>
                <a:latin typeface="Microsoft YaHei"/>
                <a:cs typeface="Microsoft YaHei"/>
              </a:rPr>
              <a:t>请求发起方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687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7E41C-E26D-40CF-9594-254187F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C7660-4E19-4BE8-9E36-9EAE2393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会话</a:t>
            </a:r>
            <a:r>
              <a:rPr lang="en-US" altLang="zh-CN" sz="1800" dirty="0"/>
              <a:t>session</a:t>
            </a:r>
          </a:p>
          <a:p>
            <a:pPr lvl="1"/>
            <a:r>
              <a:rPr lang="zh-CN" altLang="en-US" sz="1400" dirty="0"/>
              <a:t>客户端与集群节点建立</a:t>
            </a:r>
            <a:r>
              <a:rPr lang="en-US" altLang="zh-CN" sz="1400" dirty="0"/>
              <a:t>TCP</a:t>
            </a:r>
            <a:r>
              <a:rPr lang="zh-CN" altLang="en-US" sz="1400" dirty="0"/>
              <a:t>连接后获得一个</a:t>
            </a:r>
            <a:r>
              <a:rPr lang="en-US" altLang="zh-CN" sz="1400" dirty="0"/>
              <a:t>session</a:t>
            </a:r>
          </a:p>
          <a:p>
            <a:pPr lvl="1"/>
            <a:r>
              <a:rPr lang="zh-CN" altLang="en-US" sz="1400" dirty="0"/>
              <a:t>如果连接的</a:t>
            </a:r>
            <a:r>
              <a:rPr lang="en-US" altLang="zh-CN" sz="1400" dirty="0"/>
              <a:t>Server</a:t>
            </a:r>
            <a:r>
              <a:rPr lang="zh-CN" altLang="en-US" sz="1400" dirty="0"/>
              <a:t>出现问题，在没有超过</a:t>
            </a:r>
            <a:r>
              <a:rPr lang="en-US" altLang="zh-CN" sz="1400" dirty="0"/>
              <a:t>Timeout</a:t>
            </a:r>
            <a:r>
              <a:rPr lang="zh-CN" altLang="en-US" sz="1400" dirty="0"/>
              <a:t>时间时，可以连接其他节点</a:t>
            </a:r>
            <a:endParaRPr lang="en-US" altLang="zh-CN" sz="1400" dirty="0"/>
          </a:p>
          <a:p>
            <a:pPr lvl="1"/>
            <a:r>
              <a:rPr lang="zh-CN" altLang="en-US" sz="1400" dirty="0"/>
              <a:t>同一</a:t>
            </a:r>
            <a:r>
              <a:rPr lang="en-US" altLang="zh-CN" sz="1400" dirty="0"/>
              <a:t>session</a:t>
            </a:r>
            <a:r>
              <a:rPr lang="zh-CN" altLang="en-US" sz="1400" dirty="0"/>
              <a:t>期内的特性不变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en-US" altLang="zh-CN" sz="1800" dirty="0"/>
              <a:t>Session</a:t>
            </a:r>
            <a:r>
              <a:rPr lang="zh-CN" altLang="en-US" sz="1800" dirty="0"/>
              <a:t>是由谁来创建的？</a:t>
            </a:r>
            <a:endParaRPr lang="en-US" altLang="zh-CN" sz="1800" dirty="0"/>
          </a:p>
          <a:p>
            <a:pPr lvl="1"/>
            <a:r>
              <a:rPr lang="en-US" altLang="zh-CN" sz="1400" dirty="0"/>
              <a:t>Leader</a:t>
            </a:r>
            <a:r>
              <a:rPr lang="zh-CN" altLang="en-US" sz="1400" dirty="0"/>
              <a:t>：产生一个唯一的</a:t>
            </a:r>
            <a:r>
              <a:rPr lang="en-US" altLang="zh-CN" sz="1400" dirty="0"/>
              <a:t>session</a:t>
            </a:r>
            <a:r>
              <a:rPr lang="zh-CN" altLang="en-US" sz="1400" dirty="0"/>
              <a:t>，放到消息队列，让所有</a:t>
            </a:r>
            <a:r>
              <a:rPr lang="en-US" altLang="zh-CN" sz="1400" dirty="0"/>
              <a:t>server</a:t>
            </a:r>
            <a:r>
              <a:rPr lang="zh-CN" altLang="en-US" sz="1400" dirty="0"/>
              <a:t>知道</a:t>
            </a:r>
            <a:endParaRPr lang="en-US" altLang="zh-CN" sz="1400" dirty="0"/>
          </a:p>
          <a:p>
            <a:pPr lvl="1"/>
            <a:r>
              <a:rPr lang="zh-CN" altLang="en-US" sz="1400" dirty="0"/>
              <a:t>（过半）</a:t>
            </a:r>
            <a:endParaRPr lang="en-US" altLang="zh-CN" sz="1400" dirty="0"/>
          </a:p>
          <a:p>
            <a:pPr lvl="1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018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7E41C-E26D-40CF-9594-254187F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C7660-4E19-4BE8-9E36-9EAE2393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数据模型</a:t>
            </a:r>
            <a:r>
              <a:rPr lang="en-US" altLang="zh-CN" sz="1800" dirty="0" err="1"/>
              <a:t>Znode</a:t>
            </a:r>
            <a:endParaRPr lang="en-US" altLang="zh-CN" sz="1800" dirty="0"/>
          </a:p>
          <a:p>
            <a:pPr lvl="1"/>
            <a:r>
              <a:rPr lang="zh-CN" altLang="en-US" sz="1600" dirty="0"/>
              <a:t>目录结构</a:t>
            </a:r>
            <a:endParaRPr lang="en-US" altLang="zh-CN" sz="1600" dirty="0"/>
          </a:p>
          <a:p>
            <a:pPr lvl="2"/>
            <a:r>
              <a:rPr lang="zh-CN" altLang="en-US" sz="1400" dirty="0"/>
              <a:t>层次的，目录型结构，便于管理逻辑关系</a:t>
            </a:r>
            <a:endParaRPr lang="en-US" altLang="zh-CN" sz="1400" dirty="0"/>
          </a:p>
          <a:p>
            <a:pPr lvl="2"/>
            <a:r>
              <a:rPr lang="zh-CN" altLang="en-US" sz="1400" dirty="0"/>
              <a:t>节点</a:t>
            </a:r>
            <a:r>
              <a:rPr lang="en-US" altLang="zh-CN" sz="1400" dirty="0" err="1"/>
              <a:t>znode</a:t>
            </a:r>
            <a:r>
              <a:rPr lang="zh-CN" altLang="en-US" sz="1400" dirty="0"/>
              <a:t>而非文件</a:t>
            </a:r>
            <a:r>
              <a:rPr lang="en-US" altLang="zh-CN" sz="1400" dirty="0"/>
              <a:t>file</a:t>
            </a:r>
          </a:p>
          <a:p>
            <a:pPr lvl="1"/>
            <a:r>
              <a:rPr lang="en-US" altLang="zh-CN" sz="1600" dirty="0" err="1"/>
              <a:t>znode</a:t>
            </a:r>
            <a:r>
              <a:rPr lang="zh-CN" altLang="en-US" sz="1600" dirty="0"/>
              <a:t>信息</a:t>
            </a:r>
            <a:endParaRPr lang="en-US" altLang="zh-CN" sz="1600" dirty="0"/>
          </a:p>
          <a:p>
            <a:pPr lvl="2"/>
            <a:r>
              <a:rPr lang="zh-CN" altLang="en-US" sz="1400" dirty="0"/>
              <a:t>包含最大</a:t>
            </a:r>
            <a:r>
              <a:rPr lang="en-US" altLang="zh-CN" sz="1400" dirty="0"/>
              <a:t>1MB</a:t>
            </a:r>
            <a:r>
              <a:rPr lang="zh-CN" altLang="en-US" sz="1400" dirty="0"/>
              <a:t>的数据信息</a:t>
            </a:r>
            <a:endParaRPr lang="en-US" altLang="zh-CN" sz="1400" dirty="0"/>
          </a:p>
          <a:p>
            <a:pPr lvl="2"/>
            <a:r>
              <a:rPr lang="zh-CN" altLang="en-US" sz="1400" dirty="0"/>
              <a:t>记录了</a:t>
            </a:r>
            <a:r>
              <a:rPr lang="en-US" altLang="zh-CN" sz="1400" dirty="0" err="1">
                <a:solidFill>
                  <a:srgbClr val="FF0000"/>
                </a:solidFill>
              </a:rPr>
              <a:t>Zxid</a:t>
            </a:r>
            <a:r>
              <a:rPr lang="zh-CN" altLang="en-US" sz="1400" dirty="0"/>
              <a:t>等元数据信息</a:t>
            </a:r>
            <a:endParaRPr lang="en-US" altLang="zh-CN" sz="1400" dirty="0"/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节点类型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endParaRPr lang="en-US" altLang="zh-CN" sz="14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990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C249-6EAB-4364-8F8F-7FBBF364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zk</a:t>
            </a:r>
            <a:r>
              <a:rPr lang="zh-CN" altLang="en-US"/>
              <a:t>：主从模式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E2304-73E7-42D2-8AF9-664D3336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5600" algn="l"/>
              </a:tabLst>
            </a:pPr>
            <a:r>
              <a:rPr lang="en-US" altLang="zh-CN" sz="2000" dirty="0" err="1">
                <a:latin typeface="Microsoft YaHei"/>
                <a:cs typeface="Microsoft YaHei"/>
              </a:rPr>
              <a:t>Znode</a:t>
            </a:r>
            <a:r>
              <a:rPr lang="zh-CN" altLang="en-US" sz="2000" dirty="0">
                <a:latin typeface="Microsoft YaHei"/>
                <a:cs typeface="Microsoft YaHei"/>
              </a:rPr>
              <a:t>有两种类型，短暂的（</a:t>
            </a:r>
            <a:r>
              <a:rPr lang="en-US" altLang="zh-CN" sz="2000" dirty="0">
                <a:latin typeface="Microsoft YaHei"/>
                <a:cs typeface="Microsoft YaHei"/>
              </a:rPr>
              <a:t>ephemeral</a:t>
            </a:r>
            <a:r>
              <a:rPr lang="zh-CN" altLang="en-US" sz="2000" dirty="0">
                <a:latin typeface="Microsoft YaHei"/>
                <a:cs typeface="Microsoft YaHei"/>
              </a:rPr>
              <a:t>）和持久的（</a:t>
            </a:r>
            <a:r>
              <a:rPr lang="en-US" altLang="zh-CN" sz="2000" dirty="0">
                <a:latin typeface="Microsoft YaHei"/>
                <a:cs typeface="Microsoft YaHei"/>
              </a:rPr>
              <a:t>persistent</a:t>
            </a:r>
            <a:r>
              <a:rPr lang="zh-CN" altLang="en-US" sz="2000" dirty="0">
                <a:latin typeface="Microsoft YaHei"/>
                <a:cs typeface="Microsoft YaHei"/>
              </a:rPr>
              <a:t>）</a:t>
            </a:r>
            <a:endParaRPr lang="en-US" altLang="zh-CN" sz="2000" dirty="0">
              <a:latin typeface="Microsoft YaHei"/>
              <a:cs typeface="Microsoft YaHei"/>
            </a:endParaRPr>
          </a:p>
          <a:p>
            <a:pPr>
              <a:tabLst>
                <a:tab pos="355600" algn="l"/>
              </a:tabLst>
            </a:pPr>
            <a:r>
              <a:rPr lang="en-US" altLang="zh-CN" sz="2000" dirty="0" err="1">
                <a:latin typeface="Microsoft YaHei"/>
                <a:cs typeface="Microsoft YaHei"/>
              </a:rPr>
              <a:t>Znode</a:t>
            </a:r>
            <a:r>
              <a:rPr lang="zh-CN" altLang="en-US" sz="2000" dirty="0">
                <a:latin typeface="Microsoft YaHei"/>
                <a:cs typeface="Microsoft YaHei"/>
              </a:rPr>
              <a:t>支持序列</a:t>
            </a:r>
            <a:r>
              <a:rPr lang="en-US" altLang="zh-CN" sz="2000" dirty="0">
                <a:latin typeface="Microsoft YaHei"/>
                <a:cs typeface="Microsoft YaHei"/>
              </a:rPr>
              <a:t>SEQUENTIAL</a:t>
            </a:r>
            <a:r>
              <a:rPr lang="zh-CN" altLang="en-US" sz="2000" dirty="0">
                <a:latin typeface="Microsoft YaHei"/>
                <a:cs typeface="Microsoft YaHei"/>
              </a:rPr>
              <a:t>：</a:t>
            </a:r>
            <a:r>
              <a:rPr lang="en-US" altLang="zh-CN" sz="2000" dirty="0">
                <a:latin typeface="Microsoft YaHei"/>
                <a:cs typeface="Microsoft YaHei"/>
              </a:rPr>
              <a:t>leader</a:t>
            </a: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zh-CN" altLang="en-US" sz="1600" dirty="0">
                <a:latin typeface="Microsoft YaHei"/>
                <a:cs typeface="Microsoft YaHei"/>
              </a:rPr>
              <a:t>短暂</a:t>
            </a:r>
            <a:r>
              <a:rPr lang="en-US" altLang="zh-CN" sz="1600" dirty="0" err="1">
                <a:latin typeface="Microsoft YaHei"/>
                <a:cs typeface="Microsoft YaHei"/>
              </a:rPr>
              <a:t>znode</a:t>
            </a:r>
            <a:r>
              <a:rPr lang="zh-CN" altLang="en-US" sz="1600" dirty="0">
                <a:latin typeface="Microsoft YaHei"/>
                <a:cs typeface="Microsoft YaHei"/>
              </a:rPr>
              <a:t>的客户端会话结束时，</a:t>
            </a:r>
            <a:r>
              <a:rPr lang="en-US" altLang="zh-CN" sz="1600" dirty="0">
                <a:latin typeface="Microsoft YaHei"/>
                <a:cs typeface="Microsoft YaHei"/>
              </a:rPr>
              <a:t>zookeeper</a:t>
            </a:r>
            <a:r>
              <a:rPr lang="zh-CN" altLang="en-US" sz="1600" dirty="0">
                <a:latin typeface="Microsoft YaHei"/>
                <a:cs typeface="Microsoft YaHei"/>
              </a:rPr>
              <a:t>会将该短暂</a:t>
            </a:r>
            <a:r>
              <a:rPr lang="en-US" altLang="zh-CN" sz="1600" dirty="0" err="1">
                <a:latin typeface="Microsoft YaHei"/>
                <a:cs typeface="Microsoft YaHei"/>
              </a:rPr>
              <a:t>znode</a:t>
            </a:r>
            <a:r>
              <a:rPr lang="zh-CN" altLang="en-US" sz="1600" dirty="0">
                <a:latin typeface="Microsoft YaHei"/>
                <a:cs typeface="Microsoft YaHei"/>
              </a:rPr>
              <a:t>删除，短</a:t>
            </a:r>
            <a:r>
              <a:rPr lang="zh-CN" altLang="en-US" sz="1600" spc="5" dirty="0">
                <a:latin typeface="Microsoft YaHei"/>
                <a:cs typeface="Microsoft YaHei"/>
              </a:rPr>
              <a:t>暂</a:t>
            </a:r>
            <a:r>
              <a:rPr lang="en-US" altLang="zh-CN" sz="1600" spc="5" dirty="0" err="1">
                <a:latin typeface="Microsoft YaHei"/>
                <a:cs typeface="Microsoft YaHei"/>
              </a:rPr>
              <a:t>znode</a:t>
            </a:r>
            <a:r>
              <a:rPr lang="zh-CN" altLang="en-US" sz="1600" spc="5" dirty="0">
                <a:latin typeface="Microsoft YaHei"/>
                <a:cs typeface="Microsoft YaHei"/>
              </a:rPr>
              <a:t>不可以有子节点</a:t>
            </a:r>
            <a:endParaRPr lang="zh-CN" altLang="en-US" sz="1600" dirty="0">
              <a:latin typeface="Microsoft YaHei"/>
              <a:cs typeface="Microsoft YaHei"/>
            </a:endParaRP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zh-CN" altLang="en-US" sz="1600" dirty="0">
                <a:latin typeface="Microsoft YaHei"/>
                <a:cs typeface="Microsoft YaHei"/>
              </a:rPr>
              <a:t>持久</a:t>
            </a:r>
            <a:r>
              <a:rPr lang="en-US" altLang="zh-CN" sz="1600" dirty="0" err="1">
                <a:latin typeface="Microsoft YaHei"/>
                <a:cs typeface="Microsoft YaHei"/>
              </a:rPr>
              <a:t>znode</a:t>
            </a:r>
            <a:r>
              <a:rPr lang="zh-CN" altLang="en-US" sz="1600" dirty="0">
                <a:latin typeface="Microsoft YaHei"/>
                <a:cs typeface="Microsoft YaHei"/>
              </a:rPr>
              <a:t>不依赖于客户端会话，只有当客户端明确要删除该持久</a:t>
            </a:r>
            <a:r>
              <a:rPr lang="en-US" altLang="zh-CN" sz="1600" dirty="0" err="1">
                <a:latin typeface="Microsoft YaHei"/>
                <a:cs typeface="Microsoft YaHei"/>
              </a:rPr>
              <a:t>znode</a:t>
            </a:r>
            <a:r>
              <a:rPr lang="zh-CN" altLang="en-US" sz="1600" spc="10" dirty="0">
                <a:latin typeface="Microsoft YaHei"/>
                <a:cs typeface="Microsoft YaHei"/>
              </a:rPr>
              <a:t>时才会被删除</a:t>
            </a:r>
            <a:endParaRPr lang="en-US" altLang="zh-CN" sz="1600" spc="10" dirty="0">
              <a:latin typeface="Microsoft YaHei"/>
              <a:cs typeface="Microsoft YaHei"/>
            </a:endParaRPr>
          </a:p>
          <a:p>
            <a:pPr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2000" spc="5" dirty="0" err="1">
                <a:latin typeface="Microsoft YaHei"/>
                <a:cs typeface="Microsoft YaHei"/>
              </a:rPr>
              <a:t>Znode</a:t>
            </a:r>
            <a:r>
              <a:rPr lang="zh-CN" altLang="en-US" sz="2000" spc="5" dirty="0">
                <a:latin typeface="Microsoft YaHei"/>
                <a:cs typeface="Microsoft YaHei"/>
              </a:rPr>
              <a:t>的类型在创建时确定并且之后不能再修改</a:t>
            </a:r>
            <a:endParaRPr lang="zh-CN" altLang="en-US" sz="2000" dirty="0">
              <a:latin typeface="Microsoft YaHei"/>
              <a:cs typeface="Microsoft YaHei"/>
            </a:endParaRPr>
          </a:p>
          <a:p>
            <a:pPr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2000" spc="5" dirty="0" err="1">
                <a:latin typeface="Microsoft YaHei"/>
                <a:cs typeface="Microsoft YaHei"/>
              </a:rPr>
              <a:t>Znode</a:t>
            </a:r>
            <a:r>
              <a:rPr lang="zh-CN" altLang="en-US" sz="2000" spc="5" dirty="0">
                <a:latin typeface="Microsoft YaHei"/>
                <a:cs typeface="Microsoft YaHei"/>
              </a:rPr>
              <a:t>有四种形式的目录节点</a:t>
            </a:r>
            <a:endParaRPr lang="zh-CN" altLang="en-US" sz="2000" dirty="0">
              <a:latin typeface="Microsoft YaHei"/>
              <a:cs typeface="Microsoft YaHei"/>
            </a:endParaRP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1600" spc="5">
                <a:latin typeface="Microsoft YaHei"/>
                <a:cs typeface="Microsoft YaHei"/>
              </a:rPr>
              <a:t>PERSISTENT</a:t>
            </a:r>
            <a:endParaRPr lang="en-US" altLang="zh-CN" sz="1600" dirty="0">
              <a:latin typeface="Microsoft YaHei"/>
              <a:cs typeface="Microsoft YaHei"/>
            </a:endParaRP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1600" spc="10">
                <a:latin typeface="Microsoft YaHei"/>
                <a:cs typeface="Microsoft YaHei"/>
              </a:rPr>
              <a:t>EPHEMERAL</a:t>
            </a:r>
            <a:endParaRPr lang="en-US" altLang="zh-CN" sz="1600" dirty="0">
              <a:latin typeface="Microsoft YaHei"/>
              <a:cs typeface="Microsoft YaHei"/>
            </a:endParaRP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1600" dirty="0">
                <a:latin typeface="Microsoft YaHei"/>
                <a:cs typeface="Microsoft YaHei"/>
              </a:rPr>
              <a:t>PERSISTENT_SEQUENTIAL</a:t>
            </a:r>
          </a:p>
          <a:p>
            <a:pPr lvl="1"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1600" dirty="0">
                <a:latin typeface="Microsoft YaHei"/>
                <a:cs typeface="Microsoft YaHei"/>
              </a:rPr>
              <a:t>EPHEMERAL_SEQUENTIAL</a:t>
            </a:r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410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7E41C-E26D-40CF-9594-254187F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C7660-4E19-4BE8-9E36-9EAE2393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事件监听</a:t>
            </a:r>
            <a:r>
              <a:rPr lang="en-US" altLang="zh-CN" sz="2800" dirty="0"/>
              <a:t>Watcher</a:t>
            </a:r>
          </a:p>
          <a:p>
            <a:pPr lvl="1"/>
            <a:r>
              <a:rPr lang="en-US" altLang="zh-CN" dirty="0"/>
              <a:t>Watcher </a:t>
            </a:r>
            <a:r>
              <a:rPr lang="zh-CN" altLang="en-US" dirty="0"/>
              <a:t>在 </a:t>
            </a:r>
            <a:r>
              <a:rPr lang="en-US" altLang="zh-CN" dirty="0" err="1"/>
              <a:t>ZooKeeper</a:t>
            </a:r>
            <a:r>
              <a:rPr lang="en-US" altLang="zh-CN" dirty="0"/>
              <a:t> </a:t>
            </a:r>
            <a:r>
              <a:rPr lang="zh-CN" altLang="en-US" dirty="0"/>
              <a:t>是一个核心功能，</a:t>
            </a:r>
            <a:r>
              <a:rPr lang="en-US" altLang="zh-CN" dirty="0"/>
              <a:t>Watcher </a:t>
            </a:r>
            <a:r>
              <a:rPr lang="zh-CN" altLang="en-US" dirty="0"/>
              <a:t>可以监控目录节点的数据变化以及子目录的变化，一旦这些状态发生变化，服务器就会通知所有设置在这个目录节点上的</a:t>
            </a:r>
            <a:r>
              <a:rPr lang="en-US" altLang="zh-CN" dirty="0"/>
              <a:t>Watcher</a:t>
            </a:r>
            <a:r>
              <a:rPr lang="zh-CN" altLang="en-US" dirty="0"/>
              <a:t>，从而每个客户端都很快知道它所  关注的目录节点的状态发生变化，而做出相应的反应</a:t>
            </a:r>
          </a:p>
          <a:p>
            <a:pPr lvl="1"/>
            <a:r>
              <a:rPr lang="zh-CN" altLang="en-US" dirty="0"/>
              <a:t>可以设置观察的操作：</a:t>
            </a:r>
            <a:r>
              <a:rPr lang="en-US" altLang="zh-CN" dirty="0" err="1"/>
              <a:t>exists,getChildren,getData</a:t>
            </a:r>
            <a:endParaRPr lang="en-US" altLang="zh-CN" dirty="0"/>
          </a:p>
          <a:p>
            <a:pPr lvl="1"/>
            <a:r>
              <a:rPr lang="zh-CN" altLang="en-US" dirty="0"/>
              <a:t>可以触发观察的操作：</a:t>
            </a:r>
            <a:r>
              <a:rPr lang="en-US" altLang="zh-CN" dirty="0" err="1"/>
              <a:t>create,delete,setData</a:t>
            </a:r>
            <a:endParaRPr lang="en-US" altLang="zh-CN" dirty="0"/>
          </a:p>
          <a:p>
            <a:pPr lvl="1"/>
            <a:endParaRPr lang="en-US" altLang="zh-CN" sz="1400" dirty="0"/>
          </a:p>
          <a:p>
            <a:r>
              <a:rPr lang="zh-CN" altLang="en-US" sz="1800" dirty="0"/>
              <a:t>回调</a:t>
            </a:r>
            <a:r>
              <a:rPr lang="en-US" altLang="zh-CN" sz="1800" dirty="0"/>
              <a:t>client</a:t>
            </a:r>
            <a:r>
              <a:rPr lang="zh-CN" altLang="en-US" sz="1800" dirty="0"/>
              <a:t>方法</a:t>
            </a:r>
            <a:endParaRPr lang="en-US" altLang="zh-CN" sz="1800" dirty="0"/>
          </a:p>
          <a:p>
            <a:r>
              <a:rPr lang="zh-CN" altLang="en-US" sz="1800" dirty="0"/>
              <a:t>业务核心代码在哪里？</a:t>
            </a:r>
            <a:endParaRPr lang="en-US" altLang="zh-CN" sz="1800" dirty="0"/>
          </a:p>
          <a:p>
            <a:pPr lvl="1"/>
            <a:r>
              <a:rPr lang="en-US" altLang="zh-CN" sz="1400" dirty="0"/>
              <a:t>client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7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6D29E-B3E2-4F9F-8C69-F76CF09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7C4877E-9874-46EF-9A3E-3135A500C9FB}"/>
              </a:ext>
            </a:extLst>
          </p:cNvPr>
          <p:cNvSpPr/>
          <p:nvPr/>
        </p:nvSpPr>
        <p:spPr>
          <a:xfrm>
            <a:off x="608076" y="1412747"/>
            <a:ext cx="7968996" cy="4786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9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1C277-5807-45AF-9C2E-4CF7A3F2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paxos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E9B58-4419-4A2C-BA1B-8E2DBA5B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 sz="7200" b="1" dirty="0">
                <a:solidFill>
                  <a:srgbClr val="FF0000"/>
                </a:solidFill>
              </a:rPr>
              <a:t>攘其外必先安其内</a:t>
            </a:r>
            <a:endParaRPr lang="en-US" altLang="zh-CN" sz="72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7200" b="1" dirty="0" err="1">
                <a:solidFill>
                  <a:srgbClr val="FF0000"/>
                </a:solidFill>
              </a:rPr>
              <a:t>zk</a:t>
            </a:r>
            <a:r>
              <a:rPr lang="zh-CN" altLang="en-US" sz="7200" b="1">
                <a:solidFill>
                  <a:srgbClr val="FF0000"/>
                </a:solidFill>
              </a:rPr>
              <a:t>：</a:t>
            </a:r>
            <a:r>
              <a:rPr lang="en-US" altLang="zh-CN" sz="7200" b="1">
                <a:solidFill>
                  <a:srgbClr val="FF0000"/>
                </a:solidFill>
              </a:rPr>
              <a:t>service</a:t>
            </a:r>
            <a:endParaRPr lang="en-US" altLang="zh-CN" sz="7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7200" b="1" dirty="0">
                <a:solidFill>
                  <a:srgbClr val="FF0000"/>
                </a:solidFill>
              </a:rPr>
              <a:t>简单：原语</a:t>
            </a:r>
          </a:p>
        </p:txBody>
      </p:sp>
    </p:spTree>
    <p:extLst>
      <p:ext uri="{BB962C8B-B14F-4D97-AF65-F5344CB8AC3E}">
        <p14:creationId xmlns:p14="http://schemas.microsoft.com/office/powerpoint/2010/main" val="1210199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7F029-582C-4584-86E3-6336FF59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实现原理：（理论）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36B42-97FF-4C76-9A36-7B90082D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2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7E41C-E26D-40CF-9594-254187F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C7660-4E19-4BE8-9E36-9EAE2393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原子消息广播协议</a:t>
            </a:r>
            <a:r>
              <a:rPr lang="en-US" altLang="zh-CN" sz="1800"/>
              <a:t>ZAB</a:t>
            </a:r>
          </a:p>
          <a:p>
            <a:pPr lvl="1"/>
            <a:r>
              <a:rPr lang="en-US" altLang="zh-CN" sz="1600"/>
              <a:t>cap</a:t>
            </a:r>
          </a:p>
          <a:p>
            <a:pPr lvl="1"/>
            <a:r>
              <a:rPr lang="en-US" altLang="zh-CN" sz="1600"/>
              <a:t>paxos</a:t>
            </a:r>
          </a:p>
          <a:p>
            <a:pPr lvl="2"/>
            <a:r>
              <a:rPr lang="en-US" altLang="zh-CN" sz="1400"/>
              <a:t>raft</a:t>
            </a:r>
          </a:p>
          <a:p>
            <a:pPr lvl="2"/>
            <a:r>
              <a:rPr lang="en-US" altLang="zh-CN" sz="1400"/>
              <a:t>zab</a:t>
            </a:r>
          </a:p>
          <a:p>
            <a:pPr lvl="1"/>
            <a:r>
              <a:rPr lang="en-US" altLang="zh-CN" sz="1600"/>
              <a:t>ZAB</a:t>
            </a:r>
            <a:r>
              <a:rPr lang="zh-CN" altLang="en-US" sz="1600"/>
              <a:t>：</a:t>
            </a:r>
            <a:endParaRPr lang="en-US" altLang="zh-CN" sz="1600"/>
          </a:p>
          <a:p>
            <a:pPr lvl="2"/>
            <a:r>
              <a:rPr lang="en-US" altLang="zh-CN" sz="1400"/>
              <a:t>myid/serverID</a:t>
            </a:r>
          </a:p>
          <a:p>
            <a:pPr lvl="2"/>
            <a:r>
              <a:rPr lang="en-US" altLang="zh-CN" sz="1400"/>
              <a:t>zxid</a:t>
            </a:r>
            <a:r>
              <a:rPr lang="zh-CN" altLang="en-US" sz="1400"/>
              <a:t>，</a:t>
            </a:r>
            <a:endParaRPr lang="en-US" altLang="zh-CN" sz="1400"/>
          </a:p>
          <a:p>
            <a:pPr lvl="3"/>
            <a:r>
              <a:rPr lang="en-US" altLang="zh-CN" sz="1200"/>
              <a:t>epoch</a:t>
            </a:r>
          </a:p>
          <a:p>
            <a:pPr lvl="3"/>
            <a:r>
              <a:rPr lang="en-US" altLang="zh-CN" sz="1200"/>
              <a:t>numID</a:t>
            </a:r>
          </a:p>
          <a:p>
            <a:r>
              <a:rPr lang="zh-CN" altLang="en-US" sz="1800"/>
              <a:t>模式：</a:t>
            </a:r>
            <a:endParaRPr lang="en-US" altLang="zh-CN" sz="1800"/>
          </a:p>
          <a:p>
            <a:pPr lvl="1"/>
            <a:r>
              <a:rPr lang="zh-CN" altLang="en-US" sz="1400"/>
              <a:t>恢复模式</a:t>
            </a:r>
            <a:endParaRPr lang="en-US" altLang="zh-CN" sz="1400"/>
          </a:p>
          <a:p>
            <a:pPr lvl="2"/>
            <a:r>
              <a:rPr lang="zh-CN" altLang="en-US" sz="1200"/>
              <a:t>无主，无服务</a:t>
            </a:r>
            <a:endParaRPr lang="en-US" altLang="zh-CN" sz="1200"/>
          </a:p>
          <a:p>
            <a:pPr lvl="2"/>
            <a:r>
              <a:rPr lang="zh-CN" altLang="en-US" sz="1200"/>
              <a:t>选举</a:t>
            </a:r>
            <a:r>
              <a:rPr lang="en-US" altLang="zh-CN" sz="1200"/>
              <a:t>leader</a:t>
            </a:r>
          </a:p>
          <a:p>
            <a:pPr lvl="1"/>
            <a:r>
              <a:rPr lang="zh-CN" altLang="en-US" sz="1400"/>
              <a:t>广播模式</a:t>
            </a:r>
            <a:endParaRPr lang="en-US" altLang="zh-CN" sz="1400"/>
          </a:p>
          <a:p>
            <a:pPr lvl="2"/>
            <a:r>
              <a:rPr lang="zh-CN" altLang="en-US" sz="1200"/>
              <a:t>主从模式</a:t>
            </a:r>
            <a:endParaRPr lang="en-US" altLang="zh-CN" sz="1200"/>
          </a:p>
          <a:p>
            <a:pPr lvl="2"/>
            <a:r>
              <a:rPr lang="en-US" altLang="zh-CN" sz="1200"/>
              <a:t>leader</a:t>
            </a:r>
            <a:r>
              <a:rPr lang="zh-CN" altLang="en-US" sz="1200"/>
              <a:t>维护事物的唯一和有序性</a:t>
            </a:r>
            <a:endParaRPr lang="en-US" altLang="zh-CN" sz="1200"/>
          </a:p>
          <a:p>
            <a:pPr lvl="2"/>
            <a:r>
              <a:rPr lang="zh-CN" altLang="en-US" sz="1200"/>
              <a:t>队列机制</a:t>
            </a:r>
          </a:p>
        </p:txBody>
      </p:sp>
    </p:spTree>
    <p:extLst>
      <p:ext uri="{BB962C8B-B14F-4D97-AF65-F5344CB8AC3E}">
        <p14:creationId xmlns:p14="http://schemas.microsoft.com/office/powerpoint/2010/main" val="223044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AA757-1E49-4334-9ADB-3C0407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C9BC9-7F30-4301-BE35-0BFE1D92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>
              <a:lnSpc>
                <a:spcPts val="3350"/>
              </a:lnSpc>
              <a:spcBef>
                <a:spcPts val="120"/>
              </a:spcBef>
            </a:pPr>
            <a:r>
              <a:rPr lang="en-US" altLang="zh-CN">
                <a:latin typeface="Microsoft YaHei"/>
                <a:cs typeface="Microsoft YaHei"/>
              </a:rPr>
              <a:t>Zookeeper</a:t>
            </a:r>
            <a:r>
              <a:rPr lang="zh-CN" altLang="en-US">
                <a:latin typeface="Microsoft YaHei"/>
                <a:cs typeface="Microsoft YaHei"/>
              </a:rPr>
              <a:t>的核心是原子广播，这个机制保证了各个</a:t>
            </a:r>
            <a:r>
              <a:rPr lang="en-US" altLang="zh-CN" spc="5">
                <a:latin typeface="Microsoft YaHei"/>
                <a:cs typeface="Microsoft YaHei"/>
              </a:rPr>
              <a:t>server</a:t>
            </a:r>
            <a:r>
              <a:rPr lang="zh-CN" altLang="en-US" spc="5">
                <a:latin typeface="Microsoft YaHei"/>
                <a:cs typeface="Microsoft YaHei"/>
              </a:rPr>
              <a:t>之间的同步。实现这个机制的协议叫做</a:t>
            </a:r>
            <a:r>
              <a:rPr lang="en-US" altLang="zh-CN" spc="5">
                <a:latin typeface="Microsoft YaHei"/>
                <a:cs typeface="Microsoft YaHei"/>
              </a:rPr>
              <a:t>Zab</a:t>
            </a:r>
            <a:r>
              <a:rPr lang="zh-CN" altLang="en-US" spc="5">
                <a:latin typeface="Microsoft YaHei"/>
                <a:cs typeface="Microsoft YaHei"/>
              </a:rPr>
              <a:t>协议。</a:t>
            </a:r>
            <a:endParaRPr lang="en-US" altLang="zh-CN" spc="5">
              <a:latin typeface="Microsoft YaHei"/>
              <a:cs typeface="Microsoft YaHei"/>
            </a:endParaRPr>
          </a:p>
          <a:p>
            <a:pPr marL="355600" marR="5080" indent="-343535">
              <a:lnSpc>
                <a:spcPts val="3350"/>
              </a:lnSpc>
              <a:spcBef>
                <a:spcPts val="120"/>
              </a:spcBef>
            </a:pPr>
            <a:r>
              <a:rPr lang="en-US" altLang="zh-CN" spc="5">
                <a:solidFill>
                  <a:srgbClr val="FF0000"/>
                </a:solidFill>
                <a:latin typeface="Microsoft YaHei"/>
                <a:cs typeface="Microsoft YaHei"/>
              </a:rPr>
              <a:t>Zab</a:t>
            </a:r>
            <a:r>
              <a:rPr lang="zh-CN" altLang="en-US" spc="5">
                <a:latin typeface="Microsoft YaHei"/>
                <a:cs typeface="Microsoft YaHei"/>
              </a:rPr>
              <a:t>协议有两种模式：</a:t>
            </a:r>
            <a:endParaRPr lang="en-US" altLang="zh-CN" spc="5">
              <a:latin typeface="Microsoft YaHei"/>
              <a:cs typeface="Microsoft YaHei"/>
            </a:endParaRPr>
          </a:p>
          <a:p>
            <a:pPr marL="755650" marR="5080" lvl="1" indent="-343535">
              <a:lnSpc>
                <a:spcPts val="3350"/>
              </a:lnSpc>
              <a:spcBef>
                <a:spcPts val="120"/>
              </a:spcBef>
            </a:pPr>
            <a:r>
              <a:rPr lang="zh-CN" altLang="en-US" spc="5">
                <a:latin typeface="Microsoft YaHei"/>
                <a:cs typeface="Microsoft YaHei"/>
              </a:rPr>
              <a:t>恢复模式</a:t>
            </a:r>
            <a:endParaRPr lang="en-US" altLang="zh-CN" spc="5">
              <a:latin typeface="Microsoft YaHei"/>
              <a:cs typeface="Microsoft YaHei"/>
            </a:endParaRPr>
          </a:p>
          <a:p>
            <a:pPr marL="755650" marR="5080" lvl="1" indent="-343535">
              <a:lnSpc>
                <a:spcPts val="3350"/>
              </a:lnSpc>
              <a:spcBef>
                <a:spcPts val="120"/>
              </a:spcBef>
            </a:pPr>
            <a:r>
              <a:rPr lang="zh-CN" altLang="en-US" spc="5">
                <a:latin typeface="Microsoft YaHei"/>
                <a:cs typeface="Microsoft YaHei"/>
              </a:rPr>
              <a:t>广</a:t>
            </a:r>
            <a:r>
              <a:rPr lang="zh-CN" altLang="en-US">
                <a:latin typeface="Microsoft YaHei"/>
                <a:cs typeface="Microsoft YaHei"/>
              </a:rPr>
              <a:t>播模式。</a:t>
            </a:r>
            <a:endParaRPr lang="en-US" altLang="zh-CN">
              <a:latin typeface="Microsoft YaHei"/>
              <a:cs typeface="Microsoft YaHei"/>
            </a:endParaRPr>
          </a:p>
          <a:p>
            <a:pPr marL="355600" marR="5080" indent="-343535">
              <a:lnSpc>
                <a:spcPts val="3350"/>
              </a:lnSpc>
              <a:spcBef>
                <a:spcPts val="120"/>
              </a:spcBef>
            </a:pPr>
            <a:r>
              <a:rPr lang="zh-CN" altLang="en-US">
                <a:latin typeface="Microsoft YaHei"/>
                <a:cs typeface="Microsoft YaHei"/>
              </a:rPr>
              <a:t>当服务启动或者在领导者崩溃后</a:t>
            </a:r>
            <a:endParaRPr lang="en-US" altLang="zh-CN">
              <a:latin typeface="Microsoft YaHei"/>
              <a:cs typeface="Microsoft YaHei"/>
            </a:endParaRPr>
          </a:p>
          <a:p>
            <a:pPr marL="755650" marR="5080" lvl="1" indent="-343535">
              <a:lnSpc>
                <a:spcPts val="3350"/>
              </a:lnSpc>
              <a:spcBef>
                <a:spcPts val="120"/>
              </a:spcBef>
            </a:pPr>
            <a:r>
              <a:rPr lang="en-US" altLang="zh-CN">
                <a:latin typeface="Microsoft YaHei"/>
                <a:cs typeface="Microsoft YaHei"/>
              </a:rPr>
              <a:t>Zab</a:t>
            </a:r>
            <a:r>
              <a:rPr lang="zh-CN" altLang="en-US">
                <a:latin typeface="Microsoft YaHei"/>
                <a:cs typeface="Microsoft YaHei"/>
              </a:rPr>
              <a:t>就进入了恢复模式，</a:t>
            </a:r>
            <a:endParaRPr lang="en-US" altLang="zh-CN">
              <a:latin typeface="Microsoft YaHei"/>
              <a:cs typeface="Microsoft YaHei"/>
            </a:endParaRPr>
          </a:p>
          <a:p>
            <a:pPr marL="755650" marR="5080" lvl="1" indent="-343535">
              <a:lnSpc>
                <a:spcPts val="3350"/>
              </a:lnSpc>
              <a:spcBef>
                <a:spcPts val="120"/>
              </a:spcBef>
            </a:pPr>
            <a:r>
              <a:rPr lang="zh-CN" altLang="en-US">
                <a:latin typeface="Microsoft YaHei"/>
                <a:cs typeface="Microsoft YaHei"/>
              </a:rPr>
              <a:t>当领导者被选举出来，且大多数</a:t>
            </a:r>
            <a:r>
              <a:rPr lang="en-US" altLang="zh-CN" spc="5">
                <a:latin typeface="Microsoft YaHei"/>
                <a:cs typeface="Microsoft YaHei"/>
              </a:rPr>
              <a:t>server</a:t>
            </a:r>
            <a:r>
              <a:rPr lang="zh-CN" altLang="en-US" spc="5">
                <a:latin typeface="Microsoft YaHei"/>
                <a:cs typeface="Microsoft YaHei"/>
              </a:rPr>
              <a:t>的完成了和</a:t>
            </a:r>
            <a:r>
              <a:rPr lang="en-US" altLang="zh-CN" spc="5">
                <a:latin typeface="Microsoft YaHei"/>
                <a:cs typeface="Microsoft YaHei"/>
              </a:rPr>
              <a:t>leader</a:t>
            </a:r>
            <a:r>
              <a:rPr lang="zh-CN" altLang="en-US" spc="5">
                <a:latin typeface="Microsoft YaHei"/>
                <a:cs typeface="Microsoft YaHei"/>
              </a:rPr>
              <a:t>的状态同步以后，恢复模式就结束了。</a:t>
            </a:r>
            <a:endParaRPr lang="en-US" altLang="zh-CN" spc="5">
              <a:latin typeface="Microsoft YaHei"/>
              <a:cs typeface="Microsoft YaHei"/>
            </a:endParaRPr>
          </a:p>
          <a:p>
            <a:pPr marL="355600" marR="5080" indent="-343535">
              <a:lnSpc>
                <a:spcPts val="3350"/>
              </a:lnSpc>
              <a:spcBef>
                <a:spcPts val="120"/>
              </a:spcBef>
            </a:pPr>
            <a:r>
              <a:rPr lang="zh-CN" altLang="en-US" spc="5">
                <a:latin typeface="Microsoft YaHei"/>
                <a:cs typeface="Microsoft YaHei"/>
              </a:rPr>
              <a:t>状态同步保证了</a:t>
            </a:r>
            <a:r>
              <a:rPr lang="en-US" altLang="zh-CN" spc="5">
                <a:latin typeface="Microsoft YaHei"/>
                <a:cs typeface="Microsoft YaHei"/>
              </a:rPr>
              <a:t>leader</a:t>
            </a:r>
            <a:r>
              <a:rPr lang="zh-CN" altLang="en-US" spc="5">
                <a:latin typeface="Microsoft YaHei"/>
                <a:cs typeface="Microsoft YaHei"/>
              </a:rPr>
              <a:t>和</a:t>
            </a:r>
            <a:r>
              <a:rPr lang="en-US" altLang="zh-CN" spc="5">
                <a:latin typeface="Microsoft YaHei"/>
                <a:cs typeface="Microsoft YaHei"/>
              </a:rPr>
              <a:t>server</a:t>
            </a:r>
            <a:r>
              <a:rPr lang="zh-CN" altLang="en-US" spc="5">
                <a:latin typeface="Microsoft YaHei"/>
                <a:cs typeface="Microsoft YaHei"/>
              </a:rPr>
              <a:t>具有相同的系统状态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86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0CF77-EBC5-4A7A-A8DB-785B4E6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DA5C0-F018-40B9-A456-227A752B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>
              <a:lnSpc>
                <a:spcPts val="3350"/>
              </a:lnSpc>
              <a:spcBef>
                <a:spcPts val="114"/>
              </a:spcBef>
            </a:pPr>
            <a:r>
              <a:rPr lang="zh-CN" altLang="en-US">
                <a:latin typeface="Microsoft YaHei"/>
                <a:cs typeface="Microsoft YaHei"/>
              </a:rPr>
              <a:t>广播模式需要保证</a:t>
            </a:r>
            <a:r>
              <a:rPr lang="en-US" altLang="zh-CN">
                <a:latin typeface="Microsoft YaHei"/>
                <a:cs typeface="Microsoft YaHei"/>
              </a:rPr>
              <a:t>proposal</a:t>
            </a:r>
            <a:r>
              <a:rPr lang="zh-CN" altLang="en-US">
                <a:latin typeface="Microsoft YaHei"/>
                <a:cs typeface="Microsoft YaHei"/>
              </a:rPr>
              <a:t>被按顺序处理，因此</a:t>
            </a:r>
            <a:r>
              <a:rPr lang="en-US" altLang="zh-CN">
                <a:latin typeface="Microsoft YaHei"/>
                <a:cs typeface="Microsoft YaHei"/>
              </a:rPr>
              <a:t>zk</a:t>
            </a:r>
            <a:r>
              <a:rPr lang="zh-CN" altLang="en-US">
                <a:latin typeface="Microsoft YaHei"/>
                <a:cs typeface="Microsoft YaHei"/>
              </a:rPr>
              <a:t>采用了递增的事务</a:t>
            </a:r>
            <a:r>
              <a:rPr lang="en-US" altLang="zh-CN">
                <a:latin typeface="Microsoft YaHei"/>
                <a:cs typeface="Microsoft YaHei"/>
              </a:rPr>
              <a:t>id</a:t>
            </a:r>
            <a:r>
              <a:rPr lang="zh-CN" altLang="en-US">
                <a:latin typeface="Microsoft YaHei"/>
                <a:cs typeface="Microsoft YaHei"/>
              </a:rPr>
              <a:t>号</a:t>
            </a:r>
            <a:r>
              <a:rPr lang="en-US" altLang="zh-CN">
                <a:latin typeface="Microsoft YaHei"/>
                <a:cs typeface="Microsoft YaHei"/>
              </a:rPr>
              <a:t>(zxid)</a:t>
            </a:r>
            <a:r>
              <a:rPr lang="zh-CN" altLang="en-US">
                <a:latin typeface="Microsoft YaHei"/>
                <a:cs typeface="Microsoft YaHei"/>
              </a:rPr>
              <a:t>来保证。</a:t>
            </a:r>
            <a:endParaRPr lang="en-US" altLang="zh-CN">
              <a:latin typeface="Microsoft YaHei"/>
              <a:cs typeface="Microsoft YaHei"/>
            </a:endParaRPr>
          </a:p>
          <a:p>
            <a:pPr marL="355600" marR="5080" indent="-343535">
              <a:lnSpc>
                <a:spcPts val="3350"/>
              </a:lnSpc>
              <a:spcBef>
                <a:spcPts val="114"/>
              </a:spcBef>
            </a:pPr>
            <a:r>
              <a:rPr lang="zh-CN" altLang="en-US">
                <a:latin typeface="Microsoft YaHei"/>
                <a:cs typeface="Microsoft YaHei"/>
              </a:rPr>
              <a:t>所有的提议  </a:t>
            </a:r>
            <a:r>
              <a:rPr lang="en-US" altLang="zh-CN">
                <a:latin typeface="Microsoft YaHei"/>
                <a:cs typeface="Microsoft YaHei"/>
              </a:rPr>
              <a:t>(proposal)</a:t>
            </a:r>
            <a:r>
              <a:rPr lang="zh-CN" altLang="en-US">
                <a:latin typeface="Microsoft YaHei"/>
                <a:cs typeface="Microsoft YaHei"/>
              </a:rPr>
              <a:t>都在被提出的时候加上了</a:t>
            </a:r>
            <a:r>
              <a:rPr lang="en-US" altLang="zh-CN">
                <a:latin typeface="Microsoft YaHei"/>
                <a:cs typeface="Microsoft YaHei"/>
              </a:rPr>
              <a:t>zxid</a:t>
            </a:r>
            <a:r>
              <a:rPr lang="zh-CN" altLang="en-US">
                <a:latin typeface="Microsoft YaHei"/>
                <a:cs typeface="Microsoft YaHei"/>
              </a:rPr>
              <a:t>。</a:t>
            </a:r>
            <a:endParaRPr lang="en-US" altLang="zh-CN">
              <a:latin typeface="Microsoft YaHei"/>
              <a:cs typeface="Microsoft YaHei"/>
            </a:endParaRPr>
          </a:p>
          <a:p>
            <a:pPr marL="355600" marR="5080" indent="-343535">
              <a:lnSpc>
                <a:spcPts val="3350"/>
              </a:lnSpc>
              <a:spcBef>
                <a:spcPts val="114"/>
              </a:spcBef>
            </a:pPr>
            <a:r>
              <a:rPr lang="zh-CN" altLang="en-US">
                <a:latin typeface="Microsoft YaHei"/>
                <a:cs typeface="Microsoft YaHei"/>
              </a:rPr>
              <a:t>实现中</a:t>
            </a:r>
            <a:r>
              <a:rPr lang="en-US" altLang="zh-CN">
                <a:latin typeface="Microsoft YaHei"/>
                <a:cs typeface="Microsoft YaHei"/>
              </a:rPr>
              <a:t>zxid</a:t>
            </a:r>
            <a:r>
              <a:rPr lang="zh-CN" altLang="en-US">
                <a:latin typeface="Microsoft YaHei"/>
                <a:cs typeface="Microsoft YaHei"/>
              </a:rPr>
              <a:t>是一个</a:t>
            </a:r>
            <a:r>
              <a:rPr lang="en-US" altLang="zh-CN">
                <a:latin typeface="Microsoft YaHei"/>
                <a:cs typeface="Microsoft YaHei"/>
              </a:rPr>
              <a:t>64</a:t>
            </a:r>
            <a:r>
              <a:rPr lang="zh-CN" altLang="en-US">
                <a:latin typeface="Microsoft YaHei"/>
                <a:cs typeface="Microsoft YaHei"/>
              </a:rPr>
              <a:t>为的数字，它高</a:t>
            </a:r>
            <a:r>
              <a:rPr lang="en-US" altLang="zh-CN">
                <a:latin typeface="Microsoft YaHei"/>
                <a:cs typeface="Microsoft YaHei"/>
              </a:rPr>
              <a:t>32</a:t>
            </a:r>
            <a:r>
              <a:rPr lang="zh-CN" altLang="en-US">
                <a:latin typeface="Microsoft YaHei"/>
                <a:cs typeface="Microsoft YaHei"/>
              </a:rPr>
              <a:t>位是</a:t>
            </a:r>
            <a:r>
              <a:rPr lang="en-US" altLang="zh-CN">
                <a:latin typeface="Microsoft YaHei"/>
                <a:cs typeface="Microsoft YaHei"/>
              </a:rPr>
              <a:t>epoch</a:t>
            </a:r>
            <a:r>
              <a:rPr lang="zh-CN" altLang="en-US">
                <a:latin typeface="Microsoft YaHei"/>
                <a:cs typeface="Microsoft YaHei"/>
              </a:rPr>
              <a:t>用来标识  </a:t>
            </a:r>
            <a:r>
              <a:rPr lang="en-US" altLang="zh-CN">
                <a:latin typeface="Microsoft YaHei"/>
                <a:cs typeface="Microsoft YaHei"/>
              </a:rPr>
              <a:t>leader</a:t>
            </a:r>
            <a:r>
              <a:rPr lang="zh-CN" altLang="en-US">
                <a:latin typeface="Microsoft YaHei"/>
                <a:cs typeface="Microsoft YaHei"/>
              </a:rPr>
              <a:t>关系是否改变，每次一个</a:t>
            </a:r>
            <a:r>
              <a:rPr lang="en-US" altLang="zh-CN">
                <a:latin typeface="Microsoft YaHei"/>
                <a:cs typeface="Microsoft YaHei"/>
              </a:rPr>
              <a:t>leader</a:t>
            </a:r>
            <a:r>
              <a:rPr lang="zh-CN" altLang="en-US">
                <a:latin typeface="Microsoft YaHei"/>
                <a:cs typeface="Microsoft YaHei"/>
              </a:rPr>
              <a:t>被选出来，它都会有一个新的</a:t>
            </a:r>
            <a:r>
              <a:rPr lang="en-US" altLang="zh-CN">
                <a:latin typeface="Microsoft YaHei"/>
                <a:cs typeface="Microsoft YaHei"/>
              </a:rPr>
              <a:t>epoch</a:t>
            </a:r>
            <a:r>
              <a:rPr lang="zh-CN" altLang="en-US">
                <a:latin typeface="Microsoft YaHei"/>
                <a:cs typeface="Microsoft YaHei"/>
              </a:rPr>
              <a:t>，低</a:t>
            </a:r>
            <a:r>
              <a:rPr lang="en-US" altLang="zh-CN">
                <a:latin typeface="Microsoft YaHei"/>
                <a:cs typeface="Microsoft YaHei"/>
              </a:rPr>
              <a:t>32</a:t>
            </a:r>
            <a:r>
              <a:rPr lang="zh-CN" altLang="en-US">
                <a:latin typeface="Microsoft YaHei"/>
                <a:cs typeface="Microsoft YaHei"/>
              </a:rPr>
              <a:t>位是个递增计数。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5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12BB1-B9ED-4050-9E21-BDEB0472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广播模式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45710-5550-4213-A800-DC6D8D2C8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36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8F8E4-CFE6-44BB-9A9F-FF6614D5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EE08EB17-BA39-4258-AA12-746793BA3011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71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5FF1F-1773-4E6F-894F-D8154828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恢复模式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87790-77AA-47CE-BA34-0E387934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Leader</a:t>
            </a:r>
            <a:r>
              <a:rPr lang="zh-CN" altLang="en-US"/>
              <a:t>选举：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首先，是在一种无主的模型下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毛遂自荐：自我投票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需要对事实，对黑白，对正反的自我判断</a:t>
            </a:r>
            <a:endParaRPr lang="en-US" altLang="zh-CN"/>
          </a:p>
          <a:p>
            <a:pPr lvl="1"/>
            <a:r>
              <a:rPr lang="zh-CN" altLang="en-US"/>
              <a:t>公开、公正、公平或者说准确的选出有能力者</a:t>
            </a:r>
            <a:endParaRPr lang="en-US" altLang="zh-CN"/>
          </a:p>
          <a:p>
            <a:pPr lvl="2"/>
            <a:r>
              <a:rPr lang="zh-CN" altLang="en-US"/>
              <a:t>公平竞争：</a:t>
            </a:r>
            <a:r>
              <a:rPr lang="en-US" altLang="zh-CN"/>
              <a:t>zxid</a:t>
            </a:r>
            <a:r>
              <a:rPr lang="zh-CN" altLang="en-US"/>
              <a:t>事务</a:t>
            </a:r>
            <a:r>
              <a:rPr lang="en-US" altLang="zh-CN"/>
              <a:t>id</a:t>
            </a:r>
            <a:r>
              <a:rPr lang="zh-CN" altLang="en-US"/>
              <a:t>最大的持有的数据最新</a:t>
            </a:r>
            <a:endParaRPr lang="en-US" altLang="zh-CN"/>
          </a:p>
          <a:p>
            <a:pPr lvl="2"/>
            <a:r>
              <a:rPr lang="zh-CN" altLang="en-US"/>
              <a:t>说出事实真相：传递投票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376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76F82-40F8-4F12-B703-5A5F3B8B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，判定（</a:t>
            </a:r>
            <a:r>
              <a:rPr lang="en-US" altLang="zh-CN"/>
              <a:t>zxid</a:t>
            </a:r>
            <a:r>
              <a:rPr lang="zh-CN" altLang="en-US"/>
              <a:t>，</a:t>
            </a:r>
            <a:r>
              <a:rPr lang="en-US" altLang="zh-CN"/>
              <a:t>myid</a:t>
            </a:r>
            <a:r>
              <a:rPr lang="zh-CN" altLang="en-US"/>
              <a:t>）；</a:t>
            </a:r>
            <a:r>
              <a:rPr lang="en-US" altLang="zh-CN"/>
              <a:t>2</a:t>
            </a:r>
            <a:r>
              <a:rPr lang="zh-CN" altLang="en-US"/>
              <a:t>，投票传递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43B60-73AE-4EBA-957D-A499B33A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zxid   &lt;</a:t>
            </a:r>
            <a:r>
              <a:rPr lang="zh-CN" altLang="en-US"/>
              <a:t>从</a:t>
            </a:r>
            <a:r>
              <a:rPr lang="en-US" altLang="zh-CN"/>
              <a:t>paxos </a:t>
            </a:r>
            <a:r>
              <a:rPr lang="zh-CN" altLang="en-US"/>
              <a:t>到 </a:t>
            </a:r>
            <a:r>
              <a:rPr lang="en-US" altLang="zh-CN"/>
              <a:t>zookeeper&gt;</a:t>
            </a:r>
            <a:endParaRPr lang="en-US" altLang="zh-CN" dirty="0"/>
          </a:p>
          <a:p>
            <a:r>
              <a:rPr lang="en-US" altLang="zh-CN" dirty="0" err="1"/>
              <a:t>myid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2E8FF38-E915-4267-A5B2-631AE7B0C88F}"/>
              </a:ext>
            </a:extLst>
          </p:cNvPr>
          <p:cNvSpPr/>
          <p:nvPr/>
        </p:nvSpPr>
        <p:spPr>
          <a:xfrm>
            <a:off x="1979712" y="170080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z:2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s:2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7C7AD0-6C78-4C7F-8DCD-21385BE77C17}"/>
              </a:ext>
            </a:extLst>
          </p:cNvPr>
          <p:cNvSpPr/>
          <p:nvPr/>
        </p:nvSpPr>
        <p:spPr>
          <a:xfrm>
            <a:off x="3536165" y="5305419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535E662-0C9F-4B83-B6B4-FBF0A9B190F7}"/>
              </a:ext>
            </a:extLst>
          </p:cNvPr>
          <p:cNvSpPr/>
          <p:nvPr/>
        </p:nvSpPr>
        <p:spPr>
          <a:xfrm>
            <a:off x="1294888" y="355284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z:2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s:1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00F3883-C4D1-4FB0-9672-33EF703D0BDA}"/>
              </a:ext>
            </a:extLst>
          </p:cNvPr>
          <p:cNvSpPr/>
          <p:nvPr/>
        </p:nvSpPr>
        <p:spPr>
          <a:xfrm>
            <a:off x="5335893" y="407707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z:3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s:4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288A869-A056-43FE-97ED-5C554B83CA9F}"/>
              </a:ext>
            </a:extLst>
          </p:cNvPr>
          <p:cNvSpPr/>
          <p:nvPr/>
        </p:nvSpPr>
        <p:spPr>
          <a:xfrm>
            <a:off x="4932040" y="170080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z:3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s:3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7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E8FF38-E915-4267-A5B2-631AE7B0C88F}"/>
              </a:ext>
            </a:extLst>
          </p:cNvPr>
          <p:cNvSpPr/>
          <p:nvPr/>
        </p:nvSpPr>
        <p:spPr>
          <a:xfrm>
            <a:off x="3635896" y="220486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E8FF38-E915-4267-A5B2-631AE7B0C88F}"/>
              </a:ext>
            </a:extLst>
          </p:cNvPr>
          <p:cNvSpPr/>
          <p:nvPr/>
        </p:nvSpPr>
        <p:spPr>
          <a:xfrm>
            <a:off x="5004048" y="378904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E8FF38-E915-4267-A5B2-631AE7B0C88F}"/>
              </a:ext>
            </a:extLst>
          </p:cNvPr>
          <p:cNvSpPr/>
          <p:nvPr/>
        </p:nvSpPr>
        <p:spPr>
          <a:xfrm>
            <a:off x="2411760" y="364502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2879812" y="2924944"/>
            <a:ext cx="82809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5" idx="5"/>
          </p:cNvCxnSpPr>
          <p:nvPr/>
        </p:nvCxnSpPr>
        <p:spPr>
          <a:xfrm flipH="1" flipV="1">
            <a:off x="4434911" y="3003879"/>
            <a:ext cx="1037189" cy="78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C2E8FF38-E915-4267-A5B2-631AE7B0C88F}"/>
              </a:ext>
            </a:extLst>
          </p:cNvPr>
          <p:cNvSpPr/>
          <p:nvPr/>
        </p:nvSpPr>
        <p:spPr>
          <a:xfrm>
            <a:off x="3498807" y="5031303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7" idx="5"/>
          </p:cNvCxnSpPr>
          <p:nvPr/>
        </p:nvCxnSpPr>
        <p:spPr>
          <a:xfrm flipH="1" flipV="1">
            <a:off x="3210775" y="4444039"/>
            <a:ext cx="756084" cy="58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7"/>
            <a:endCxn id="6" idx="3"/>
          </p:cNvCxnSpPr>
          <p:nvPr/>
        </p:nvCxnSpPr>
        <p:spPr>
          <a:xfrm flipV="1">
            <a:off x="4297822" y="4588055"/>
            <a:ext cx="843315" cy="58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11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6A3BC-78E0-4691-9864-39768F99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43877" y="1459040"/>
            <a:ext cx="1296144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node01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48106" y="4077072"/>
            <a:ext cx="1296144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node03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07904" y="1456481"/>
            <a:ext cx="1296144" cy="1224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node02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6"/>
            <a:endCxn id="6" idx="2"/>
          </p:cNvCxnSpPr>
          <p:nvPr/>
        </p:nvCxnSpPr>
        <p:spPr>
          <a:xfrm flipV="1">
            <a:off x="2240021" y="2068549"/>
            <a:ext cx="1467883" cy="2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4"/>
            <a:endCxn id="5" idx="1"/>
          </p:cNvCxnSpPr>
          <p:nvPr/>
        </p:nvCxnSpPr>
        <p:spPr>
          <a:xfrm>
            <a:off x="1591949" y="2683176"/>
            <a:ext cx="945973" cy="1573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4"/>
            <a:endCxn id="5" idx="7"/>
          </p:cNvCxnSpPr>
          <p:nvPr/>
        </p:nvCxnSpPr>
        <p:spPr>
          <a:xfrm flipH="1">
            <a:off x="3454434" y="2680617"/>
            <a:ext cx="901542" cy="1575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7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9EF1-6309-49E4-9A3B-981D1FF3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3B89F-03B6-4C13-95A4-74D9501E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paxos</a:t>
            </a:r>
            <a:r>
              <a:rPr lang="zh-CN" altLang="en-US"/>
              <a:t>到</a:t>
            </a:r>
            <a:r>
              <a:rPr lang="en-US" altLang="zh-CN"/>
              <a:t>zookeeper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39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en-US" altLang="zh-CN"/>
          </a:p>
          <a:p>
            <a:pPr lvl="1"/>
            <a:r>
              <a:rPr lang="zh-CN" altLang="en-US"/>
              <a:t>攘其外</a:t>
            </a:r>
            <a:endParaRPr lang="en-US" altLang="zh-CN"/>
          </a:p>
          <a:p>
            <a:pPr lvl="2"/>
            <a:r>
              <a:rPr lang="zh-CN" altLang="en-US"/>
              <a:t>主从模型</a:t>
            </a:r>
            <a:endParaRPr lang="en-US" altLang="zh-CN"/>
          </a:p>
          <a:p>
            <a:pPr lvl="3"/>
            <a:r>
              <a:rPr lang="zh-CN" altLang="en-US">
                <a:solidFill>
                  <a:srgbClr val="FF0000"/>
                </a:solidFill>
              </a:rPr>
              <a:t>消息队列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zxid</a:t>
            </a:r>
          </a:p>
          <a:p>
            <a:pPr lvl="2"/>
            <a:r>
              <a:rPr lang="zh-CN" altLang="en-US"/>
              <a:t>数据模型：</a:t>
            </a:r>
            <a:r>
              <a:rPr lang="en-US" altLang="zh-CN"/>
              <a:t>znode</a:t>
            </a:r>
          </a:p>
          <a:p>
            <a:pPr lvl="2"/>
            <a:r>
              <a:rPr lang="zh-CN" altLang="en-US"/>
              <a:t>事件通知：</a:t>
            </a:r>
            <a:r>
              <a:rPr lang="en-US" altLang="zh-CN"/>
              <a:t>Watcher</a:t>
            </a:r>
          </a:p>
          <a:p>
            <a:pPr lvl="2"/>
            <a:r>
              <a:rPr lang="en-US" altLang="zh-CN"/>
              <a:t>session</a:t>
            </a:r>
          </a:p>
          <a:p>
            <a:pPr lvl="1"/>
            <a:r>
              <a:rPr lang="zh-CN" altLang="en-US"/>
              <a:t>必先：</a:t>
            </a:r>
            <a:r>
              <a:rPr lang="zh-CN" altLang="en-US">
                <a:solidFill>
                  <a:srgbClr val="FF0000"/>
                </a:solidFill>
              </a:rPr>
              <a:t>快速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安其内</a:t>
            </a:r>
            <a:endParaRPr lang="en-US" altLang="zh-CN"/>
          </a:p>
          <a:p>
            <a:pPr lvl="2"/>
            <a:r>
              <a:rPr lang="zh-CN" altLang="en-US"/>
              <a:t>无主模型</a:t>
            </a:r>
            <a:endParaRPr lang="en-US" altLang="zh-CN"/>
          </a:p>
          <a:p>
            <a:pPr lvl="2"/>
            <a:r>
              <a:rPr lang="zh-CN" altLang="en-US"/>
              <a:t>选举：</a:t>
            </a:r>
            <a:endParaRPr lang="en-US" altLang="zh-CN"/>
          </a:p>
          <a:p>
            <a:pPr lvl="3"/>
            <a:r>
              <a:rPr lang="zh-CN" altLang="en-US"/>
              <a:t>判定（</a:t>
            </a:r>
            <a:r>
              <a:rPr lang="en-US" altLang="zh-CN"/>
              <a:t>zxid</a:t>
            </a:r>
            <a:r>
              <a:rPr lang="zh-CN" altLang="en-US"/>
              <a:t>，</a:t>
            </a:r>
            <a:r>
              <a:rPr lang="en-US" altLang="zh-CN"/>
              <a:t>myid</a:t>
            </a:r>
            <a:r>
              <a:rPr lang="zh-CN" altLang="en-US"/>
              <a:t>）</a:t>
            </a:r>
            <a:endParaRPr lang="en-US" altLang="zh-CN"/>
          </a:p>
          <a:p>
            <a:pPr lvl="3"/>
            <a:r>
              <a:rPr lang="zh-CN" altLang="en-US"/>
              <a:t>投票传递性</a:t>
            </a:r>
          </a:p>
        </p:txBody>
      </p:sp>
    </p:spTree>
    <p:extLst>
      <p:ext uri="{BB962C8B-B14F-4D97-AF65-F5344CB8AC3E}">
        <p14:creationId xmlns:p14="http://schemas.microsoft.com/office/powerpoint/2010/main" val="1054104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03933" y="1412776"/>
            <a:ext cx="62646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zk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/ZK    :w:001:w:proc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8520" y="3645024"/>
            <a:ext cx="48600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c:001</a:t>
            </a:r>
          </a:p>
          <a:p>
            <a:r>
              <a:rPr lang="en-US" altLang="zh-CN">
                <a:solidFill>
                  <a:srgbClr val="FF0000"/>
                </a:solidFill>
              </a:rPr>
              <a:t>string  get(){</a:t>
            </a:r>
          </a:p>
          <a:p>
            <a:r>
              <a:rPr lang="en-US" altLang="zh-CN">
                <a:solidFill>
                  <a:srgbClr val="FF0000"/>
                </a:solidFill>
              </a:rPr>
              <a:t>res=getdata(/zk,new watch{ </a:t>
            </a:r>
          </a:p>
          <a:p>
            <a:r>
              <a:rPr lang="en-US" altLang="zh-CN">
                <a:solidFill>
                  <a:srgbClr val="FF0000"/>
                </a:solidFill>
              </a:rPr>
              <a:t>		proc(){</a:t>
            </a:r>
          </a:p>
          <a:p>
            <a:r>
              <a:rPr lang="en-US" altLang="zh-CN">
                <a:solidFill>
                  <a:srgbClr val="FF0000"/>
                </a:solidFill>
              </a:rPr>
              <a:t>			1,</a:t>
            </a:r>
            <a:r>
              <a:rPr lang="zh-CN" altLang="en-US">
                <a:solidFill>
                  <a:srgbClr val="FF0000"/>
                </a:solidFill>
              </a:rPr>
              <a:t>发射核导弹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		2,get();</a:t>
            </a:r>
          </a:p>
          <a:p>
            <a:r>
              <a:rPr lang="en-US" altLang="zh-CN">
                <a:solidFill>
                  <a:srgbClr val="FF0000"/>
                </a:solidFill>
              </a:rPr>
              <a:t>		}</a:t>
            </a:r>
          </a:p>
          <a:p>
            <a:r>
              <a:rPr lang="en-US" altLang="zh-CN">
                <a:solidFill>
                  <a:srgbClr val="FF0000"/>
                </a:solidFill>
              </a:rPr>
              <a:t>	  })</a:t>
            </a:r>
          </a:p>
          <a:p>
            <a:r>
              <a:rPr lang="en-US" altLang="zh-CN">
                <a:solidFill>
                  <a:srgbClr val="FF0000"/>
                </a:solidFill>
              </a:rPr>
              <a:t>syso(res)</a:t>
            </a:r>
          </a:p>
          <a:p>
            <a:r>
              <a:rPr lang="en-US" altLang="zh-CN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547664" y="2204864"/>
            <a:ext cx="2988617" cy="1980220"/>
          </a:xfrm>
          <a:prstGeom prst="straightConnector1">
            <a:avLst/>
          </a:prstGeom>
          <a:ln w="381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64088" y="3645024"/>
            <a:ext cx="486003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c:002</a:t>
            </a:r>
          </a:p>
          <a:p>
            <a:r>
              <a:rPr lang="en-US" altLang="zh-CN">
                <a:solidFill>
                  <a:srgbClr val="FF0000"/>
                </a:solidFill>
              </a:rPr>
              <a:t>setdata(str){</a:t>
            </a:r>
          </a:p>
          <a:p>
            <a:r>
              <a:rPr lang="en-US" altLang="zh-CN">
                <a:solidFill>
                  <a:srgbClr val="FF0000"/>
                </a:solidFill>
              </a:rPr>
              <a:t>setdata(/ZK,”ooxx”)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5183275" y="2204864"/>
            <a:ext cx="1548966" cy="2556284"/>
          </a:xfrm>
          <a:prstGeom prst="straightConnector1">
            <a:avLst/>
          </a:prstGeom>
          <a:ln w="381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71800" y="2876804"/>
            <a:ext cx="279363" cy="37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6022856" y="3143184"/>
            <a:ext cx="279363" cy="37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321496" y="2302050"/>
            <a:ext cx="2620589" cy="2207070"/>
          </a:xfrm>
          <a:prstGeom prst="straightConnector1">
            <a:avLst/>
          </a:prstGeom>
          <a:ln w="381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31790" y="3350924"/>
            <a:ext cx="279363" cy="37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3803231" y="4333072"/>
            <a:ext cx="253553" cy="377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3378237" y="4782206"/>
            <a:ext cx="253553" cy="377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-1045372" y="4023360"/>
            <a:ext cx="4560732" cy="2185441"/>
          </a:xfrm>
          <a:custGeom>
            <a:avLst/>
            <a:gdLst>
              <a:gd name="connsiteX0" fmla="*/ 4560732 w 4560732"/>
              <a:gd name="connsiteY0" fmla="*/ 1198880 h 2185441"/>
              <a:gd name="connsiteX1" fmla="*/ 1949612 w 4560732"/>
              <a:gd name="connsiteY1" fmla="*/ 2184400 h 2185441"/>
              <a:gd name="connsiteX2" fmla="*/ 19212 w 4560732"/>
              <a:gd name="connsiteY2" fmla="*/ 1036320 h 2185441"/>
              <a:gd name="connsiteX3" fmla="*/ 964092 w 4560732"/>
              <a:gd name="connsiteY3" fmla="*/ 0 h 218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0732" h="2185441">
                <a:moveTo>
                  <a:pt x="4560732" y="1198880"/>
                </a:moveTo>
                <a:cubicBezTo>
                  <a:pt x="3633632" y="1705186"/>
                  <a:pt x="2706532" y="2211493"/>
                  <a:pt x="1949612" y="2184400"/>
                </a:cubicBezTo>
                <a:cubicBezTo>
                  <a:pt x="1192692" y="2157307"/>
                  <a:pt x="183465" y="1400387"/>
                  <a:pt x="19212" y="1036320"/>
                </a:cubicBezTo>
                <a:cubicBezTo>
                  <a:pt x="-145041" y="672253"/>
                  <a:pt x="793065" y="154093"/>
                  <a:pt x="964092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00980" y="834496"/>
            <a:ext cx="1831261" cy="111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2.1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回调客户端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删除注册的</a:t>
            </a:r>
            <a:r>
              <a:rPr lang="en-US" altLang="zh-CN">
                <a:solidFill>
                  <a:srgbClr val="FF0000"/>
                </a:solidFill>
              </a:rPr>
              <a:t>watch</a:t>
            </a:r>
          </a:p>
        </p:txBody>
      </p:sp>
      <p:cxnSp>
        <p:nvCxnSpPr>
          <p:cNvPr id="23" name="直接箭头连接符 22"/>
          <p:cNvCxnSpPr>
            <a:stCxn id="12" idx="3"/>
            <a:endCxn id="13" idx="1"/>
          </p:cNvCxnSpPr>
          <p:nvPr/>
        </p:nvCxnSpPr>
        <p:spPr>
          <a:xfrm>
            <a:off x="3051163" y="3062892"/>
            <a:ext cx="2971693" cy="26638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935292" y="3072728"/>
            <a:ext cx="1749352" cy="37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时间可以相隔很久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0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0A879-6409-47F6-980B-2C5CB823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AA6CB-647B-4B73-87E1-2BCCEAC7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54"/>
              </a:lnSpc>
            </a:pPr>
            <a:r>
              <a:rPr lang="en-US" altLang="zh-CN" spc="-10" dirty="0"/>
              <a:t>Zookeeper </a:t>
            </a:r>
            <a:r>
              <a:rPr lang="zh-CN" altLang="en-US" spc="10" dirty="0"/>
              <a:t>是 </a:t>
            </a:r>
            <a:r>
              <a:rPr lang="en-US" altLang="zh-CN" spc="5" dirty="0"/>
              <a:t>Google </a:t>
            </a:r>
            <a:r>
              <a:rPr lang="zh-CN" altLang="en-US" spc="10" dirty="0"/>
              <a:t>的</a:t>
            </a:r>
            <a:r>
              <a:rPr lang="zh-CN" altLang="en-US" spc="204" dirty="0"/>
              <a:t> </a:t>
            </a:r>
            <a:r>
              <a:rPr lang="en-US" altLang="zh-CN" spc="5" dirty="0">
                <a:solidFill>
                  <a:srgbClr val="FF0000"/>
                </a:solidFill>
              </a:rPr>
              <a:t>Chubby</a:t>
            </a:r>
            <a:r>
              <a:rPr lang="zh-CN" altLang="en-US" spc="5" dirty="0"/>
              <a:t>一个开源的实现</a:t>
            </a:r>
            <a:r>
              <a:rPr lang="zh-CN" altLang="en-US" spc="10" dirty="0"/>
              <a:t>，是 </a:t>
            </a:r>
            <a:r>
              <a:rPr lang="en-US" altLang="zh-CN" spc="5" dirty="0"/>
              <a:t>Hadoop</a:t>
            </a:r>
            <a:r>
              <a:rPr lang="zh-CN" altLang="en-US" spc="-200" dirty="0"/>
              <a:t> </a:t>
            </a:r>
            <a:r>
              <a:rPr lang="zh-CN" altLang="en-US" spc="5" dirty="0"/>
              <a:t>的</a:t>
            </a:r>
            <a:r>
              <a:rPr lang="zh-CN" altLang="en-US" spc="5" dirty="0">
                <a:solidFill>
                  <a:srgbClr val="FF0000"/>
                </a:solidFill>
              </a:rPr>
              <a:t>分布式</a:t>
            </a:r>
            <a:r>
              <a:rPr lang="zh-CN" altLang="en-US" spc="5" dirty="0"/>
              <a:t>   </a:t>
            </a:r>
            <a:r>
              <a:rPr lang="zh-CN" altLang="en-US" spc="5" dirty="0">
                <a:solidFill>
                  <a:srgbClr val="FF0000"/>
                </a:solidFill>
              </a:rPr>
              <a:t>协调  服务  </a:t>
            </a:r>
            <a:r>
              <a:rPr lang="en-US" altLang="zh-CN" spc="5" dirty="0">
                <a:solidFill>
                  <a:srgbClr val="FF0000"/>
                </a:solidFill>
              </a:rPr>
              <a:t>service</a:t>
            </a:r>
            <a:endParaRPr lang="zh-CN" altLang="en-US" spc="5" dirty="0">
              <a:solidFill>
                <a:srgbClr val="FF0000"/>
              </a:solidFill>
            </a:endParaRPr>
          </a:p>
          <a:p>
            <a:pPr marL="354965" marR="5080">
              <a:spcBef>
                <a:spcPts val="1175"/>
              </a:spcBef>
            </a:pPr>
            <a:r>
              <a:rPr lang="zh-CN" altLang="en-US" spc="5" dirty="0"/>
              <a:t>包含一个简单的</a:t>
            </a:r>
            <a:r>
              <a:rPr lang="zh-CN" altLang="en-US" spc="5" dirty="0">
                <a:solidFill>
                  <a:srgbClr val="FF0000"/>
                </a:solidFill>
              </a:rPr>
              <a:t>原语</a:t>
            </a:r>
            <a:r>
              <a:rPr lang="zh-CN" altLang="en-US" spc="5" dirty="0"/>
              <a:t>集，分布式应用程序可以基于它实现：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34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EBB1D-FD57-4FA6-A0BD-2C2D9879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攘其外状态下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AB17D-5858-4EB6-A7B8-1337799A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FABEE60-1B81-4F99-882C-5783457E2F2B}"/>
              </a:ext>
            </a:extLst>
          </p:cNvPr>
          <p:cNvSpPr/>
          <p:nvPr/>
        </p:nvSpPr>
        <p:spPr>
          <a:xfrm>
            <a:off x="166878" y="1029844"/>
            <a:ext cx="8810244" cy="430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82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2BDAA-B52C-4D93-A46B-C45CEE5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DCB37-CB27-4750-AF37-9FC17B75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5600" algn="l"/>
              </a:tabLst>
            </a:pPr>
            <a:r>
              <a:rPr lang="zh-CN" altLang="en-US" sz="2000">
                <a:latin typeface="Microsoft YaHei"/>
                <a:cs typeface="Microsoft YaHei"/>
              </a:rPr>
              <a:t>大部分分布式应用需要一个主控、协调器或控制器来管理物理分布的子进</a:t>
            </a:r>
            <a:r>
              <a:rPr lang="zh-CN" altLang="en-US" sz="2000" spc="5">
                <a:latin typeface="Microsoft YaHei"/>
                <a:cs typeface="Microsoft YaHei"/>
              </a:rPr>
              <a:t>程（如资源、任务分配等）</a:t>
            </a:r>
            <a:endParaRPr lang="zh-CN" altLang="en-US" sz="2000">
              <a:latin typeface="Microsoft YaHei"/>
              <a:cs typeface="Microsoft YaHei"/>
            </a:endParaRPr>
          </a:p>
          <a:p>
            <a:pPr>
              <a:spcBef>
                <a:spcPts val="840"/>
              </a:spcBef>
              <a:tabLst>
                <a:tab pos="355600" algn="l"/>
              </a:tabLst>
            </a:pPr>
            <a:r>
              <a:rPr lang="zh-CN" altLang="en-US" sz="2000">
                <a:latin typeface="Microsoft YaHei"/>
                <a:cs typeface="Microsoft YaHei"/>
              </a:rPr>
              <a:t>目前，大部分应用需要开发私有的协调程序，缺乏一个通用的机制</a:t>
            </a:r>
          </a:p>
          <a:p>
            <a:pPr>
              <a:spcBef>
                <a:spcPts val="840"/>
              </a:spcBef>
              <a:tabLst>
                <a:tab pos="355600" algn="l"/>
              </a:tabLst>
            </a:pPr>
            <a:r>
              <a:rPr lang="zh-CN" altLang="en-US" sz="2000">
                <a:latin typeface="Microsoft YaHei"/>
                <a:cs typeface="Microsoft YaHei"/>
              </a:rPr>
              <a:t>协调程序的反复编写浪费，且难以形成通用、伸缩性好的协调器</a:t>
            </a:r>
          </a:p>
          <a:p>
            <a:pPr>
              <a:spcBef>
                <a:spcPts val="840"/>
              </a:spcBef>
              <a:tabLst>
                <a:tab pos="355600" algn="l"/>
              </a:tabLst>
            </a:pPr>
            <a:r>
              <a:rPr lang="en-US" altLang="zh-CN" sz="2000">
                <a:latin typeface="Microsoft YaHei"/>
                <a:cs typeface="Microsoft YaHei"/>
              </a:rPr>
              <a:t>ZooKeeper</a:t>
            </a:r>
            <a:r>
              <a:rPr lang="zh-CN" altLang="en-US" sz="2000">
                <a:latin typeface="Microsoft YaHei"/>
                <a:cs typeface="Microsoft YaHei"/>
              </a:rPr>
              <a:t>：提供通用的分布式锁服务，用以协调分布式应用</a:t>
            </a:r>
          </a:p>
          <a:p>
            <a:pPr marL="469900" indent="0">
              <a:spcBef>
                <a:spcPts val="5"/>
              </a:spcBef>
              <a:buNone/>
              <a:tabLst>
                <a:tab pos="812800" algn="l"/>
                <a:tab pos="813435" algn="l"/>
              </a:tabLst>
            </a:pPr>
            <a:r>
              <a:rPr lang="en-US" altLang="zh-CN" sz="1800">
                <a:latin typeface="Arial"/>
                <a:cs typeface="Arial"/>
              </a:rPr>
              <a:t>Keepalived</a:t>
            </a:r>
            <a:r>
              <a:rPr lang="zh-CN" altLang="en-US" sz="1800">
                <a:latin typeface="Microsoft YaHei"/>
                <a:cs typeface="Microsoft YaHei"/>
              </a:rPr>
              <a:t>监</a:t>
            </a:r>
            <a:r>
              <a:rPr lang="zh-CN" altLang="en-US" sz="1800">
                <a:latin typeface="MS PGothic"/>
                <a:cs typeface="MS PGothic"/>
              </a:rPr>
              <a:t>控</a:t>
            </a:r>
            <a:r>
              <a:rPr lang="zh-CN" altLang="en-US" sz="1800">
                <a:latin typeface="Microsoft YaHei"/>
                <a:cs typeface="Microsoft YaHei"/>
              </a:rPr>
              <a:t>节</a:t>
            </a:r>
            <a:r>
              <a:rPr lang="zh-CN" altLang="en-US" sz="1800">
                <a:latin typeface="MS PGothic"/>
                <a:cs typeface="MS PGothic"/>
              </a:rPr>
              <a:t>点不好管理</a:t>
            </a:r>
          </a:p>
          <a:p>
            <a:pPr marL="469900" indent="0">
              <a:buNone/>
              <a:tabLst>
                <a:tab pos="812800" algn="l"/>
                <a:tab pos="813435" algn="l"/>
              </a:tabLst>
            </a:pPr>
            <a:r>
              <a:rPr lang="en-US" altLang="zh-CN" sz="1800">
                <a:latin typeface="Arial"/>
                <a:cs typeface="Arial"/>
              </a:rPr>
              <a:t>Keepalive</a:t>
            </a:r>
            <a:r>
              <a:rPr lang="zh-CN" altLang="en-US" sz="1800" spc="-80">
                <a:latin typeface="Arial"/>
                <a:cs typeface="Arial"/>
              </a:rPr>
              <a:t> </a:t>
            </a:r>
            <a:r>
              <a:rPr lang="zh-CN" altLang="en-US" sz="1800" spc="10">
                <a:latin typeface="MS PGothic"/>
                <a:cs typeface="MS PGothic"/>
              </a:rPr>
              <a:t>采用</a:t>
            </a:r>
            <a:r>
              <a:rPr lang="zh-CN" altLang="en-US" sz="1800" spc="10">
                <a:latin typeface="Microsoft YaHei"/>
                <a:cs typeface="Microsoft YaHei"/>
              </a:rPr>
              <a:t>优</a:t>
            </a:r>
            <a:r>
              <a:rPr lang="zh-CN" altLang="en-US" sz="1800" spc="10">
                <a:latin typeface="MS PGothic"/>
                <a:cs typeface="MS PGothic"/>
              </a:rPr>
              <a:t>先</a:t>
            </a:r>
            <a:r>
              <a:rPr lang="zh-CN" altLang="en-US" sz="1800" spc="10">
                <a:latin typeface="Microsoft YaHei"/>
                <a:cs typeface="Microsoft YaHei"/>
              </a:rPr>
              <a:t>级监</a:t>
            </a:r>
            <a:r>
              <a:rPr lang="zh-CN" altLang="en-US" sz="1800" spc="10">
                <a:latin typeface="MS PGothic"/>
                <a:cs typeface="MS PGothic"/>
              </a:rPr>
              <a:t>控</a:t>
            </a:r>
            <a:endParaRPr lang="en-US" altLang="zh-CN" sz="1800">
              <a:latin typeface="MS PGothic"/>
              <a:cs typeface="MS PGothic"/>
            </a:endParaRPr>
          </a:p>
          <a:p>
            <a:pPr marL="469900" indent="0">
              <a:buNone/>
              <a:tabLst>
                <a:tab pos="812800" algn="l"/>
                <a:tab pos="813435" algn="l"/>
              </a:tabLst>
            </a:pPr>
            <a:r>
              <a:rPr lang="zh-CN" altLang="en-US" sz="1800" spc="10">
                <a:latin typeface="MS PGothic"/>
                <a:cs typeface="MS PGothic"/>
              </a:rPr>
              <a:t>没有</a:t>
            </a:r>
            <a:r>
              <a:rPr lang="zh-CN" altLang="en-US" sz="1800" spc="10">
                <a:latin typeface="Microsoft YaHei"/>
                <a:cs typeface="Microsoft YaHei"/>
              </a:rPr>
              <a:t>协</a:t>
            </a:r>
            <a:r>
              <a:rPr lang="zh-CN" altLang="en-US" sz="1800" spc="10">
                <a:latin typeface="MS PGothic"/>
                <a:cs typeface="MS PGothic"/>
              </a:rPr>
              <a:t>同工作</a:t>
            </a:r>
            <a:endParaRPr lang="en-US" altLang="zh-CN" sz="1800">
              <a:latin typeface="MS PGothic"/>
              <a:cs typeface="MS PGothic"/>
            </a:endParaRPr>
          </a:p>
          <a:p>
            <a:pPr marL="469900" indent="0">
              <a:buNone/>
              <a:tabLst>
                <a:tab pos="812800" algn="l"/>
                <a:tab pos="813435" algn="l"/>
              </a:tabLst>
            </a:pPr>
            <a:r>
              <a:rPr lang="zh-CN" altLang="en-US" sz="1800" spc="10">
                <a:latin typeface="MS PGothic"/>
                <a:cs typeface="MS PGothic"/>
              </a:rPr>
              <a:t>功能</a:t>
            </a:r>
            <a:r>
              <a:rPr lang="zh-CN" altLang="en-US" sz="1800" spc="10">
                <a:latin typeface="Microsoft YaHei"/>
                <a:cs typeface="Microsoft YaHei"/>
              </a:rPr>
              <a:t>单</a:t>
            </a:r>
            <a:r>
              <a:rPr lang="zh-CN" altLang="en-US" sz="1800" spc="10">
                <a:latin typeface="MS PGothic"/>
                <a:cs typeface="MS PGothic"/>
              </a:rPr>
              <a:t>一</a:t>
            </a:r>
            <a:endParaRPr lang="zh-CN" altLang="en-US" sz="1800">
              <a:latin typeface="MS PGothic"/>
              <a:cs typeface="MS PGothic"/>
            </a:endParaRPr>
          </a:p>
          <a:p>
            <a:pPr marL="469900" indent="0">
              <a:buNone/>
              <a:tabLst>
                <a:tab pos="812800" algn="l"/>
                <a:tab pos="813435" algn="l"/>
              </a:tabLst>
            </a:pPr>
            <a:r>
              <a:rPr lang="en-US" altLang="zh-CN" sz="1800">
                <a:latin typeface="Arial"/>
                <a:cs typeface="Arial"/>
              </a:rPr>
              <a:t>Keepalive</a:t>
            </a:r>
            <a:r>
              <a:rPr lang="zh-CN" altLang="en-US" sz="1800">
                <a:latin typeface="MS PGothic"/>
                <a:cs typeface="MS PGothic"/>
              </a:rPr>
              <a:t>可</a:t>
            </a:r>
            <a:r>
              <a:rPr lang="zh-CN" altLang="en-US" sz="1800">
                <a:latin typeface="Microsoft YaHei"/>
                <a:cs typeface="Microsoft YaHei"/>
              </a:rPr>
              <a:t>扩</a:t>
            </a:r>
            <a:r>
              <a:rPr lang="zh-CN" altLang="en-US" sz="1800">
                <a:latin typeface="MS PGothic"/>
                <a:cs typeface="MS PGothic"/>
              </a:rPr>
              <a:t>展性差</a:t>
            </a:r>
          </a:p>
          <a:p>
            <a:pPr marL="0" indent="0">
              <a:buNone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40618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78CAF-B6AB-41C7-9C3E-F0E42689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7309F-CFBC-452E-83AA-C2EBBBC8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44450" indent="-343535">
              <a:lnSpc>
                <a:spcPts val="3350"/>
              </a:lnSpc>
            </a:pPr>
            <a:r>
              <a:rPr lang="en-US" altLang="zh-CN">
                <a:latin typeface="Microsoft YaHei"/>
                <a:cs typeface="Microsoft YaHei"/>
              </a:rPr>
              <a:t>Hadoop,</a:t>
            </a:r>
            <a:r>
              <a:rPr lang="zh-CN" altLang="en-US">
                <a:latin typeface="Microsoft YaHei"/>
                <a:cs typeface="Microsoft YaHei"/>
              </a:rPr>
              <a:t>使用</a:t>
            </a:r>
            <a:r>
              <a:rPr lang="en-US" altLang="zh-CN">
                <a:latin typeface="Microsoft YaHei"/>
                <a:cs typeface="Microsoft YaHei"/>
              </a:rPr>
              <a:t>Zookeeper</a:t>
            </a:r>
            <a:r>
              <a:rPr lang="zh-CN" altLang="en-US">
                <a:latin typeface="Microsoft YaHei"/>
                <a:cs typeface="Microsoft YaHei"/>
              </a:rPr>
              <a:t>的事件处理确保整个集群只有一个</a:t>
            </a:r>
            <a:r>
              <a:rPr lang="en-US" altLang="zh-CN">
                <a:latin typeface="Microsoft YaHei"/>
                <a:cs typeface="Microsoft YaHei"/>
              </a:rPr>
              <a:t>NameNode,</a:t>
            </a:r>
            <a:r>
              <a:rPr lang="zh-CN" altLang="en-US">
                <a:latin typeface="Microsoft YaHei"/>
                <a:cs typeface="Microsoft YaHei"/>
              </a:rPr>
              <a:t>存储配置信息等</a:t>
            </a:r>
            <a:r>
              <a:rPr lang="en-US" altLang="zh-CN">
                <a:latin typeface="Microsoft YaHei"/>
                <a:cs typeface="Microsoft YaHei"/>
              </a:rPr>
              <a:t>.</a:t>
            </a:r>
            <a:endParaRPr lang="zh-CN" altLang="en-US">
              <a:latin typeface="Microsoft YaHei"/>
              <a:cs typeface="Microsoft YaHei"/>
            </a:endParaRPr>
          </a:p>
          <a:p>
            <a:pPr marL="355600" marR="5080" indent="-343535">
              <a:lnSpc>
                <a:spcPct val="100299"/>
              </a:lnSpc>
              <a:spcBef>
                <a:spcPts val="1055"/>
              </a:spcBef>
            </a:pPr>
            <a:r>
              <a:rPr lang="en-US" altLang="zh-CN">
                <a:latin typeface="Microsoft YaHei"/>
                <a:cs typeface="Microsoft YaHei"/>
              </a:rPr>
              <a:t>HBase,</a:t>
            </a:r>
            <a:r>
              <a:rPr lang="zh-CN" altLang="en-US">
                <a:latin typeface="Microsoft YaHei"/>
                <a:cs typeface="Microsoft YaHei"/>
              </a:rPr>
              <a:t>使用</a:t>
            </a:r>
            <a:r>
              <a:rPr lang="en-US" altLang="zh-CN">
                <a:latin typeface="Microsoft YaHei"/>
                <a:cs typeface="Microsoft YaHei"/>
              </a:rPr>
              <a:t>Zookeeper</a:t>
            </a:r>
            <a:r>
              <a:rPr lang="zh-CN" altLang="en-US">
                <a:latin typeface="Microsoft YaHei"/>
                <a:cs typeface="Microsoft YaHei"/>
              </a:rPr>
              <a:t>的事件处理确保整个集群只有</a:t>
            </a:r>
            <a:r>
              <a:rPr lang="zh-CN" altLang="en-US" spc="-5">
                <a:latin typeface="Microsoft YaHei"/>
                <a:cs typeface="Microsoft YaHei"/>
              </a:rPr>
              <a:t>一个</a:t>
            </a:r>
            <a:r>
              <a:rPr lang="en-US" altLang="zh-CN" spc="-5">
                <a:latin typeface="Microsoft YaHei"/>
                <a:cs typeface="Microsoft YaHei"/>
              </a:rPr>
              <a:t>HMaster,</a:t>
            </a:r>
            <a:r>
              <a:rPr lang="zh-CN" altLang="en-US" spc="-5">
                <a:latin typeface="Microsoft YaHei"/>
                <a:cs typeface="Microsoft YaHei"/>
              </a:rPr>
              <a:t>察觉</a:t>
            </a:r>
            <a:r>
              <a:rPr lang="en-US" altLang="zh-CN" spc="-5">
                <a:latin typeface="Microsoft YaHei"/>
                <a:cs typeface="Microsoft YaHei"/>
              </a:rPr>
              <a:t>HRegionServer</a:t>
            </a:r>
            <a:r>
              <a:rPr lang="zh-CN" altLang="en-US" spc="-5">
                <a:latin typeface="Microsoft YaHei"/>
                <a:cs typeface="Microsoft YaHei"/>
              </a:rPr>
              <a:t>联机和宕机</a:t>
            </a:r>
            <a:r>
              <a:rPr lang="en-US" altLang="zh-CN" spc="-5">
                <a:latin typeface="Microsoft YaHei"/>
                <a:cs typeface="Microsoft YaHei"/>
              </a:rPr>
              <a:t>,</a:t>
            </a:r>
            <a:r>
              <a:rPr lang="zh-CN" altLang="en-US" spc="-5">
                <a:latin typeface="Microsoft YaHei"/>
                <a:cs typeface="Microsoft YaHei"/>
              </a:rPr>
              <a:t>存储</a:t>
            </a:r>
            <a:r>
              <a:rPr lang="zh-CN" altLang="en-US" spc="5">
                <a:latin typeface="Microsoft YaHei"/>
                <a:cs typeface="Microsoft YaHei"/>
              </a:rPr>
              <a:t>访问控制列表等</a:t>
            </a:r>
            <a:r>
              <a:rPr lang="en-US" altLang="zh-CN" spc="5">
                <a:latin typeface="Microsoft YaHei"/>
                <a:cs typeface="Microsoft YaHei"/>
              </a:rPr>
              <a:t>.</a:t>
            </a:r>
            <a:endParaRPr lang="zh-CN" altLang="en-US">
              <a:latin typeface="Microsoft YaHei"/>
              <a:cs typeface="Microsoft YaHei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4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A6ED1-A95D-490E-968A-ECAB26D2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9EC5E-DBED-446B-914D-2321F2141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065"/>
              </a:spcBef>
              <a:buNone/>
            </a:pPr>
            <a:r>
              <a:rPr lang="zh-CN" altLang="en-US" spc="5">
                <a:latin typeface="Microsoft YaHei"/>
              </a:rPr>
              <a:t>在</a:t>
            </a:r>
            <a:r>
              <a:rPr lang="en-US" altLang="zh-CN" spc="5">
                <a:latin typeface="Microsoft YaHei"/>
              </a:rPr>
              <a:t>conf</a:t>
            </a:r>
            <a:r>
              <a:rPr lang="zh-CN" altLang="en-US" spc="5">
                <a:latin typeface="Microsoft YaHei"/>
              </a:rPr>
              <a:t>目录下创建一个配置文件</a:t>
            </a:r>
            <a:r>
              <a:rPr lang="en-US" altLang="zh-CN" spc="5">
                <a:latin typeface="Microsoft YaHei"/>
              </a:rPr>
              <a:t>zoo.cfg</a:t>
            </a:r>
            <a:r>
              <a:rPr lang="zh-CN" altLang="en-US" spc="5">
                <a:latin typeface="Microsoft YaHei"/>
              </a:rPr>
              <a:t>，</a:t>
            </a:r>
            <a:endParaRPr lang="en-US" altLang="zh-CN" spc="5">
              <a:latin typeface="Microsoft YaHei"/>
            </a:endParaRPr>
          </a:p>
          <a:p>
            <a:pPr marL="412750" marR="2237105" lvl="1" indent="0">
              <a:lnSpc>
                <a:spcPct val="100099"/>
              </a:lnSpc>
              <a:spcBef>
                <a:spcPts val="30"/>
              </a:spcBef>
              <a:buNone/>
            </a:pPr>
            <a:r>
              <a:rPr lang="en-US" altLang="zh-CN" spc="5">
                <a:latin typeface="Microsoft YaHei"/>
              </a:rPr>
              <a:t>tickTime=2000  </a:t>
            </a:r>
          </a:p>
          <a:p>
            <a:pPr marL="412750" marR="2237105" lvl="1" indent="0">
              <a:lnSpc>
                <a:spcPct val="100099"/>
              </a:lnSpc>
              <a:spcBef>
                <a:spcPts val="30"/>
              </a:spcBef>
              <a:buNone/>
            </a:pPr>
            <a:r>
              <a:rPr lang="en-US" altLang="zh-CN" spc="5">
                <a:latin typeface="Microsoft YaHei"/>
              </a:rPr>
              <a:t>dataDir=/Users/zdandljb/zookeeper/data  dataLogDir=/Users/zdandljb/zookeeper/dataLog  clientPort=2181</a:t>
            </a:r>
          </a:p>
          <a:p>
            <a:pPr marL="400050" marR="6477635" lvl="1" indent="0">
              <a:spcBef>
                <a:spcPts val="1155"/>
              </a:spcBef>
              <a:buNone/>
            </a:pPr>
            <a:r>
              <a:rPr lang="en-US" altLang="zh-CN" spc="5">
                <a:latin typeface="Microsoft YaHei"/>
              </a:rPr>
              <a:t>initLimit=5  syncLimit=2</a:t>
            </a:r>
          </a:p>
          <a:p>
            <a:pPr marL="400050" lvl="1" indent="0">
              <a:lnSpc>
                <a:spcPts val="3350"/>
              </a:lnSpc>
              <a:buNone/>
            </a:pPr>
            <a:r>
              <a:rPr lang="en-US" altLang="zh-CN" spc="5">
                <a:latin typeface="Microsoft YaHei"/>
              </a:rPr>
              <a:t>server.1=server1:2888:3888</a:t>
            </a:r>
          </a:p>
          <a:p>
            <a:pPr marL="400050" marR="3877310" lvl="1" indent="0">
              <a:spcBef>
                <a:spcPts val="25"/>
              </a:spcBef>
              <a:buNone/>
            </a:pPr>
            <a:r>
              <a:rPr lang="en-US" altLang="zh-CN" spc="5">
                <a:latin typeface="Microsoft YaHei"/>
              </a:rPr>
              <a:t>server.2=server2:2888:3888  server.3=server3:2888:3888</a:t>
            </a:r>
          </a:p>
          <a:p>
            <a:pPr marL="0" indent="0">
              <a:buNone/>
            </a:pPr>
            <a:r>
              <a:rPr lang="zh-CN" altLang="en-US" spc="5">
                <a:latin typeface="Microsoft YaHei"/>
              </a:rPr>
              <a:t>创建</a:t>
            </a:r>
            <a:r>
              <a:rPr lang="en-US" altLang="zh-CN" spc="5">
                <a:latin typeface="Microsoft YaHei"/>
              </a:rPr>
              <a:t>myid</a:t>
            </a:r>
            <a:r>
              <a:rPr lang="zh-CN" altLang="en-US" spc="5">
                <a:latin typeface="Microsoft YaHei"/>
              </a:rPr>
              <a:t>文件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9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A3683-69C8-42A2-8BEE-A14F7D81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10588-3358-449F-B4E2-5F604D5F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1000108"/>
            <a:ext cx="8893652" cy="5073427"/>
          </a:xfrm>
        </p:spPr>
        <p:txBody>
          <a:bodyPr/>
          <a:lstStyle/>
          <a:p>
            <a:pPr>
              <a:tabLst>
                <a:tab pos="0" algn="l"/>
              </a:tabLst>
            </a:pPr>
            <a:r>
              <a:rPr lang="en-US" altLang="zh-CN" sz="1600" spc="30">
                <a:latin typeface="Microsoft YaHei"/>
                <a:cs typeface="Microsoft YaHei"/>
              </a:rPr>
              <a:t>tickTime</a:t>
            </a:r>
            <a:r>
              <a:rPr lang="zh-CN" altLang="en-US" sz="1600" spc="30">
                <a:latin typeface="Microsoft YaHei"/>
                <a:cs typeface="Microsoft YaHei"/>
              </a:rPr>
              <a:t>：发送心跳的间隔时间，单位：毫秒</a:t>
            </a:r>
            <a:endParaRPr lang="zh-CN" altLang="en-US" sz="1600">
              <a:latin typeface="Microsoft YaHei"/>
              <a:cs typeface="Microsoft YaHei"/>
            </a:endParaRPr>
          </a:p>
          <a:p>
            <a:pPr marL="298450" indent="-285750">
              <a:spcBef>
                <a:spcPts val="445"/>
              </a:spcBef>
              <a:tabLst>
                <a:tab pos="355600" algn="l"/>
                <a:tab pos="356235" algn="l"/>
              </a:tabLst>
            </a:pPr>
            <a:r>
              <a:rPr lang="en-US" altLang="zh-CN" sz="1600" spc="25">
                <a:latin typeface="Microsoft YaHei"/>
                <a:cs typeface="Microsoft YaHei"/>
              </a:rPr>
              <a:t>dataDir</a:t>
            </a:r>
            <a:r>
              <a:rPr lang="zh-CN" altLang="en-US" sz="1600" spc="25">
                <a:latin typeface="Microsoft YaHei"/>
                <a:cs typeface="Microsoft YaHei"/>
              </a:rPr>
              <a:t>：</a:t>
            </a:r>
            <a:r>
              <a:rPr lang="en-US" altLang="zh-CN" sz="1600" spc="25">
                <a:latin typeface="Microsoft YaHei"/>
                <a:cs typeface="Microsoft YaHei"/>
              </a:rPr>
              <a:t>zookeeper</a:t>
            </a:r>
            <a:r>
              <a:rPr lang="zh-CN" altLang="en-US" sz="1600" spc="25">
                <a:latin typeface="Microsoft YaHei"/>
                <a:cs typeface="Microsoft YaHei"/>
              </a:rPr>
              <a:t>保存数据的目录。</a:t>
            </a:r>
            <a:endParaRPr lang="zh-CN" altLang="en-US" sz="1600">
              <a:latin typeface="Microsoft YaHei"/>
              <a:cs typeface="Microsoft YaHei"/>
            </a:endParaRPr>
          </a:p>
          <a:p>
            <a:pPr marL="298450" indent="-285750">
              <a:spcBef>
                <a:spcPts val="445"/>
              </a:spcBef>
              <a:tabLst>
                <a:tab pos="355600" algn="l"/>
                <a:tab pos="356235" algn="l"/>
              </a:tabLst>
            </a:pPr>
            <a:r>
              <a:rPr lang="en-US" altLang="zh-CN" sz="1600" spc="20">
                <a:latin typeface="Microsoft YaHei"/>
                <a:cs typeface="Microsoft YaHei"/>
              </a:rPr>
              <a:t>clientPort</a:t>
            </a:r>
            <a:r>
              <a:rPr lang="zh-CN" altLang="en-US" sz="1600" spc="20">
                <a:latin typeface="Microsoft YaHei"/>
                <a:cs typeface="Microsoft YaHei"/>
              </a:rPr>
              <a:t>：客户端连接 </a:t>
            </a:r>
            <a:r>
              <a:rPr lang="en-US" altLang="zh-CN" sz="1600" spc="15">
                <a:latin typeface="Microsoft YaHei"/>
                <a:cs typeface="Microsoft YaHei"/>
              </a:rPr>
              <a:t>Zookeeper </a:t>
            </a:r>
            <a:r>
              <a:rPr lang="zh-CN" altLang="en-US" sz="1600" spc="20">
                <a:latin typeface="Microsoft YaHei"/>
                <a:cs typeface="Microsoft YaHei"/>
              </a:rPr>
              <a:t>服务器的端口，</a:t>
            </a:r>
            <a:r>
              <a:rPr lang="en-US" altLang="zh-CN" sz="1600" spc="20">
                <a:latin typeface="Microsoft YaHei"/>
                <a:cs typeface="Microsoft YaHei"/>
              </a:rPr>
              <a:t>Zookeeper </a:t>
            </a:r>
            <a:r>
              <a:rPr lang="zh-CN" altLang="en-US" sz="1600" spc="40">
                <a:latin typeface="Microsoft YaHei"/>
                <a:cs typeface="Microsoft YaHei"/>
              </a:rPr>
              <a:t> </a:t>
            </a:r>
            <a:r>
              <a:rPr lang="zh-CN" altLang="en-US" sz="1600" spc="35">
                <a:latin typeface="Microsoft YaHei"/>
                <a:cs typeface="Microsoft YaHei"/>
              </a:rPr>
              <a:t>会监听这个端口，接受客</a:t>
            </a:r>
            <a:endParaRPr lang="zh-CN" altLang="en-US" sz="1600">
              <a:latin typeface="Microsoft YaHei"/>
              <a:cs typeface="Microsoft YaHei"/>
            </a:endParaRPr>
          </a:p>
          <a:p>
            <a:pPr marL="298450" indent="-285750">
              <a:spcBef>
                <a:spcPts val="50"/>
              </a:spcBef>
            </a:pPr>
            <a:r>
              <a:rPr lang="zh-CN" altLang="en-US" sz="1600" spc="30">
                <a:latin typeface="Microsoft YaHei"/>
                <a:cs typeface="Microsoft YaHei"/>
              </a:rPr>
              <a:t>户端的访问请求。</a:t>
            </a:r>
            <a:endParaRPr lang="zh-CN" altLang="en-US" sz="1600">
              <a:latin typeface="Microsoft YaHei"/>
              <a:cs typeface="Microsoft YaHei"/>
            </a:endParaRPr>
          </a:p>
          <a:p>
            <a:pPr marL="297815" marR="5080" indent="-285750">
              <a:lnSpc>
                <a:spcPct val="103200"/>
              </a:lnSpc>
              <a:spcBef>
                <a:spcPts val="384"/>
              </a:spcBef>
              <a:tabLst>
                <a:tab pos="355600" algn="l"/>
              </a:tabLst>
            </a:pPr>
            <a:r>
              <a:rPr lang="en-US" altLang="zh-CN" sz="1600" spc="15">
                <a:latin typeface="Microsoft YaHei"/>
                <a:cs typeface="Microsoft YaHei"/>
              </a:rPr>
              <a:t>initLimit</a:t>
            </a:r>
            <a:r>
              <a:rPr lang="zh-CN" altLang="en-US" sz="1600" spc="15">
                <a:latin typeface="Microsoft YaHei"/>
                <a:cs typeface="Microsoft YaHei"/>
              </a:rPr>
              <a:t>： </a:t>
            </a:r>
            <a:r>
              <a:rPr lang="zh-CN" altLang="en-US" sz="1600" spc="35">
                <a:latin typeface="Microsoft YaHei"/>
                <a:cs typeface="Microsoft YaHei"/>
              </a:rPr>
              <a:t>这个配置项是用来配置</a:t>
            </a:r>
            <a:r>
              <a:rPr lang="zh-CN" altLang="en-US" sz="1600" spc="225">
                <a:latin typeface="Microsoft YaHei"/>
                <a:cs typeface="Microsoft YaHei"/>
              </a:rPr>
              <a:t> </a:t>
            </a:r>
            <a:r>
              <a:rPr lang="en-US" altLang="zh-CN" sz="1600" spc="15">
                <a:latin typeface="Microsoft YaHei"/>
                <a:cs typeface="Microsoft YaHei"/>
              </a:rPr>
              <a:t>Zookeeper</a:t>
            </a:r>
            <a:r>
              <a:rPr lang="zh-CN" altLang="en-US" sz="1600" spc="120">
                <a:latin typeface="Microsoft YaHei"/>
                <a:cs typeface="Microsoft YaHei"/>
              </a:rPr>
              <a:t> </a:t>
            </a:r>
            <a:r>
              <a:rPr lang="zh-CN" altLang="en-US" sz="1600" spc="35">
                <a:latin typeface="Microsoft YaHei"/>
                <a:cs typeface="Microsoft YaHei"/>
              </a:rPr>
              <a:t>接受客户端（这里所说的客户端不是用户连 </a:t>
            </a:r>
            <a:r>
              <a:rPr lang="zh-CN" altLang="en-US" sz="1600" spc="5">
                <a:latin typeface="Microsoft YaHei"/>
                <a:cs typeface="Microsoft YaHei"/>
              </a:rPr>
              <a:t> </a:t>
            </a:r>
            <a:r>
              <a:rPr lang="zh-CN" altLang="en-US" sz="1600" spc="30">
                <a:latin typeface="Microsoft YaHei"/>
                <a:cs typeface="Microsoft YaHei"/>
              </a:rPr>
              <a:t>接 </a:t>
            </a:r>
            <a:r>
              <a:rPr lang="en-US" altLang="zh-CN" sz="1600" spc="15">
                <a:latin typeface="Microsoft YaHei"/>
                <a:cs typeface="Microsoft YaHei"/>
              </a:rPr>
              <a:t>Zookeeper </a:t>
            </a:r>
            <a:r>
              <a:rPr lang="zh-CN" altLang="en-US" sz="1600" spc="30">
                <a:latin typeface="Microsoft YaHei"/>
                <a:cs typeface="Microsoft YaHei"/>
              </a:rPr>
              <a:t>服务器的客户端，而是 </a:t>
            </a:r>
            <a:r>
              <a:rPr lang="en-US" altLang="zh-CN" sz="1600" spc="15">
                <a:latin typeface="Microsoft YaHei"/>
                <a:cs typeface="Microsoft YaHei"/>
              </a:rPr>
              <a:t>Zookeeper </a:t>
            </a:r>
            <a:r>
              <a:rPr lang="zh-CN" altLang="en-US" sz="1600" spc="30">
                <a:latin typeface="Microsoft YaHei"/>
                <a:cs typeface="Microsoft YaHei"/>
              </a:rPr>
              <a:t>服务器集群中连接到 </a:t>
            </a:r>
            <a:r>
              <a:rPr lang="en-US" altLang="zh-CN" sz="1600" spc="15">
                <a:latin typeface="Microsoft YaHei"/>
                <a:cs typeface="Microsoft YaHei"/>
              </a:rPr>
              <a:t>Leader </a:t>
            </a:r>
            <a:r>
              <a:rPr lang="zh-CN" altLang="en-US" sz="1600" spc="30">
                <a:latin typeface="Microsoft YaHei"/>
                <a:cs typeface="Microsoft YaHei"/>
              </a:rPr>
              <a:t>的  </a:t>
            </a:r>
            <a:r>
              <a:rPr lang="en-US" altLang="zh-CN" sz="1600" spc="15">
                <a:latin typeface="Microsoft YaHei"/>
                <a:cs typeface="Microsoft YaHei"/>
              </a:rPr>
              <a:t>Follower </a:t>
            </a:r>
            <a:r>
              <a:rPr lang="zh-CN" altLang="en-US" sz="1600" spc="40">
                <a:latin typeface="Microsoft YaHei"/>
                <a:cs typeface="Microsoft YaHei"/>
              </a:rPr>
              <a:t>服务器）初始化连接时最长能忍受多少个心跳时间间隔数。</a:t>
            </a:r>
            <a:r>
              <a:rPr lang="zh-CN" altLang="en-US" sz="1600" spc="40">
                <a:solidFill>
                  <a:srgbClr val="FF0000"/>
                </a:solidFill>
                <a:latin typeface="Microsoft YaHei"/>
                <a:cs typeface="Microsoft YaHei"/>
              </a:rPr>
              <a:t>当已经超过 </a:t>
            </a:r>
            <a:r>
              <a:rPr lang="en-US" altLang="zh-CN" sz="1600" spc="20">
                <a:solidFill>
                  <a:srgbClr val="FF0000"/>
                </a:solidFill>
                <a:latin typeface="Microsoft YaHei"/>
                <a:cs typeface="Microsoft YaHei"/>
              </a:rPr>
              <a:t>5 </a:t>
            </a:r>
            <a:r>
              <a:rPr lang="zh-CN" altLang="en-US" sz="1600" spc="30">
                <a:solidFill>
                  <a:srgbClr val="FF0000"/>
                </a:solidFill>
                <a:latin typeface="Microsoft YaHei"/>
                <a:cs typeface="Microsoft YaHei"/>
              </a:rPr>
              <a:t>个心跳的  时间（也就是 </a:t>
            </a:r>
            <a:r>
              <a:rPr lang="en-US" altLang="zh-CN" sz="1600" spc="15">
                <a:solidFill>
                  <a:srgbClr val="FF0000"/>
                </a:solidFill>
                <a:latin typeface="Microsoft YaHei"/>
                <a:cs typeface="Microsoft YaHei"/>
              </a:rPr>
              <a:t>tickTime</a:t>
            </a:r>
            <a:r>
              <a:rPr lang="zh-CN" altLang="en-US" sz="1600" spc="15">
                <a:solidFill>
                  <a:srgbClr val="FF0000"/>
                </a:solidFill>
                <a:latin typeface="Microsoft YaHei"/>
                <a:cs typeface="Microsoft YaHei"/>
              </a:rPr>
              <a:t>）长度后 </a:t>
            </a:r>
            <a:r>
              <a:rPr lang="en-US" altLang="zh-CN" sz="1600" spc="15">
                <a:solidFill>
                  <a:srgbClr val="FF0000"/>
                </a:solidFill>
                <a:latin typeface="Microsoft YaHei"/>
                <a:cs typeface="Microsoft YaHei"/>
              </a:rPr>
              <a:t>Zookeeper </a:t>
            </a:r>
            <a:r>
              <a:rPr lang="zh-CN" altLang="en-US" sz="1600" spc="40">
                <a:solidFill>
                  <a:srgbClr val="FF0000"/>
                </a:solidFill>
                <a:latin typeface="Microsoft YaHei"/>
                <a:cs typeface="Microsoft YaHei"/>
              </a:rPr>
              <a:t>服务器还没有收到客户端的返回信息，那么表  </a:t>
            </a:r>
            <a:r>
              <a:rPr lang="zh-CN" altLang="en-US" sz="1600" spc="35">
                <a:solidFill>
                  <a:srgbClr val="FF0000"/>
                </a:solidFill>
                <a:latin typeface="Microsoft YaHei"/>
                <a:cs typeface="Microsoft YaHei"/>
              </a:rPr>
              <a:t>明这个客户端连接失败</a:t>
            </a:r>
            <a:r>
              <a:rPr lang="zh-CN" altLang="en-US" sz="1600" spc="35">
                <a:latin typeface="Microsoft YaHei"/>
                <a:cs typeface="Microsoft YaHei"/>
              </a:rPr>
              <a:t>。总的时间长度就是 </a:t>
            </a:r>
            <a:r>
              <a:rPr lang="en-US" altLang="zh-CN" sz="1600" spc="20">
                <a:latin typeface="Microsoft YaHei"/>
                <a:cs typeface="Microsoft YaHei"/>
              </a:rPr>
              <a:t>5*2000=10</a:t>
            </a:r>
            <a:r>
              <a:rPr lang="zh-CN" altLang="en-US" sz="1600" spc="235">
                <a:latin typeface="Microsoft YaHei"/>
                <a:cs typeface="Microsoft YaHei"/>
              </a:rPr>
              <a:t> </a:t>
            </a:r>
            <a:r>
              <a:rPr lang="zh-CN" altLang="en-US" sz="1600" spc="30">
                <a:latin typeface="Microsoft YaHei"/>
                <a:cs typeface="Microsoft YaHei"/>
              </a:rPr>
              <a:t>秒</a:t>
            </a:r>
            <a:endParaRPr lang="zh-CN" altLang="en-US" sz="1600">
              <a:latin typeface="Microsoft YaHei"/>
              <a:cs typeface="Microsoft YaHei"/>
            </a:endParaRPr>
          </a:p>
          <a:p>
            <a:pPr>
              <a:spcBef>
                <a:spcPts val="445"/>
              </a:spcBef>
              <a:tabLst>
                <a:tab pos="355600" algn="l"/>
              </a:tabLst>
            </a:pPr>
            <a:r>
              <a:rPr lang="en-US" altLang="zh-CN" sz="1600" spc="25">
                <a:latin typeface="Microsoft YaHei"/>
                <a:cs typeface="Microsoft YaHei"/>
              </a:rPr>
              <a:t>syncLimit</a:t>
            </a:r>
            <a:r>
              <a:rPr lang="zh-CN" altLang="en-US" sz="1600" spc="25">
                <a:latin typeface="Microsoft YaHei"/>
                <a:cs typeface="Microsoft YaHei"/>
              </a:rPr>
              <a:t>：这个配置项标识 </a:t>
            </a:r>
            <a:r>
              <a:rPr lang="en-US" altLang="zh-CN" sz="1600" spc="15">
                <a:latin typeface="Microsoft YaHei"/>
                <a:cs typeface="Microsoft YaHei"/>
              </a:rPr>
              <a:t>Leader </a:t>
            </a:r>
            <a:r>
              <a:rPr lang="zh-CN" altLang="en-US" sz="1600" spc="35">
                <a:latin typeface="Microsoft YaHei"/>
                <a:cs typeface="Microsoft YaHei"/>
              </a:rPr>
              <a:t>与 </a:t>
            </a:r>
            <a:r>
              <a:rPr lang="en-US" altLang="zh-CN" sz="1600" spc="15">
                <a:latin typeface="Microsoft YaHei"/>
                <a:cs typeface="Microsoft YaHei"/>
              </a:rPr>
              <a:t>Follower</a:t>
            </a:r>
            <a:r>
              <a:rPr lang="zh-CN" altLang="en-US" sz="1600" spc="270">
                <a:latin typeface="Microsoft YaHei"/>
                <a:cs typeface="Microsoft YaHei"/>
              </a:rPr>
              <a:t> </a:t>
            </a:r>
            <a:r>
              <a:rPr lang="zh-CN" altLang="en-US" sz="1600" spc="35">
                <a:latin typeface="Microsoft YaHei"/>
                <a:cs typeface="Microsoft YaHei"/>
              </a:rPr>
              <a:t>之间发送消息，请求和应答时间长度，最</a:t>
            </a:r>
            <a:endParaRPr lang="zh-CN" altLang="en-US" sz="1600">
              <a:latin typeface="Microsoft YaHei"/>
              <a:cs typeface="Microsoft YaHei"/>
            </a:endParaRPr>
          </a:p>
          <a:p>
            <a:pPr marL="298450" indent="-285750">
              <a:spcBef>
                <a:spcPts val="85"/>
              </a:spcBef>
            </a:pPr>
            <a:r>
              <a:rPr lang="zh-CN" altLang="en-US" sz="1600" spc="30">
                <a:latin typeface="Microsoft YaHei"/>
                <a:cs typeface="Microsoft YaHei"/>
              </a:rPr>
              <a:t>长不能超过多少个 </a:t>
            </a:r>
            <a:r>
              <a:rPr lang="en-US" altLang="zh-CN" sz="1600" spc="10">
                <a:latin typeface="Microsoft YaHei"/>
                <a:cs typeface="Microsoft YaHei"/>
              </a:rPr>
              <a:t>tickTime </a:t>
            </a:r>
            <a:r>
              <a:rPr lang="zh-CN" altLang="en-US" sz="1600" spc="35">
                <a:latin typeface="Microsoft YaHei"/>
                <a:cs typeface="Microsoft YaHei"/>
              </a:rPr>
              <a:t>的时间长度，总的时间长度就是 </a:t>
            </a:r>
            <a:r>
              <a:rPr lang="en-US" altLang="zh-CN" sz="1600" spc="20">
                <a:latin typeface="Microsoft YaHei"/>
                <a:cs typeface="Microsoft YaHei"/>
              </a:rPr>
              <a:t>2*2000=4</a:t>
            </a:r>
            <a:r>
              <a:rPr lang="zh-CN" altLang="en-US" sz="1600" spc="420">
                <a:latin typeface="Microsoft YaHei"/>
                <a:cs typeface="Microsoft YaHei"/>
              </a:rPr>
              <a:t> </a:t>
            </a:r>
            <a:r>
              <a:rPr lang="zh-CN" altLang="en-US" sz="1600" spc="30">
                <a:latin typeface="Microsoft YaHei"/>
                <a:cs typeface="Microsoft YaHei"/>
              </a:rPr>
              <a:t>秒</a:t>
            </a:r>
            <a:endParaRPr lang="zh-CN" altLang="en-US" sz="1600">
              <a:latin typeface="Microsoft YaHei"/>
              <a:cs typeface="Microsoft YaHei"/>
            </a:endParaRPr>
          </a:p>
          <a:p>
            <a:pPr marL="297815" marR="34925" indent="-285750">
              <a:lnSpc>
                <a:spcPct val="103200"/>
              </a:lnSpc>
              <a:spcBef>
                <a:spcPts val="384"/>
              </a:spcBef>
              <a:tabLst>
                <a:tab pos="355600" algn="l"/>
              </a:tabLst>
            </a:pPr>
            <a:r>
              <a:rPr lang="en-US" altLang="zh-CN" sz="1600" spc="20">
                <a:latin typeface="Microsoft YaHei"/>
                <a:cs typeface="Microsoft YaHei"/>
              </a:rPr>
              <a:t>server.A=B</a:t>
            </a:r>
            <a:r>
              <a:rPr lang="zh-CN" altLang="en-US" sz="1600" spc="20">
                <a:latin typeface="Microsoft YaHei"/>
                <a:cs typeface="Microsoft YaHei"/>
              </a:rPr>
              <a:t>：</a:t>
            </a:r>
            <a:r>
              <a:rPr lang="en-US" altLang="zh-CN" sz="1600" spc="20">
                <a:latin typeface="Microsoft YaHei"/>
                <a:cs typeface="Microsoft YaHei"/>
              </a:rPr>
              <a:t>C</a:t>
            </a:r>
            <a:r>
              <a:rPr lang="zh-CN" altLang="en-US" sz="1600" spc="20">
                <a:latin typeface="Microsoft YaHei"/>
                <a:cs typeface="Microsoft YaHei"/>
              </a:rPr>
              <a:t>：</a:t>
            </a:r>
            <a:r>
              <a:rPr lang="en-US" altLang="zh-CN" sz="1600" spc="20">
                <a:latin typeface="Microsoft YaHei"/>
                <a:cs typeface="Microsoft YaHei"/>
              </a:rPr>
              <a:t>D</a:t>
            </a:r>
            <a:r>
              <a:rPr lang="zh-CN" altLang="en-US" sz="1600" spc="20">
                <a:latin typeface="Microsoft YaHei"/>
                <a:cs typeface="Microsoft YaHei"/>
              </a:rPr>
              <a:t>：其 </a:t>
            </a:r>
            <a:r>
              <a:rPr lang="zh-CN" altLang="en-US" sz="1600" spc="35">
                <a:latin typeface="Microsoft YaHei"/>
                <a:cs typeface="Microsoft YaHei"/>
              </a:rPr>
              <a:t>中 </a:t>
            </a:r>
            <a:r>
              <a:rPr lang="en-US" altLang="zh-CN" sz="1600" spc="25">
                <a:latin typeface="Microsoft YaHei"/>
                <a:cs typeface="Microsoft YaHei"/>
              </a:rPr>
              <a:t>A </a:t>
            </a:r>
            <a:r>
              <a:rPr lang="zh-CN" altLang="en-US" sz="1600" spc="35">
                <a:latin typeface="Microsoft YaHei"/>
                <a:cs typeface="Microsoft YaHei"/>
              </a:rPr>
              <a:t>是一个数字，表示这个是第几号服务器；</a:t>
            </a:r>
            <a:r>
              <a:rPr lang="en-US" altLang="zh-CN" sz="1600" spc="35">
                <a:latin typeface="Microsoft YaHei"/>
                <a:cs typeface="Microsoft YaHei"/>
              </a:rPr>
              <a:t>B</a:t>
            </a:r>
            <a:r>
              <a:rPr lang="zh-CN" altLang="en-US" sz="1600" spc="335">
                <a:latin typeface="Microsoft YaHei"/>
                <a:cs typeface="Microsoft YaHei"/>
              </a:rPr>
              <a:t> </a:t>
            </a:r>
            <a:r>
              <a:rPr lang="zh-CN" altLang="en-US" sz="1600" spc="35">
                <a:latin typeface="Microsoft YaHei"/>
                <a:cs typeface="Microsoft YaHei"/>
              </a:rPr>
              <a:t>是这个服务器的</a:t>
            </a:r>
            <a:r>
              <a:rPr lang="zh-CN" altLang="en-US" sz="1600" spc="110">
                <a:latin typeface="Microsoft YaHei"/>
                <a:cs typeface="Microsoft YaHei"/>
              </a:rPr>
              <a:t> </a:t>
            </a:r>
            <a:r>
              <a:rPr lang="en-US" altLang="zh-CN" sz="1600" spc="20">
                <a:latin typeface="Microsoft YaHei"/>
                <a:cs typeface="Microsoft YaHei"/>
              </a:rPr>
              <a:t>ip </a:t>
            </a:r>
            <a:r>
              <a:rPr lang="zh-CN" altLang="en-US" sz="1600" spc="15">
                <a:latin typeface="Microsoft YaHei"/>
                <a:cs typeface="Microsoft YaHei"/>
              </a:rPr>
              <a:t> </a:t>
            </a:r>
            <a:r>
              <a:rPr lang="zh-CN" altLang="en-US" sz="1600" spc="30">
                <a:latin typeface="Microsoft YaHei"/>
                <a:cs typeface="Microsoft YaHei"/>
              </a:rPr>
              <a:t>地址；</a:t>
            </a:r>
            <a:r>
              <a:rPr lang="en-US" altLang="zh-CN" sz="1600" spc="30">
                <a:latin typeface="Microsoft YaHei"/>
                <a:cs typeface="Microsoft YaHei"/>
              </a:rPr>
              <a:t>C </a:t>
            </a:r>
            <a:r>
              <a:rPr lang="zh-CN" altLang="en-US" sz="1600" spc="35">
                <a:latin typeface="Microsoft YaHei"/>
                <a:cs typeface="Microsoft YaHei"/>
              </a:rPr>
              <a:t>表示的是这个服务器与集群中的 </a:t>
            </a:r>
            <a:r>
              <a:rPr lang="en-US" altLang="zh-CN" sz="1600" spc="15">
                <a:latin typeface="Microsoft YaHei"/>
                <a:cs typeface="Microsoft YaHei"/>
              </a:rPr>
              <a:t>Leader </a:t>
            </a:r>
            <a:r>
              <a:rPr lang="zh-CN" altLang="en-US" sz="1600" spc="30">
                <a:latin typeface="Microsoft YaHei"/>
                <a:cs typeface="Microsoft YaHei"/>
              </a:rPr>
              <a:t>服务器交换信息的端口；</a:t>
            </a:r>
            <a:r>
              <a:rPr lang="en-US" altLang="zh-CN" sz="1600" spc="30">
                <a:latin typeface="Microsoft YaHei"/>
                <a:cs typeface="Microsoft YaHei"/>
              </a:rPr>
              <a:t>D </a:t>
            </a:r>
            <a:r>
              <a:rPr lang="zh-CN" altLang="en-US" sz="1600" spc="30">
                <a:latin typeface="Microsoft YaHei"/>
                <a:cs typeface="Microsoft YaHei"/>
              </a:rPr>
              <a:t>表示的是万一  集群中的 </a:t>
            </a:r>
            <a:r>
              <a:rPr lang="en-US" altLang="zh-CN" sz="1600" spc="15">
                <a:latin typeface="Microsoft YaHei"/>
                <a:cs typeface="Microsoft YaHei"/>
              </a:rPr>
              <a:t>Leader </a:t>
            </a:r>
            <a:r>
              <a:rPr lang="zh-CN" altLang="en-US" sz="1600" spc="40">
                <a:latin typeface="Microsoft YaHei"/>
                <a:cs typeface="Microsoft YaHei"/>
              </a:rPr>
              <a:t>服务器挂了，需要一个端口来重新进行选举，选出一个新的 </a:t>
            </a:r>
            <a:r>
              <a:rPr lang="en-US" altLang="zh-CN" sz="1600" spc="20">
                <a:latin typeface="Microsoft YaHei"/>
                <a:cs typeface="Microsoft YaHei"/>
              </a:rPr>
              <a:t>Leader</a:t>
            </a:r>
            <a:r>
              <a:rPr lang="zh-CN" altLang="en-US" sz="1600" spc="20">
                <a:latin typeface="Microsoft YaHei"/>
                <a:cs typeface="Microsoft YaHei"/>
              </a:rPr>
              <a:t>，而这  </a:t>
            </a:r>
            <a:r>
              <a:rPr lang="zh-CN" altLang="en-US" sz="1600" spc="40">
                <a:latin typeface="Microsoft YaHei"/>
                <a:cs typeface="Microsoft YaHei"/>
              </a:rPr>
              <a:t>个端口就是用来执行选举时服务器相互通信的端口。如果是伪集群的配置方式，由于 </a:t>
            </a:r>
            <a:r>
              <a:rPr lang="en-US" altLang="zh-CN" sz="1600" spc="20">
                <a:latin typeface="Microsoft YaHei"/>
                <a:cs typeface="Microsoft YaHei"/>
              </a:rPr>
              <a:t>B </a:t>
            </a:r>
            <a:r>
              <a:rPr lang="zh-CN" altLang="en-US" sz="1600" spc="30">
                <a:latin typeface="Microsoft YaHei"/>
                <a:cs typeface="Microsoft YaHei"/>
              </a:rPr>
              <a:t>都是  一样，所以不同的 </a:t>
            </a:r>
            <a:r>
              <a:rPr lang="en-US" altLang="zh-CN" sz="1600" spc="15">
                <a:latin typeface="Microsoft YaHei"/>
                <a:cs typeface="Microsoft YaHei"/>
              </a:rPr>
              <a:t>Zookeeper</a:t>
            </a:r>
            <a:r>
              <a:rPr lang="zh-CN" altLang="en-US" sz="1600" spc="250">
                <a:latin typeface="Microsoft YaHei"/>
                <a:cs typeface="Microsoft YaHei"/>
              </a:rPr>
              <a:t> </a:t>
            </a:r>
            <a:r>
              <a:rPr lang="zh-CN" altLang="en-US" sz="1600" spc="40">
                <a:latin typeface="Microsoft YaHei"/>
                <a:cs typeface="Microsoft YaHei"/>
              </a:rPr>
              <a:t>实例通信端口号不能一样，所以要给它们分配不同的端口号</a:t>
            </a:r>
            <a:endParaRPr lang="zh-CN" altLang="en-US" sz="1600">
              <a:latin typeface="Microsoft YaHei"/>
              <a:cs typeface="Microsoft YaHei"/>
            </a:endParaRPr>
          </a:p>
          <a:p>
            <a:pPr marL="298450" indent="-285750">
              <a:spcBef>
                <a:spcPts val="45"/>
              </a:spcBef>
            </a:pPr>
            <a:r>
              <a:rPr lang="zh-CN" altLang="en-US" sz="1600" spc="30">
                <a:latin typeface="Microsoft YaHei"/>
                <a:cs typeface="Microsoft YaHei"/>
              </a:rPr>
              <a:t>。</a:t>
            </a:r>
            <a:endParaRPr lang="zh-CN" altLang="en-US" sz="1600">
              <a:latin typeface="Microsoft YaHei"/>
              <a:cs typeface="Microsoft YaHei"/>
            </a:endParaRPr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172046394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32940</TotalTime>
  <Words>1593</Words>
  <Application>Microsoft Office PowerPoint</Application>
  <PresentationFormat>信纸(8.5x11 英寸)</PresentationFormat>
  <Paragraphs>245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Microsoft JhengHei</vt:lpstr>
      <vt:lpstr>MS PGothic</vt:lpstr>
      <vt:lpstr>SimSun</vt:lpstr>
      <vt:lpstr>SimSun</vt:lpstr>
      <vt:lpstr>Microsoft YaHei</vt:lpstr>
      <vt:lpstr>Microsoft YaHei</vt:lpstr>
      <vt:lpstr>Arial</vt:lpstr>
      <vt:lpstr>Times New Roman</vt:lpstr>
      <vt:lpstr>Trebuchet MS</vt:lpstr>
      <vt:lpstr>Wingdings</vt:lpstr>
      <vt:lpstr>ppt新模板</vt:lpstr>
      <vt:lpstr>Apache ZooKeeper</vt:lpstr>
      <vt:lpstr>paxos</vt:lpstr>
      <vt:lpstr>PowerPoint 演示文稿</vt:lpstr>
      <vt:lpstr>PowerPoint 演示文稿</vt:lpstr>
      <vt:lpstr>攘其外状态下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zk：主从模式</vt:lpstr>
      <vt:lpstr>PowerPoint 演示文稿</vt:lpstr>
      <vt:lpstr>PowerPoint 演示文稿</vt:lpstr>
      <vt:lpstr>实现原理：（理论）</vt:lpstr>
      <vt:lpstr>PowerPoint 演示文稿</vt:lpstr>
      <vt:lpstr>PowerPoint 演示文稿</vt:lpstr>
      <vt:lpstr>PowerPoint 演示文稿</vt:lpstr>
      <vt:lpstr>广播模式</vt:lpstr>
      <vt:lpstr>PowerPoint 演示文稿</vt:lpstr>
      <vt:lpstr>恢复模式</vt:lpstr>
      <vt:lpstr>1，判定（zxid，myid）；2，投票传递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1748</cp:revision>
  <dcterms:created xsi:type="dcterms:W3CDTF">2007-09-26T12:04:45Z</dcterms:created>
  <dcterms:modified xsi:type="dcterms:W3CDTF">2018-01-18T10:01:19Z</dcterms:modified>
</cp:coreProperties>
</file>