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96000">
              <a:schemeClr val="tx2">
                <a:lumMod val="20000"/>
                <a:lumOff val="80000"/>
              </a:schemeClr>
            </a:gs>
            <a:gs pos="5000">
              <a:schemeClr val="tx2">
                <a:lumMod val="20000"/>
                <a:lumOff val="80000"/>
              </a:schemeClr>
            </a:gs>
            <a:gs pos="100000">
              <a:srgbClr val="7030A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080" y="2286000"/>
            <a:ext cx="535915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smtClean="0">
                <a:ln w="3810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latin typeface="Agency FB" panose="020B0503020202020204" pitchFamily="34" charset="0"/>
              </a:rPr>
              <a:t>Gradients on a</a:t>
            </a:r>
          </a:p>
          <a:p>
            <a:pPr algn="ctr"/>
            <a:r>
              <a:rPr lang="en-US" sz="7200" b="1" cap="all" spc="0" dirty="0" smtClean="0">
                <a:ln w="38100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latin typeface="Agency FB" panose="020B0503020202020204" pitchFamily="34" charset="0"/>
              </a:rPr>
              <a:t>curved graph</a:t>
            </a:r>
            <a:endParaRPr lang="en-US" sz="7200" b="1" cap="all" spc="0" dirty="0">
              <a:ln w="38100">
                <a:solidFill>
                  <a:schemeClr val="tx1"/>
                </a:solidFill>
              </a:ln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latin typeface="Agency FB" panose="020B0503020202020204" pitchFamily="34" charset="0"/>
            </a:endParaRPr>
          </a:p>
        </p:txBody>
      </p:sp>
      <p:pic>
        <p:nvPicPr>
          <p:cNvPr id="1026" name="Picture 2" descr="http://docs.oracle.com/cd/E24269_01/doc.11120/e24480/img/curvedline_grap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0" y="188976"/>
            <a:ext cx="3486720" cy="211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aixu.files.wordpress.com/2012/05/linked-in-network-ka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44" y="4662056"/>
            <a:ext cx="3486432" cy="20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bc.co.uk/schools/gcsebitesize/maths/images/graph_3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1" y="4746942"/>
            <a:ext cx="3337256" cy="18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onine-education.co.uk/Image_library/GCSE/Dist_tim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386524"/>
            <a:ext cx="3456940" cy="18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Starter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62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omic Sans MS" panose="030F0702030302020204" pitchFamily="66" charset="0"/>
              </a:rPr>
              <a:t>Question 1: Match up the equation with its graph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762000"/>
            <a:ext cx="292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omic Sans MS" panose="030F0702030302020204" pitchFamily="66" charset="0"/>
              </a:rPr>
              <a:t>Question 2: Write the </a:t>
            </a:r>
            <a:r>
              <a:rPr lang="en-GB" sz="1400" u="sng" dirty="0" smtClean="0">
                <a:latin typeface="Comic Sans MS" panose="030F0702030302020204" pitchFamily="66" charset="0"/>
              </a:rPr>
              <a:t>gradients</a:t>
            </a:r>
            <a:r>
              <a:rPr lang="en-GB" sz="1400" dirty="0" smtClean="0">
                <a:latin typeface="Comic Sans MS" panose="030F0702030302020204" pitchFamily="66" charset="0"/>
              </a:rPr>
              <a:t> of each of these lines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" y="2209800"/>
            <a:ext cx="1447800" cy="1447800"/>
            <a:chOff x="2133600" y="2514600"/>
            <a:chExt cx="1447800" cy="14478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/>
          <p:cNvSpPr/>
          <p:nvPr/>
        </p:nvSpPr>
        <p:spPr>
          <a:xfrm rot="5400000">
            <a:off x="342900" y="1714500"/>
            <a:ext cx="1447800" cy="762000"/>
          </a:xfrm>
          <a:prstGeom prst="arc">
            <a:avLst>
              <a:gd name="adj1" fmla="val 17702556"/>
              <a:gd name="adj2" fmla="val 402676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362200" y="2209800"/>
            <a:ext cx="1447800" cy="1447800"/>
            <a:chOff x="2133600" y="2514600"/>
            <a:chExt cx="1447800" cy="14478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1000" y="3733800"/>
            <a:ext cx="1447800" cy="1447800"/>
            <a:chOff x="2133600" y="2514600"/>
            <a:chExt cx="1447800" cy="14478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3733800"/>
            <a:ext cx="1447800" cy="1447800"/>
            <a:chOff x="2133600" y="2514600"/>
            <a:chExt cx="1447800" cy="144780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" y="5257800"/>
            <a:ext cx="1447800" cy="1447800"/>
            <a:chOff x="2133600" y="2514600"/>
            <a:chExt cx="1447800" cy="14478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362200" y="5257800"/>
            <a:ext cx="1447800" cy="1447800"/>
            <a:chOff x="2133600" y="2514600"/>
            <a:chExt cx="1447800" cy="14478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5400000">
            <a:off x="2324100" y="51435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/>
          <p:cNvSpPr/>
          <p:nvPr/>
        </p:nvSpPr>
        <p:spPr>
          <a:xfrm rot="5400000">
            <a:off x="2324100" y="33909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 rot="16200000" flipV="1">
            <a:off x="342900" y="63627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 rot="16200000" flipV="1">
            <a:off x="342900" y="4991100"/>
            <a:ext cx="1447800" cy="762000"/>
          </a:xfrm>
          <a:prstGeom prst="arc">
            <a:avLst>
              <a:gd name="adj1" fmla="val 17904760"/>
              <a:gd name="adj2" fmla="val 38243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 rot="16200000" flipV="1">
            <a:off x="2324100" y="3162300"/>
            <a:ext cx="1447800" cy="762000"/>
          </a:xfrm>
          <a:prstGeom prst="arc">
            <a:avLst>
              <a:gd name="adj1" fmla="val 17161973"/>
              <a:gd name="adj2" fmla="val 450423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81000" y="1371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13716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175260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1752600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1752600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200" y="137160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- 2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1336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a)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52578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f)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52578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e)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9800" y="3657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d)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36576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c)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2133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b)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9256" y="2572512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77256" y="166420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41520" y="256641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62016" y="330403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04504" y="256946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42504" y="165201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06768" y="256336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27264" y="329184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6208" y="514502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74208" y="423672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8472" y="513892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8968" y="587654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92312" y="515112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0312" y="424281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10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94576" y="514502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5072" y="5882640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-10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11496" y="1581912"/>
            <a:ext cx="996696" cy="198424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104888" y="1655064"/>
            <a:ext cx="1792224" cy="180136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526280" y="4514088"/>
            <a:ext cx="2002536" cy="5029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479792" y="4212336"/>
            <a:ext cx="896112" cy="181051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Starter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62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omic Sans MS" panose="030F0702030302020204" pitchFamily="66" charset="0"/>
              </a:rPr>
              <a:t>Question 1: Match up the equation with its graph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762000"/>
            <a:ext cx="292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Comic Sans MS" panose="030F0702030302020204" pitchFamily="66" charset="0"/>
              </a:rPr>
              <a:t>Question 2: Write the </a:t>
            </a:r>
            <a:r>
              <a:rPr lang="en-GB" sz="1400" u="sng" dirty="0" smtClean="0">
                <a:latin typeface="Comic Sans MS" panose="030F0702030302020204" pitchFamily="66" charset="0"/>
              </a:rPr>
              <a:t>gradients</a:t>
            </a:r>
            <a:r>
              <a:rPr lang="en-GB" sz="1400" dirty="0" smtClean="0">
                <a:latin typeface="Comic Sans MS" panose="030F0702030302020204" pitchFamily="66" charset="0"/>
              </a:rPr>
              <a:t> of each of these lines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" y="2209800"/>
            <a:ext cx="1447800" cy="1447800"/>
            <a:chOff x="2133600" y="2514600"/>
            <a:chExt cx="1447800" cy="14478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/>
          <p:cNvSpPr/>
          <p:nvPr/>
        </p:nvSpPr>
        <p:spPr>
          <a:xfrm rot="5400000">
            <a:off x="342900" y="1714500"/>
            <a:ext cx="1447800" cy="762000"/>
          </a:xfrm>
          <a:prstGeom prst="arc">
            <a:avLst>
              <a:gd name="adj1" fmla="val 17702556"/>
              <a:gd name="adj2" fmla="val 402676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362200" y="2209800"/>
            <a:ext cx="1447800" cy="1447800"/>
            <a:chOff x="2133600" y="2514600"/>
            <a:chExt cx="1447800" cy="14478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1000" y="3733800"/>
            <a:ext cx="1447800" cy="1447800"/>
            <a:chOff x="2133600" y="2514600"/>
            <a:chExt cx="1447800" cy="14478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3733800"/>
            <a:ext cx="1447800" cy="1447800"/>
            <a:chOff x="2133600" y="2514600"/>
            <a:chExt cx="1447800" cy="144780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" y="5257800"/>
            <a:ext cx="1447800" cy="1447800"/>
            <a:chOff x="2133600" y="2514600"/>
            <a:chExt cx="1447800" cy="14478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362200" y="5257800"/>
            <a:ext cx="1447800" cy="1447800"/>
            <a:chOff x="2133600" y="2514600"/>
            <a:chExt cx="1447800" cy="14478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819400" y="25146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2857500" y="2552700"/>
              <a:ext cx="0" cy="1447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5400000">
            <a:off x="2324100" y="51435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/>
          <p:cNvSpPr/>
          <p:nvPr/>
        </p:nvSpPr>
        <p:spPr>
          <a:xfrm rot="5400000">
            <a:off x="2324100" y="33909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 rot="16200000" flipV="1">
            <a:off x="342900" y="6362700"/>
            <a:ext cx="1447800" cy="762000"/>
          </a:xfrm>
          <a:prstGeom prst="arc">
            <a:avLst>
              <a:gd name="adj1" fmla="val 16200000"/>
              <a:gd name="adj2" fmla="val 546874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 rot="16200000" flipV="1">
            <a:off x="342900" y="4991100"/>
            <a:ext cx="1447800" cy="762000"/>
          </a:xfrm>
          <a:prstGeom prst="arc">
            <a:avLst>
              <a:gd name="adj1" fmla="val 17904760"/>
              <a:gd name="adj2" fmla="val 38243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 rot="16200000" flipV="1">
            <a:off x="2324100" y="3162300"/>
            <a:ext cx="1447800" cy="762000"/>
          </a:xfrm>
          <a:prstGeom prst="arc">
            <a:avLst>
              <a:gd name="adj1" fmla="val 17161973"/>
              <a:gd name="adj2" fmla="val 450423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81000" y="137160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13716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175260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7800" y="1752600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1752600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200" y="137160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 = -x</a:t>
            </a:r>
            <a:r>
              <a:rPr lang="en-GB" sz="1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- 2</a:t>
            </a:r>
            <a:endParaRPr lang="en-GB" sz="14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1336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a)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52578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f)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525780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e)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9800" y="3657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d)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36576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c)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09800" y="2133600"/>
            <a:ext cx="35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mic Sans MS" panose="030F0702030302020204" pitchFamily="66" charset="0"/>
              </a:rPr>
              <a:t>b)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0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7848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7848"/>
            <a:ext cx="209601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39256" y="2572512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77256" y="166420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41520" y="256641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62016" y="330403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04504" y="256946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42504" y="165201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06768" y="2563368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27264" y="329184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6208" y="5148072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74208" y="423976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38472" y="5141976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8968" y="587959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92312" y="515416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0312" y="424586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10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94576" y="514807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-5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5072" y="588568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mic Sans MS" panose="030F0702030302020204" pitchFamily="66" charset="0"/>
              </a:rPr>
              <a:t>-10</a:t>
            </a:r>
            <a:endParaRPr lang="en-GB" sz="900" b="1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11496" y="1581912"/>
            <a:ext cx="996696" cy="198424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104888" y="1655064"/>
            <a:ext cx="1792224" cy="180136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479792" y="4215384"/>
            <a:ext cx="896112" cy="181051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2438400"/>
            <a:ext cx="30480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19800" y="1752600"/>
            <a:ext cx="0" cy="68580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>
            <a:off x="7559040" y="2097024"/>
            <a:ext cx="30480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397496" y="1950720"/>
            <a:ext cx="304800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02936" y="4846320"/>
            <a:ext cx="658368" cy="3048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858256" y="4681728"/>
            <a:ext cx="3048" cy="170688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043672" y="5349240"/>
            <a:ext cx="332232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375904" y="5358384"/>
            <a:ext cx="3048" cy="646176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80176" y="198424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21096" y="238353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1880" y="172516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56576" y="196900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06440" y="463600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7632" y="478840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95488" y="513283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21040" y="553212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8</a:t>
            </a:r>
            <a:endParaRPr lang="en-GB" sz="11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74336" y="3593592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Gradient = 2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30440" y="3581400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Gradient = -1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40808" y="6175248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Gradient = </a:t>
            </a:r>
            <a:r>
              <a:rPr lang="en-GB" sz="1200" baseline="30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/</a:t>
            </a:r>
            <a:r>
              <a:rPr lang="en-GB" sz="1200" baseline="-25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  <a:endParaRPr lang="en-GB" sz="12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15200" y="617220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Gradient = -4</a:t>
            </a:r>
            <a:endParaRPr lang="en-GB" sz="1200" baseline="-25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4526280" y="4514088"/>
            <a:ext cx="2002536" cy="5029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4496 0.1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7605 0.169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18889 0.401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2941 0.469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5" y="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0.1809 0.560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5" y="2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712 0.66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3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84" grpId="0"/>
      <p:bldP spid="93" grpId="0"/>
      <p:bldP spid="94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Gradients on a curved graph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Comic Sans MS" panose="030F0702030302020204" pitchFamily="66" charset="0"/>
              </a:rPr>
              <a:t>You have already seen how to calculate the gradient of a linear graph by dividing the change in y by the change in x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Also known as ‘rise over run’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  <a:p>
            <a:r>
              <a:rPr lang="en-GB" sz="1600" dirty="0" smtClean="0">
                <a:latin typeface="Comic Sans MS" panose="030F0702030302020204" pitchFamily="66" charset="0"/>
              </a:rPr>
              <a:t>What if you were asked to calculate the gradient of this line?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" y="3370503"/>
            <a:ext cx="3112008" cy="305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 rot="5400000">
            <a:off x="909828" y="2446020"/>
            <a:ext cx="2962656" cy="2020824"/>
          </a:xfrm>
          <a:prstGeom prst="arc">
            <a:avLst>
              <a:gd name="adj1" fmla="val 16200000"/>
              <a:gd name="adj2" fmla="val 547158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103603" y="3950021"/>
            <a:ext cx="4835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problem on a </a:t>
            </a:r>
            <a:r>
              <a:rPr lang="en-GB" sz="1400" u="sng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curved</a:t>
            </a: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line is that the gradient is different depending on where on the line you are…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On the left side, the gradient will be negative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On the right side, the gradient will be positive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However, we can use a technique to estimate the gradient, using what you already know…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14400" y="5181600"/>
            <a:ext cx="1388706" cy="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5181600"/>
            <a:ext cx="1388706" cy="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5410200"/>
            <a:ext cx="14477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Line is downward sloping </a:t>
            </a:r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so the</a:t>
            </a:r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gradient is negative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5410200"/>
            <a:ext cx="14477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Line is upward sloping </a:t>
            </a:r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so the</a:t>
            </a:r>
            <a:r>
              <a:rPr lang="en-GB" sz="12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gradient is positive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2" descr="http://docs.oracle.com/cd/E24269_01/doc.11120/e24480/img/curvedline_graph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8" y="106681"/>
            <a:ext cx="879810" cy="5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Gradients on a curved graph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Comic Sans MS" panose="030F0702030302020204" pitchFamily="66" charset="0"/>
              </a:rPr>
              <a:t>Estimate the gradient of this line where x = 2</a:t>
            </a:r>
          </a:p>
          <a:p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" y="2076003"/>
            <a:ext cx="4319016" cy="423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 rot="5400000">
            <a:off x="690372" y="1001268"/>
            <a:ext cx="4078224" cy="2441448"/>
          </a:xfrm>
          <a:prstGeom prst="arc">
            <a:avLst>
              <a:gd name="adj1" fmla="val 17146603"/>
              <a:gd name="adj2" fmla="val 450029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737104" y="244449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mic Sans MS" panose="030F0702030302020204" pitchFamily="66" charset="0"/>
              </a:rPr>
              <a:t>5</a:t>
            </a:r>
            <a:endParaRPr lang="en-GB" sz="1400" b="1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0248" y="429768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mic Sans MS" panose="030F0702030302020204" pitchFamily="66" charset="0"/>
              </a:rPr>
              <a:t>5</a:t>
            </a:r>
            <a:endParaRPr lang="en-GB" sz="1400" b="1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056" y="428548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mic Sans MS" panose="030F0702030302020204" pitchFamily="66" charset="0"/>
              </a:rPr>
              <a:t>-5</a:t>
            </a:r>
            <a:endParaRPr lang="en-GB" sz="1400" b="1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3096" y="580948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mic Sans MS" panose="030F0702030302020204" pitchFamily="66" charset="0"/>
              </a:rPr>
              <a:t>-5</a:t>
            </a:r>
            <a:endParaRPr lang="en-GB" sz="1400" b="1" dirty="0">
              <a:latin typeface="Comic Sans MS" panose="030F0702030302020204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322320" y="3858768"/>
            <a:ext cx="152400" cy="152400"/>
            <a:chOff x="6705600" y="3429000"/>
            <a:chExt cx="152400" cy="152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705600" y="3429000"/>
              <a:ext cx="152400" cy="152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05600" y="3429000"/>
              <a:ext cx="152400" cy="152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2322576" y="2587752"/>
            <a:ext cx="2322576" cy="2551176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389376" y="3931920"/>
            <a:ext cx="707136" cy="6096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76700" y="3264408"/>
            <a:ext cx="1524" cy="678180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93592" y="391363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endParaRPr lang="en-GB" sz="14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56888" y="344424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2.2</a:t>
            </a:r>
            <a:endParaRPr lang="en-GB" sz="14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58204" y="4537788"/>
                <a:ext cx="1696362" cy="551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𝐺𝑟𝑎𝑑𝑖𝑒𝑛𝑡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𝑟𝑖𝑠𝑒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𝑟𝑢𝑛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4" y="4537788"/>
                <a:ext cx="1696362" cy="5516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58204" y="5223588"/>
                <a:ext cx="160050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𝐺𝑟𝑎𝑑𝑖𝑒𝑛𝑡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2.2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4" y="5223588"/>
                <a:ext cx="1600503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58204" y="5909388"/>
                <a:ext cx="1600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𝐺𝑟𝑎𝑑𝑖𝑒𝑛𝑡</m:t>
                      </m:r>
                      <m:r>
                        <a:rPr lang="en-GB" sz="1600" b="0" i="1" smtClean="0">
                          <a:latin typeface="Cambria Math"/>
                        </a:rPr>
                        <m:t>=1.1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4" y="5909388"/>
                <a:ext cx="160050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4329404" y="2435290"/>
            <a:ext cx="1464906" cy="61582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5125" y="1518837"/>
            <a:ext cx="30042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Draw a straight line that just touches the curve where x = 2</a:t>
            </a:r>
          </a:p>
          <a:p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line is known as a </a:t>
            </a:r>
            <a:r>
              <a:rPr lang="en-GB" sz="1400" b="1" u="sng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tangent</a:t>
            </a:r>
            <a:r>
              <a:rPr lang="en-GB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to the curve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You can calculate the gradient of it like on a straight line graph</a:t>
            </a:r>
          </a:p>
          <a:p>
            <a:pPr marL="285750" indent="-285750">
              <a:buFont typeface="Wingdings"/>
              <a:buChar char="à"/>
            </a:pPr>
            <a:endParaRPr lang="en-GB" sz="14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GB" sz="1400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value will be an estimate of the gradient of the curve </a:t>
            </a:r>
            <a:r>
              <a:rPr lang="en-GB" sz="1400" b="1" u="sng" dirty="0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at the given point</a:t>
            </a:r>
            <a:endParaRPr lang="en-GB" sz="1400" b="1" u="sng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55167" y="37135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x = 2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" name="Picture 2" descr="http://docs.oracle.com/cd/E24269_01/doc.11120/e24480/img/curvedline_graph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8" y="106681"/>
            <a:ext cx="879810" cy="5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Plenary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9125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 smtClean="0">
                <a:latin typeface="Comic Sans MS" panose="030F0702030302020204" pitchFamily="66" charset="0"/>
              </a:rPr>
              <a:t>f) y = x</a:t>
            </a:r>
            <a:r>
              <a:rPr lang="en-GB" sz="2000" baseline="30000" dirty="0" smtClean="0">
                <a:latin typeface="Comic Sans MS" panose="030F0702030302020204" pitchFamily="66" charset="0"/>
              </a:rPr>
              <a:t>3</a:t>
            </a:r>
            <a:r>
              <a:rPr lang="en-GB" sz="2000" dirty="0" smtClean="0">
                <a:latin typeface="Comic Sans MS" panose="030F0702030302020204" pitchFamily="66" charset="0"/>
              </a:rPr>
              <a:t> – 4x</a:t>
            </a:r>
            <a:r>
              <a:rPr lang="en-GB" sz="2000" baseline="30000" dirty="0" smtClean="0">
                <a:latin typeface="Comic Sans MS" panose="030F0702030302020204" pitchFamily="66" charset="0"/>
              </a:rPr>
              <a:t>2</a:t>
            </a:r>
            <a:r>
              <a:rPr lang="en-GB" sz="2000" dirty="0" smtClean="0">
                <a:latin typeface="Comic Sans MS" panose="030F0702030302020204" pitchFamily="66" charset="0"/>
              </a:rPr>
              <a:t> + 8x</a:t>
            </a:r>
          </a:p>
          <a:p>
            <a:pPr marL="0" indent="0" algn="ctr">
              <a:buNone/>
            </a:pPr>
            <a:endParaRPr lang="en-GB" sz="20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GB" sz="2000" dirty="0" smtClean="0">
                <a:latin typeface="Comic Sans MS" panose="030F0702030302020204" pitchFamily="66" charset="0"/>
              </a:rPr>
              <a:t>Find the gradient where x = 2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58" y="1554479"/>
            <a:ext cx="4860290" cy="491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http://www.bbc.co.uk/schools/gcsebitesize/maths/images/graph_36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3" y="101790"/>
            <a:ext cx="1938223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Summary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We have recapped our knowledge of gradients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We have seen how to estimate the gradient at a given point on a curved line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We have learnt the new word ‘tangent’ and seen what it means mathematically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" name="Picture 6" descr="http://www.bbc.co.uk/schools/gcsebitesize/maths/images/graph_3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3" y="101790"/>
            <a:ext cx="1938223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477</Words>
  <Application>Microsoft Office PowerPoint</Application>
  <PresentationFormat>On-screen Show 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Starter</vt:lpstr>
      <vt:lpstr>Starter</vt:lpstr>
      <vt:lpstr>Gradients on a curved graph</vt:lpstr>
      <vt:lpstr>Gradients on a curved graph</vt:lpstr>
      <vt:lpstr>Plenary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17</cp:revision>
  <cp:lastPrinted>2014-03-10T02:00:29Z</cp:lastPrinted>
  <dcterms:created xsi:type="dcterms:W3CDTF">2006-08-16T00:00:00Z</dcterms:created>
  <dcterms:modified xsi:type="dcterms:W3CDTF">2014-09-04T12:21:27Z</dcterms:modified>
</cp:coreProperties>
</file>