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Playfair Display"/>
      <p:regular r:id="rId34"/>
      <p:bold r:id="rId35"/>
      <p:italic r:id="rId36"/>
      <p:boldItalic r:id="rId37"/>
    </p:embeddedFont>
    <p:embeddedFont>
      <p:font typeface="Lato"/>
      <p:regular r:id="rId38"/>
      <p:bold r:id="rId39"/>
      <p:italic r:id="rId40"/>
      <p:boldItalic r:id="rId41"/>
    </p:embeddedFont>
    <p:embeddedFont>
      <p:font typeface="Lato Black"/>
      <p:bold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A3247B-4D51-4ADE-B366-F69DC6359D86}">
  <a:tblStyle styleId="{85A3247B-4D51-4ADE-B366-F69DC6359D8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2" Type="http://schemas.openxmlformats.org/officeDocument/2006/relationships/font" Target="fonts/LatoBlack-bold.fntdata"/><Relationship Id="rId41" Type="http://schemas.openxmlformats.org/officeDocument/2006/relationships/font" Target="fonts/Lato-bold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lack-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PlayfairDisplay-bold.fntdata"/><Relationship Id="rId12" Type="http://schemas.openxmlformats.org/officeDocument/2006/relationships/slide" Target="slides/slide6.xml"/><Relationship Id="rId34" Type="http://schemas.openxmlformats.org/officeDocument/2006/relationships/font" Target="fonts/PlayfairDisplay-regular.fntdata"/><Relationship Id="rId15" Type="http://schemas.openxmlformats.org/officeDocument/2006/relationships/slide" Target="slides/slide9.xml"/><Relationship Id="rId37" Type="http://schemas.openxmlformats.org/officeDocument/2006/relationships/font" Target="fonts/PlayfairDisplay-boldItalic.fntdata"/><Relationship Id="rId14" Type="http://schemas.openxmlformats.org/officeDocument/2006/relationships/slide" Target="slides/slide8.xml"/><Relationship Id="rId36" Type="http://schemas.openxmlformats.org/officeDocument/2006/relationships/font" Target="fonts/PlayfairDisplay-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archengineland.com/google-seo-news-google-algorithm-updates" TargetMode="External"/><Relationship Id="rId3" Type="http://schemas.openxmlformats.org/officeDocument/2006/relationships/hyperlink" Target="https://www.comparably.com/companies/universal-studios/salaries/computer-programmer" TargetMode="External"/><Relationship Id="rId4" Type="http://schemas.openxmlformats.org/officeDocument/2006/relationships/hyperlink" Target="https://towardsdatascience.com/speed-up-nlp-for-data-science-79eb819326f7" TargetMode="External"/><Relationship Id="rId5" Type="http://schemas.openxmlformats.org/officeDocument/2006/relationships/hyperlink" Target="https://arxiv.org/pdf/2004.08900.pdf" TargetMode="External"/><Relationship Id="rId6" Type="http://schemas.openxmlformats.org/officeDocument/2006/relationships/hyperlink" Target="https://www.smartsheet.com/content-center/product-news/automation/workers-waste-quarter-work-week-manual-repetitive-tasks" TargetMode="External"/><Relationship Id="rId7" Type="http://schemas.openxmlformats.org/officeDocument/2006/relationships/hyperlink" Target="https://www.cmcsa.com/static-files/0ff6a41f-c1ff-4c25-b07e-4ec8424907cf"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archengineland.com/google-seo-news-google-algorithm-updates" TargetMode="External"/><Relationship Id="rId3" Type="http://schemas.openxmlformats.org/officeDocument/2006/relationships/hyperlink" Target="https://www.comparably.com/companies/universal-studios/salaries/computer-programmer" TargetMode="External"/><Relationship Id="rId4" Type="http://schemas.openxmlformats.org/officeDocument/2006/relationships/hyperlink" Target="https://towardsdatascience.com/speed-up-nlp-for-data-science-79eb819326f7" TargetMode="External"/><Relationship Id="rId5" Type="http://schemas.openxmlformats.org/officeDocument/2006/relationships/hyperlink" Target="https://arxiv.org/pdf/2004.08900.pdf" TargetMode="External"/><Relationship Id="rId6" Type="http://schemas.openxmlformats.org/officeDocument/2006/relationships/hyperlink" Target="https://www.smartsheet.com/content-center/product-news/automation/workers-waste-quarter-work-week-manual-repetitive-tasks" TargetMode="External"/><Relationship Id="rId7" Type="http://schemas.openxmlformats.org/officeDocument/2006/relationships/hyperlink" Target="https://www.cmcsa.com/static-files/0ff6a41f-c1ff-4c25-b07e-4ec8424907cf"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88978dad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88978dad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7d107526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7d107526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7d107526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7d107526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7d107526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7d107526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8852407c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8852407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500">
                <a:solidFill>
                  <a:srgbClr val="5E696C"/>
                </a:solidFill>
                <a:latin typeface="Lato"/>
                <a:ea typeface="Lato"/>
                <a:cs typeface="Lato"/>
                <a:sym typeface="Lato"/>
              </a:rPr>
              <a:t>I</a:t>
            </a:r>
            <a:r>
              <a:rPr lang="en" sz="1500">
                <a:solidFill>
                  <a:srgbClr val="5E696C"/>
                </a:solidFill>
                <a:latin typeface="Lato"/>
                <a:ea typeface="Lato"/>
                <a:cs typeface="Lato"/>
                <a:sym typeface="Lato"/>
              </a:rPr>
              <a:t>n this specific analysis, we only consider 5 as positive reviews since there are nearly 3w 5-rating reviews. We consider 4 as neutral, in order to get more targeted result.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24b6edf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24b6edf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500">
                <a:solidFill>
                  <a:srgbClr val="5E696C"/>
                </a:solidFill>
                <a:latin typeface="Lato"/>
                <a:ea typeface="Lato"/>
                <a:cs typeface="Lato"/>
                <a:sym typeface="Lato"/>
              </a:rPr>
              <a:t>In this specific analysis, we only consider 5 as positive reviews since there are nearly 3w 5-rating reviews. We consider 4 as neutral, in order to get more targeted result.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8852407c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8852407c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424b6edf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424b6edf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8852407c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8852407c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Solution + Modeling Fees: AWS cloud </a:t>
            </a:r>
            <a:r>
              <a:rPr lang="en"/>
              <a:t>management</a:t>
            </a:r>
            <a:r>
              <a:rPr lang="en"/>
              <a:t> </a:t>
            </a:r>
            <a:r>
              <a:rPr lang="en"/>
              <a:t>analysis: </a:t>
            </a:r>
            <a:r>
              <a:rPr lang="en"/>
              <a:t>10000 or  5000 Per month, 120000 or 60000 Per year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Reference:</a:t>
            </a:r>
            <a:endParaRPr>
              <a:solidFill>
                <a:schemeClr val="dk1"/>
              </a:solidFill>
            </a:endParaRPr>
          </a:p>
          <a:p>
            <a:pPr indent="-298450" lvl="0" marL="457200" rtl="0" algn="l">
              <a:spcBef>
                <a:spcPts val="0"/>
              </a:spcBef>
              <a:spcAft>
                <a:spcPts val="0"/>
              </a:spcAft>
              <a:buSzPts val="1100"/>
              <a:buChar char="●"/>
            </a:pPr>
            <a:r>
              <a:rPr lang="en" u="sng">
                <a:solidFill>
                  <a:srgbClr val="AF4345"/>
                </a:solidFill>
                <a:hlinkClick r:id="rId2">
                  <a:extLst>
                    <a:ext uri="{A12FA001-AC4F-418D-AE19-62706E023703}">
                      <ahyp:hlinkClr val="tx"/>
                    </a:ext>
                  </a:extLst>
                </a:hlinkClick>
              </a:rPr>
              <a:t>https://searchengineland.com/google-seo-news-google-algorithm-updates</a:t>
            </a:r>
            <a:endParaRPr>
              <a:solidFill>
                <a:srgbClr val="5E696C"/>
              </a:solidFill>
              <a:latin typeface="Lato"/>
              <a:ea typeface="Lato"/>
              <a:cs typeface="Lato"/>
              <a:sym typeface="Lato"/>
            </a:endParaRPr>
          </a:p>
          <a:p>
            <a:pPr indent="-298450" lvl="0" marL="457200" rtl="0" algn="l">
              <a:spcBef>
                <a:spcPts val="0"/>
              </a:spcBef>
              <a:spcAft>
                <a:spcPts val="0"/>
              </a:spcAft>
              <a:buSzPts val="1100"/>
              <a:buChar char="●"/>
            </a:pPr>
            <a:r>
              <a:rPr lang="en" u="sng">
                <a:solidFill>
                  <a:srgbClr val="AF4345"/>
                </a:solidFill>
                <a:hlinkClick r:id="rId3">
                  <a:extLst>
                    <a:ext uri="{A12FA001-AC4F-418D-AE19-62706E023703}">
                      <ahyp:hlinkClr val="tx"/>
                    </a:ext>
                  </a:extLst>
                </a:hlinkClick>
              </a:rPr>
              <a:t>https://www.comparably.com/companies/universal-studios/salaries/computer-programmer</a:t>
            </a:r>
            <a:endParaRPr>
              <a:solidFill>
                <a:srgbClr val="5E696C"/>
              </a:solidFill>
              <a:latin typeface="Lato"/>
              <a:ea typeface="Lato"/>
              <a:cs typeface="Lato"/>
              <a:sym typeface="Lato"/>
            </a:endParaRPr>
          </a:p>
          <a:p>
            <a:pPr indent="-298450" lvl="0" marL="457200" rtl="0" algn="l">
              <a:spcBef>
                <a:spcPts val="0"/>
              </a:spcBef>
              <a:spcAft>
                <a:spcPts val="0"/>
              </a:spcAft>
              <a:buSzPts val="1100"/>
              <a:buChar char="●"/>
            </a:pPr>
            <a:r>
              <a:rPr lang="en" u="sng">
                <a:solidFill>
                  <a:schemeClr val="hlink"/>
                </a:solidFill>
                <a:hlinkClick r:id="rId4"/>
              </a:rPr>
              <a:t>https://towardsdatascience.com/speed-up-nlp-for-data-science-79eb819326f7</a:t>
            </a:r>
            <a:endParaRPr>
              <a:solidFill>
                <a:srgbClr val="1E2D31"/>
              </a:solidFill>
            </a:endParaRPr>
          </a:p>
          <a:p>
            <a:pPr indent="-298450" lvl="0" marL="457200" rtl="0" algn="l">
              <a:spcBef>
                <a:spcPts val="0"/>
              </a:spcBef>
              <a:spcAft>
                <a:spcPts val="0"/>
              </a:spcAft>
              <a:buSzPts val="1100"/>
              <a:buChar char="●"/>
            </a:pPr>
            <a:r>
              <a:rPr lang="en" u="sng">
                <a:solidFill>
                  <a:schemeClr val="hlink"/>
                </a:solidFill>
                <a:hlinkClick r:id="rId5"/>
              </a:rPr>
              <a:t>https://arxiv.org/pdf/2004.08900.pdf</a:t>
            </a:r>
            <a:endParaRPr>
              <a:solidFill>
                <a:srgbClr val="1E2D31"/>
              </a:solidFill>
            </a:endParaRPr>
          </a:p>
          <a:p>
            <a:pPr indent="-298450" lvl="0" marL="457200" rtl="0" algn="l">
              <a:spcBef>
                <a:spcPts val="0"/>
              </a:spcBef>
              <a:spcAft>
                <a:spcPts val="0"/>
              </a:spcAft>
              <a:buClr>
                <a:srgbClr val="1E2D31"/>
              </a:buClr>
              <a:buSzPts val="1100"/>
              <a:buChar char="●"/>
            </a:pPr>
            <a:r>
              <a:rPr lang="en" u="sng">
                <a:solidFill>
                  <a:schemeClr val="hlink"/>
                </a:solidFill>
                <a:hlinkClick r:id="rId6"/>
              </a:rPr>
              <a:t>https://www.smartsheet.com/content-center/product-news/automation/workers-waste-quarter-work-week-manual-repetitive-tasks</a:t>
            </a:r>
            <a:endParaRPr>
              <a:solidFill>
                <a:srgbClr val="1E2D31"/>
              </a:solidFill>
            </a:endParaRPr>
          </a:p>
          <a:p>
            <a:pPr indent="-298450" lvl="0" marL="457200" rtl="0" algn="l">
              <a:spcBef>
                <a:spcPts val="0"/>
              </a:spcBef>
              <a:spcAft>
                <a:spcPts val="0"/>
              </a:spcAft>
              <a:buClr>
                <a:srgbClr val="1E2D31"/>
              </a:buClr>
              <a:buSzPts val="1100"/>
              <a:buChar char="●"/>
            </a:pPr>
            <a:r>
              <a:rPr lang="en" u="sng">
                <a:solidFill>
                  <a:schemeClr val="hlink"/>
                </a:solidFill>
                <a:hlinkClick r:id="rId7"/>
              </a:rPr>
              <a:t>https://www.cmcsa.com/static-files/0ff6a41f-c1ff-4c25-b07e-4ec8424907cf</a:t>
            </a:r>
            <a:endParaRPr>
              <a:solidFill>
                <a:srgbClr val="1E2D31"/>
              </a:solidFill>
            </a:endParaRPr>
          </a:p>
          <a:p>
            <a:pPr indent="0" lvl="0" marL="457200" rtl="0" algn="l">
              <a:spcBef>
                <a:spcPts val="0"/>
              </a:spcBef>
              <a:spcAft>
                <a:spcPts val="0"/>
              </a:spcAft>
              <a:buNone/>
            </a:pPr>
            <a:r>
              <a:t/>
            </a:r>
            <a:endParaRPr>
              <a:solidFill>
                <a:srgbClr val="1E2D3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424b6edf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424b6edf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Solution + Modeling Fees: AWS cloud management analysis: 10000 or  5000 Per month, 120000 or 60000 Per year. </a:t>
            </a:r>
            <a:endParaRPr b="1" sz="1200">
              <a:solidFill>
                <a:srgbClr val="BDC1C6"/>
              </a:solidFill>
              <a:highlight>
                <a:srgbClr val="202124"/>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Reference: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AF4345"/>
                </a:solidFill>
                <a:hlinkClick r:id="rId2">
                  <a:extLst>
                    <a:ext uri="{A12FA001-AC4F-418D-AE19-62706E023703}">
                      <ahyp:hlinkClr val="tx"/>
                    </a:ext>
                  </a:extLst>
                </a:hlinkClick>
              </a:rPr>
              <a:t>https://searchengineland.com/google-seo-news-google-algorithm-updates</a:t>
            </a:r>
            <a:endParaRPr>
              <a:solidFill>
                <a:srgbClr val="5E696C"/>
              </a:solidFill>
              <a:latin typeface="Lato"/>
              <a:ea typeface="Lato"/>
              <a:cs typeface="Lato"/>
              <a:sym typeface="Lato"/>
            </a:endParaRPr>
          </a:p>
          <a:p>
            <a:pPr indent="-298450" lvl="0" marL="457200" rtl="0" algn="l">
              <a:spcBef>
                <a:spcPts val="0"/>
              </a:spcBef>
              <a:spcAft>
                <a:spcPts val="0"/>
              </a:spcAft>
              <a:buClr>
                <a:schemeClr val="dk1"/>
              </a:buClr>
              <a:buSzPts val="1100"/>
              <a:buChar char="●"/>
            </a:pPr>
            <a:r>
              <a:rPr lang="en" u="sng">
                <a:solidFill>
                  <a:srgbClr val="AF4345"/>
                </a:solidFill>
                <a:hlinkClick r:id="rId3">
                  <a:extLst>
                    <a:ext uri="{A12FA001-AC4F-418D-AE19-62706E023703}">
                      <ahyp:hlinkClr val="tx"/>
                    </a:ext>
                  </a:extLst>
                </a:hlinkClick>
              </a:rPr>
              <a:t>https://www.comparably.com/companies/universal-studios/salaries/computer-programmer</a:t>
            </a:r>
            <a:endParaRPr>
              <a:solidFill>
                <a:srgbClr val="5E696C"/>
              </a:solidFill>
              <a:latin typeface="Lato"/>
              <a:ea typeface="Lato"/>
              <a:cs typeface="Lato"/>
              <a:sym typeface="Lato"/>
            </a:endParaRPr>
          </a:p>
          <a:p>
            <a:pPr indent="-298450" lvl="0" marL="457200" rtl="0" algn="l">
              <a:spcBef>
                <a:spcPts val="0"/>
              </a:spcBef>
              <a:spcAft>
                <a:spcPts val="0"/>
              </a:spcAft>
              <a:buClr>
                <a:schemeClr val="dk1"/>
              </a:buClr>
              <a:buSzPts val="1100"/>
              <a:buChar char="●"/>
            </a:pPr>
            <a:r>
              <a:rPr lang="en" u="sng">
                <a:solidFill>
                  <a:schemeClr val="hlink"/>
                </a:solidFill>
                <a:hlinkClick r:id="rId4"/>
              </a:rPr>
              <a:t>https://towardsdatascience.com/speed-up-nlp-for-data-science-79eb819326f7</a:t>
            </a:r>
            <a:endParaRPr>
              <a:solidFill>
                <a:srgbClr val="1E2D3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5"/>
              </a:rPr>
              <a:t>https://arxiv.org/pdf/2004.08900.pdf</a:t>
            </a:r>
            <a:endParaRPr>
              <a:solidFill>
                <a:srgbClr val="1E2D31"/>
              </a:solidFill>
            </a:endParaRPr>
          </a:p>
          <a:p>
            <a:pPr indent="-298450" lvl="0" marL="457200" rtl="0" algn="l">
              <a:spcBef>
                <a:spcPts val="0"/>
              </a:spcBef>
              <a:spcAft>
                <a:spcPts val="0"/>
              </a:spcAft>
              <a:buClr>
                <a:srgbClr val="1E2D31"/>
              </a:buClr>
              <a:buSzPts val="1100"/>
              <a:buChar char="●"/>
            </a:pPr>
            <a:r>
              <a:rPr lang="en" u="sng">
                <a:solidFill>
                  <a:schemeClr val="hlink"/>
                </a:solidFill>
                <a:hlinkClick r:id="rId6"/>
              </a:rPr>
              <a:t>https://www.smartsheet.com/content-center/product-news/automation/workers-waste-quarter-work-week-manual-repetitive-tasks</a:t>
            </a:r>
            <a:endParaRPr>
              <a:solidFill>
                <a:srgbClr val="1E2D31"/>
              </a:solidFill>
            </a:endParaRPr>
          </a:p>
          <a:p>
            <a:pPr indent="-298450" lvl="0" marL="457200" rtl="0" algn="l">
              <a:spcBef>
                <a:spcPts val="0"/>
              </a:spcBef>
              <a:spcAft>
                <a:spcPts val="0"/>
              </a:spcAft>
              <a:buClr>
                <a:srgbClr val="1E2D31"/>
              </a:buClr>
              <a:buSzPts val="1100"/>
              <a:buChar char="●"/>
            </a:pPr>
            <a:r>
              <a:rPr lang="en" u="sng">
                <a:solidFill>
                  <a:schemeClr val="hlink"/>
                </a:solidFill>
                <a:hlinkClick r:id="rId7"/>
              </a:rPr>
              <a:t>https://www.cmcsa.com/static-files/0ff6a41f-c1ff-4c25-b07e-4ec8424907cf</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7d107526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7d107526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8852407c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8852407c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8852407c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8852407c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424b6ed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424b6ed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424b6edfc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424b6edfc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8852407c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8852407c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7d107526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7d107526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8852407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8852407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7d107526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7d107526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8852407c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8852407c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7d107526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7d107526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7d107526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7d107526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DSO560 </a:t>
            </a:r>
            <a:endParaRPr sz="3000"/>
          </a:p>
          <a:p>
            <a:pPr indent="0" lvl="0" marL="0" rtl="0" algn="ctr">
              <a:spcBef>
                <a:spcPts val="0"/>
              </a:spcBef>
              <a:spcAft>
                <a:spcPts val="0"/>
              </a:spcAft>
              <a:buNone/>
            </a:pPr>
            <a:r>
              <a:rPr lang="en" sz="3000"/>
              <a:t>Final Project</a:t>
            </a:r>
            <a:endParaRPr sz="3000"/>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fontScale="77500" lnSpcReduction="1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1400"/>
              <a:t>Team member: Li Huang, Xiangyu Huang, Mingqian Sun, Xinzhu Zhang, Yuan Xin </a:t>
            </a:r>
            <a:endParaRPr sz="1400"/>
          </a:p>
        </p:txBody>
      </p:sp>
      <p:sp>
        <p:nvSpPr>
          <p:cNvPr id="61" name="Google Shape;61;p13"/>
          <p:cNvSpPr txBox="1"/>
          <p:nvPr/>
        </p:nvSpPr>
        <p:spPr>
          <a:xfrm>
            <a:off x="3796675" y="2835825"/>
            <a:ext cx="1845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Universal Studio</a:t>
            </a:r>
            <a:endParaRPr sz="16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Sensitive Analysis</a:t>
            </a:r>
            <a:endParaRPr/>
          </a:p>
        </p:txBody>
      </p:sp>
      <p:sp>
        <p:nvSpPr>
          <p:cNvPr id="115" name="Google Shape;115;p22"/>
          <p:cNvSpPr txBox="1"/>
          <p:nvPr>
            <p:ph idx="1" type="body"/>
          </p:nvPr>
        </p:nvSpPr>
        <p:spPr>
          <a:xfrm>
            <a:off x="311700" y="1502250"/>
            <a:ext cx="8520600" cy="306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Assumptions:  </a:t>
            </a:r>
            <a:endParaRPr sz="1500"/>
          </a:p>
          <a:p>
            <a:pPr indent="-323850" lvl="0" marL="457200" rtl="0" algn="l">
              <a:spcBef>
                <a:spcPts val="1200"/>
              </a:spcBef>
              <a:spcAft>
                <a:spcPts val="0"/>
              </a:spcAft>
              <a:buSzPts val="1500"/>
              <a:buChar char="●"/>
            </a:pPr>
            <a:r>
              <a:rPr lang="en" sz="1500"/>
              <a:t>Rating less than or equal to 3 are </a:t>
            </a:r>
            <a:r>
              <a:rPr lang="en" sz="1500"/>
              <a:t>Negative</a:t>
            </a:r>
            <a:r>
              <a:rPr lang="en" sz="1500"/>
              <a:t> reviews</a:t>
            </a:r>
            <a:endParaRPr sz="1500"/>
          </a:p>
          <a:p>
            <a:pPr indent="-323850" lvl="0" marL="457200" rtl="0" algn="l">
              <a:spcBef>
                <a:spcPts val="0"/>
              </a:spcBef>
              <a:spcAft>
                <a:spcPts val="0"/>
              </a:spcAft>
              <a:buSzPts val="1500"/>
              <a:buChar char="●"/>
            </a:pPr>
            <a:r>
              <a:rPr lang="en" sz="1500"/>
              <a:t>Rating greater than 3 are Positive reviews</a:t>
            </a:r>
            <a:endParaRPr sz="1500"/>
          </a:p>
          <a:p>
            <a:pPr indent="0" lvl="0" marL="0" rtl="0" algn="l">
              <a:spcBef>
                <a:spcPts val="1200"/>
              </a:spcBef>
              <a:spcAft>
                <a:spcPts val="0"/>
              </a:spcAft>
              <a:buNone/>
            </a:pPr>
            <a:r>
              <a:rPr lang="en" sz="1500"/>
              <a:t>Original Datasets: </a:t>
            </a:r>
            <a:endParaRPr sz="1500"/>
          </a:p>
          <a:p>
            <a:pPr indent="457200" lvl="0" marL="0" rtl="0" algn="l">
              <a:spcBef>
                <a:spcPts val="1200"/>
              </a:spcBef>
              <a:spcAft>
                <a:spcPts val="0"/>
              </a:spcAft>
              <a:buNone/>
            </a:pPr>
            <a:r>
              <a:rPr lang="en" sz="1500"/>
              <a:t>81.9%  positive vs 19.1% negative</a:t>
            </a:r>
            <a:endParaRPr sz="1500"/>
          </a:p>
          <a:p>
            <a:pPr indent="0" lvl="0" marL="0" rtl="0" algn="l">
              <a:spcBef>
                <a:spcPts val="1200"/>
              </a:spcBef>
              <a:spcAft>
                <a:spcPts val="0"/>
              </a:spcAft>
              <a:buNone/>
            </a:pPr>
            <a:r>
              <a:rPr lang="en" sz="1500"/>
              <a:t>Use Case: predict sentiment for reviews with no ratings</a:t>
            </a:r>
            <a:endParaRPr sz="1500"/>
          </a:p>
          <a:p>
            <a:pPr indent="0" lvl="0" marL="45720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16" name="Google Shape;116;p22"/>
          <p:cNvPicPr preferRelativeResize="0"/>
          <p:nvPr/>
        </p:nvPicPr>
        <p:blipFill>
          <a:blip r:embed="rId3">
            <a:alphaModFix/>
          </a:blip>
          <a:stretch>
            <a:fillRect/>
          </a:stretch>
        </p:blipFill>
        <p:spPr>
          <a:xfrm>
            <a:off x="5081975" y="1554925"/>
            <a:ext cx="3905250" cy="22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 Logistic Regression</a:t>
            </a:r>
            <a:endParaRPr/>
          </a:p>
        </p:txBody>
      </p:sp>
      <p:sp>
        <p:nvSpPr>
          <p:cNvPr id="122" name="Google Shape;122;p23"/>
          <p:cNvSpPr txBox="1"/>
          <p:nvPr>
            <p:ph idx="1" type="body"/>
          </p:nvPr>
        </p:nvSpPr>
        <p:spPr>
          <a:xfrm>
            <a:off x="311700" y="1152475"/>
            <a:ext cx="5175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en" sz="1360"/>
              <a:t>The goal is to build Logistic Regression classification model for future use - output</a:t>
            </a:r>
            <a:r>
              <a:rPr lang="en" sz="1360"/>
              <a:t> sentiments (positive/negative) of the reviews from other sources when there are no ratings assigned.</a:t>
            </a:r>
            <a:endParaRPr sz="1360"/>
          </a:p>
          <a:p>
            <a:pPr indent="-314960" lvl="0" marL="457200" rtl="0" algn="l">
              <a:lnSpc>
                <a:spcPct val="150000"/>
              </a:lnSpc>
              <a:spcBef>
                <a:spcPts val="1200"/>
              </a:spcBef>
              <a:spcAft>
                <a:spcPts val="0"/>
              </a:spcAft>
              <a:buSzPts val="1360"/>
              <a:buChar char="●"/>
            </a:pPr>
            <a:r>
              <a:rPr lang="en" sz="1360"/>
              <a:t>Reduce dimensions  from 300 to 40 using PCA</a:t>
            </a:r>
            <a:endParaRPr sz="1360"/>
          </a:p>
          <a:p>
            <a:pPr indent="-303530" lvl="1" marL="914400" rtl="0" algn="l">
              <a:lnSpc>
                <a:spcPct val="150000"/>
              </a:lnSpc>
              <a:spcBef>
                <a:spcPts val="0"/>
              </a:spcBef>
              <a:spcAft>
                <a:spcPts val="0"/>
              </a:spcAft>
              <a:buSzPts val="1180"/>
              <a:buChar char="○"/>
            </a:pPr>
            <a:r>
              <a:rPr lang="en" sz="1180"/>
              <a:t>Determine # of dimensions by computing cumulative explained variance (over 80% explained variance covered)</a:t>
            </a:r>
            <a:endParaRPr sz="1180"/>
          </a:p>
          <a:p>
            <a:pPr indent="-314960" lvl="0" marL="457200" rtl="0" algn="l">
              <a:lnSpc>
                <a:spcPct val="150000"/>
              </a:lnSpc>
              <a:spcBef>
                <a:spcPts val="0"/>
              </a:spcBef>
              <a:spcAft>
                <a:spcPts val="0"/>
              </a:spcAft>
              <a:buSzPts val="1360"/>
              <a:buChar char="●"/>
            </a:pPr>
            <a:r>
              <a:rPr lang="en" sz="1360"/>
              <a:t>Build Logistic Regression</a:t>
            </a:r>
            <a:endParaRPr sz="1360"/>
          </a:p>
          <a:p>
            <a:pPr indent="-303530" lvl="1" marL="914400" rtl="0" algn="l">
              <a:lnSpc>
                <a:spcPct val="150000"/>
              </a:lnSpc>
              <a:spcBef>
                <a:spcPts val="0"/>
              </a:spcBef>
              <a:spcAft>
                <a:spcPts val="0"/>
              </a:spcAft>
              <a:buSzPts val="1180"/>
              <a:buChar char="○"/>
            </a:pPr>
            <a:r>
              <a:rPr lang="en" sz="1180"/>
              <a:t>Use cross validation to evaluate model</a:t>
            </a:r>
            <a:endParaRPr sz="1180"/>
          </a:p>
          <a:p>
            <a:pPr indent="-303530" lvl="1" marL="914400" rtl="0" algn="l">
              <a:lnSpc>
                <a:spcPct val="150000"/>
              </a:lnSpc>
              <a:spcBef>
                <a:spcPts val="0"/>
              </a:spcBef>
              <a:spcAft>
                <a:spcPts val="0"/>
              </a:spcAft>
              <a:buSzPts val="1180"/>
              <a:buChar char="○"/>
            </a:pPr>
            <a:r>
              <a:rPr b="1" i="1" lang="en" sz="1180"/>
              <a:t>Model performance - mean accuracy: 0.863; mean Rocauc: 0.861</a:t>
            </a:r>
            <a:endParaRPr b="1" i="1" sz="1180"/>
          </a:p>
          <a:p>
            <a:pPr indent="-303530" lvl="2" marL="1371600" rtl="0" algn="l">
              <a:lnSpc>
                <a:spcPct val="150000"/>
              </a:lnSpc>
              <a:spcBef>
                <a:spcPts val="0"/>
              </a:spcBef>
              <a:spcAft>
                <a:spcPts val="0"/>
              </a:spcAft>
              <a:buSzPts val="1180"/>
              <a:buChar char="■"/>
            </a:pPr>
            <a:r>
              <a:rPr lang="en" sz="1180"/>
              <a:t>Greater than pure guess of positive reviews (81.9%)</a:t>
            </a:r>
            <a:endParaRPr sz="1180"/>
          </a:p>
          <a:p>
            <a:pPr indent="-303530" lvl="1" marL="914400" rtl="0" algn="l">
              <a:lnSpc>
                <a:spcPct val="150000"/>
              </a:lnSpc>
              <a:spcBef>
                <a:spcPts val="0"/>
              </a:spcBef>
              <a:spcAft>
                <a:spcPts val="0"/>
              </a:spcAft>
              <a:buSzPts val="1180"/>
              <a:buChar char="○"/>
            </a:pPr>
            <a:r>
              <a:rPr b="1" i="1" lang="en" sz="1180"/>
              <a:t>Decent model that can be used for future in business</a:t>
            </a:r>
            <a:endParaRPr i="1" sz="1180"/>
          </a:p>
          <a:p>
            <a:pPr indent="0" lvl="0" marL="457200" rtl="0" algn="l">
              <a:spcBef>
                <a:spcPts val="1200"/>
              </a:spcBef>
              <a:spcAft>
                <a:spcPts val="1200"/>
              </a:spcAft>
              <a:buSzPts val="770"/>
              <a:buNone/>
            </a:pPr>
            <a:r>
              <a:t/>
            </a:r>
            <a:endParaRPr sz="1360"/>
          </a:p>
        </p:txBody>
      </p:sp>
      <p:pic>
        <p:nvPicPr>
          <p:cNvPr id="123" name="Google Shape;123;p23"/>
          <p:cNvPicPr preferRelativeResize="0"/>
          <p:nvPr/>
        </p:nvPicPr>
        <p:blipFill>
          <a:blip r:embed="rId3">
            <a:alphaModFix/>
          </a:blip>
          <a:stretch>
            <a:fillRect/>
          </a:stretch>
        </p:blipFill>
        <p:spPr>
          <a:xfrm>
            <a:off x="5725850" y="1773225"/>
            <a:ext cx="2938977" cy="1919699"/>
          </a:xfrm>
          <a:prstGeom prst="rect">
            <a:avLst/>
          </a:prstGeom>
          <a:noFill/>
          <a:ln>
            <a:noFill/>
          </a:ln>
        </p:spPr>
      </p:pic>
      <p:sp>
        <p:nvSpPr>
          <p:cNvPr id="124" name="Google Shape;124;p23"/>
          <p:cNvSpPr txBox="1"/>
          <p:nvPr/>
        </p:nvSpPr>
        <p:spPr>
          <a:xfrm>
            <a:off x="6282200" y="3701000"/>
            <a:ext cx="1973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latin typeface="Lato"/>
                <a:ea typeface="Lato"/>
                <a:cs typeface="Lato"/>
                <a:sym typeface="Lato"/>
              </a:rPr>
              <a:t>Determine dimensions</a:t>
            </a:r>
            <a:endParaRPr i="1" sz="10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 RNN</a:t>
            </a:r>
            <a:endParaRPr/>
          </a:p>
        </p:txBody>
      </p:sp>
      <p:sp>
        <p:nvSpPr>
          <p:cNvPr id="130" name="Google Shape;130;p24"/>
          <p:cNvSpPr txBox="1"/>
          <p:nvPr>
            <p:ph idx="1" type="body"/>
          </p:nvPr>
        </p:nvSpPr>
        <p:spPr>
          <a:xfrm>
            <a:off x="311700" y="1135250"/>
            <a:ext cx="5382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t>Build Simple Recurrent </a:t>
            </a:r>
            <a:r>
              <a:rPr lang="en" sz="1350"/>
              <a:t>Neural</a:t>
            </a:r>
            <a:r>
              <a:rPr lang="en" sz="1350"/>
              <a:t> Network Model to predict sentiment of the texts by </a:t>
            </a:r>
            <a:r>
              <a:rPr lang="en" sz="1350"/>
              <a:t>outputting</a:t>
            </a:r>
            <a:r>
              <a:rPr lang="en" sz="1350"/>
              <a:t> a binary </a:t>
            </a:r>
            <a:r>
              <a:rPr lang="en" sz="1350"/>
              <a:t>classification</a:t>
            </a:r>
            <a:r>
              <a:rPr lang="en" sz="1350"/>
              <a:t> result </a:t>
            </a:r>
            <a:endParaRPr sz="1350"/>
          </a:p>
          <a:p>
            <a:pPr indent="-314325" lvl="0" marL="457200" rtl="0" algn="l">
              <a:spcBef>
                <a:spcPts val="1200"/>
              </a:spcBef>
              <a:spcAft>
                <a:spcPts val="0"/>
              </a:spcAft>
              <a:buSzPts val="1350"/>
              <a:buChar char="●"/>
            </a:pPr>
            <a:r>
              <a:rPr lang="en" sz="1350"/>
              <a:t>Model Building</a:t>
            </a:r>
            <a:endParaRPr sz="1350"/>
          </a:p>
          <a:p>
            <a:pPr indent="-314325" lvl="1" marL="914400" rtl="0" algn="l">
              <a:spcBef>
                <a:spcPts val="0"/>
              </a:spcBef>
              <a:spcAft>
                <a:spcPts val="0"/>
              </a:spcAft>
              <a:buSzPts val="1350"/>
              <a:buChar char="○"/>
            </a:pPr>
            <a:r>
              <a:rPr lang="en" sz="1350"/>
              <a:t>Pad Length = 250</a:t>
            </a:r>
            <a:endParaRPr sz="1350"/>
          </a:p>
          <a:p>
            <a:pPr indent="-314325" lvl="1" marL="914400" rtl="0" algn="l">
              <a:spcBef>
                <a:spcPts val="0"/>
              </a:spcBef>
              <a:spcAft>
                <a:spcPts val="0"/>
              </a:spcAft>
              <a:buSzPts val="1350"/>
              <a:buChar char="○"/>
            </a:pPr>
            <a:r>
              <a:rPr lang="en" sz="1350"/>
              <a:t>Number of tokens = 7000</a:t>
            </a:r>
            <a:endParaRPr sz="1350"/>
          </a:p>
          <a:p>
            <a:pPr indent="-314325" lvl="1" marL="914400" rtl="0" algn="l">
              <a:spcBef>
                <a:spcPts val="0"/>
              </a:spcBef>
              <a:spcAft>
                <a:spcPts val="0"/>
              </a:spcAft>
              <a:buSzPts val="1350"/>
              <a:buChar char="○"/>
            </a:pPr>
            <a:r>
              <a:rPr lang="en" sz="1350"/>
              <a:t>Embedding Size = 100</a:t>
            </a:r>
            <a:endParaRPr sz="1350"/>
          </a:p>
          <a:p>
            <a:pPr indent="-314325" lvl="1" marL="914400" rtl="0" algn="l">
              <a:spcBef>
                <a:spcPts val="0"/>
              </a:spcBef>
              <a:spcAft>
                <a:spcPts val="0"/>
              </a:spcAft>
              <a:buSzPts val="1350"/>
              <a:buChar char="○"/>
            </a:pPr>
            <a:r>
              <a:rPr lang="en" sz="1350"/>
              <a:t>Apply Glove.6b.100d txt as pretrained embedding</a:t>
            </a:r>
            <a:endParaRPr sz="1350"/>
          </a:p>
          <a:p>
            <a:pPr indent="-314325" lvl="0" marL="457200" rtl="0" algn="l">
              <a:spcBef>
                <a:spcPts val="0"/>
              </a:spcBef>
              <a:spcAft>
                <a:spcPts val="0"/>
              </a:spcAft>
              <a:buSzPts val="1350"/>
              <a:buChar char="●"/>
            </a:pPr>
            <a:r>
              <a:rPr lang="en" sz="1350"/>
              <a:t>Model Performance</a:t>
            </a:r>
            <a:endParaRPr sz="1350"/>
          </a:p>
          <a:p>
            <a:pPr indent="-314325" lvl="1" marL="914400" rtl="0" algn="l">
              <a:spcBef>
                <a:spcPts val="0"/>
              </a:spcBef>
              <a:spcAft>
                <a:spcPts val="0"/>
              </a:spcAft>
              <a:buSzPts val="1350"/>
              <a:buChar char="○"/>
            </a:pPr>
            <a:r>
              <a:rPr b="1" i="1" lang="en" sz="1350"/>
              <a:t>About 83% accuracy rate</a:t>
            </a:r>
            <a:endParaRPr b="1" i="1" sz="1350"/>
          </a:p>
          <a:p>
            <a:pPr indent="-314325" lvl="2" marL="1371600" rtl="0" algn="l">
              <a:lnSpc>
                <a:spcPct val="115000"/>
              </a:lnSpc>
              <a:spcBef>
                <a:spcPts val="0"/>
              </a:spcBef>
              <a:spcAft>
                <a:spcPts val="0"/>
              </a:spcAft>
              <a:buSzPts val="1350"/>
              <a:buChar char="■"/>
            </a:pPr>
            <a:r>
              <a:rPr lang="en" sz="1350"/>
              <a:t>Greater than pure guess of positive reviews (81.9%)</a:t>
            </a:r>
            <a:endParaRPr sz="1350"/>
          </a:p>
          <a:p>
            <a:pPr indent="-327025" lvl="1" marL="914400" rtl="0" algn="l">
              <a:lnSpc>
                <a:spcPct val="150000"/>
              </a:lnSpc>
              <a:spcBef>
                <a:spcPts val="0"/>
              </a:spcBef>
              <a:spcAft>
                <a:spcPts val="0"/>
              </a:spcAft>
              <a:buSzPts val="1550"/>
              <a:buChar char="○"/>
            </a:pPr>
            <a:r>
              <a:rPr b="1" i="1" lang="en" sz="1380"/>
              <a:t>Decent model that can be used for future in business</a:t>
            </a:r>
            <a:endParaRPr sz="1550"/>
          </a:p>
        </p:txBody>
      </p:sp>
      <p:pic>
        <p:nvPicPr>
          <p:cNvPr id="131" name="Google Shape;131;p24"/>
          <p:cNvPicPr preferRelativeResize="0"/>
          <p:nvPr/>
        </p:nvPicPr>
        <p:blipFill>
          <a:blip r:embed="rId3">
            <a:alphaModFix/>
          </a:blip>
          <a:stretch>
            <a:fillRect/>
          </a:stretch>
        </p:blipFill>
        <p:spPr>
          <a:xfrm>
            <a:off x="5694000" y="1703300"/>
            <a:ext cx="3282475" cy="2000907"/>
          </a:xfrm>
          <a:prstGeom prst="rect">
            <a:avLst/>
          </a:prstGeom>
          <a:noFill/>
          <a:ln>
            <a:noFill/>
          </a:ln>
        </p:spPr>
      </p:pic>
      <p:sp>
        <p:nvSpPr>
          <p:cNvPr id="132" name="Google Shape;132;p24"/>
          <p:cNvSpPr txBox="1"/>
          <p:nvPr/>
        </p:nvSpPr>
        <p:spPr>
          <a:xfrm>
            <a:off x="6237175" y="3704200"/>
            <a:ext cx="273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ato"/>
                <a:ea typeface="Lato"/>
                <a:cs typeface="Lato"/>
                <a:sym typeface="Lato"/>
              </a:rPr>
              <a:t>x-axis</a:t>
            </a:r>
            <a:r>
              <a:rPr b="1" lang="en" sz="1200">
                <a:latin typeface="Lato"/>
                <a:ea typeface="Lato"/>
                <a:cs typeface="Lato"/>
                <a:sym typeface="Lato"/>
              </a:rPr>
              <a:t>: # of tokens for each document</a:t>
            </a:r>
            <a:endParaRPr b="1" sz="1200">
              <a:latin typeface="Lato"/>
              <a:ea typeface="Lato"/>
              <a:cs typeface="Lato"/>
              <a:sym typeface="Lato"/>
            </a:endParaRPr>
          </a:p>
        </p:txBody>
      </p:sp>
      <p:sp>
        <p:nvSpPr>
          <p:cNvPr id="133" name="Google Shape;133;p24"/>
          <p:cNvSpPr txBox="1"/>
          <p:nvPr/>
        </p:nvSpPr>
        <p:spPr>
          <a:xfrm>
            <a:off x="5557375" y="1428100"/>
            <a:ext cx="1212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Lato"/>
                <a:ea typeface="Lato"/>
                <a:cs typeface="Lato"/>
                <a:sym typeface="Lato"/>
              </a:rPr>
              <a:t>Y-axis: # docs</a:t>
            </a:r>
            <a:endParaRPr b="1" sz="1100">
              <a:latin typeface="Lato"/>
              <a:ea typeface="Lato"/>
              <a:cs typeface="Lato"/>
              <a:sym typeface="Lato"/>
            </a:endParaRPr>
          </a:p>
        </p:txBody>
      </p:sp>
      <p:sp>
        <p:nvSpPr>
          <p:cNvPr id="134" name="Google Shape;134;p24"/>
          <p:cNvSpPr txBox="1"/>
          <p:nvPr/>
        </p:nvSpPr>
        <p:spPr>
          <a:xfrm>
            <a:off x="6140425" y="1229913"/>
            <a:ext cx="293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ato"/>
                <a:ea typeface="Lato"/>
                <a:cs typeface="Lato"/>
                <a:sym typeface="Lato"/>
              </a:rPr>
              <a:t>Histogram for determining pad length</a:t>
            </a:r>
            <a:endParaRPr b="1" sz="12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 Analysis - Topic Modeling</a:t>
            </a:r>
            <a:endParaRPr/>
          </a:p>
        </p:txBody>
      </p:sp>
      <p:sp>
        <p:nvSpPr>
          <p:cNvPr id="140" name="Google Shape;140;p25"/>
          <p:cNvSpPr txBox="1"/>
          <p:nvPr>
            <p:ph idx="1" type="body"/>
          </p:nvPr>
        </p:nvSpPr>
        <p:spPr>
          <a:xfrm>
            <a:off x="261450" y="1017450"/>
            <a:ext cx="8621100" cy="38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Topic modeling helps identify major topics discussed in customer reviews. The topics extracted can be used as a roadmap for the marketing department to determine the focus of their marketing campaigns/ advertisements. </a:t>
            </a:r>
            <a:endParaRPr sz="1350"/>
          </a:p>
          <a:p>
            <a:pPr indent="0" lvl="0" marL="0" rtl="0" algn="l">
              <a:lnSpc>
                <a:spcPct val="100000"/>
              </a:lnSpc>
              <a:spcBef>
                <a:spcPts val="1200"/>
              </a:spcBef>
              <a:spcAft>
                <a:spcPts val="0"/>
              </a:spcAft>
              <a:buNone/>
            </a:pPr>
            <a:r>
              <a:rPr lang="en" sz="1350"/>
              <a:t>Model building:</a:t>
            </a:r>
            <a:endParaRPr sz="1350"/>
          </a:p>
          <a:p>
            <a:pPr indent="-314325" lvl="0" marL="457200" rtl="0" algn="l">
              <a:lnSpc>
                <a:spcPct val="100000"/>
              </a:lnSpc>
              <a:spcBef>
                <a:spcPts val="1200"/>
              </a:spcBef>
              <a:spcAft>
                <a:spcPts val="0"/>
              </a:spcAft>
              <a:buSzPts val="1350"/>
              <a:buChar char="●"/>
            </a:pPr>
            <a:r>
              <a:rPr lang="en" sz="1350"/>
              <a:t>TF-IDF (ngram=(2,2))+NMF Model(n_componnts=5)</a:t>
            </a:r>
            <a:endParaRPr sz="1350"/>
          </a:p>
          <a:p>
            <a:pPr indent="-314325" lvl="0" marL="457200" rtl="0" algn="l">
              <a:lnSpc>
                <a:spcPct val="100000"/>
              </a:lnSpc>
              <a:spcBef>
                <a:spcPts val="0"/>
              </a:spcBef>
              <a:spcAft>
                <a:spcPts val="0"/>
              </a:spcAft>
              <a:buSzPts val="1350"/>
              <a:buChar char="●"/>
            </a:pPr>
            <a:r>
              <a:rPr lang="en" sz="1350"/>
              <a:t>Bert (model=all-minilm-l6-v2, umap,HDBSCAN)</a:t>
            </a:r>
            <a:endParaRPr sz="1350"/>
          </a:p>
          <a:p>
            <a:pPr indent="0" lvl="0" marL="0" rtl="0" algn="l">
              <a:lnSpc>
                <a:spcPct val="100000"/>
              </a:lnSpc>
              <a:spcBef>
                <a:spcPts val="1200"/>
              </a:spcBef>
              <a:spcAft>
                <a:spcPts val="0"/>
              </a:spcAft>
              <a:buNone/>
            </a:pPr>
            <a:r>
              <a:rPr lang="en" sz="1350"/>
              <a:t>Top Topics Identified:</a:t>
            </a:r>
            <a:endParaRPr sz="1350"/>
          </a:p>
          <a:p>
            <a:pPr indent="-314325" lvl="0" marL="457200" rtl="0" algn="l">
              <a:lnSpc>
                <a:spcPct val="150000"/>
              </a:lnSpc>
              <a:spcBef>
                <a:spcPts val="1200"/>
              </a:spcBef>
              <a:spcAft>
                <a:spcPts val="0"/>
              </a:spcAft>
              <a:buSzPts val="1350"/>
              <a:buAutoNum type="arabicPeriod"/>
            </a:pPr>
            <a:r>
              <a:rPr lang="en" sz="1350"/>
              <a:t>Harry Potter</a:t>
            </a:r>
            <a:endParaRPr sz="1350"/>
          </a:p>
          <a:p>
            <a:pPr indent="-314325" lvl="0" marL="457200" rtl="0" algn="l">
              <a:lnSpc>
                <a:spcPct val="150000"/>
              </a:lnSpc>
              <a:spcBef>
                <a:spcPts val="0"/>
              </a:spcBef>
              <a:spcAft>
                <a:spcPts val="0"/>
              </a:spcAft>
              <a:buSzPts val="1350"/>
              <a:buAutoNum type="arabicPeriod"/>
            </a:pPr>
            <a:r>
              <a:rPr lang="en" sz="1350"/>
              <a:t>Express Pass</a:t>
            </a:r>
            <a:endParaRPr sz="1350"/>
          </a:p>
          <a:p>
            <a:pPr indent="-314325" lvl="0" marL="457200" rtl="0" algn="l">
              <a:lnSpc>
                <a:spcPct val="150000"/>
              </a:lnSpc>
              <a:spcBef>
                <a:spcPts val="0"/>
              </a:spcBef>
              <a:spcAft>
                <a:spcPts val="0"/>
              </a:spcAft>
              <a:buSzPts val="1350"/>
              <a:buAutoNum type="arabicPeriod"/>
            </a:pPr>
            <a:r>
              <a:rPr lang="en" sz="1350"/>
              <a:t>Jurassic Park</a:t>
            </a:r>
            <a:endParaRPr sz="1350"/>
          </a:p>
          <a:p>
            <a:pPr indent="-314325" lvl="0" marL="457200" rtl="0" algn="l">
              <a:lnSpc>
                <a:spcPct val="150000"/>
              </a:lnSpc>
              <a:spcBef>
                <a:spcPts val="0"/>
              </a:spcBef>
              <a:spcAft>
                <a:spcPts val="0"/>
              </a:spcAft>
              <a:buSzPts val="1350"/>
              <a:buAutoNum type="arabicPeriod"/>
            </a:pPr>
            <a:r>
              <a:rPr lang="en" sz="1350"/>
              <a:t>Roller Coaster</a:t>
            </a:r>
            <a:endParaRPr sz="1350"/>
          </a:p>
          <a:p>
            <a:pPr indent="0" lvl="0" marL="0" rtl="0" algn="l">
              <a:lnSpc>
                <a:spcPct val="100000"/>
              </a:lnSpc>
              <a:spcBef>
                <a:spcPts val="1200"/>
              </a:spcBef>
              <a:spcAft>
                <a:spcPts val="0"/>
              </a:spcAft>
              <a:buNone/>
            </a:pPr>
            <a:r>
              <a:t/>
            </a:r>
            <a:endParaRPr sz="1350"/>
          </a:p>
          <a:p>
            <a:pPr indent="0" lvl="0" marL="0" rtl="0" algn="l">
              <a:spcBef>
                <a:spcPts val="1200"/>
              </a:spcBef>
              <a:spcAft>
                <a:spcPts val="1200"/>
              </a:spcAft>
              <a:buNone/>
            </a:pPr>
            <a:r>
              <a:t/>
            </a:r>
            <a:endParaRPr sz="13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 Analysis - TF-IDF</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The TF-IDF model aims to identify top reasons for customer dissatisfaction/ satisfaction, which helps universal studio to locate problems and make improvements to increase customer loyalty. In addition, highlights in positive reviews can also help determine marketing strategies.</a:t>
            </a:r>
            <a:endParaRPr sz="1350"/>
          </a:p>
          <a:p>
            <a:pPr indent="0" lvl="0" marL="0" rtl="0" algn="l">
              <a:spcBef>
                <a:spcPts val="1200"/>
              </a:spcBef>
              <a:spcAft>
                <a:spcPts val="0"/>
              </a:spcAft>
              <a:buNone/>
            </a:pPr>
            <a:r>
              <a:rPr b="1" lang="en" sz="1350"/>
              <a:t>Steps:</a:t>
            </a:r>
            <a:endParaRPr b="1" sz="1350"/>
          </a:p>
          <a:p>
            <a:pPr indent="-314325" lvl="0" marL="457200" rtl="0" algn="l">
              <a:spcBef>
                <a:spcPts val="1200"/>
              </a:spcBef>
              <a:spcAft>
                <a:spcPts val="0"/>
              </a:spcAft>
              <a:buSzPts val="1350"/>
              <a:buAutoNum type="arabicPeriod"/>
            </a:pPr>
            <a:r>
              <a:rPr lang="en" sz="1350"/>
              <a:t>Divide reviews into negative (rating≤3) and positive (rating=5) groups</a:t>
            </a:r>
            <a:br>
              <a:rPr lang="en" sz="1350"/>
            </a:br>
            <a:r>
              <a:rPr lang="en" sz="1150">
                <a:solidFill>
                  <a:srgbClr val="9E9E9E"/>
                </a:solidFill>
              </a:rPr>
              <a:t>Note: For future dataset that does not include ratings, we could use the result from Sentiment Analysis to group reviews</a:t>
            </a:r>
            <a:endParaRPr sz="1150">
              <a:solidFill>
                <a:srgbClr val="9E9E9E"/>
              </a:solidFill>
            </a:endParaRPr>
          </a:p>
          <a:p>
            <a:pPr indent="-314325" lvl="0" marL="457200" rtl="0" algn="l">
              <a:spcBef>
                <a:spcPts val="0"/>
              </a:spcBef>
              <a:spcAft>
                <a:spcPts val="0"/>
              </a:spcAft>
              <a:buSzPts val="1350"/>
              <a:buAutoNum type="arabicPeriod"/>
            </a:pPr>
            <a:r>
              <a:rPr lang="en" sz="1350"/>
              <a:t>For each group, random sample 1000 records</a:t>
            </a:r>
            <a:br>
              <a:rPr lang="en" sz="1350"/>
            </a:br>
            <a:r>
              <a:rPr lang="en" sz="1150">
                <a:solidFill>
                  <a:srgbClr val="9E9E9E"/>
                </a:solidFill>
              </a:rPr>
              <a:t>Note: if the dataset is large and memory is not large enough, we recommend random sampling instead of using the entire dataset</a:t>
            </a:r>
            <a:endParaRPr sz="1150">
              <a:solidFill>
                <a:srgbClr val="9E9E9E"/>
              </a:solidFill>
            </a:endParaRPr>
          </a:p>
          <a:p>
            <a:pPr indent="-314325" lvl="0" marL="457200" rtl="0" algn="l">
              <a:spcBef>
                <a:spcPts val="0"/>
              </a:spcBef>
              <a:spcAft>
                <a:spcPts val="0"/>
              </a:spcAft>
              <a:buSzPts val="1350"/>
              <a:buAutoNum type="arabicPeriod"/>
            </a:pPr>
            <a:r>
              <a:rPr lang="en" sz="1350"/>
              <a:t>Find the most 50 frequent bags of words (BOW) using TF-IDF method</a:t>
            </a:r>
            <a:endParaRPr sz="1350"/>
          </a:p>
          <a:p>
            <a:pPr indent="-314325" lvl="0" marL="457200" rtl="0" algn="l">
              <a:spcBef>
                <a:spcPts val="0"/>
              </a:spcBef>
              <a:spcAft>
                <a:spcPts val="0"/>
              </a:spcAft>
              <a:buSzPts val="1350"/>
              <a:buAutoNum type="arabicPeriod"/>
            </a:pPr>
            <a:r>
              <a:rPr lang="en" sz="1350"/>
              <a:t>Repeat step 2 and 3 several times, and manually select BOWs that appear to be issues/highlights</a:t>
            </a:r>
            <a:br>
              <a:rPr lang="en" sz="1350"/>
            </a:br>
            <a:r>
              <a:rPr lang="en" sz="1150">
                <a:solidFill>
                  <a:srgbClr val="9E9E9E"/>
                </a:solidFill>
              </a:rPr>
              <a:t>E.g. “ticket overprice compare attraction”, “long waiting time ride”, “staff negative rude sarcastic”, “good food great atmosphere”, “hogwarts express island adventure”, “halloween horror night october”</a:t>
            </a:r>
            <a:endParaRPr sz="1150">
              <a:solidFill>
                <a:srgbClr val="9E9E9E"/>
              </a:solidFill>
            </a:endParaRPr>
          </a:p>
          <a:p>
            <a:pPr indent="-314325" lvl="0" marL="457200" rtl="0" algn="l">
              <a:spcBef>
                <a:spcPts val="0"/>
              </a:spcBef>
              <a:spcAft>
                <a:spcPts val="0"/>
              </a:spcAft>
              <a:buSzPts val="1350"/>
              <a:buAutoNum type="arabicPeriod"/>
            </a:pPr>
            <a:r>
              <a:rPr lang="en" sz="1350"/>
              <a:t>Identify reviews that contain those BOWs to infer the percentage of customer covered </a:t>
            </a:r>
            <a:endParaRPr sz="1350"/>
          </a:p>
          <a:p>
            <a:pPr indent="0" lvl="0" marL="0" rtl="0" algn="l">
              <a:spcBef>
                <a:spcPts val="1200"/>
              </a:spcBef>
              <a:spcAft>
                <a:spcPts val="1200"/>
              </a:spcAft>
              <a:buNone/>
            </a:pPr>
            <a:r>
              <a:t/>
            </a:r>
            <a:endParaRPr sz="13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 Analysis - TF-IDF Results</a:t>
            </a:r>
            <a:endParaRPr/>
          </a:p>
        </p:txBody>
      </p:sp>
      <p:graphicFrame>
        <p:nvGraphicFramePr>
          <p:cNvPr id="152" name="Google Shape;152;p27"/>
          <p:cNvGraphicFramePr/>
          <p:nvPr/>
        </p:nvGraphicFramePr>
        <p:xfrm>
          <a:off x="432100" y="1266050"/>
          <a:ext cx="3000000" cy="3000000"/>
        </p:xfrm>
        <a:graphic>
          <a:graphicData uri="http://schemas.openxmlformats.org/drawingml/2006/table">
            <a:tbl>
              <a:tblPr>
                <a:noFill/>
                <a:tableStyleId>{85A3247B-4D51-4ADE-B366-F69DC6359D86}</a:tableStyleId>
              </a:tblPr>
              <a:tblGrid>
                <a:gridCol w="1239050"/>
                <a:gridCol w="988025"/>
                <a:gridCol w="974800"/>
                <a:gridCol w="961575"/>
                <a:gridCol w="1199425"/>
                <a:gridCol w="988000"/>
                <a:gridCol w="1001225"/>
                <a:gridCol w="974800"/>
              </a:tblGrid>
              <a:tr h="490025">
                <a:tc gridSpan="4">
                  <a:txBody>
                    <a:bodyPr/>
                    <a:lstStyle/>
                    <a:p>
                      <a:pPr indent="0" lvl="0" marL="0" rtl="0" algn="l">
                        <a:spcBef>
                          <a:spcPts val="0"/>
                        </a:spcBef>
                        <a:spcAft>
                          <a:spcPts val="0"/>
                        </a:spcAft>
                        <a:buNone/>
                      </a:pPr>
                      <a:r>
                        <a:rPr lang="en" sz="1500">
                          <a:solidFill>
                            <a:schemeClr val="lt1"/>
                          </a:solidFill>
                          <a:latin typeface="Lato Black"/>
                          <a:ea typeface="Lato Black"/>
                          <a:cs typeface="Lato Black"/>
                          <a:sym typeface="Lato Black"/>
                        </a:rPr>
                        <a:t>Negative Reviews</a:t>
                      </a:r>
                      <a:endParaRPr sz="1500">
                        <a:solidFill>
                          <a:schemeClr val="lt1"/>
                        </a:solidFill>
                        <a:latin typeface="Lato Black"/>
                        <a:ea typeface="Lato Black"/>
                        <a:cs typeface="Lato Black"/>
                        <a:sym typeface="Lato Black"/>
                      </a:endParaRPr>
                    </a:p>
                  </a:txBody>
                  <a:tcPr marT="91425" marB="91425" marR="91425" marL="91425">
                    <a:solidFill>
                      <a:srgbClr val="AF4345"/>
                    </a:solidFill>
                  </a:tcPr>
                </a:tc>
                <a:tc hMerge="1"/>
                <a:tc hMerge="1"/>
                <a:tc hMerge="1"/>
                <a:tc gridSpan="4">
                  <a:txBody>
                    <a:bodyPr/>
                    <a:lstStyle/>
                    <a:p>
                      <a:pPr indent="0" lvl="0" marL="0" rtl="0" algn="l">
                        <a:spcBef>
                          <a:spcPts val="0"/>
                        </a:spcBef>
                        <a:spcAft>
                          <a:spcPts val="0"/>
                        </a:spcAft>
                        <a:buNone/>
                      </a:pPr>
                      <a:r>
                        <a:rPr lang="en" sz="1500">
                          <a:solidFill>
                            <a:schemeClr val="lt1"/>
                          </a:solidFill>
                          <a:latin typeface="Lato Black"/>
                          <a:ea typeface="Lato Black"/>
                          <a:cs typeface="Lato Black"/>
                          <a:sym typeface="Lato Black"/>
                        </a:rPr>
                        <a:t>Positive Reviews</a:t>
                      </a:r>
                      <a:endParaRPr sz="1500">
                        <a:solidFill>
                          <a:schemeClr val="lt1"/>
                        </a:solidFill>
                        <a:latin typeface="Lato Black"/>
                        <a:ea typeface="Lato Black"/>
                        <a:cs typeface="Lato Black"/>
                        <a:sym typeface="Lato Black"/>
                      </a:endParaRPr>
                    </a:p>
                  </a:txBody>
                  <a:tcPr marT="91425" marB="91425" marR="91425" marL="91425">
                    <a:solidFill>
                      <a:srgbClr val="38761D"/>
                    </a:solidFill>
                  </a:tcPr>
                </a:tc>
                <a:tc hMerge="1"/>
                <a:tc hMerge="1"/>
                <a:tc hMerge="1"/>
              </a:tr>
              <a:tr h="792450">
                <a:tc>
                  <a:txBody>
                    <a:bodyPr/>
                    <a:lstStyle/>
                    <a:p>
                      <a:pPr indent="0" lvl="0" marL="0" rtl="0" algn="l">
                        <a:spcBef>
                          <a:spcPts val="0"/>
                        </a:spcBef>
                        <a:spcAft>
                          <a:spcPts val="0"/>
                        </a:spcAft>
                        <a:buNone/>
                      </a:pPr>
                      <a:r>
                        <a:t/>
                      </a:r>
                      <a:endParaRPr sz="1100">
                        <a:solidFill>
                          <a:schemeClr val="accent5"/>
                        </a:solidFill>
                        <a:latin typeface="Lato"/>
                        <a:ea typeface="Lato"/>
                        <a:cs typeface="Lato"/>
                        <a:sym typeface="Lato"/>
                      </a:endParaRPr>
                    </a:p>
                  </a:txBody>
                  <a:tcPr marT="91425" marB="91425" marR="91425" marL="91425">
                    <a:solidFill>
                      <a:srgbClr val="F4CCCC"/>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 Reviews</a:t>
                      </a:r>
                      <a:endParaRPr sz="1100">
                        <a:solidFill>
                          <a:schemeClr val="accent5"/>
                        </a:solidFill>
                        <a:latin typeface="Lato"/>
                        <a:ea typeface="Lato"/>
                        <a:cs typeface="Lato"/>
                        <a:sym typeface="Lato"/>
                      </a:endParaRPr>
                    </a:p>
                  </a:txBody>
                  <a:tcPr marT="91425" marB="91425" marR="91425" marL="91425">
                    <a:solidFill>
                      <a:srgbClr val="F4CCCC"/>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 </a:t>
                      </a:r>
                      <a:r>
                        <a:rPr lang="en" sz="1100">
                          <a:solidFill>
                            <a:schemeClr val="accent5"/>
                          </a:solidFill>
                          <a:latin typeface="Lato"/>
                          <a:ea typeface="Lato"/>
                          <a:cs typeface="Lato"/>
                          <a:sym typeface="Lato"/>
                        </a:rPr>
                        <a:t>Reviews </a:t>
                      </a:r>
                      <a:r>
                        <a:rPr lang="en" sz="1100">
                          <a:solidFill>
                            <a:schemeClr val="accent5"/>
                          </a:solidFill>
                          <a:latin typeface="Lato"/>
                          <a:ea typeface="Lato"/>
                          <a:cs typeface="Lato"/>
                          <a:sym typeface="Lato"/>
                        </a:rPr>
                        <a:t>Among </a:t>
                      </a:r>
                      <a:r>
                        <a:rPr lang="en" sz="1100">
                          <a:solidFill>
                            <a:schemeClr val="accent5"/>
                          </a:solidFill>
                          <a:latin typeface="Lato"/>
                          <a:ea typeface="Lato"/>
                          <a:cs typeface="Lato"/>
                          <a:sym typeface="Lato"/>
                        </a:rPr>
                        <a:t>Negative Reviews</a:t>
                      </a:r>
                      <a:endParaRPr sz="1100">
                        <a:solidFill>
                          <a:schemeClr val="accent5"/>
                        </a:solidFill>
                        <a:latin typeface="Lato"/>
                        <a:ea typeface="Lato"/>
                        <a:cs typeface="Lato"/>
                        <a:sym typeface="Lato"/>
                      </a:endParaRPr>
                    </a:p>
                  </a:txBody>
                  <a:tcPr marT="91425" marB="91425" marR="91425" marL="91425">
                    <a:solidFill>
                      <a:srgbClr val="F4CCCC"/>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 Reviews Among All Reviews</a:t>
                      </a:r>
                      <a:endParaRPr sz="1100">
                        <a:solidFill>
                          <a:schemeClr val="accent5"/>
                        </a:solidFill>
                        <a:latin typeface="Lato"/>
                        <a:ea typeface="Lato"/>
                        <a:cs typeface="Lato"/>
                        <a:sym typeface="Lato"/>
                      </a:endParaRPr>
                    </a:p>
                  </a:txBody>
                  <a:tcPr marT="91425" marB="91425" marR="91425" marL="91425">
                    <a:solidFill>
                      <a:srgbClr val="F4CCCC"/>
                    </a:solidFill>
                  </a:tcPr>
                </a:tc>
                <a:tc>
                  <a:txBody>
                    <a:bodyPr/>
                    <a:lstStyle/>
                    <a:p>
                      <a:pPr indent="0" lvl="0" marL="0" rtl="0" algn="l">
                        <a:spcBef>
                          <a:spcPts val="0"/>
                        </a:spcBef>
                        <a:spcAft>
                          <a:spcPts val="0"/>
                        </a:spcAft>
                        <a:buNone/>
                      </a:pPr>
                      <a:r>
                        <a:t/>
                      </a:r>
                      <a:endParaRPr sz="1100">
                        <a:solidFill>
                          <a:srgbClr val="274E13"/>
                        </a:solidFill>
                        <a:latin typeface="Lato"/>
                        <a:ea typeface="Lato"/>
                        <a:cs typeface="Lato"/>
                        <a:sym typeface="Lato"/>
                      </a:endParaRPr>
                    </a:p>
                  </a:txBody>
                  <a:tcPr marT="91425" marB="91425" marR="91425" marL="91425">
                    <a:lnR cap="flat" cmpd="sng" w="9525">
                      <a:solidFill>
                        <a:srgbClr val="9E9E9E"/>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 Reviews</a:t>
                      </a:r>
                      <a:endParaRPr sz="1100">
                        <a:solidFill>
                          <a:srgbClr val="274E13"/>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 Reviews Among Positive Reviews</a:t>
                      </a:r>
                      <a:endParaRPr sz="1100">
                        <a:solidFill>
                          <a:srgbClr val="274E13"/>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 Reviews Among All Reviews</a:t>
                      </a:r>
                      <a:endParaRPr sz="1100">
                        <a:solidFill>
                          <a:srgbClr val="274E13"/>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r h="670575">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Issue A:</a:t>
                      </a:r>
                      <a:endParaRPr sz="1100">
                        <a:solidFill>
                          <a:schemeClr val="accent5"/>
                        </a:solidFill>
                        <a:latin typeface="Lato"/>
                        <a:ea typeface="Lato"/>
                        <a:cs typeface="Lato"/>
                        <a:sym typeface="Lato"/>
                      </a:endParaRPr>
                    </a:p>
                    <a:p>
                      <a:pPr indent="0" lvl="0" marL="0" rtl="0" algn="l">
                        <a:spcBef>
                          <a:spcPts val="0"/>
                        </a:spcBef>
                        <a:spcAft>
                          <a:spcPts val="0"/>
                        </a:spcAft>
                        <a:buNone/>
                      </a:pPr>
                      <a:r>
                        <a:rPr b="1" lang="en" sz="1100">
                          <a:solidFill>
                            <a:schemeClr val="accent5"/>
                          </a:solidFill>
                          <a:latin typeface="Lato"/>
                          <a:ea typeface="Lato"/>
                          <a:cs typeface="Lato"/>
                          <a:sym typeface="Lato"/>
                        </a:rPr>
                        <a:t>Long Wait Time</a:t>
                      </a:r>
                      <a:endParaRPr b="1"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733</a:t>
                      </a:r>
                      <a:endParaRPr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7.978%</a:t>
                      </a:r>
                      <a:endParaRPr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b="1" lang="en" sz="1100">
                          <a:solidFill>
                            <a:schemeClr val="accent5"/>
                          </a:solidFill>
                          <a:latin typeface="Lato"/>
                          <a:ea typeface="Lato"/>
                          <a:cs typeface="Lato"/>
                          <a:sym typeface="Lato"/>
                        </a:rPr>
                        <a:t>1.440%</a:t>
                      </a:r>
                      <a:endParaRPr b="1"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Highlight A:</a:t>
                      </a:r>
                      <a:endParaRPr sz="1100">
                        <a:solidFill>
                          <a:srgbClr val="274E13"/>
                        </a:solidFill>
                        <a:latin typeface="Lato"/>
                        <a:ea typeface="Lato"/>
                        <a:cs typeface="Lato"/>
                        <a:sym typeface="Lato"/>
                      </a:endParaRPr>
                    </a:p>
                    <a:p>
                      <a:pPr indent="0" lvl="0" marL="0" rtl="0" algn="l">
                        <a:spcBef>
                          <a:spcPts val="0"/>
                        </a:spcBef>
                        <a:spcAft>
                          <a:spcPts val="0"/>
                        </a:spcAft>
                        <a:buNone/>
                      </a:pPr>
                      <a:r>
                        <a:rPr lang="en" sz="1100">
                          <a:solidFill>
                            <a:srgbClr val="274E13"/>
                          </a:solidFill>
                          <a:latin typeface="Lato"/>
                          <a:ea typeface="Lato"/>
                          <a:cs typeface="Lato"/>
                          <a:sym typeface="Lato"/>
                        </a:rPr>
                        <a:t>Popular</a:t>
                      </a:r>
                      <a:endParaRPr sz="1100">
                        <a:solidFill>
                          <a:srgbClr val="274E13"/>
                        </a:solidFill>
                        <a:latin typeface="Lato"/>
                        <a:ea typeface="Lato"/>
                        <a:cs typeface="Lato"/>
                        <a:sym typeface="Lato"/>
                      </a:endParaRPr>
                    </a:p>
                    <a:p>
                      <a:pPr indent="0" lvl="0" marL="0" rtl="0" algn="l">
                        <a:spcBef>
                          <a:spcPts val="0"/>
                        </a:spcBef>
                        <a:spcAft>
                          <a:spcPts val="0"/>
                        </a:spcAft>
                        <a:buNone/>
                      </a:pPr>
                      <a:r>
                        <a:rPr lang="en" sz="1100">
                          <a:solidFill>
                            <a:srgbClr val="274E13"/>
                          </a:solidFill>
                          <a:latin typeface="Lato"/>
                          <a:ea typeface="Lato"/>
                          <a:cs typeface="Lato"/>
                          <a:sym typeface="Lato"/>
                        </a:rPr>
                        <a:t>attractions</a:t>
                      </a:r>
                      <a:endParaRPr sz="1100">
                        <a:solidFill>
                          <a:srgbClr val="274E13"/>
                        </a:solidFill>
                        <a:latin typeface="Lato"/>
                        <a:ea typeface="Lato"/>
                        <a:cs typeface="Lato"/>
                        <a:sym typeface="Lato"/>
                      </a:endParaRPr>
                    </a:p>
                  </a:txBody>
                  <a:tcPr marT="91425" marB="91425" marR="91425" marL="91425">
                    <a:solidFill>
                      <a:srgbClr val="EFF3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584</a:t>
                      </a:r>
                      <a:endParaRPr sz="1100">
                        <a:solidFill>
                          <a:srgbClr val="274E13"/>
                        </a:solidFill>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solidFill>
                      <a:srgbClr val="EFF3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2.071%</a:t>
                      </a:r>
                      <a:endParaRPr sz="1100">
                        <a:solidFill>
                          <a:srgbClr val="274E13"/>
                        </a:solidFill>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solidFill>
                      <a:srgbClr val="EFF3ED"/>
                    </a:solidFill>
                  </a:tcPr>
                </a:tc>
                <a:tc>
                  <a:txBody>
                    <a:bodyPr/>
                    <a:lstStyle/>
                    <a:p>
                      <a:pPr indent="0" lvl="0" marL="0" rtl="0" algn="l">
                        <a:spcBef>
                          <a:spcPts val="0"/>
                        </a:spcBef>
                        <a:spcAft>
                          <a:spcPts val="0"/>
                        </a:spcAft>
                        <a:buNone/>
                      </a:pPr>
                      <a:r>
                        <a:rPr b="1" lang="en" sz="1100">
                          <a:solidFill>
                            <a:srgbClr val="274E13"/>
                          </a:solidFill>
                          <a:latin typeface="Lato"/>
                          <a:ea typeface="Lato"/>
                          <a:cs typeface="Lato"/>
                          <a:sym typeface="Lato"/>
                        </a:rPr>
                        <a:t>1.147%</a:t>
                      </a:r>
                      <a:endParaRPr b="1" sz="1100">
                        <a:solidFill>
                          <a:srgbClr val="274E13"/>
                        </a:solidFill>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solidFill>
                      <a:srgbClr val="EFF3ED"/>
                    </a:solidFill>
                  </a:tcPr>
                </a:tc>
              </a:tr>
              <a:tr h="670575">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Issue B:</a:t>
                      </a:r>
                      <a:endParaRPr sz="1100">
                        <a:solidFill>
                          <a:schemeClr val="accent5"/>
                        </a:solidFill>
                        <a:latin typeface="Lato"/>
                        <a:ea typeface="Lato"/>
                        <a:cs typeface="Lato"/>
                        <a:sym typeface="Lato"/>
                      </a:endParaRPr>
                    </a:p>
                    <a:p>
                      <a:pPr indent="0" lvl="0" marL="0" rtl="0" algn="l">
                        <a:spcBef>
                          <a:spcPts val="0"/>
                        </a:spcBef>
                        <a:spcAft>
                          <a:spcPts val="0"/>
                        </a:spcAft>
                        <a:buNone/>
                      </a:pPr>
                      <a:r>
                        <a:rPr b="1" lang="en" sz="1100">
                          <a:solidFill>
                            <a:schemeClr val="accent5"/>
                          </a:solidFill>
                          <a:latin typeface="Lato"/>
                          <a:ea typeface="Lato"/>
                          <a:cs typeface="Lato"/>
                          <a:sym typeface="Lato"/>
                        </a:rPr>
                        <a:t>Overprice</a:t>
                      </a:r>
                      <a:endParaRPr b="1"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47</a:t>
                      </a:r>
                      <a:endParaRPr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0.512%</a:t>
                      </a:r>
                      <a:endParaRPr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b="1" lang="en" sz="1100">
                          <a:solidFill>
                            <a:schemeClr val="accent5"/>
                          </a:solidFill>
                          <a:latin typeface="Lato"/>
                          <a:ea typeface="Lato"/>
                          <a:cs typeface="Lato"/>
                          <a:sym typeface="Lato"/>
                        </a:rPr>
                        <a:t>0.092%</a:t>
                      </a:r>
                      <a:endParaRPr b="1"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Highlight</a:t>
                      </a:r>
                      <a:r>
                        <a:rPr lang="en" sz="1100">
                          <a:solidFill>
                            <a:srgbClr val="274E13"/>
                          </a:solidFill>
                          <a:latin typeface="Lato"/>
                          <a:ea typeface="Lato"/>
                          <a:cs typeface="Lato"/>
                          <a:sym typeface="Lato"/>
                        </a:rPr>
                        <a:t> B:</a:t>
                      </a:r>
                      <a:endParaRPr sz="1100">
                        <a:solidFill>
                          <a:srgbClr val="274E13"/>
                        </a:solidFill>
                        <a:latin typeface="Lato"/>
                        <a:ea typeface="Lato"/>
                        <a:cs typeface="Lato"/>
                        <a:sym typeface="Lato"/>
                      </a:endParaRPr>
                    </a:p>
                    <a:p>
                      <a:pPr indent="0" lvl="0" marL="0" rtl="0" algn="l">
                        <a:spcBef>
                          <a:spcPts val="0"/>
                        </a:spcBef>
                        <a:spcAft>
                          <a:spcPts val="0"/>
                        </a:spcAft>
                        <a:buNone/>
                      </a:pPr>
                      <a:r>
                        <a:rPr lang="en" sz="1100">
                          <a:solidFill>
                            <a:srgbClr val="274E13"/>
                          </a:solidFill>
                          <a:latin typeface="Lato"/>
                          <a:ea typeface="Lato"/>
                          <a:cs typeface="Lato"/>
                          <a:sym typeface="Lato"/>
                        </a:rPr>
                        <a:t>Food and Hotel</a:t>
                      </a:r>
                      <a:endParaRPr sz="1100">
                        <a:solidFill>
                          <a:srgbClr val="274E13"/>
                        </a:solidFill>
                        <a:latin typeface="Lato"/>
                        <a:ea typeface="Lato"/>
                        <a:cs typeface="Lato"/>
                        <a:sym typeface="Lato"/>
                      </a:endParaRPr>
                    </a:p>
                  </a:txBody>
                  <a:tcPr marT="91425" marB="91425" marR="91425" marL="91425">
                    <a:solidFill>
                      <a:srgbClr val="EFF3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384</a:t>
                      </a:r>
                      <a:endParaRPr sz="1100">
                        <a:solidFill>
                          <a:srgbClr val="274E13"/>
                        </a:solidFill>
                        <a:latin typeface="Lato"/>
                        <a:ea typeface="Lato"/>
                        <a:cs typeface="Lato"/>
                        <a:sym typeface="Lato"/>
                      </a:endParaRPr>
                    </a:p>
                  </a:txBody>
                  <a:tcPr marT="91425" marB="91425" marR="91425" marL="91425">
                    <a:solidFill>
                      <a:srgbClr val="EFF3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1.362%</a:t>
                      </a:r>
                      <a:endParaRPr sz="1100">
                        <a:solidFill>
                          <a:srgbClr val="274E13"/>
                        </a:solidFill>
                        <a:latin typeface="Lato"/>
                        <a:ea typeface="Lato"/>
                        <a:cs typeface="Lato"/>
                        <a:sym typeface="Lato"/>
                      </a:endParaRPr>
                    </a:p>
                  </a:txBody>
                  <a:tcPr marT="91425" marB="91425" marR="91425" marL="91425">
                    <a:solidFill>
                      <a:srgbClr val="EFF3ED"/>
                    </a:solidFill>
                  </a:tcPr>
                </a:tc>
                <a:tc>
                  <a:txBody>
                    <a:bodyPr/>
                    <a:lstStyle/>
                    <a:p>
                      <a:pPr indent="0" lvl="0" marL="0" rtl="0" algn="l">
                        <a:spcBef>
                          <a:spcPts val="0"/>
                        </a:spcBef>
                        <a:spcAft>
                          <a:spcPts val="0"/>
                        </a:spcAft>
                        <a:buNone/>
                      </a:pPr>
                      <a:r>
                        <a:rPr b="1" lang="en" sz="1100">
                          <a:solidFill>
                            <a:srgbClr val="274E13"/>
                          </a:solidFill>
                          <a:latin typeface="Lato"/>
                          <a:ea typeface="Lato"/>
                          <a:cs typeface="Lato"/>
                          <a:sym typeface="Lato"/>
                        </a:rPr>
                        <a:t>0.574%</a:t>
                      </a:r>
                      <a:endParaRPr b="1" sz="1100">
                        <a:solidFill>
                          <a:srgbClr val="274E13"/>
                        </a:solidFill>
                        <a:latin typeface="Lato"/>
                        <a:ea typeface="Lato"/>
                        <a:cs typeface="Lato"/>
                        <a:sym typeface="Lato"/>
                      </a:endParaRPr>
                    </a:p>
                  </a:txBody>
                  <a:tcPr marT="91425" marB="91425" marR="91425" marL="91425">
                    <a:solidFill>
                      <a:srgbClr val="EFF3ED"/>
                    </a:solidFill>
                  </a:tcPr>
                </a:tc>
              </a:tr>
              <a:tr h="670575">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Issue C:</a:t>
                      </a:r>
                      <a:endParaRPr sz="1100">
                        <a:solidFill>
                          <a:schemeClr val="accent5"/>
                        </a:solidFill>
                        <a:latin typeface="Lato"/>
                        <a:ea typeface="Lato"/>
                        <a:cs typeface="Lato"/>
                        <a:sym typeface="Lato"/>
                      </a:endParaRPr>
                    </a:p>
                    <a:p>
                      <a:pPr indent="0" lvl="0" marL="0" rtl="0" algn="l">
                        <a:spcBef>
                          <a:spcPts val="0"/>
                        </a:spcBef>
                        <a:spcAft>
                          <a:spcPts val="0"/>
                        </a:spcAft>
                        <a:buNone/>
                      </a:pPr>
                      <a:r>
                        <a:rPr b="1" lang="en" sz="1100">
                          <a:solidFill>
                            <a:schemeClr val="accent5"/>
                          </a:solidFill>
                          <a:latin typeface="Lato"/>
                          <a:ea typeface="Lato"/>
                          <a:cs typeface="Lato"/>
                          <a:sym typeface="Lato"/>
                        </a:rPr>
                        <a:t>Rude Staff</a:t>
                      </a:r>
                      <a:endParaRPr b="1"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9</a:t>
                      </a:r>
                      <a:endParaRPr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chemeClr val="accent5"/>
                          </a:solidFill>
                          <a:latin typeface="Lato"/>
                          <a:ea typeface="Lato"/>
                          <a:cs typeface="Lato"/>
                          <a:sym typeface="Lato"/>
                        </a:rPr>
                        <a:t>0.098%</a:t>
                      </a:r>
                      <a:endParaRPr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b="1" lang="en" sz="1100">
                          <a:solidFill>
                            <a:schemeClr val="accent5"/>
                          </a:solidFill>
                          <a:latin typeface="Lato"/>
                          <a:ea typeface="Lato"/>
                          <a:cs typeface="Lato"/>
                          <a:sym typeface="Lato"/>
                        </a:rPr>
                        <a:t>0.018%</a:t>
                      </a:r>
                      <a:endParaRPr b="1" sz="1100">
                        <a:solidFill>
                          <a:schemeClr val="accent5"/>
                        </a:solidFill>
                        <a:latin typeface="Lato"/>
                        <a:ea typeface="Lato"/>
                        <a:cs typeface="Lato"/>
                        <a:sym typeface="Lato"/>
                      </a:endParaRPr>
                    </a:p>
                  </a:txBody>
                  <a:tcPr marT="91425" marB="91425" marR="91425" marL="91425">
                    <a:solidFill>
                      <a:srgbClr val="F7ED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Highlight C:</a:t>
                      </a:r>
                      <a:endParaRPr sz="1100">
                        <a:solidFill>
                          <a:srgbClr val="274E13"/>
                        </a:solidFill>
                        <a:latin typeface="Lato"/>
                        <a:ea typeface="Lato"/>
                        <a:cs typeface="Lato"/>
                        <a:sym typeface="Lato"/>
                      </a:endParaRPr>
                    </a:p>
                    <a:p>
                      <a:pPr indent="0" lvl="0" marL="0" rtl="0" algn="l">
                        <a:spcBef>
                          <a:spcPts val="0"/>
                        </a:spcBef>
                        <a:spcAft>
                          <a:spcPts val="0"/>
                        </a:spcAft>
                        <a:buNone/>
                      </a:pPr>
                      <a:r>
                        <a:rPr lang="en" sz="1100">
                          <a:solidFill>
                            <a:srgbClr val="274E13"/>
                          </a:solidFill>
                          <a:latin typeface="Lato"/>
                          <a:ea typeface="Lato"/>
                          <a:cs typeface="Lato"/>
                          <a:sym typeface="Lato"/>
                        </a:rPr>
                        <a:t>Horror Night</a:t>
                      </a:r>
                      <a:endParaRPr sz="1100">
                        <a:solidFill>
                          <a:srgbClr val="274E13"/>
                        </a:solidFill>
                        <a:latin typeface="Lato"/>
                        <a:ea typeface="Lato"/>
                        <a:cs typeface="Lato"/>
                        <a:sym typeface="Lato"/>
                      </a:endParaRPr>
                    </a:p>
                  </a:txBody>
                  <a:tcPr marT="91425" marB="91425" marR="91425" marL="91425">
                    <a:solidFill>
                      <a:srgbClr val="EFF3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195</a:t>
                      </a:r>
                      <a:endParaRPr sz="1100">
                        <a:solidFill>
                          <a:srgbClr val="274E13"/>
                        </a:solidFill>
                        <a:latin typeface="Lato"/>
                        <a:ea typeface="Lato"/>
                        <a:cs typeface="Lato"/>
                        <a:sym typeface="Lato"/>
                      </a:endParaRPr>
                    </a:p>
                  </a:txBody>
                  <a:tcPr marT="91425" marB="91425" marR="91425" marL="91425">
                    <a:solidFill>
                      <a:srgbClr val="EFF3ED"/>
                    </a:solidFill>
                  </a:tcPr>
                </a:tc>
                <a:tc>
                  <a:txBody>
                    <a:bodyPr/>
                    <a:lstStyle/>
                    <a:p>
                      <a:pPr indent="0" lvl="0" marL="0" rtl="0" algn="l">
                        <a:spcBef>
                          <a:spcPts val="0"/>
                        </a:spcBef>
                        <a:spcAft>
                          <a:spcPts val="0"/>
                        </a:spcAft>
                        <a:buNone/>
                      </a:pPr>
                      <a:r>
                        <a:rPr lang="en" sz="1100">
                          <a:solidFill>
                            <a:srgbClr val="274E13"/>
                          </a:solidFill>
                          <a:latin typeface="Lato"/>
                          <a:ea typeface="Lato"/>
                          <a:cs typeface="Lato"/>
                          <a:sym typeface="Lato"/>
                        </a:rPr>
                        <a:t>0.684%</a:t>
                      </a:r>
                      <a:endParaRPr sz="1100">
                        <a:solidFill>
                          <a:srgbClr val="274E13"/>
                        </a:solidFill>
                        <a:latin typeface="Lato"/>
                        <a:ea typeface="Lato"/>
                        <a:cs typeface="Lato"/>
                        <a:sym typeface="Lato"/>
                      </a:endParaRPr>
                    </a:p>
                  </a:txBody>
                  <a:tcPr marT="91425" marB="91425" marR="91425" marL="91425">
                    <a:solidFill>
                      <a:srgbClr val="EFF3ED"/>
                    </a:solidFill>
                  </a:tcPr>
                </a:tc>
                <a:tc>
                  <a:txBody>
                    <a:bodyPr/>
                    <a:lstStyle/>
                    <a:p>
                      <a:pPr indent="0" lvl="0" marL="0" rtl="0" algn="l">
                        <a:spcBef>
                          <a:spcPts val="0"/>
                        </a:spcBef>
                        <a:spcAft>
                          <a:spcPts val="0"/>
                        </a:spcAft>
                        <a:buNone/>
                      </a:pPr>
                      <a:r>
                        <a:rPr b="1" lang="en" sz="1100">
                          <a:solidFill>
                            <a:srgbClr val="274E13"/>
                          </a:solidFill>
                          <a:latin typeface="Lato"/>
                          <a:ea typeface="Lato"/>
                          <a:cs typeface="Lato"/>
                          <a:sym typeface="Lato"/>
                        </a:rPr>
                        <a:t>0.379%</a:t>
                      </a:r>
                      <a:endParaRPr b="1" sz="1100">
                        <a:solidFill>
                          <a:srgbClr val="274E13"/>
                        </a:solidFill>
                        <a:latin typeface="Lato"/>
                        <a:ea typeface="Lato"/>
                        <a:cs typeface="Lato"/>
                        <a:sym typeface="Lato"/>
                      </a:endParaRPr>
                    </a:p>
                  </a:txBody>
                  <a:tcPr marT="91425" marB="91425" marR="91425" marL="91425">
                    <a:solidFill>
                      <a:srgbClr val="EFF3ED"/>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Implementation &amp; ROI Analysis</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p:nvPr/>
        </p:nvSpPr>
        <p:spPr>
          <a:xfrm>
            <a:off x="5186418" y="2319273"/>
            <a:ext cx="1305000" cy="39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Rude Staff</a:t>
            </a:r>
            <a:endParaRPr sz="1000">
              <a:latin typeface="Lato"/>
              <a:ea typeface="Lato"/>
              <a:cs typeface="Lato"/>
              <a:sym typeface="Lato"/>
            </a:endParaRPr>
          </a:p>
        </p:txBody>
      </p:sp>
      <p:sp>
        <p:nvSpPr>
          <p:cNvPr id="163" name="Google Shape;163;p29"/>
          <p:cNvSpPr/>
          <p:nvPr/>
        </p:nvSpPr>
        <p:spPr>
          <a:xfrm>
            <a:off x="6609750" y="3029475"/>
            <a:ext cx="2097600" cy="1641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Recommendation:</a:t>
            </a:r>
            <a:endParaRPr b="1" sz="1000">
              <a:solidFill>
                <a:schemeClr val="dk2"/>
              </a:solidFill>
            </a:endParaRPr>
          </a:p>
          <a:p>
            <a:pPr indent="0" lvl="0" marL="0" rtl="0" algn="l">
              <a:spcBef>
                <a:spcPts val="0"/>
              </a:spcBef>
              <a:spcAft>
                <a:spcPts val="0"/>
              </a:spcAft>
              <a:buNone/>
            </a:pPr>
            <a:r>
              <a:rPr lang="en" sz="1000">
                <a:solidFill>
                  <a:schemeClr val="dk2"/>
                </a:solidFill>
              </a:rPr>
              <a:t>Continuously maintain competence/strengths and determine key selling points for marketing campaigns through trend analysis to attract new customers &amp; increase customer retention rate</a:t>
            </a:r>
            <a:endParaRPr sz="1300">
              <a:solidFill>
                <a:schemeClr val="dk2"/>
              </a:solidFill>
            </a:endParaRPr>
          </a:p>
        </p:txBody>
      </p:sp>
      <p:sp>
        <p:nvSpPr>
          <p:cNvPr id="164" name="Google Shape;164;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Roadmap</a:t>
            </a:r>
            <a:endParaRPr/>
          </a:p>
        </p:txBody>
      </p:sp>
      <p:sp>
        <p:nvSpPr>
          <p:cNvPr id="165" name="Google Shape;165;p29"/>
          <p:cNvSpPr/>
          <p:nvPr/>
        </p:nvSpPr>
        <p:spPr>
          <a:xfrm>
            <a:off x="2126479" y="2396412"/>
            <a:ext cx="770400" cy="74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Identify Negative &amp; Positive Reviews</a:t>
            </a:r>
            <a:endParaRPr sz="1000">
              <a:latin typeface="Lato"/>
              <a:ea typeface="Lato"/>
              <a:cs typeface="Lato"/>
              <a:sym typeface="Lato"/>
            </a:endParaRPr>
          </a:p>
        </p:txBody>
      </p:sp>
      <p:sp>
        <p:nvSpPr>
          <p:cNvPr id="166" name="Google Shape;166;p29"/>
          <p:cNvSpPr/>
          <p:nvPr/>
        </p:nvSpPr>
        <p:spPr>
          <a:xfrm>
            <a:off x="3600900" y="1706175"/>
            <a:ext cx="1206600" cy="47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Identify Top Negative issues</a:t>
            </a:r>
            <a:endParaRPr sz="1000">
              <a:latin typeface="Lato"/>
              <a:ea typeface="Lato"/>
              <a:cs typeface="Lato"/>
              <a:sym typeface="Lato"/>
            </a:endParaRPr>
          </a:p>
        </p:txBody>
      </p:sp>
      <p:sp>
        <p:nvSpPr>
          <p:cNvPr id="167" name="Google Shape;167;p29"/>
          <p:cNvSpPr/>
          <p:nvPr/>
        </p:nvSpPr>
        <p:spPr>
          <a:xfrm>
            <a:off x="3600775" y="3428800"/>
            <a:ext cx="1206600" cy="47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Identify Top Positive highlights</a:t>
            </a:r>
            <a:endParaRPr sz="1000">
              <a:latin typeface="Lato"/>
              <a:ea typeface="Lato"/>
              <a:cs typeface="Lato"/>
              <a:sym typeface="Lato"/>
            </a:endParaRPr>
          </a:p>
        </p:txBody>
      </p:sp>
      <p:sp>
        <p:nvSpPr>
          <p:cNvPr id="168" name="Google Shape;168;p29"/>
          <p:cNvSpPr/>
          <p:nvPr/>
        </p:nvSpPr>
        <p:spPr>
          <a:xfrm>
            <a:off x="5186418" y="1071924"/>
            <a:ext cx="1305000" cy="39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Long Wait Time</a:t>
            </a:r>
            <a:endParaRPr sz="1000">
              <a:latin typeface="Lato"/>
              <a:ea typeface="Lato"/>
              <a:cs typeface="Lato"/>
              <a:sym typeface="Lato"/>
            </a:endParaRPr>
          </a:p>
        </p:txBody>
      </p:sp>
      <p:sp>
        <p:nvSpPr>
          <p:cNvPr id="169" name="Google Shape;169;p29"/>
          <p:cNvSpPr/>
          <p:nvPr/>
        </p:nvSpPr>
        <p:spPr>
          <a:xfrm>
            <a:off x="5186418" y="1695591"/>
            <a:ext cx="1305000" cy="39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Overprice</a:t>
            </a:r>
            <a:endParaRPr sz="1000">
              <a:latin typeface="Lato"/>
              <a:ea typeface="Lato"/>
              <a:cs typeface="Lato"/>
              <a:sym typeface="Lato"/>
            </a:endParaRPr>
          </a:p>
        </p:txBody>
      </p:sp>
      <p:sp>
        <p:nvSpPr>
          <p:cNvPr id="170" name="Google Shape;170;p29"/>
          <p:cNvSpPr/>
          <p:nvPr/>
        </p:nvSpPr>
        <p:spPr>
          <a:xfrm>
            <a:off x="5186418" y="3019148"/>
            <a:ext cx="1305000" cy="39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Horror Night</a:t>
            </a:r>
            <a:endParaRPr sz="1000">
              <a:latin typeface="Lato"/>
              <a:ea typeface="Lato"/>
              <a:cs typeface="Lato"/>
              <a:sym typeface="Lato"/>
            </a:endParaRPr>
          </a:p>
        </p:txBody>
      </p:sp>
      <p:sp>
        <p:nvSpPr>
          <p:cNvPr id="171" name="Google Shape;171;p29"/>
          <p:cNvSpPr/>
          <p:nvPr/>
        </p:nvSpPr>
        <p:spPr>
          <a:xfrm>
            <a:off x="5186418" y="3642814"/>
            <a:ext cx="1305000" cy="39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Popular Attractions</a:t>
            </a:r>
            <a:endParaRPr sz="1000">
              <a:latin typeface="Lato"/>
              <a:ea typeface="Lato"/>
              <a:cs typeface="Lato"/>
              <a:sym typeface="Lato"/>
            </a:endParaRPr>
          </a:p>
        </p:txBody>
      </p:sp>
      <p:sp>
        <p:nvSpPr>
          <p:cNvPr id="172" name="Google Shape;172;p29"/>
          <p:cNvSpPr/>
          <p:nvPr/>
        </p:nvSpPr>
        <p:spPr>
          <a:xfrm>
            <a:off x="5186418" y="4266475"/>
            <a:ext cx="1305000" cy="39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Food and Hotel</a:t>
            </a:r>
            <a:endParaRPr sz="1000">
              <a:latin typeface="Lato"/>
              <a:ea typeface="Lato"/>
              <a:cs typeface="Lato"/>
              <a:sym typeface="Lato"/>
            </a:endParaRPr>
          </a:p>
        </p:txBody>
      </p:sp>
      <p:sp>
        <p:nvSpPr>
          <p:cNvPr id="173" name="Google Shape;173;p29"/>
          <p:cNvSpPr txBox="1"/>
          <p:nvPr/>
        </p:nvSpPr>
        <p:spPr>
          <a:xfrm>
            <a:off x="391573" y="2447100"/>
            <a:ext cx="1044600" cy="646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Problem Solving &amp; Optimization</a:t>
            </a:r>
            <a:endParaRPr sz="1000">
              <a:latin typeface="Lato"/>
              <a:ea typeface="Lato"/>
              <a:cs typeface="Lato"/>
              <a:sym typeface="Lato"/>
            </a:endParaRPr>
          </a:p>
        </p:txBody>
      </p:sp>
      <p:sp>
        <p:nvSpPr>
          <p:cNvPr id="174" name="Google Shape;174;p29"/>
          <p:cNvSpPr txBox="1"/>
          <p:nvPr/>
        </p:nvSpPr>
        <p:spPr>
          <a:xfrm>
            <a:off x="1436175" y="2953275"/>
            <a:ext cx="104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0000FF"/>
                </a:solidFill>
                <a:latin typeface="Lato"/>
                <a:ea typeface="Lato"/>
                <a:cs typeface="Lato"/>
                <a:sym typeface="Lato"/>
              </a:rPr>
              <a:t>Sentiment Classification</a:t>
            </a:r>
            <a:r>
              <a:rPr lang="en" sz="900">
                <a:solidFill>
                  <a:srgbClr val="0000FF"/>
                </a:solidFill>
                <a:latin typeface="Lato"/>
                <a:ea typeface="Lato"/>
                <a:cs typeface="Lato"/>
                <a:sym typeface="Lato"/>
              </a:rPr>
              <a:t> </a:t>
            </a:r>
            <a:endParaRPr sz="900">
              <a:solidFill>
                <a:srgbClr val="0000FF"/>
              </a:solidFill>
              <a:latin typeface="Lato"/>
              <a:ea typeface="Lato"/>
              <a:cs typeface="Lato"/>
              <a:sym typeface="Lato"/>
            </a:endParaRPr>
          </a:p>
        </p:txBody>
      </p:sp>
      <p:cxnSp>
        <p:nvCxnSpPr>
          <p:cNvPr id="175" name="Google Shape;175;p29"/>
          <p:cNvCxnSpPr>
            <a:stCxn id="165" idx="3"/>
            <a:endCxn id="166" idx="1"/>
          </p:cNvCxnSpPr>
          <p:nvPr/>
        </p:nvCxnSpPr>
        <p:spPr>
          <a:xfrm flipH="1" rot="10800000">
            <a:off x="2896879" y="1943262"/>
            <a:ext cx="704100" cy="824400"/>
          </a:xfrm>
          <a:prstGeom prst="straightConnector1">
            <a:avLst/>
          </a:prstGeom>
          <a:noFill/>
          <a:ln cap="flat" cmpd="sng" w="19050">
            <a:solidFill>
              <a:srgbClr val="0000FF"/>
            </a:solidFill>
            <a:prstDash val="solid"/>
            <a:round/>
            <a:headEnd len="med" w="med" type="none"/>
            <a:tailEnd len="med" w="med" type="triangle"/>
          </a:ln>
        </p:spPr>
      </p:cxnSp>
      <p:cxnSp>
        <p:nvCxnSpPr>
          <p:cNvPr id="176" name="Google Shape;176;p29"/>
          <p:cNvCxnSpPr>
            <a:stCxn id="165" idx="3"/>
            <a:endCxn id="167" idx="1"/>
          </p:cNvCxnSpPr>
          <p:nvPr/>
        </p:nvCxnSpPr>
        <p:spPr>
          <a:xfrm>
            <a:off x="2896879" y="2767662"/>
            <a:ext cx="703800" cy="898200"/>
          </a:xfrm>
          <a:prstGeom prst="straightConnector1">
            <a:avLst/>
          </a:prstGeom>
          <a:noFill/>
          <a:ln cap="flat" cmpd="sng" w="19050">
            <a:solidFill>
              <a:srgbClr val="0000FF"/>
            </a:solidFill>
            <a:prstDash val="solid"/>
            <a:round/>
            <a:headEnd len="med" w="med" type="none"/>
            <a:tailEnd len="med" w="med" type="triangle"/>
          </a:ln>
        </p:spPr>
      </p:cxnSp>
      <p:sp>
        <p:nvSpPr>
          <p:cNvPr id="177" name="Google Shape;177;p29"/>
          <p:cNvSpPr txBox="1"/>
          <p:nvPr/>
        </p:nvSpPr>
        <p:spPr>
          <a:xfrm>
            <a:off x="2830377" y="1910200"/>
            <a:ext cx="77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0000FF"/>
                </a:solidFill>
                <a:latin typeface="Lato"/>
                <a:ea typeface="Lato"/>
                <a:cs typeface="Lato"/>
                <a:sym typeface="Lato"/>
              </a:rPr>
              <a:t>TF-IDF Scores</a:t>
            </a:r>
            <a:endParaRPr b="1" sz="900">
              <a:solidFill>
                <a:srgbClr val="0000FF"/>
              </a:solidFill>
              <a:latin typeface="Lato"/>
              <a:ea typeface="Lato"/>
              <a:cs typeface="Lato"/>
              <a:sym typeface="Lato"/>
            </a:endParaRPr>
          </a:p>
        </p:txBody>
      </p:sp>
      <p:sp>
        <p:nvSpPr>
          <p:cNvPr id="178" name="Google Shape;178;p29"/>
          <p:cNvSpPr txBox="1"/>
          <p:nvPr/>
        </p:nvSpPr>
        <p:spPr>
          <a:xfrm>
            <a:off x="2830376" y="3163425"/>
            <a:ext cx="77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0000FF"/>
                </a:solidFill>
                <a:latin typeface="Lato"/>
                <a:ea typeface="Lato"/>
                <a:cs typeface="Lato"/>
                <a:sym typeface="Lato"/>
              </a:rPr>
              <a:t>TF-IDF Scores</a:t>
            </a:r>
            <a:endParaRPr b="1" sz="900">
              <a:solidFill>
                <a:srgbClr val="0000FF"/>
              </a:solidFill>
              <a:latin typeface="Lato"/>
              <a:ea typeface="Lato"/>
              <a:cs typeface="Lato"/>
              <a:sym typeface="Lato"/>
            </a:endParaRPr>
          </a:p>
        </p:txBody>
      </p:sp>
      <p:sp>
        <p:nvSpPr>
          <p:cNvPr id="179" name="Google Shape;179;p29"/>
          <p:cNvSpPr txBox="1"/>
          <p:nvPr/>
        </p:nvSpPr>
        <p:spPr>
          <a:xfrm>
            <a:off x="4758303" y="1129775"/>
            <a:ext cx="5955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600">
                <a:solidFill>
                  <a:srgbClr val="0000FF"/>
                </a:solidFill>
                <a:latin typeface="Calibri"/>
                <a:ea typeface="Calibri"/>
                <a:cs typeface="Calibri"/>
                <a:sym typeface="Calibri"/>
              </a:rPr>
              <a:t>{</a:t>
            </a:r>
            <a:endParaRPr b="1" sz="8600">
              <a:solidFill>
                <a:srgbClr val="0000FF"/>
              </a:solidFill>
              <a:latin typeface="Calibri"/>
              <a:ea typeface="Calibri"/>
              <a:cs typeface="Calibri"/>
              <a:sym typeface="Calibri"/>
            </a:endParaRPr>
          </a:p>
        </p:txBody>
      </p:sp>
      <p:sp>
        <p:nvSpPr>
          <p:cNvPr id="180" name="Google Shape;180;p29"/>
          <p:cNvSpPr txBox="1"/>
          <p:nvPr/>
        </p:nvSpPr>
        <p:spPr>
          <a:xfrm>
            <a:off x="4758303" y="2887122"/>
            <a:ext cx="5955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600">
                <a:solidFill>
                  <a:srgbClr val="0000FF"/>
                </a:solidFill>
                <a:latin typeface="Calibri"/>
                <a:ea typeface="Calibri"/>
                <a:cs typeface="Calibri"/>
                <a:sym typeface="Calibri"/>
              </a:rPr>
              <a:t>{</a:t>
            </a:r>
            <a:endParaRPr b="1" sz="8600">
              <a:solidFill>
                <a:srgbClr val="0000FF"/>
              </a:solidFill>
              <a:latin typeface="Calibri"/>
              <a:ea typeface="Calibri"/>
              <a:cs typeface="Calibri"/>
              <a:sym typeface="Calibri"/>
            </a:endParaRPr>
          </a:p>
        </p:txBody>
      </p:sp>
      <p:sp>
        <p:nvSpPr>
          <p:cNvPr id="181" name="Google Shape;181;p29"/>
          <p:cNvSpPr txBox="1"/>
          <p:nvPr/>
        </p:nvSpPr>
        <p:spPr>
          <a:xfrm>
            <a:off x="422726" y="1381999"/>
            <a:ext cx="982200" cy="4926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Lato"/>
                <a:ea typeface="Lato"/>
                <a:cs typeface="Lato"/>
                <a:sym typeface="Lato"/>
              </a:rPr>
              <a:t>Business Roadmap</a:t>
            </a:r>
            <a:endParaRPr b="1" sz="1000">
              <a:latin typeface="Lato"/>
              <a:ea typeface="Lato"/>
              <a:cs typeface="Lato"/>
              <a:sym typeface="Lato"/>
            </a:endParaRPr>
          </a:p>
        </p:txBody>
      </p:sp>
      <p:cxnSp>
        <p:nvCxnSpPr>
          <p:cNvPr id="182" name="Google Shape;182;p29"/>
          <p:cNvCxnSpPr>
            <a:stCxn id="181" idx="2"/>
            <a:endCxn id="173" idx="0"/>
          </p:cNvCxnSpPr>
          <p:nvPr/>
        </p:nvCxnSpPr>
        <p:spPr>
          <a:xfrm>
            <a:off x="913826" y="1874599"/>
            <a:ext cx="0" cy="572400"/>
          </a:xfrm>
          <a:prstGeom prst="straightConnector1">
            <a:avLst/>
          </a:prstGeom>
          <a:noFill/>
          <a:ln cap="flat" cmpd="sng" w="19050">
            <a:solidFill>
              <a:srgbClr val="0000FF"/>
            </a:solidFill>
            <a:prstDash val="solid"/>
            <a:round/>
            <a:headEnd len="med" w="med" type="none"/>
            <a:tailEnd len="med" w="med" type="triangle"/>
          </a:ln>
        </p:spPr>
      </p:cxnSp>
      <p:sp>
        <p:nvSpPr>
          <p:cNvPr id="183" name="Google Shape;183;p29"/>
          <p:cNvSpPr txBox="1"/>
          <p:nvPr/>
        </p:nvSpPr>
        <p:spPr>
          <a:xfrm>
            <a:off x="244825" y="1960750"/>
            <a:ext cx="77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0000FF"/>
                </a:solidFill>
                <a:latin typeface="Lato"/>
                <a:ea typeface="Lato"/>
                <a:cs typeface="Lato"/>
                <a:sym typeface="Lato"/>
              </a:rPr>
              <a:t>Topic Modeling</a:t>
            </a:r>
            <a:endParaRPr b="1" sz="900">
              <a:solidFill>
                <a:srgbClr val="0000FF"/>
              </a:solidFill>
              <a:latin typeface="Lato"/>
              <a:ea typeface="Lato"/>
              <a:cs typeface="Lato"/>
              <a:sym typeface="Lato"/>
            </a:endParaRPr>
          </a:p>
        </p:txBody>
      </p:sp>
      <p:cxnSp>
        <p:nvCxnSpPr>
          <p:cNvPr id="184" name="Google Shape;184;p29"/>
          <p:cNvCxnSpPr>
            <a:stCxn id="173" idx="3"/>
            <a:endCxn id="165" idx="1"/>
          </p:cNvCxnSpPr>
          <p:nvPr/>
        </p:nvCxnSpPr>
        <p:spPr>
          <a:xfrm flipH="1" rot="10800000">
            <a:off x="1436173" y="2767650"/>
            <a:ext cx="690300" cy="2700"/>
          </a:xfrm>
          <a:prstGeom prst="straightConnector1">
            <a:avLst/>
          </a:prstGeom>
          <a:noFill/>
          <a:ln cap="flat" cmpd="sng" w="19050">
            <a:solidFill>
              <a:srgbClr val="0000FF"/>
            </a:solidFill>
            <a:prstDash val="solid"/>
            <a:round/>
            <a:headEnd len="med" w="med" type="none"/>
            <a:tailEnd len="med" w="med" type="triangle"/>
          </a:ln>
        </p:spPr>
      </p:cxnSp>
      <p:sp>
        <p:nvSpPr>
          <p:cNvPr id="185" name="Google Shape;185;p29"/>
          <p:cNvSpPr/>
          <p:nvPr/>
        </p:nvSpPr>
        <p:spPr>
          <a:xfrm>
            <a:off x="6609750" y="1071925"/>
            <a:ext cx="2097600" cy="1641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Recommendation: </a:t>
            </a:r>
            <a:endParaRPr b="1" sz="1000">
              <a:solidFill>
                <a:schemeClr val="dk2"/>
              </a:solidFill>
            </a:endParaRPr>
          </a:p>
          <a:p>
            <a:pPr indent="0" lvl="0" marL="0" rtl="0" algn="l">
              <a:spcBef>
                <a:spcPts val="0"/>
              </a:spcBef>
              <a:spcAft>
                <a:spcPts val="0"/>
              </a:spcAft>
              <a:buNone/>
            </a:pPr>
            <a:r>
              <a:rPr lang="en" sz="1000">
                <a:solidFill>
                  <a:schemeClr val="dk2"/>
                </a:solidFill>
              </a:rPr>
              <a:t>1. Fix and improve issues identified from topic modeling and sentiment analysis; </a:t>
            </a:r>
            <a:endParaRPr sz="1000">
              <a:solidFill>
                <a:schemeClr val="dk2"/>
              </a:solidFill>
            </a:endParaRPr>
          </a:p>
          <a:p>
            <a:pPr indent="0" lvl="0" marL="0" rtl="0" algn="l">
              <a:spcBef>
                <a:spcPts val="0"/>
              </a:spcBef>
              <a:spcAft>
                <a:spcPts val="0"/>
              </a:spcAft>
              <a:buNone/>
            </a:pPr>
            <a:r>
              <a:rPr lang="en" sz="1000">
                <a:solidFill>
                  <a:schemeClr val="dk2"/>
                </a:solidFill>
              </a:rPr>
              <a:t>2. Create additional questions in customer reviews/surveys relative to issues/weaknesses identified from algorithm models to continuously track the performance after modification</a:t>
            </a:r>
            <a:endParaRPr sz="1000">
              <a:solidFill>
                <a:schemeClr val="dk2"/>
              </a:solidFill>
            </a:endParaRPr>
          </a:p>
        </p:txBody>
      </p:sp>
      <p:sp>
        <p:nvSpPr>
          <p:cNvPr id="186" name="Google Shape;186;p29"/>
          <p:cNvSpPr txBox="1"/>
          <p:nvPr/>
        </p:nvSpPr>
        <p:spPr>
          <a:xfrm>
            <a:off x="326325" y="4023925"/>
            <a:ext cx="4481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9E9E9E"/>
                </a:solidFill>
                <a:latin typeface="Lato"/>
                <a:ea typeface="Lato"/>
                <a:cs typeface="Lato"/>
                <a:sym typeface="Lato"/>
              </a:rPr>
              <a:t>Note: </a:t>
            </a:r>
            <a:r>
              <a:rPr lang="en" sz="1100">
                <a:solidFill>
                  <a:srgbClr val="9E9E9E"/>
                </a:solidFill>
                <a:latin typeface="Lato"/>
                <a:ea typeface="Lato"/>
                <a:cs typeface="Lato"/>
                <a:sym typeface="Lato"/>
              </a:rPr>
              <a:t>% related reviews among all reviews (i.e. the percentage of customers related to a specific issue/highlight) could be used as a metric, and its change between certain period could be used as an indicator of whether certain practice is effective.</a:t>
            </a:r>
            <a:endParaRPr sz="1100">
              <a:solidFill>
                <a:srgbClr val="9E9E9E"/>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ROI Analysis</a:t>
            </a:r>
            <a:endParaRPr/>
          </a:p>
        </p:txBody>
      </p:sp>
      <p:sp>
        <p:nvSpPr>
          <p:cNvPr id="192" name="Google Shape;192;p30"/>
          <p:cNvSpPr txBox="1"/>
          <p:nvPr>
            <p:ph idx="1" type="body"/>
          </p:nvPr>
        </p:nvSpPr>
        <p:spPr>
          <a:xfrm>
            <a:off x="311700" y="1152475"/>
            <a:ext cx="8605800" cy="41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ROI=Net Profit/Investment</a:t>
            </a:r>
            <a:endParaRPr b="1" sz="1400"/>
          </a:p>
          <a:p>
            <a:pPr indent="-311150" lvl="0" marL="457200" marR="0" rtl="0" algn="l">
              <a:lnSpc>
                <a:spcPct val="115000"/>
              </a:lnSpc>
              <a:spcBef>
                <a:spcPts val="1200"/>
              </a:spcBef>
              <a:spcAft>
                <a:spcPts val="0"/>
              </a:spcAft>
              <a:buSzPts val="1300"/>
              <a:buChar char="●"/>
            </a:pPr>
            <a:r>
              <a:rPr lang="en" sz="1300"/>
              <a:t>Net Profit = Annual Rev * (1 +													)</a:t>
            </a:r>
            <a:endParaRPr sz="1300"/>
          </a:p>
          <a:p>
            <a:pPr indent="0" lvl="0" marL="0" marR="0" rtl="0" algn="l">
              <a:lnSpc>
                <a:spcPct val="115000"/>
              </a:lnSpc>
              <a:spcBef>
                <a:spcPts val="0"/>
              </a:spcBef>
              <a:spcAft>
                <a:spcPts val="0"/>
              </a:spcAft>
              <a:buNone/>
            </a:pPr>
            <a:r>
              <a:t/>
            </a:r>
            <a:endParaRPr sz="1300">
              <a:solidFill>
                <a:schemeClr val="dk1"/>
              </a:solidFill>
            </a:endParaRPr>
          </a:p>
          <a:p>
            <a:pPr indent="0" lvl="0" marL="0" marR="0" rtl="0" algn="l">
              <a:lnSpc>
                <a:spcPct val="115000"/>
              </a:lnSpc>
              <a:spcBef>
                <a:spcPts val="0"/>
              </a:spcBef>
              <a:spcAft>
                <a:spcPts val="0"/>
              </a:spcAft>
              <a:buNone/>
            </a:pPr>
            <a:r>
              <a:t/>
            </a:r>
            <a:endParaRPr sz="400">
              <a:solidFill>
                <a:schemeClr val="dk1"/>
              </a:solidFill>
            </a:endParaRPr>
          </a:p>
          <a:p>
            <a:pPr indent="-311150" lvl="0" marL="457200" marR="0" rtl="0" algn="l">
              <a:lnSpc>
                <a:spcPct val="115000"/>
              </a:lnSpc>
              <a:spcBef>
                <a:spcPts val="0"/>
              </a:spcBef>
              <a:spcAft>
                <a:spcPts val="0"/>
              </a:spcAft>
              <a:buSzPts val="1300"/>
              <a:buChar char="●"/>
            </a:pPr>
            <a:r>
              <a:rPr lang="en" sz="1300"/>
              <a:t>Investment = Annual Cost + Solution (i.e. building models) + Maintenance - Operational savings</a:t>
            </a:r>
            <a:endParaRPr b="1" sz="13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b="1" sz="1300">
              <a:solidFill>
                <a:schemeClr val="dk1"/>
              </a:solidFill>
              <a:latin typeface="Arial"/>
              <a:ea typeface="Arial"/>
              <a:cs typeface="Arial"/>
              <a:sym typeface="Arial"/>
            </a:endParaRPr>
          </a:p>
          <a:p>
            <a:pPr indent="0" lvl="0" marL="0" rtl="0" algn="l">
              <a:spcBef>
                <a:spcPts val="0"/>
              </a:spcBef>
              <a:spcAft>
                <a:spcPts val="0"/>
              </a:spcAft>
              <a:buNone/>
            </a:pPr>
            <a:r>
              <a:rPr b="1" lang="en" sz="1400"/>
              <a:t>A</a:t>
            </a:r>
            <a:r>
              <a:rPr b="1" lang="en" sz="1400"/>
              <a:t>ssumptions:  </a:t>
            </a:r>
            <a:endParaRPr sz="1300"/>
          </a:p>
          <a:p>
            <a:pPr indent="-311150" lvl="0" marL="457200" rtl="0" algn="l">
              <a:spcBef>
                <a:spcPts val="0"/>
              </a:spcBef>
              <a:spcAft>
                <a:spcPts val="0"/>
              </a:spcAft>
              <a:buSzPts val="1300"/>
              <a:buChar char="●"/>
            </a:pPr>
            <a:r>
              <a:rPr lang="en" sz="1300"/>
              <a:t>The customer review base is representative of the actual Universal customer base </a:t>
            </a:r>
            <a:endParaRPr sz="1300"/>
          </a:p>
          <a:p>
            <a:pPr indent="-311150" lvl="0" marL="457200" rtl="0" algn="l">
              <a:spcBef>
                <a:spcPts val="0"/>
              </a:spcBef>
              <a:spcAft>
                <a:spcPts val="0"/>
              </a:spcAft>
              <a:buSzPts val="1300"/>
              <a:buChar char="●"/>
            </a:pPr>
            <a:r>
              <a:rPr lang="en" sz="1300"/>
              <a:t>Solving </a:t>
            </a:r>
            <a:r>
              <a:rPr b="1" lang="en" sz="1300"/>
              <a:t>long wait time</a:t>
            </a:r>
            <a:r>
              <a:rPr lang="en" sz="1300"/>
              <a:t>, </a:t>
            </a:r>
            <a:r>
              <a:rPr b="1" lang="en" sz="1300"/>
              <a:t>overprice</a:t>
            </a:r>
            <a:r>
              <a:rPr lang="en" sz="1300"/>
              <a:t> and </a:t>
            </a:r>
            <a:r>
              <a:rPr b="1" lang="en" sz="1300"/>
              <a:t>rude staff</a:t>
            </a:r>
            <a:r>
              <a:rPr lang="en" sz="1300"/>
              <a:t> will boost revenue from those customers by </a:t>
            </a:r>
            <a:r>
              <a:rPr lang="en" sz="1300"/>
              <a:t>respectively</a:t>
            </a:r>
            <a:r>
              <a:rPr b="1" lang="en" sz="1300"/>
              <a:t> 30%, 20%, 10%</a:t>
            </a:r>
            <a:endParaRPr b="1" sz="1300"/>
          </a:p>
          <a:p>
            <a:pPr indent="-311150" lvl="0" marL="457200" rtl="0" algn="l">
              <a:spcBef>
                <a:spcPts val="0"/>
              </a:spcBef>
              <a:spcAft>
                <a:spcPts val="0"/>
              </a:spcAft>
              <a:buSzPts val="1300"/>
              <a:buChar char="●"/>
            </a:pPr>
            <a:r>
              <a:rPr lang="en" sz="1300"/>
              <a:t>We use the average </a:t>
            </a:r>
            <a:r>
              <a:rPr lang="en" sz="1300"/>
              <a:t>annual </a:t>
            </a:r>
            <a:r>
              <a:rPr lang="en" sz="1300"/>
              <a:t>revenues and cost from </a:t>
            </a:r>
            <a:r>
              <a:rPr b="1" lang="en" sz="1300"/>
              <a:t>2018-2020</a:t>
            </a:r>
            <a:r>
              <a:rPr lang="en" sz="1300"/>
              <a:t> as the base to calculate ROI</a:t>
            </a:r>
            <a:endParaRPr sz="1300"/>
          </a:p>
          <a:p>
            <a:pPr indent="-311150" lvl="0" marL="457200" rtl="0" algn="l">
              <a:spcBef>
                <a:spcPts val="0"/>
              </a:spcBef>
              <a:spcAft>
                <a:spcPts val="0"/>
              </a:spcAft>
              <a:buSzPts val="1300"/>
              <a:buChar char="●"/>
            </a:pPr>
            <a:r>
              <a:rPr lang="en" sz="1300"/>
              <a:t>Model hyperparameter </a:t>
            </a:r>
            <a:r>
              <a:rPr lang="en" sz="1300"/>
              <a:t>tuning</a:t>
            </a:r>
            <a:r>
              <a:rPr lang="en" sz="1300"/>
              <a:t> and </a:t>
            </a:r>
            <a:r>
              <a:rPr lang="en" sz="1300"/>
              <a:t>multiple</a:t>
            </a:r>
            <a:r>
              <a:rPr lang="en" sz="1300"/>
              <a:t> running on dataset of all kinds of sources required $1.6 million, and the model will be updated on a weekly basis</a:t>
            </a:r>
            <a:endParaRPr sz="1300"/>
          </a:p>
          <a:p>
            <a:pPr indent="-311150" lvl="0" marL="457200" rtl="0" algn="l">
              <a:spcBef>
                <a:spcPts val="0"/>
              </a:spcBef>
              <a:spcAft>
                <a:spcPts val="0"/>
              </a:spcAft>
              <a:buSzPts val="1300"/>
              <a:buChar char="●"/>
            </a:pPr>
            <a:r>
              <a:rPr lang="en" sz="1300"/>
              <a:t>The maintenance and management of the system will incur about $5000 cost per month</a:t>
            </a:r>
            <a:endParaRPr sz="1300"/>
          </a:p>
          <a:p>
            <a:pPr indent="-311150" lvl="0" marL="457200" rtl="0" algn="l">
              <a:spcBef>
                <a:spcPts val="0"/>
              </a:spcBef>
              <a:spcAft>
                <a:spcPts val="0"/>
              </a:spcAft>
              <a:buSzPts val="1300"/>
              <a:buChar char="●"/>
            </a:pPr>
            <a:r>
              <a:rPr lang="en" sz="1300"/>
              <a:t>6 hours of labor can be saved per week by using the model, therefore about 6hr/40 hr= 15% cost can be saved</a:t>
            </a:r>
            <a:endParaRPr sz="1300"/>
          </a:p>
        </p:txBody>
      </p:sp>
      <p:sp>
        <p:nvSpPr>
          <p:cNvPr id="193" name="Google Shape;193;p30"/>
          <p:cNvSpPr/>
          <p:nvPr/>
        </p:nvSpPr>
        <p:spPr>
          <a:xfrm>
            <a:off x="2970425" y="1386250"/>
            <a:ext cx="5631000" cy="6798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Lato"/>
                <a:ea typeface="Lato"/>
                <a:cs typeface="Lato"/>
                <a:sym typeface="Lato"/>
              </a:rPr>
              <a:t>% Customer affected by </a:t>
            </a:r>
            <a:r>
              <a:rPr b="1" lang="en" sz="1300">
                <a:solidFill>
                  <a:schemeClr val="dk2"/>
                </a:solidFill>
                <a:latin typeface="Lato"/>
                <a:ea typeface="Lato"/>
                <a:cs typeface="Lato"/>
                <a:sym typeface="Lato"/>
              </a:rPr>
              <a:t>long wait time</a:t>
            </a:r>
            <a:r>
              <a:rPr lang="en" sz="1300">
                <a:solidFill>
                  <a:schemeClr val="dk2"/>
                </a:solidFill>
                <a:latin typeface="Lato"/>
                <a:ea typeface="Lato"/>
                <a:cs typeface="Lato"/>
                <a:sym typeface="Lato"/>
              </a:rPr>
              <a:t> * (1 + % revenue boost by solving) +</a:t>
            </a:r>
            <a:endParaRPr sz="1300">
              <a:solidFill>
                <a:schemeClr val="dk2"/>
              </a:solidFill>
              <a:latin typeface="Lato"/>
              <a:ea typeface="Lato"/>
              <a:cs typeface="Lato"/>
              <a:sym typeface="Lato"/>
            </a:endParaRPr>
          </a:p>
          <a:p>
            <a:pPr indent="0" lvl="0" marL="0" rtl="0" algn="l">
              <a:spcBef>
                <a:spcPts val="0"/>
              </a:spcBef>
              <a:spcAft>
                <a:spcPts val="0"/>
              </a:spcAft>
              <a:buNone/>
            </a:pPr>
            <a:r>
              <a:rPr lang="en" sz="1300">
                <a:solidFill>
                  <a:schemeClr val="dk2"/>
                </a:solidFill>
                <a:latin typeface="Lato"/>
                <a:ea typeface="Lato"/>
                <a:cs typeface="Lato"/>
                <a:sym typeface="Lato"/>
              </a:rPr>
              <a:t>% Customer affected by</a:t>
            </a:r>
            <a:r>
              <a:rPr b="1" lang="en" sz="1300">
                <a:solidFill>
                  <a:schemeClr val="dk2"/>
                </a:solidFill>
                <a:latin typeface="Lato"/>
                <a:ea typeface="Lato"/>
                <a:cs typeface="Lato"/>
                <a:sym typeface="Lato"/>
              </a:rPr>
              <a:t> overprice </a:t>
            </a:r>
            <a:r>
              <a:rPr lang="en" sz="1300">
                <a:solidFill>
                  <a:schemeClr val="dk2"/>
                </a:solidFill>
                <a:latin typeface="Lato"/>
                <a:ea typeface="Lato"/>
                <a:cs typeface="Lato"/>
                <a:sym typeface="Lato"/>
              </a:rPr>
              <a:t>* (1 + % revenue boost by solving)  +</a:t>
            </a:r>
            <a:endParaRPr sz="1300">
              <a:solidFill>
                <a:schemeClr val="dk2"/>
              </a:solidFill>
              <a:latin typeface="Lato"/>
              <a:ea typeface="Lato"/>
              <a:cs typeface="Lato"/>
              <a:sym typeface="Lato"/>
            </a:endParaRPr>
          </a:p>
          <a:p>
            <a:pPr indent="0" lvl="0" marL="0" rtl="0" algn="l">
              <a:spcBef>
                <a:spcPts val="0"/>
              </a:spcBef>
              <a:spcAft>
                <a:spcPts val="0"/>
              </a:spcAft>
              <a:buNone/>
            </a:pPr>
            <a:r>
              <a:rPr lang="en" sz="1300">
                <a:solidFill>
                  <a:schemeClr val="dk2"/>
                </a:solidFill>
                <a:latin typeface="Lato"/>
                <a:ea typeface="Lato"/>
                <a:cs typeface="Lato"/>
                <a:sym typeface="Lato"/>
              </a:rPr>
              <a:t>% Customer affected by </a:t>
            </a:r>
            <a:r>
              <a:rPr b="1" lang="en" sz="1300">
                <a:solidFill>
                  <a:schemeClr val="dk2"/>
                </a:solidFill>
                <a:latin typeface="Lato"/>
                <a:ea typeface="Lato"/>
                <a:cs typeface="Lato"/>
                <a:sym typeface="Lato"/>
              </a:rPr>
              <a:t>rude staff</a:t>
            </a:r>
            <a:r>
              <a:rPr lang="en" sz="1300">
                <a:solidFill>
                  <a:schemeClr val="dk2"/>
                </a:solidFill>
                <a:latin typeface="Lato"/>
                <a:ea typeface="Lato"/>
                <a:cs typeface="Lato"/>
                <a:sym typeface="Lato"/>
              </a:rPr>
              <a:t> * (1 + % revenue boost by solving)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ROI Analysis - Cont</a:t>
            </a:r>
            <a:endParaRPr/>
          </a:p>
        </p:txBody>
      </p:sp>
      <p:sp>
        <p:nvSpPr>
          <p:cNvPr id="199" name="Google Shape;199;p31"/>
          <p:cNvSpPr txBox="1"/>
          <p:nvPr>
            <p:ph idx="1" type="body"/>
          </p:nvPr>
        </p:nvSpPr>
        <p:spPr>
          <a:xfrm>
            <a:off x="311700" y="1152475"/>
            <a:ext cx="8605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Net Profit</a:t>
            </a:r>
            <a:endParaRPr b="1" sz="1500"/>
          </a:p>
          <a:p>
            <a:pPr indent="-304800" lvl="0" marL="457200" rtl="0" algn="l">
              <a:spcBef>
                <a:spcPts val="1200"/>
              </a:spcBef>
              <a:spcAft>
                <a:spcPts val="0"/>
              </a:spcAft>
              <a:buSzPts val="1200"/>
              <a:buChar char="●"/>
            </a:pPr>
            <a:r>
              <a:rPr lang="en" sz="1200"/>
              <a:t>$4,487 Million	= Average Revenue = (5683 + 5933 + 1846) / 3 </a:t>
            </a:r>
            <a:endParaRPr sz="1200"/>
          </a:p>
          <a:p>
            <a:pPr indent="-304800" lvl="0" marL="457200" rtl="0" algn="l">
              <a:spcBef>
                <a:spcPts val="0"/>
              </a:spcBef>
              <a:spcAft>
                <a:spcPts val="0"/>
              </a:spcAft>
              <a:buSzPts val="1200"/>
              <a:buChar char="●"/>
            </a:pPr>
            <a:r>
              <a:rPr lang="en" sz="1200"/>
              <a:t>$84 Million 		= Average Revenue * 1.44% of the customers affected by </a:t>
            </a:r>
            <a:r>
              <a:rPr b="1" lang="en" sz="1200"/>
              <a:t>long wait time</a:t>
            </a:r>
            <a:r>
              <a:rPr lang="en" sz="1200"/>
              <a:t> * (1 + 30%)</a:t>
            </a:r>
            <a:endParaRPr sz="1200"/>
          </a:p>
          <a:p>
            <a:pPr indent="-304800" lvl="0" marL="457200" rtl="0" algn="l">
              <a:spcBef>
                <a:spcPts val="0"/>
              </a:spcBef>
              <a:spcAft>
                <a:spcPts val="0"/>
              </a:spcAft>
              <a:buSzPts val="1200"/>
              <a:buChar char="●"/>
            </a:pPr>
            <a:r>
              <a:rPr lang="en" sz="1200"/>
              <a:t>$4.95 Million		= Average Revenue * 0.092% of the customers affected by </a:t>
            </a:r>
            <a:r>
              <a:rPr b="1" lang="en" sz="1200"/>
              <a:t>overprice</a:t>
            </a:r>
            <a:r>
              <a:rPr lang="en" sz="1200"/>
              <a:t> *(1 + 20%)</a:t>
            </a:r>
            <a:endParaRPr sz="1200"/>
          </a:p>
          <a:p>
            <a:pPr indent="-304800" lvl="0" marL="457200" rtl="0" algn="l">
              <a:spcBef>
                <a:spcPts val="0"/>
              </a:spcBef>
              <a:spcAft>
                <a:spcPts val="0"/>
              </a:spcAft>
              <a:buSzPts val="1200"/>
              <a:buChar char="●"/>
            </a:pPr>
            <a:r>
              <a:rPr lang="en" sz="1200"/>
              <a:t>$0.59 Million		= Average Revenue * 0.018% of the customers affected by</a:t>
            </a:r>
            <a:r>
              <a:rPr b="1" lang="en" sz="1200"/>
              <a:t> rude staff</a:t>
            </a:r>
            <a:r>
              <a:rPr lang="en" sz="1200"/>
              <a:t> * (1 + 10%)</a:t>
            </a:r>
            <a:endParaRPr sz="12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Investment</a:t>
            </a:r>
            <a:endParaRPr b="1" sz="1500"/>
          </a:p>
          <a:p>
            <a:pPr indent="-304800" lvl="0" marL="457200" rtl="0" algn="l">
              <a:spcBef>
                <a:spcPts val="0"/>
              </a:spcBef>
              <a:spcAft>
                <a:spcPts val="0"/>
              </a:spcAft>
              <a:buSzPts val="1200"/>
              <a:buChar char="●"/>
            </a:pPr>
            <a:r>
              <a:rPr lang="en" sz="1200"/>
              <a:t>$3,031 Million 	= Average Cost = (3228 + 3478 + 3228) / 3 </a:t>
            </a:r>
            <a:endParaRPr sz="1200"/>
          </a:p>
          <a:p>
            <a:pPr indent="-304800" lvl="0" marL="457200" rtl="0" algn="l">
              <a:spcBef>
                <a:spcPts val="0"/>
              </a:spcBef>
              <a:spcAft>
                <a:spcPts val="0"/>
              </a:spcAft>
              <a:buSzPts val="1200"/>
              <a:buChar char="●"/>
            </a:pPr>
            <a:r>
              <a:rPr lang="en" sz="1200"/>
              <a:t>$78 Million		= Solution = $1.5 Million * 365 / 7</a:t>
            </a:r>
            <a:endParaRPr sz="1200"/>
          </a:p>
          <a:p>
            <a:pPr indent="-304800" lvl="0" marL="457200" rtl="0" algn="l">
              <a:spcBef>
                <a:spcPts val="0"/>
              </a:spcBef>
              <a:spcAft>
                <a:spcPts val="0"/>
              </a:spcAft>
              <a:buSzPts val="1200"/>
              <a:buChar char="●"/>
            </a:pPr>
            <a:r>
              <a:rPr lang="en" sz="1200"/>
              <a:t>$1.44 Million		=Maintenance = $ 0.12 Million  * 12</a:t>
            </a:r>
            <a:endParaRPr sz="1200"/>
          </a:p>
          <a:p>
            <a:pPr indent="-304800" lvl="0" marL="457200" rtl="0" algn="l">
              <a:spcBef>
                <a:spcPts val="0"/>
              </a:spcBef>
              <a:spcAft>
                <a:spcPts val="0"/>
              </a:spcAft>
              <a:buSzPts val="1200"/>
              <a:buChar char="●"/>
            </a:pPr>
            <a:r>
              <a:rPr lang="en" sz="1200"/>
              <a:t>$ 454.65 Million	= Operational = 15% * Average Cost</a:t>
            </a:r>
            <a:endParaRPr sz="1200"/>
          </a:p>
          <a:p>
            <a:pPr indent="0" lvl="0" marL="0" rtl="0" algn="l">
              <a:spcBef>
                <a:spcPts val="0"/>
              </a:spcBef>
              <a:spcAft>
                <a:spcPts val="0"/>
              </a:spcAft>
              <a:buNone/>
            </a:pPr>
            <a:r>
              <a:t/>
            </a:r>
            <a:endParaRPr b="1" sz="1400">
              <a:solidFill>
                <a:srgbClr val="AF4345"/>
              </a:solidFill>
            </a:endParaRPr>
          </a:p>
          <a:p>
            <a:pPr indent="0" lvl="0" marL="0" rtl="0" algn="l">
              <a:spcBef>
                <a:spcPts val="0"/>
              </a:spcBef>
              <a:spcAft>
                <a:spcPts val="0"/>
              </a:spcAft>
              <a:buNone/>
            </a:pPr>
            <a:r>
              <a:rPr b="1" lang="en" sz="1400">
                <a:solidFill>
                  <a:srgbClr val="AF4345"/>
                </a:solidFill>
              </a:rPr>
              <a:t>ROI = (4,487 + 84 + 4.95 + 0.59) / (3,031 + 78 + 1.44 - 454.65) = 1.72</a:t>
            </a:r>
            <a:endParaRPr b="1" sz="1400">
              <a:solidFill>
                <a:srgbClr val="AF434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en"/>
              <a:t>Problem Statement</a:t>
            </a:r>
            <a:endParaRPr/>
          </a:p>
          <a:p>
            <a:pPr indent="-317500" lvl="1" marL="914400" rtl="0" algn="l">
              <a:lnSpc>
                <a:spcPct val="150000"/>
              </a:lnSpc>
              <a:spcBef>
                <a:spcPts val="0"/>
              </a:spcBef>
              <a:spcAft>
                <a:spcPts val="0"/>
              </a:spcAft>
              <a:buSzPts val="1400"/>
              <a:buChar char="○"/>
            </a:pPr>
            <a:r>
              <a:rPr lang="en"/>
              <a:t>Context</a:t>
            </a:r>
            <a:endParaRPr/>
          </a:p>
          <a:p>
            <a:pPr indent="-317500" lvl="1" marL="914400" rtl="0" algn="l">
              <a:lnSpc>
                <a:spcPct val="150000"/>
              </a:lnSpc>
              <a:spcBef>
                <a:spcPts val="0"/>
              </a:spcBef>
              <a:spcAft>
                <a:spcPts val="0"/>
              </a:spcAft>
              <a:buSzPts val="1400"/>
              <a:buChar char="○"/>
            </a:pPr>
            <a:r>
              <a:rPr lang="en"/>
              <a:t>Business Problems</a:t>
            </a:r>
            <a:endParaRPr/>
          </a:p>
          <a:p>
            <a:pPr indent="-317500" lvl="1" marL="914400" rtl="0" algn="l">
              <a:lnSpc>
                <a:spcPct val="150000"/>
              </a:lnSpc>
              <a:spcBef>
                <a:spcPts val="0"/>
              </a:spcBef>
              <a:spcAft>
                <a:spcPts val="0"/>
              </a:spcAft>
              <a:buSzPts val="1400"/>
              <a:buChar char="○"/>
            </a:pPr>
            <a:r>
              <a:rPr lang="en"/>
              <a:t>Dataset description</a:t>
            </a:r>
            <a:endParaRPr/>
          </a:p>
          <a:p>
            <a:pPr indent="-342900" lvl="0" marL="457200" rtl="0" algn="l">
              <a:lnSpc>
                <a:spcPct val="150000"/>
              </a:lnSpc>
              <a:spcBef>
                <a:spcPts val="0"/>
              </a:spcBef>
              <a:spcAft>
                <a:spcPts val="0"/>
              </a:spcAft>
              <a:buSzPts val="1800"/>
              <a:buChar char="●"/>
            </a:pPr>
            <a:r>
              <a:rPr lang="en"/>
              <a:t>Methodology</a:t>
            </a:r>
            <a:endParaRPr/>
          </a:p>
          <a:p>
            <a:pPr indent="-317500" lvl="1" marL="914400" rtl="0" algn="l">
              <a:lnSpc>
                <a:spcPct val="150000"/>
              </a:lnSpc>
              <a:spcBef>
                <a:spcPts val="0"/>
              </a:spcBef>
              <a:spcAft>
                <a:spcPts val="0"/>
              </a:spcAft>
              <a:buSzPts val="1400"/>
              <a:buChar char="○"/>
            </a:pPr>
            <a:r>
              <a:rPr lang="en"/>
              <a:t>Preprocessing</a:t>
            </a:r>
            <a:endParaRPr/>
          </a:p>
          <a:p>
            <a:pPr indent="-317500" lvl="1" marL="914400" rtl="0" algn="l">
              <a:lnSpc>
                <a:spcPct val="150000"/>
              </a:lnSpc>
              <a:spcBef>
                <a:spcPts val="0"/>
              </a:spcBef>
              <a:spcAft>
                <a:spcPts val="0"/>
              </a:spcAft>
              <a:buSzPts val="1400"/>
              <a:buChar char="○"/>
            </a:pPr>
            <a:r>
              <a:rPr lang="en"/>
              <a:t>Sentimental Analysis: </a:t>
            </a:r>
            <a:r>
              <a:rPr lang="en"/>
              <a:t>Logistics</a:t>
            </a:r>
            <a:r>
              <a:rPr lang="en"/>
              <a:t> Regression &amp; RNN </a:t>
            </a:r>
            <a:endParaRPr/>
          </a:p>
          <a:p>
            <a:pPr indent="-317500" lvl="1" marL="914400" rtl="0" algn="l">
              <a:lnSpc>
                <a:spcPct val="150000"/>
              </a:lnSpc>
              <a:spcBef>
                <a:spcPts val="0"/>
              </a:spcBef>
              <a:spcAft>
                <a:spcPts val="0"/>
              </a:spcAft>
              <a:buSzPts val="1400"/>
              <a:buChar char="○"/>
            </a:pPr>
            <a:r>
              <a:rPr lang="en"/>
              <a:t>Trend Analysis: </a:t>
            </a:r>
            <a:r>
              <a:rPr lang="en"/>
              <a:t>Topic Modeling &amp; TF-IDF</a:t>
            </a:r>
            <a:endParaRPr/>
          </a:p>
          <a:p>
            <a:pPr indent="-342900" lvl="0" marL="457200" rtl="0" algn="l">
              <a:lnSpc>
                <a:spcPct val="100000"/>
              </a:lnSpc>
              <a:spcBef>
                <a:spcPts val="0"/>
              </a:spcBef>
              <a:spcAft>
                <a:spcPts val="0"/>
              </a:spcAft>
              <a:buSzPts val="1800"/>
              <a:buChar char="●"/>
            </a:pPr>
            <a:r>
              <a:rPr lang="en"/>
              <a:t>Implementation &amp; ROI Analysis</a:t>
            </a:r>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205" name="Google Shape;20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How to reduce the workload when processing much larger dataset in real business?</a:t>
            </a:r>
            <a:endParaRPr/>
          </a:p>
          <a:p>
            <a:pPr indent="-317500" lvl="1" marL="914400" rtl="0" algn="l">
              <a:spcBef>
                <a:spcPts val="0"/>
              </a:spcBef>
              <a:spcAft>
                <a:spcPts val="0"/>
              </a:spcAft>
              <a:buSzPts val="1400"/>
              <a:buChar char="○"/>
            </a:pPr>
            <a:r>
              <a:rPr lang="en"/>
              <a:t>Cache intermediate/previous result</a:t>
            </a:r>
            <a:endParaRPr/>
          </a:p>
          <a:p>
            <a:pPr indent="-317500" lvl="1" marL="914400" rtl="0" algn="l">
              <a:spcBef>
                <a:spcPts val="0"/>
              </a:spcBef>
              <a:spcAft>
                <a:spcPts val="0"/>
              </a:spcAft>
              <a:buSzPts val="1400"/>
              <a:buChar char="○"/>
            </a:pPr>
            <a:r>
              <a:rPr lang="en"/>
              <a:t>Use generator comprehension to replace for loop</a:t>
            </a:r>
            <a:endParaRPr/>
          </a:p>
          <a:p>
            <a:pPr indent="-317500" lvl="1" marL="914400" rtl="0" algn="l">
              <a:spcBef>
                <a:spcPts val="0"/>
              </a:spcBef>
              <a:spcAft>
                <a:spcPts val="0"/>
              </a:spcAft>
              <a:buSzPts val="1400"/>
              <a:buChar char="○"/>
            </a:pPr>
            <a:r>
              <a:rPr lang="en"/>
              <a:t>Group data into different categories</a:t>
            </a:r>
            <a:endParaRPr/>
          </a:p>
          <a:p>
            <a:pPr indent="-342900" lvl="0" marL="457200" rtl="0" algn="l">
              <a:spcBef>
                <a:spcPts val="0"/>
              </a:spcBef>
              <a:spcAft>
                <a:spcPts val="0"/>
              </a:spcAft>
              <a:buSzPts val="1800"/>
              <a:buChar char="●"/>
            </a:pPr>
            <a:r>
              <a:rPr lang="en"/>
              <a:t>More detailed analysis suggestion</a:t>
            </a:r>
            <a:endParaRPr/>
          </a:p>
          <a:p>
            <a:pPr indent="-317500" lvl="1" marL="914400" rtl="0" algn="l">
              <a:spcBef>
                <a:spcPts val="0"/>
              </a:spcBef>
              <a:spcAft>
                <a:spcPts val="0"/>
              </a:spcAft>
              <a:buSzPts val="1400"/>
              <a:buChar char="○"/>
            </a:pPr>
            <a:r>
              <a:rPr lang="en"/>
              <a:t>Analyze different branches </a:t>
            </a:r>
            <a:r>
              <a:rPr lang="en"/>
              <a:t>separately</a:t>
            </a:r>
            <a:endParaRPr/>
          </a:p>
          <a:p>
            <a:pPr indent="-317500" lvl="1" marL="914400" rtl="0" algn="l">
              <a:spcBef>
                <a:spcPts val="0"/>
              </a:spcBef>
              <a:spcAft>
                <a:spcPts val="0"/>
              </a:spcAft>
              <a:buSzPts val="1400"/>
              <a:buChar char="○"/>
            </a:pPr>
            <a:r>
              <a:rPr lang="en"/>
              <a:t>Analyze issues/hilights of positive/negative reviews under different topics</a:t>
            </a:r>
            <a:endParaRPr/>
          </a:p>
          <a:p>
            <a:pPr indent="-317500" lvl="1" marL="914400" rtl="0" algn="l">
              <a:spcBef>
                <a:spcPts val="0"/>
              </a:spcBef>
              <a:spcAft>
                <a:spcPts val="0"/>
              </a:spcAft>
              <a:buSzPts val="1400"/>
              <a:buChar char="○"/>
            </a:pPr>
            <a:r>
              <a:rPr lang="en"/>
              <a:t>Output each topic with description in a few sentences</a:t>
            </a:r>
            <a:endParaRPr/>
          </a:p>
          <a:p>
            <a:pPr indent="-317500" lvl="1" marL="914400" rtl="0" algn="l">
              <a:spcBef>
                <a:spcPts val="0"/>
              </a:spcBef>
              <a:spcAft>
                <a:spcPts val="0"/>
              </a:spcAft>
              <a:buSzPts val="1400"/>
              <a:buChar char="○"/>
            </a:pPr>
            <a:r>
              <a:rPr lang="en"/>
              <a:t>Using more customized word embedding model(e.g. build own embedding)</a:t>
            </a:r>
            <a:endParaRPr/>
          </a:p>
          <a:p>
            <a:pPr indent="-317500" lvl="1" marL="914400" rtl="0" algn="l">
              <a:spcBef>
                <a:spcPts val="0"/>
              </a:spcBef>
              <a:spcAft>
                <a:spcPts val="0"/>
              </a:spcAft>
              <a:buSzPts val="1400"/>
              <a:buChar char="○"/>
            </a:pPr>
            <a:r>
              <a:rPr lang="en"/>
              <a:t>Try More topic-modeling specific mode such as poison factor analysis </a:t>
            </a:r>
            <a:endParaRPr/>
          </a:p>
          <a:p>
            <a:pPr indent="-317500" lvl="1" marL="914400" rtl="0" algn="l">
              <a:spcBef>
                <a:spcPts val="0"/>
              </a:spcBef>
              <a:spcAft>
                <a:spcPts val="0"/>
              </a:spcAft>
              <a:buSzPts val="1400"/>
              <a:buChar char="○"/>
            </a:pPr>
            <a:r>
              <a:rPr lang="en"/>
              <a:t>Build models to predict ratings for unrated comments</a:t>
            </a:r>
            <a:endParaRPr/>
          </a:p>
          <a:p>
            <a:pPr indent="-317500" lvl="2" marL="1371600" rtl="0" algn="l">
              <a:spcBef>
                <a:spcPts val="0"/>
              </a:spcBef>
              <a:spcAft>
                <a:spcPts val="0"/>
              </a:spcAft>
              <a:buSzPts val="1400"/>
              <a:buChar char="■"/>
            </a:pPr>
            <a:r>
              <a:rPr lang="en"/>
              <a:t>Better prioritize tasks for customer service team</a:t>
            </a:r>
            <a:endParaRPr/>
          </a:p>
          <a:p>
            <a:pPr indent="-317500" lvl="2" marL="1371600" rtl="0" algn="l">
              <a:spcBef>
                <a:spcPts val="0"/>
              </a:spcBef>
              <a:spcAft>
                <a:spcPts val="0"/>
              </a:spcAft>
              <a:buSzPts val="1400"/>
              <a:buChar char="■"/>
            </a:pPr>
            <a:r>
              <a:rPr lang="en"/>
              <a:t>Spot malicious comments with deliberately wrong ratings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Appendix</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Bertopic modelling</a:t>
            </a:r>
            <a:endParaRPr/>
          </a:p>
        </p:txBody>
      </p:sp>
      <p:sp>
        <p:nvSpPr>
          <p:cNvPr id="216" name="Google Shape;21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We also used the </a:t>
            </a:r>
            <a:r>
              <a:rPr lang="en" sz="1200"/>
              <a:t>transformer model for topic modelling as it includes attention module and are able to incorporate context and sequence. However, while nram of (1,1) provide good results, it fails to provide interpretable outcome. We tried to incorporate ngram to 2 or 3. The model does not generate good results. However, the model  can at least  provide us with some information and nice visualization. So we include those output in the appendix for your interest.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217" name="Google Shape;217;p34"/>
          <p:cNvPicPr preferRelativeResize="0"/>
          <p:nvPr/>
        </p:nvPicPr>
        <p:blipFill rotWithShape="1">
          <a:blip r:embed="rId3">
            <a:alphaModFix/>
          </a:blip>
          <a:srcRect b="48642" l="3995" r="5202" t="9316"/>
          <a:stretch/>
        </p:blipFill>
        <p:spPr>
          <a:xfrm>
            <a:off x="356175" y="2411575"/>
            <a:ext cx="8302550" cy="1922150"/>
          </a:xfrm>
          <a:prstGeom prst="rect">
            <a:avLst/>
          </a:prstGeom>
          <a:noFill/>
          <a:ln>
            <a:noFill/>
          </a:ln>
        </p:spPr>
      </p:pic>
      <p:sp>
        <p:nvSpPr>
          <p:cNvPr id="218" name="Google Shape;218;p34"/>
          <p:cNvSpPr txBox="1"/>
          <p:nvPr/>
        </p:nvSpPr>
        <p:spPr>
          <a:xfrm>
            <a:off x="2062375" y="4333725"/>
            <a:ext cx="694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9E9E9E"/>
                </a:solidFill>
                <a:latin typeface="Lato"/>
                <a:ea typeface="Lato"/>
                <a:cs typeface="Lato"/>
                <a:sym typeface="Lato"/>
              </a:rPr>
              <a:t>Visualization of Top 4 topics </a:t>
            </a:r>
            <a:r>
              <a:rPr i="1" lang="en" sz="1200">
                <a:solidFill>
                  <a:srgbClr val="9E9E9E"/>
                </a:solidFill>
                <a:latin typeface="Lato"/>
                <a:ea typeface="Lato"/>
                <a:cs typeface="Lato"/>
                <a:sym typeface="Lato"/>
              </a:rPr>
              <a:t>with each of the top words and probabilities. </a:t>
            </a:r>
            <a:endParaRPr i="1" sz="1200">
              <a:solidFill>
                <a:srgbClr val="9E9E9E"/>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Bertopic modelling</a:t>
            </a:r>
            <a:endParaRPr/>
          </a:p>
        </p:txBody>
      </p:sp>
      <p:sp>
        <p:nvSpPr>
          <p:cNvPr id="224" name="Google Shape;22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Tuned </a:t>
            </a:r>
            <a:r>
              <a:rPr lang="en" sz="1200"/>
              <a:t>parameters</a:t>
            </a:r>
            <a:r>
              <a:rPr lang="en" sz="1200"/>
              <a:t>:</a:t>
            </a:r>
            <a:endParaRPr sz="1200"/>
          </a:p>
          <a:p>
            <a:pPr indent="-304800" lvl="0" marL="457200" rtl="0" algn="l">
              <a:spcBef>
                <a:spcPts val="1200"/>
              </a:spcBef>
              <a:spcAft>
                <a:spcPts val="0"/>
              </a:spcAft>
              <a:buSzPts val="1200"/>
              <a:buChar char="●"/>
            </a:pPr>
            <a:r>
              <a:rPr lang="en" sz="1200"/>
              <a:t>Pretrained </a:t>
            </a:r>
            <a:r>
              <a:rPr lang="en" sz="1200"/>
              <a:t>language</a:t>
            </a:r>
            <a:r>
              <a:rPr lang="en" sz="1200"/>
              <a:t> models: </a:t>
            </a:r>
            <a:r>
              <a:rPr lang="en" sz="1050">
                <a:solidFill>
                  <a:srgbClr val="A31515"/>
                </a:solidFill>
                <a:highlight>
                  <a:srgbClr val="FFFFFE"/>
                </a:highlight>
                <a:latin typeface="Courier New"/>
                <a:ea typeface="Courier New"/>
                <a:cs typeface="Courier New"/>
                <a:sym typeface="Courier New"/>
              </a:rPr>
              <a:t>'distilbert-base-nli-mean-tokens','all-MiniLM-L6-v2'</a:t>
            </a:r>
            <a:endParaRPr sz="1050">
              <a:solidFill>
                <a:srgbClr val="A31515"/>
              </a:solidFill>
              <a:highlight>
                <a:srgbClr val="FFFFFE"/>
              </a:highlight>
              <a:latin typeface="Courier New"/>
              <a:ea typeface="Courier New"/>
              <a:cs typeface="Courier New"/>
              <a:sym typeface="Courier New"/>
            </a:endParaRPr>
          </a:p>
          <a:p>
            <a:pPr indent="-304800" lvl="0" marL="457200" rtl="0" algn="l">
              <a:spcBef>
                <a:spcPts val="0"/>
              </a:spcBef>
              <a:spcAft>
                <a:spcPts val="0"/>
              </a:spcAft>
              <a:buSzPts val="1200"/>
              <a:buChar char="●"/>
            </a:pPr>
            <a:r>
              <a:rPr lang="en" sz="1200"/>
              <a:t>Ngram range: (1,1) to (3,3)</a:t>
            </a:r>
            <a:endParaRPr sz="1200"/>
          </a:p>
          <a:p>
            <a:pPr indent="-304800" lvl="0" marL="457200" rtl="0" algn="l">
              <a:spcBef>
                <a:spcPts val="0"/>
              </a:spcBef>
              <a:spcAft>
                <a:spcPts val="0"/>
              </a:spcAft>
              <a:buSzPts val="1200"/>
              <a:buChar char="●"/>
            </a:pPr>
            <a:r>
              <a:rPr lang="en" sz="1200"/>
              <a:t>Umap to reduce dimensionality</a:t>
            </a:r>
            <a:endParaRPr sz="1200"/>
          </a:p>
          <a:p>
            <a:pPr indent="-304800" lvl="0" marL="457200" rtl="0" algn="l">
              <a:spcBef>
                <a:spcPts val="0"/>
              </a:spcBef>
              <a:spcAft>
                <a:spcPts val="0"/>
              </a:spcAft>
              <a:buSzPts val="1200"/>
              <a:buChar char="●"/>
            </a:pPr>
            <a:r>
              <a:rPr lang="en" sz="1200"/>
              <a:t>HDBSCAN to cluster documents</a:t>
            </a:r>
            <a:endParaRPr sz="1200"/>
          </a:p>
          <a:p>
            <a:pPr indent="0" lvl="0" marL="0" rtl="0" algn="l">
              <a:spcBef>
                <a:spcPts val="1200"/>
              </a:spcBef>
              <a:spcAft>
                <a:spcPts val="0"/>
              </a:spcAft>
              <a:buNone/>
            </a:pPr>
            <a:r>
              <a:t/>
            </a:r>
            <a:endParaRPr i="1"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225" name="Google Shape;225;p35"/>
          <p:cNvPicPr preferRelativeResize="0"/>
          <p:nvPr/>
        </p:nvPicPr>
        <p:blipFill rotWithShape="1">
          <a:blip r:embed="rId3">
            <a:alphaModFix/>
          </a:blip>
          <a:srcRect b="5347" l="3506" r="3487" t="4015"/>
          <a:stretch/>
        </p:blipFill>
        <p:spPr>
          <a:xfrm>
            <a:off x="400450" y="2420475"/>
            <a:ext cx="3098926" cy="2616251"/>
          </a:xfrm>
          <a:prstGeom prst="rect">
            <a:avLst/>
          </a:prstGeom>
          <a:noFill/>
          <a:ln>
            <a:noFill/>
          </a:ln>
        </p:spPr>
      </p:pic>
      <p:sp>
        <p:nvSpPr>
          <p:cNvPr id="226" name="Google Shape;226;p35"/>
          <p:cNvSpPr txBox="1"/>
          <p:nvPr/>
        </p:nvSpPr>
        <p:spPr>
          <a:xfrm>
            <a:off x="3612900" y="3693000"/>
            <a:ext cx="4342500" cy="116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i="1" sz="1200">
              <a:solidFill>
                <a:schemeClr val="dk2"/>
              </a:solidFill>
              <a:latin typeface="Lato"/>
              <a:ea typeface="Lato"/>
              <a:cs typeface="Lato"/>
              <a:sym typeface="Lato"/>
            </a:endParaRPr>
          </a:p>
          <a:p>
            <a:pPr indent="0" lvl="0" marL="0" rtl="0" algn="l">
              <a:lnSpc>
                <a:spcPct val="115000"/>
              </a:lnSpc>
              <a:spcBef>
                <a:spcPts val="1200"/>
              </a:spcBef>
              <a:spcAft>
                <a:spcPts val="1200"/>
              </a:spcAft>
              <a:buNone/>
            </a:pPr>
            <a:r>
              <a:rPr i="1" lang="en" sz="1200">
                <a:solidFill>
                  <a:schemeClr val="dk2"/>
                </a:solidFill>
                <a:latin typeface="Lato"/>
                <a:ea typeface="Lato"/>
                <a:cs typeface="Lato"/>
                <a:sym typeface="Lato"/>
              </a:rPr>
              <a:t>Bertopic also calculate similarity between each topic , and the visualization makes us easy to see how they are correlated,with darker colors means more similarity.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Problem Statement</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700"/>
              <a:t>For years, Universal Studios Theme parks have welcomed countless visitors and accumulated vast amount of reviews. While it is a time-consuming and inefficient to manually going through and classify reviews submitted, we need to automate some of the process so that we could consume much more information, locate customer complaints, improve our service and enhance customer satisfaction in a much faster pace.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We’ve  collected 5w+ customers reviews from Trip Advisor website ranging from 2010 to 2021. By analyzing the text, build models and algorithms, our main goal is to improve customer satisfaction. Along the way we need to answer two main questions:</a:t>
            </a:r>
            <a:endParaRPr sz="1700"/>
          </a:p>
          <a:p>
            <a:pPr indent="-287337" lvl="0" marL="457200" rtl="0" algn="l">
              <a:spcBef>
                <a:spcPts val="1200"/>
              </a:spcBef>
              <a:spcAft>
                <a:spcPts val="0"/>
              </a:spcAft>
              <a:buClr>
                <a:srgbClr val="000000"/>
              </a:buClr>
              <a:buSzPct val="58823"/>
              <a:buFont typeface="Arial"/>
              <a:buAutoNum type="arabicPeriod"/>
            </a:pPr>
            <a:r>
              <a:rPr lang="en" sz="1700"/>
              <a:t>How should we determine which reviews are negative/positive?</a:t>
            </a:r>
            <a:endParaRPr sz="1700"/>
          </a:p>
          <a:p>
            <a:pPr indent="-287337" lvl="0" marL="457200" rtl="0" algn="l">
              <a:spcBef>
                <a:spcPts val="0"/>
              </a:spcBef>
              <a:spcAft>
                <a:spcPts val="0"/>
              </a:spcAft>
              <a:buClr>
                <a:srgbClr val="000000"/>
              </a:buClr>
              <a:buSzPct val="58823"/>
              <a:buFont typeface="Arial"/>
              <a:buAutoNum type="arabicPeriod"/>
            </a:pPr>
            <a:r>
              <a:rPr lang="en" sz="1700"/>
              <a:t>What are reasons customers dislike/like Universal studios?</a:t>
            </a:r>
            <a:endParaRPr sz="1000">
              <a:solidFill>
                <a:srgbClr val="000000"/>
              </a:solidFill>
              <a:latin typeface="Arial"/>
              <a:ea typeface="Arial"/>
              <a:cs typeface="Arial"/>
              <a:sym typeface="Arial"/>
            </a:endParaRPr>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sz="1700"/>
              <a:t>We try to help Universal Studios solve the following problems based on the dataset:</a:t>
            </a:r>
            <a:endParaRPr sz="1700"/>
          </a:p>
          <a:p>
            <a:pPr indent="-342900" lvl="0" marL="457200" rtl="0" algn="l">
              <a:spcBef>
                <a:spcPts val="1200"/>
              </a:spcBef>
              <a:spcAft>
                <a:spcPts val="0"/>
              </a:spcAft>
              <a:buSzPts val="1800"/>
              <a:buChar char="●"/>
            </a:pPr>
            <a:r>
              <a:rPr lang="en" sz="1700"/>
              <a:t>How should we determine which reviews are negative/positive?</a:t>
            </a:r>
            <a:endParaRPr sz="1700"/>
          </a:p>
          <a:p>
            <a:pPr indent="-317500" lvl="1" marL="914400" rtl="0" algn="l">
              <a:lnSpc>
                <a:spcPct val="150000"/>
              </a:lnSpc>
              <a:spcBef>
                <a:spcPts val="0"/>
              </a:spcBef>
              <a:spcAft>
                <a:spcPts val="0"/>
              </a:spcAft>
              <a:buSzPts val="1400"/>
              <a:buChar char="○"/>
            </a:pPr>
            <a:r>
              <a:rPr lang="en"/>
              <a:t>Sentiment Analysis: Logistic Regression &amp; RNN</a:t>
            </a:r>
            <a:endParaRPr/>
          </a:p>
          <a:p>
            <a:pPr indent="-317500" lvl="1" marL="914400" rtl="0" algn="l">
              <a:lnSpc>
                <a:spcPct val="150000"/>
              </a:lnSpc>
              <a:spcBef>
                <a:spcPts val="0"/>
              </a:spcBef>
              <a:spcAft>
                <a:spcPts val="0"/>
              </a:spcAft>
              <a:buSzPts val="1400"/>
              <a:buChar char="○"/>
            </a:pPr>
            <a:r>
              <a:rPr lang="en"/>
              <a:t>B</a:t>
            </a:r>
            <a:r>
              <a:rPr lang="en"/>
              <a:t>uild classification models to help Universal Studios analyze sentiments (positive/negative) of the reviews from other sources when there are no ratings assigned</a:t>
            </a:r>
            <a:endParaRPr/>
          </a:p>
          <a:p>
            <a:pPr indent="-342900" lvl="0" marL="457200" rtl="0" algn="l">
              <a:lnSpc>
                <a:spcPct val="150000"/>
              </a:lnSpc>
              <a:spcBef>
                <a:spcPts val="0"/>
              </a:spcBef>
              <a:spcAft>
                <a:spcPts val="0"/>
              </a:spcAft>
              <a:buSzPts val="1800"/>
              <a:buChar char="●"/>
            </a:pPr>
            <a:r>
              <a:rPr lang="en" sz="1700"/>
              <a:t>What are reasons customers dislike/like Universal studios?</a:t>
            </a:r>
            <a:endParaRPr/>
          </a:p>
          <a:p>
            <a:pPr indent="-317500" lvl="1" marL="914400" rtl="0" algn="l">
              <a:lnSpc>
                <a:spcPct val="150000"/>
              </a:lnSpc>
              <a:spcBef>
                <a:spcPts val="0"/>
              </a:spcBef>
              <a:spcAft>
                <a:spcPts val="0"/>
              </a:spcAft>
              <a:buSzPts val="1400"/>
              <a:buChar char="○"/>
            </a:pPr>
            <a:r>
              <a:rPr lang="en"/>
              <a:t>Trend Analysis: Topic Modeling &amp; TF-IDF </a:t>
            </a:r>
            <a:endParaRPr/>
          </a:p>
          <a:p>
            <a:pPr indent="-317500" lvl="1" marL="914400" rtl="0" algn="l">
              <a:lnSpc>
                <a:spcPct val="150000"/>
              </a:lnSpc>
              <a:spcBef>
                <a:spcPts val="0"/>
              </a:spcBef>
              <a:spcAft>
                <a:spcPts val="0"/>
              </a:spcAft>
              <a:buSzPts val="1400"/>
              <a:buChar char="○"/>
            </a:pPr>
            <a:r>
              <a:rPr lang="en"/>
              <a:t>Help Universal Studios identify and improve weaknesses, maintain competence &amp; determine marketing strategies/selling points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t/>
            </a:r>
            <a:endParaRPr/>
          </a:p>
        </p:txBody>
      </p:sp>
      <p:pic>
        <p:nvPicPr>
          <p:cNvPr id="91" name="Google Shape;91;p18"/>
          <p:cNvPicPr preferRelativeResize="0"/>
          <p:nvPr/>
        </p:nvPicPr>
        <p:blipFill>
          <a:blip r:embed="rId3">
            <a:alphaModFix/>
          </a:blip>
          <a:stretch>
            <a:fillRect/>
          </a:stretch>
        </p:blipFill>
        <p:spPr>
          <a:xfrm>
            <a:off x="390413" y="1049150"/>
            <a:ext cx="8363177" cy="1518050"/>
          </a:xfrm>
          <a:prstGeom prst="rect">
            <a:avLst/>
          </a:prstGeom>
          <a:noFill/>
          <a:ln>
            <a:noFill/>
          </a:ln>
        </p:spPr>
      </p:pic>
      <p:sp>
        <p:nvSpPr>
          <p:cNvPr id="92" name="Google Shape;92;p18"/>
          <p:cNvSpPr txBox="1"/>
          <p:nvPr/>
        </p:nvSpPr>
        <p:spPr>
          <a:xfrm>
            <a:off x="510500" y="2684800"/>
            <a:ext cx="82431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2"/>
                </a:solidFill>
                <a:highlight>
                  <a:srgbClr val="FFFFFF"/>
                </a:highlight>
                <a:latin typeface="Lato"/>
                <a:ea typeface="Lato"/>
                <a:cs typeface="Lato"/>
                <a:sym typeface="Lato"/>
              </a:rPr>
              <a:t>The dataset includes 50,000+ reviews of 3 Universal Studios branches (Florida, Singapore, Japan), posted by visitors on the Trip Advisor website ranging from Feb 2010 to May 2021.</a:t>
            </a:r>
            <a:endParaRPr sz="1350">
              <a:solidFill>
                <a:schemeClr val="dk2"/>
              </a:solidFill>
              <a:highlight>
                <a:srgbClr val="FFFFFF"/>
              </a:highlight>
              <a:latin typeface="Lato"/>
              <a:ea typeface="Lato"/>
              <a:cs typeface="Lato"/>
              <a:sym typeface="Lato"/>
            </a:endParaRPr>
          </a:p>
          <a:p>
            <a:pPr indent="0" lvl="0" marL="0" rtl="0" algn="l">
              <a:spcBef>
                <a:spcPts val="0"/>
              </a:spcBef>
              <a:spcAft>
                <a:spcPts val="0"/>
              </a:spcAft>
              <a:buNone/>
            </a:pPr>
            <a:r>
              <a:t/>
            </a:r>
            <a:endParaRPr sz="1350">
              <a:solidFill>
                <a:schemeClr val="dk2"/>
              </a:solidFill>
              <a:highlight>
                <a:srgbClr val="FFFFFF"/>
              </a:highlight>
              <a:latin typeface="Lato"/>
              <a:ea typeface="Lato"/>
              <a:cs typeface="Lato"/>
              <a:sym typeface="Lato"/>
            </a:endParaRPr>
          </a:p>
          <a:p>
            <a:pPr indent="0" lvl="0" marL="0" rtl="0" algn="l">
              <a:spcBef>
                <a:spcPts val="0"/>
              </a:spcBef>
              <a:spcAft>
                <a:spcPts val="0"/>
              </a:spcAft>
              <a:buNone/>
            </a:pPr>
            <a:r>
              <a:rPr b="1" lang="en" sz="1350">
                <a:solidFill>
                  <a:schemeClr val="dk2"/>
                </a:solidFill>
                <a:highlight>
                  <a:srgbClr val="FFFFFF"/>
                </a:highlight>
                <a:latin typeface="Lato"/>
                <a:ea typeface="Lato"/>
                <a:cs typeface="Lato"/>
                <a:sym typeface="Lato"/>
              </a:rPr>
              <a:t>Column Description: </a:t>
            </a:r>
            <a:endParaRPr b="1" sz="1350">
              <a:solidFill>
                <a:schemeClr val="dk2"/>
              </a:solidFill>
              <a:highlight>
                <a:srgbClr val="FFFFFF"/>
              </a:highlight>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reviewer: </a:t>
            </a:r>
            <a:r>
              <a:rPr lang="en" sz="1300">
                <a:solidFill>
                  <a:schemeClr val="dk2"/>
                </a:solidFill>
                <a:highlight>
                  <a:srgbClr val="FFFFFF"/>
                </a:highlight>
                <a:latin typeface="Lato"/>
                <a:ea typeface="Lato"/>
                <a:cs typeface="Lato"/>
                <a:sym typeface="Lato"/>
              </a:rPr>
              <a:t>account name of the reviewer</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rating: </a:t>
            </a:r>
            <a:r>
              <a:rPr lang="en" sz="1300">
                <a:solidFill>
                  <a:schemeClr val="dk2"/>
                </a:solidFill>
                <a:highlight>
                  <a:srgbClr val="FFFFFF"/>
                </a:highlight>
                <a:latin typeface="Lato"/>
                <a:ea typeface="Lato"/>
                <a:cs typeface="Lato"/>
                <a:sym typeface="Lato"/>
              </a:rPr>
              <a:t>rating from the reviewer, from 1 (unsatisfied) to 5 (satisfied)</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written_date: </a:t>
            </a:r>
            <a:r>
              <a:rPr lang="en" sz="1300">
                <a:solidFill>
                  <a:schemeClr val="dk2"/>
                </a:solidFill>
                <a:highlight>
                  <a:srgbClr val="FFFFFF"/>
                </a:highlight>
                <a:latin typeface="Lato"/>
                <a:ea typeface="Lato"/>
                <a:cs typeface="Lato"/>
                <a:sym typeface="Lato"/>
              </a:rPr>
              <a:t>date of the review</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title: t</a:t>
            </a:r>
            <a:r>
              <a:rPr lang="en" sz="1300">
                <a:solidFill>
                  <a:schemeClr val="dk2"/>
                </a:solidFill>
                <a:highlight>
                  <a:srgbClr val="FFFFFF"/>
                </a:highlight>
                <a:latin typeface="Lato"/>
                <a:ea typeface="Lato"/>
                <a:cs typeface="Lato"/>
                <a:sym typeface="Lato"/>
              </a:rPr>
              <a:t>he title of the review</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review_text: </a:t>
            </a:r>
            <a:r>
              <a:rPr lang="en" sz="1300">
                <a:solidFill>
                  <a:schemeClr val="dk2"/>
                </a:solidFill>
                <a:highlight>
                  <a:srgbClr val="FFFFFF"/>
                </a:highlight>
                <a:latin typeface="Lato"/>
                <a:ea typeface="Lato"/>
                <a:cs typeface="Lato"/>
                <a:sym typeface="Lato"/>
              </a:rPr>
              <a:t>review made by the visitor</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branch: </a:t>
            </a:r>
            <a:r>
              <a:rPr lang="en" sz="1300">
                <a:solidFill>
                  <a:schemeClr val="dk2"/>
                </a:solidFill>
                <a:highlight>
                  <a:srgbClr val="FFFFFF"/>
                </a:highlight>
                <a:latin typeface="Lato"/>
                <a:ea typeface="Lato"/>
                <a:cs typeface="Lato"/>
                <a:sym typeface="Lato"/>
              </a:rPr>
              <a:t>location of Universal Studios</a:t>
            </a:r>
            <a:endParaRPr sz="13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Methodology</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graphicFrame>
        <p:nvGraphicFramePr>
          <p:cNvPr id="103" name="Google Shape;103;p20"/>
          <p:cNvGraphicFramePr/>
          <p:nvPr/>
        </p:nvGraphicFramePr>
        <p:xfrm>
          <a:off x="952500" y="1017460"/>
          <a:ext cx="3000000" cy="3000000"/>
        </p:xfrm>
        <a:graphic>
          <a:graphicData uri="http://schemas.openxmlformats.org/drawingml/2006/table">
            <a:tbl>
              <a:tblPr>
                <a:noFill/>
                <a:tableStyleId>{85A3247B-4D51-4ADE-B366-F69DC6359D86}</a:tableStyleId>
              </a:tblPr>
              <a:tblGrid>
                <a:gridCol w="930800"/>
                <a:gridCol w="2825300"/>
                <a:gridCol w="3482900"/>
              </a:tblGrid>
              <a:tr h="447675">
                <a:tc>
                  <a:txBody>
                    <a:bodyPr/>
                    <a:lstStyle/>
                    <a:p>
                      <a:pPr indent="0" lvl="0" marL="0" rtl="0" algn="l">
                        <a:spcBef>
                          <a:spcPts val="0"/>
                        </a:spcBef>
                        <a:spcAft>
                          <a:spcPts val="0"/>
                        </a:spcAft>
                        <a:buNone/>
                      </a:pPr>
                      <a:r>
                        <a:rPr b="1" lang="en">
                          <a:solidFill>
                            <a:schemeClr val="dk2"/>
                          </a:solidFill>
                          <a:latin typeface="Lato"/>
                          <a:ea typeface="Lato"/>
                          <a:cs typeface="Lato"/>
                          <a:sym typeface="Lato"/>
                        </a:rPr>
                        <a:t>Steps</a:t>
                      </a:r>
                      <a:endParaRPr b="1">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solidFill>
                            <a:schemeClr val="dk2"/>
                          </a:solidFill>
                          <a:latin typeface="Lato"/>
                          <a:ea typeface="Lato"/>
                          <a:cs typeface="Lato"/>
                          <a:sym typeface="Lato"/>
                        </a:rPr>
                        <a:t>Actions</a:t>
                      </a:r>
                      <a:endParaRPr b="1">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solidFill>
                            <a:schemeClr val="dk2"/>
                          </a:solidFill>
                          <a:latin typeface="Lato"/>
                          <a:ea typeface="Lato"/>
                          <a:cs typeface="Lato"/>
                          <a:sym typeface="Lato"/>
                        </a:rPr>
                        <a:t>Reasons</a:t>
                      </a:r>
                      <a:endParaRPr b="1">
                        <a:solidFill>
                          <a:schemeClr val="dk2"/>
                        </a:solidFill>
                        <a:latin typeface="Lato"/>
                        <a:ea typeface="Lato"/>
                        <a:cs typeface="Lato"/>
                        <a:sym typeface="Lato"/>
                      </a:endParaRPr>
                    </a:p>
                  </a:txBody>
                  <a:tcPr marT="91425" marB="91425" marR="91425" marL="91425"/>
                </a:tc>
              </a:tr>
              <a:tr h="447675">
                <a:tc>
                  <a:txBody>
                    <a:bodyPr/>
                    <a:lstStyle/>
                    <a:p>
                      <a:pPr indent="0" lvl="0" marL="0" rtl="0" algn="l">
                        <a:spcBef>
                          <a:spcPts val="0"/>
                        </a:spcBef>
                        <a:spcAft>
                          <a:spcPts val="0"/>
                        </a:spcAft>
                        <a:buNone/>
                      </a:pPr>
                      <a:r>
                        <a:rPr lang="en">
                          <a:solidFill>
                            <a:schemeClr val="dk2"/>
                          </a:solidFill>
                          <a:latin typeface="Lato"/>
                          <a:ea typeface="Lato"/>
                          <a:cs typeface="Lato"/>
                          <a:sym typeface="Lato"/>
                        </a:rPr>
                        <a:t>1</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Rough cleaning</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To make texts lower case, remove unuseful punctuations, extract numbers out and group together for potential future use, remove extra whitespace</a:t>
                      </a:r>
                      <a:endParaRPr>
                        <a:solidFill>
                          <a:schemeClr val="dk2"/>
                        </a:solidFill>
                        <a:latin typeface="Lato"/>
                        <a:ea typeface="Lato"/>
                        <a:cs typeface="Lato"/>
                        <a:sym typeface="Lato"/>
                      </a:endParaRPr>
                    </a:p>
                  </a:txBody>
                  <a:tcPr marT="91425" marB="91425" marR="91425" marL="91425"/>
                </a:tc>
              </a:tr>
              <a:tr h="447675">
                <a:tc>
                  <a:txBody>
                    <a:bodyPr/>
                    <a:lstStyle/>
                    <a:p>
                      <a:pPr indent="0" lvl="0" marL="0" rtl="0" algn="l">
                        <a:spcBef>
                          <a:spcPts val="0"/>
                        </a:spcBef>
                        <a:spcAft>
                          <a:spcPts val="0"/>
                        </a:spcAft>
                        <a:buNone/>
                      </a:pPr>
                      <a:r>
                        <a:rPr lang="en">
                          <a:solidFill>
                            <a:schemeClr val="dk2"/>
                          </a:solidFill>
                          <a:latin typeface="Lato"/>
                          <a:ea typeface="Lato"/>
                          <a:cs typeface="Lato"/>
                          <a:sym typeface="Lato"/>
                        </a:rPr>
                        <a:t>2</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Remove emojis</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Emojis do not provide additional information in our dataset based on observation</a:t>
                      </a:r>
                      <a:endParaRPr>
                        <a:solidFill>
                          <a:schemeClr val="dk2"/>
                        </a:solidFill>
                        <a:latin typeface="Lato"/>
                        <a:ea typeface="Lato"/>
                        <a:cs typeface="Lato"/>
                        <a:sym typeface="Lato"/>
                      </a:endParaRPr>
                    </a:p>
                  </a:txBody>
                  <a:tcPr marT="91425" marB="91425" marR="91425" marL="91425"/>
                </a:tc>
              </a:tr>
              <a:tr h="447675">
                <a:tc>
                  <a:txBody>
                    <a:bodyPr/>
                    <a:lstStyle/>
                    <a:p>
                      <a:pPr indent="0" lvl="0" marL="0" rtl="0" algn="l">
                        <a:spcBef>
                          <a:spcPts val="0"/>
                        </a:spcBef>
                        <a:spcAft>
                          <a:spcPts val="0"/>
                        </a:spcAft>
                        <a:buNone/>
                      </a:pPr>
                      <a:r>
                        <a:rPr lang="en">
                          <a:solidFill>
                            <a:schemeClr val="dk2"/>
                          </a:solidFill>
                          <a:latin typeface="Lato"/>
                          <a:ea typeface="Lato"/>
                          <a:cs typeface="Lato"/>
                          <a:sym typeface="Lato"/>
                        </a:rPr>
                        <a:t>3</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Find top 100 frequent words and create customized stopwords</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Find most frequent words and manually check for unuseful words, combining with SpaCy default stopwords to make ad hoc stopwords for our dataset</a:t>
                      </a:r>
                      <a:endParaRPr>
                        <a:solidFill>
                          <a:schemeClr val="dk2"/>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 Cont</a:t>
            </a:r>
            <a:endParaRPr/>
          </a:p>
        </p:txBody>
      </p:sp>
      <p:graphicFrame>
        <p:nvGraphicFramePr>
          <p:cNvPr id="109" name="Google Shape;109;p21"/>
          <p:cNvGraphicFramePr/>
          <p:nvPr/>
        </p:nvGraphicFramePr>
        <p:xfrm>
          <a:off x="952500" y="1372025"/>
          <a:ext cx="3000000" cy="3000000"/>
        </p:xfrm>
        <a:graphic>
          <a:graphicData uri="http://schemas.openxmlformats.org/drawingml/2006/table">
            <a:tbl>
              <a:tblPr>
                <a:noFill/>
                <a:tableStyleId>{85A3247B-4D51-4ADE-B366-F69DC6359D86}</a:tableStyleId>
              </a:tblPr>
              <a:tblGrid>
                <a:gridCol w="1028950"/>
                <a:gridCol w="2835100"/>
                <a:gridCol w="3374950"/>
              </a:tblGrid>
              <a:tr h="494375">
                <a:tc>
                  <a:txBody>
                    <a:bodyPr/>
                    <a:lstStyle/>
                    <a:p>
                      <a:pPr indent="0" lvl="0" marL="0" rtl="0" algn="l">
                        <a:spcBef>
                          <a:spcPts val="0"/>
                        </a:spcBef>
                        <a:spcAft>
                          <a:spcPts val="0"/>
                        </a:spcAft>
                        <a:buNone/>
                      </a:pPr>
                      <a:r>
                        <a:rPr b="1" lang="en">
                          <a:solidFill>
                            <a:schemeClr val="dk2"/>
                          </a:solidFill>
                          <a:latin typeface="Lato"/>
                          <a:ea typeface="Lato"/>
                          <a:cs typeface="Lato"/>
                          <a:sym typeface="Lato"/>
                        </a:rPr>
                        <a:t>Steps</a:t>
                      </a:r>
                      <a:endParaRPr b="1">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solidFill>
                            <a:schemeClr val="dk2"/>
                          </a:solidFill>
                          <a:latin typeface="Lato"/>
                          <a:ea typeface="Lato"/>
                          <a:cs typeface="Lato"/>
                          <a:sym typeface="Lato"/>
                        </a:rPr>
                        <a:t>Actions</a:t>
                      </a:r>
                      <a:endParaRPr b="1">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solidFill>
                            <a:schemeClr val="dk2"/>
                          </a:solidFill>
                          <a:latin typeface="Lato"/>
                          <a:ea typeface="Lato"/>
                          <a:cs typeface="Lato"/>
                          <a:sym typeface="Lato"/>
                        </a:rPr>
                        <a:t>Reasons</a:t>
                      </a:r>
                      <a:endParaRPr b="1">
                        <a:solidFill>
                          <a:schemeClr val="dk2"/>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latin typeface="Lato"/>
                          <a:ea typeface="Lato"/>
                          <a:cs typeface="Lato"/>
                          <a:sym typeface="Lato"/>
                        </a:rPr>
                        <a:t>4</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Word tokenize, lemmatize and remove stopwords using spaCy</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Remove stopwords, lemmatize and word tokenize</a:t>
                      </a:r>
                      <a:endParaRPr>
                        <a:solidFill>
                          <a:schemeClr val="dk2"/>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latin typeface="Lato"/>
                          <a:ea typeface="Lato"/>
                          <a:cs typeface="Lato"/>
                          <a:sym typeface="Lato"/>
                        </a:rPr>
                        <a:t>5</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Find top 15 collocations and treat each collocation as one token</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Collocations such as ‘Harry Potter’/’Fast Pass’ are set </a:t>
                      </a:r>
                      <a:r>
                        <a:rPr lang="en">
                          <a:solidFill>
                            <a:schemeClr val="dk2"/>
                          </a:solidFill>
                          <a:latin typeface="Lato"/>
                          <a:ea typeface="Lato"/>
                          <a:cs typeface="Lato"/>
                          <a:sym typeface="Lato"/>
                        </a:rPr>
                        <a:t>phrases</a:t>
                      </a:r>
                      <a:r>
                        <a:rPr lang="en">
                          <a:solidFill>
                            <a:schemeClr val="dk2"/>
                          </a:solidFill>
                          <a:latin typeface="Lato"/>
                          <a:ea typeface="Lato"/>
                          <a:cs typeface="Lato"/>
                          <a:sym typeface="Lato"/>
                        </a:rPr>
                        <a:t> and better be treated as one token</a:t>
                      </a:r>
                      <a:endParaRPr>
                        <a:solidFill>
                          <a:schemeClr val="dk2"/>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latin typeface="Lato"/>
                          <a:ea typeface="Lato"/>
                          <a:cs typeface="Lato"/>
                          <a:sym typeface="Lato"/>
                        </a:rPr>
                        <a:t>6</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Final cleaning</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Final clean on unuseful punctuations, etc.</a:t>
                      </a:r>
                      <a:endParaRPr>
                        <a:solidFill>
                          <a:schemeClr val="dk2"/>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latin typeface="Lato"/>
                          <a:ea typeface="Lato"/>
                          <a:cs typeface="Lato"/>
                          <a:sym typeface="Lato"/>
                        </a:rPr>
                        <a:t>7</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Word embedding by Word2Vec</a:t>
                      </a:r>
                      <a:endParaRPr>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Lato"/>
                          <a:ea typeface="Lato"/>
                          <a:cs typeface="Lato"/>
                          <a:sym typeface="Lato"/>
                        </a:rPr>
                        <a:t>To create word embedding</a:t>
                      </a:r>
                      <a:endParaRPr>
                        <a:solidFill>
                          <a:schemeClr val="dk2"/>
                        </a:solidFill>
                        <a:latin typeface="Lato"/>
                        <a:ea typeface="Lato"/>
                        <a:cs typeface="Lato"/>
                        <a:sym typeface="Lato"/>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