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373" r:id="rId9"/>
    <p:sldId id="303" r:id="rId10"/>
    <p:sldId id="262" r:id="rId11"/>
    <p:sldId id="263" r:id="rId12"/>
    <p:sldId id="269" r:id="rId13"/>
    <p:sldId id="264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72F9D-CC6E-47AE-B4FA-F9135BB8F6C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E3E98-DED3-48FA-BFA6-B8543B2FD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77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584BA933-CE6A-4B7D-A15E-3DA0307D5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45B8479A-7035-4E0D-A0A5-ECDDB6920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代码生成一是指代码生成的第一次作业，用一个简单的测试程序进行测试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代码生成二用综合的测试程序进行测试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所有选择生成</a:t>
            </a:r>
            <a:r>
              <a:rPr lang="en-US" altLang="zh-CN">
                <a:latin typeface="Arial" panose="020B0604020202020204" pitchFamily="34" charset="0"/>
              </a:rPr>
              <a:t>MIPS</a:t>
            </a:r>
            <a:r>
              <a:rPr lang="zh-CN" altLang="en-US">
                <a:latin typeface="Arial" panose="020B0604020202020204" pitchFamily="34" charset="0"/>
              </a:rPr>
              <a:t>汇编的同学都需要参加竞速排序，期末考核中还有一次竞速排序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强烈建议自行阅读教学编译器源代码，开发之前务必进行设计</a:t>
            </a: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8230683D-826A-45C9-89CD-1071BEB680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7B98B44-CB76-4EF4-B14E-E375D72A2A75}" type="slidenum">
              <a:rPr lang="en-US" altLang="zh-CN" smtClean="0">
                <a:latin typeface="Arial" panose="020B0604020202020204" pitchFamily="34" charset="0"/>
              </a:rPr>
              <a:pPr/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A5CE958-86CA-46E5-AE5D-B86D2A17D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1C652F1-1C20-41B5-B0DC-12556595B903}" type="slidenum">
              <a:rPr lang="en-US" altLang="zh-CN" smtClean="0">
                <a:latin typeface="Arial" panose="020B0604020202020204" pitchFamily="34" charset="0"/>
              </a:rPr>
              <a:pPr/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654C5D9-F096-4293-8149-8E00DB748E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7D4DA6D-2535-4CB2-AA89-04BA43E47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E8A81-C906-45F3-AE5E-41B712BD0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4394D6-2F56-4504-AFCF-E2FE408D4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EF473-6D0B-4D34-8DF2-B0C6AC9A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AC-F541-43A7-BE8C-BBCB61FF276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7F9081-379F-4EE7-AF74-F06B6B86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7D023-1773-4D96-A55D-F226A47B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9B6C-D588-43B0-8E9A-06DFA8D3E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4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D5D96-652D-4C1A-8048-8AAD0701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BB02CD-3AF3-46B3-8C99-53294E08D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31431-FAAD-4D98-A3A1-A5D3702D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AC-F541-43A7-BE8C-BBCB61FF276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B5650-B3EF-496C-96AB-1DB503C3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CD1D3-5F69-4DDB-8DB2-0C33CE02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9B6C-D588-43B0-8E9A-06DFA8D3E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960EF1-9CF7-4F92-9FAE-73894C93F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299D26-C4D3-484A-BD8B-F69E90CD3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ED7FF-9309-4745-B0D6-59DAA887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AC-F541-43A7-BE8C-BBCB61FF276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82EEE-44C2-4FA3-8E7C-B827057F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97008-174D-4778-9597-5D44DD08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9B6C-D588-43B0-8E9A-06DFA8D3E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99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AB6B0-5080-46F9-B365-410EA427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783A6-FBF6-480B-A87B-11E6DC39A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E9CF1-FBD7-4018-B411-CCE6B333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AC-F541-43A7-BE8C-BBCB61FF276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8E114-7974-4CD7-A6C1-4B3FDEEE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1BB12-1A5D-438E-8956-A5201752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9B6C-D588-43B0-8E9A-06DFA8D3E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4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92743-3949-4268-AA72-83277E72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7FB589-3C73-436B-A533-1F81CDA7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C6AF6-AF37-42E5-B8D6-1F97613B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AC-F541-43A7-BE8C-BBCB61FF276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779C5-BB61-4C51-A293-C02EC54A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89B97A-841B-42CC-A17D-3D4A070C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9B6C-D588-43B0-8E9A-06DFA8D3E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30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E2580-2C2E-46D4-9919-3F39E19C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5D85B-2A74-4A40-BD6C-4D59D81C4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92988A-7458-4984-AAEA-53E1E67FF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3CE4B5-BDDE-4F61-BF0E-A4C0FF7A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AC-F541-43A7-BE8C-BBCB61FF276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5C3711-4F45-45AA-9629-9CCDE2BB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EE3B25-CD01-4A02-BB9A-461EBE3D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9B6C-D588-43B0-8E9A-06DFA8D3E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1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2E242-6D75-4F76-AF64-62067F20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3705EF-08B7-4BD3-8D2A-12B3ED24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69754B-EDA7-4032-BB5E-30C5CF031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CE518B-1391-4A26-8503-2B9E735BB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9B81C-227A-4F57-8EC0-E72CA1781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5A5C90-76F9-48CD-8342-404D0D6F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AC-F541-43A7-BE8C-BBCB61FF276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2B7CE3-A566-4D9A-9AB4-C38BC13F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3ACB8-BB71-47DA-9D7E-1D35F8E6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9B6C-D588-43B0-8E9A-06DFA8D3E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5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F6568-C80C-4CD1-8F30-8125856F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7923AB-3041-4017-BE94-F757B838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AC-F541-43A7-BE8C-BBCB61FF276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3F6118-9D33-44F9-B989-DE39F706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6194FE-281D-4DBE-8D56-78547F67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9B6C-D588-43B0-8E9A-06DFA8D3E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30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DDFDE2-DCFE-4030-AA18-D8A78509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AC-F541-43A7-BE8C-BBCB61FF276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737042-26D1-4AFB-A5FC-ABF7A647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A75C83-27E9-4287-8D0C-BBE92887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9B6C-D588-43B0-8E9A-06DFA8D3E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7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2B97F-3C42-4A05-B392-07ECF7AF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D7C2C-997E-44B3-915E-239E09CBE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5F1367-B106-4D95-AE03-7C459D633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7DDD8-C22E-49CC-A6DF-DC296A6A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AC-F541-43A7-BE8C-BBCB61FF276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A4321-2B42-4C86-B3C7-18A91406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EAF5C-F7BE-47B8-9FB0-5CF1234C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9B6C-D588-43B0-8E9A-06DFA8D3E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4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AE950-1007-47F3-A8D0-472EE156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0B4A7A-CE47-4C6E-B524-9A632537A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CA4CF-9E48-4C58-99A4-B09FD928E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C6E3D7-6E60-4262-8F12-C105BA9C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AC-F541-43A7-BE8C-BBCB61FF276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D72433-DB39-4D22-85B7-88DA5486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DC8D1A-559B-408F-833E-EF7DBAA1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9B6C-D588-43B0-8E9A-06DFA8D3E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72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152CC1-C3B8-40CC-BB83-1DAF2112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A44BEF-8E6A-47B1-8556-239CEC374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6AD50-B107-4D4D-A6E6-62AF567B9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77AAC-F541-43A7-BE8C-BBCB61FF276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7FF44-AC72-48AE-853E-851945057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9B489-728F-4705-A1E8-42B71ECF0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9B6C-D588-43B0-8E9A-06DFA8D3E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64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D7B2E-2556-4E3D-9218-AA71E3733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</a:t>
            </a:r>
            <a:r>
              <a:rPr lang="en-US" altLang="zh-CN"/>
              <a:t>《</a:t>
            </a:r>
            <a:r>
              <a:rPr lang="zh-CN" altLang="en-US"/>
              <a:t>编译原理</a:t>
            </a:r>
            <a:r>
              <a:rPr lang="en-US" altLang="zh-CN"/>
              <a:t>》</a:t>
            </a:r>
            <a:r>
              <a:rPr lang="zh-CN" altLang="en-US"/>
              <a:t>课程和“编译大赛”的一些思考和讨论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ED13FD-F9ED-432C-8F07-18F2F8AD8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576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史晓华</a:t>
            </a:r>
            <a:endParaRPr lang="en-US" altLang="zh-CN"/>
          </a:p>
          <a:p>
            <a:r>
              <a:rPr lang="zh-CN" altLang="en-US"/>
              <a:t>软件学院</a:t>
            </a:r>
            <a:endParaRPr lang="en-US" altLang="zh-CN"/>
          </a:p>
          <a:p>
            <a:r>
              <a:rPr lang="zh-CN" altLang="en-US"/>
              <a:t>北京航空航天大学</a:t>
            </a:r>
            <a:endParaRPr lang="en-US" altLang="zh-CN"/>
          </a:p>
          <a:p>
            <a:r>
              <a:rPr lang="en-US" altLang="zh-CN"/>
              <a:t>2020-4-24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7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5EB08-7AD0-4FE4-A5E7-3BA39E5A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课程目前遇到的问题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7C185-D31A-458B-97FB-06EA4451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考查过程过于复杂，对任课教师、助教、同学都是一种较大的负担</a:t>
            </a:r>
            <a:endParaRPr lang="en-US" altLang="zh-CN"/>
          </a:p>
          <a:p>
            <a:pPr lvl="1"/>
            <a:r>
              <a:rPr lang="en-US" altLang="zh-CN"/>
              <a:t>400</a:t>
            </a:r>
            <a:r>
              <a:rPr lang="zh-CN" altLang="en-US"/>
              <a:t>名同学需要</a:t>
            </a:r>
            <a:r>
              <a:rPr lang="en-US" altLang="zh-CN"/>
              <a:t>4</a:t>
            </a:r>
            <a:r>
              <a:rPr lang="zh-CN" altLang="en-US"/>
              <a:t>个教师，</a:t>
            </a:r>
            <a:r>
              <a:rPr lang="en-US" altLang="zh-CN"/>
              <a:t>12</a:t>
            </a:r>
            <a:r>
              <a:rPr lang="zh-CN" altLang="en-US"/>
              <a:t>个助教进行</a:t>
            </a:r>
            <a:r>
              <a:rPr lang="en-US" altLang="zh-CN"/>
              <a:t>5</a:t>
            </a:r>
            <a:r>
              <a:rPr lang="zh-CN" altLang="en-US"/>
              <a:t>次考查，按平均每次考查时间</a:t>
            </a:r>
            <a:r>
              <a:rPr lang="en-US" altLang="zh-CN"/>
              <a:t>30</a:t>
            </a:r>
            <a:r>
              <a:rPr lang="zh-CN" altLang="en-US"/>
              <a:t>分钟，平均每位教师或者助教要花</a:t>
            </a:r>
            <a:r>
              <a:rPr lang="en-US" altLang="zh-CN"/>
              <a:t>62.5</a:t>
            </a:r>
            <a:r>
              <a:rPr lang="zh-CN" altLang="en-US"/>
              <a:t>个小时考查同学，相当于</a:t>
            </a:r>
            <a:r>
              <a:rPr lang="en-US" altLang="zh-CN"/>
              <a:t>75</a:t>
            </a:r>
            <a:r>
              <a:rPr lang="zh-CN" altLang="en-US"/>
              <a:t>个授课课时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部分考查项主观成分较大，每年都有同学申诉或者觉得不公平</a:t>
            </a:r>
            <a:endParaRPr lang="en-US" altLang="zh-CN"/>
          </a:p>
          <a:p>
            <a:pPr lvl="1"/>
            <a:r>
              <a:rPr lang="zh-CN" altLang="en-US"/>
              <a:t>以申优环节为例，以前是按照同学完成的优化算法代码、生成代码质量、申优文档质量进行主观评分，耗时耗力，还容易引发争议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因此，考查过程自动化，考查方式客观化势在必行</a:t>
            </a:r>
          </a:p>
        </p:txBody>
      </p:sp>
    </p:spTree>
    <p:extLst>
      <p:ext uri="{BB962C8B-B14F-4D97-AF65-F5344CB8AC3E}">
        <p14:creationId xmlns:p14="http://schemas.microsoft.com/office/powerpoint/2010/main" val="419141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4CFC8-4822-4360-9488-0D12057F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18~19</a:t>
            </a:r>
            <a:r>
              <a:rPr lang="zh-CN" altLang="en-US"/>
              <a:t>学年做出的改变尝试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0FC65-FA0A-4B28-9385-85C52D8B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043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在历年争议较大的评优环节，进行了“竞速排名”评分尝试</a:t>
            </a:r>
            <a:endParaRPr lang="en-US" altLang="zh-CN"/>
          </a:p>
          <a:p>
            <a:pPr lvl="1"/>
            <a:r>
              <a:rPr lang="zh-CN" altLang="en-US"/>
              <a:t>自愿参加，不参加者不能申优</a:t>
            </a:r>
            <a:endParaRPr lang="en-US" altLang="zh-CN"/>
          </a:p>
          <a:p>
            <a:pPr lvl="1"/>
            <a:r>
              <a:rPr lang="zh-CN" altLang="en-US"/>
              <a:t>在统一的</a:t>
            </a:r>
            <a:r>
              <a:rPr lang="en-US" altLang="zh-CN"/>
              <a:t>MIPS</a:t>
            </a:r>
            <a:r>
              <a:rPr lang="zh-CN" altLang="en-US"/>
              <a:t>仿真器上，按统一给定的文法和测试程序生成目标代码，优化方法和手段不限，在运行结果正确的前提下，运行效率最高的</a:t>
            </a:r>
            <a:r>
              <a:rPr lang="en-US" altLang="zh-CN"/>
              <a:t>50~100</a:t>
            </a:r>
            <a:r>
              <a:rPr lang="zh-CN" altLang="en-US"/>
              <a:t>名同学可以申优，“跑的越快分数越高”</a:t>
            </a:r>
            <a:endParaRPr lang="en-US" altLang="zh-CN"/>
          </a:p>
          <a:p>
            <a:pPr lvl="1"/>
            <a:r>
              <a:rPr lang="zh-CN" altLang="en-US"/>
              <a:t>是</a:t>
            </a:r>
            <a:r>
              <a:rPr lang="zh-CN" altLang="en-US" b="1">
                <a:solidFill>
                  <a:srgbClr val="FF0000"/>
                </a:solidFill>
              </a:rPr>
              <a:t>全国首例</a:t>
            </a:r>
            <a:r>
              <a:rPr lang="zh-CN" altLang="en-US"/>
              <a:t>将优化和竞速结合后落实到编译课程设计当中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400</a:t>
            </a:r>
            <a:r>
              <a:rPr lang="zh-CN" altLang="en-US"/>
              <a:t>名同学中，近</a:t>
            </a:r>
            <a:r>
              <a:rPr lang="en-US" altLang="zh-CN"/>
              <a:t>300</a:t>
            </a:r>
            <a:r>
              <a:rPr lang="zh-CN" altLang="en-US"/>
              <a:t>人参加了竞速排名，</a:t>
            </a:r>
            <a:r>
              <a:rPr lang="en-US" altLang="zh-CN"/>
              <a:t>95%</a:t>
            </a:r>
            <a:r>
              <a:rPr lang="zh-CN" altLang="en-US"/>
              <a:t>的同学都成功正确运行了测试程序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同学反馈效果非常好，当年对申优结果的申诉几乎没有</a:t>
            </a:r>
          </a:p>
        </p:txBody>
      </p:sp>
    </p:spTree>
    <p:extLst>
      <p:ext uri="{BB962C8B-B14F-4D97-AF65-F5344CB8AC3E}">
        <p14:creationId xmlns:p14="http://schemas.microsoft.com/office/powerpoint/2010/main" val="112605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27C75-B496-4687-9BA7-E248DE02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152054"/>
            <a:ext cx="10515600" cy="1325563"/>
          </a:xfrm>
        </p:spPr>
        <p:txBody>
          <a:bodyPr/>
          <a:lstStyle/>
          <a:p>
            <a:r>
              <a:rPr lang="zh-CN" altLang="en-US"/>
              <a:t>编译课程设计</a:t>
            </a:r>
            <a:r>
              <a:rPr lang="en-US" altLang="zh-CN"/>
              <a:t>-</a:t>
            </a:r>
            <a:r>
              <a:rPr lang="zh-CN" altLang="en-US"/>
              <a:t>竞速排名要求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28609-976F-44F6-BF47-0DED7A5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1484244"/>
            <a:ext cx="11357113" cy="511534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对</a:t>
            </a:r>
            <a:r>
              <a:rPr lang="en-US" altLang="zh-CN"/>
              <a:t>PL0</a:t>
            </a:r>
            <a:r>
              <a:rPr lang="zh-CN" altLang="en-US"/>
              <a:t>或者</a:t>
            </a:r>
            <a:r>
              <a:rPr lang="en-US" altLang="zh-CN"/>
              <a:t>C0</a:t>
            </a:r>
            <a:r>
              <a:rPr lang="zh-CN" altLang="en-US"/>
              <a:t>语言编写的源程序，经过语法语义分析后，要求生成中间代码（四元式），在中间代码上进行优化，生成</a:t>
            </a:r>
            <a:r>
              <a:rPr lang="en-US" altLang="zh-CN" b="1">
                <a:solidFill>
                  <a:srgbClr val="FF0000"/>
                </a:solidFill>
              </a:rPr>
              <a:t>MIPS</a:t>
            </a:r>
            <a:r>
              <a:rPr lang="zh-CN" altLang="en-US" b="1">
                <a:solidFill>
                  <a:srgbClr val="FF0000"/>
                </a:solidFill>
              </a:rPr>
              <a:t>汇编代码</a:t>
            </a:r>
            <a:endParaRPr lang="en-US" altLang="zh-CN" b="1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en-US" altLang="zh-CN"/>
              <a:t>MIPS</a:t>
            </a:r>
            <a:r>
              <a:rPr lang="zh-CN" altLang="en-US"/>
              <a:t>汇编代码将在</a:t>
            </a:r>
            <a:r>
              <a:rPr lang="en-US" altLang="zh-CN" b="1">
                <a:solidFill>
                  <a:srgbClr val="FF0000"/>
                </a:solidFill>
              </a:rPr>
              <a:t>MARS</a:t>
            </a:r>
            <a:r>
              <a:rPr lang="zh-CN" altLang="en-US" b="1">
                <a:solidFill>
                  <a:srgbClr val="FF0000"/>
                </a:solidFill>
              </a:rPr>
              <a:t>仿真器</a:t>
            </a:r>
            <a:r>
              <a:rPr lang="zh-CN" altLang="en-US"/>
              <a:t>上运行，对同一测试程序，通过统计被执行指令的时钟周期总数，按照从小到大进行排名，</a:t>
            </a:r>
            <a:r>
              <a:rPr lang="zh-CN" altLang="en-US" b="1">
                <a:solidFill>
                  <a:srgbClr val="FF0000"/>
                </a:solidFill>
              </a:rPr>
              <a:t>排在前</a:t>
            </a:r>
            <a:r>
              <a:rPr lang="en-US" altLang="zh-CN" b="1">
                <a:solidFill>
                  <a:srgbClr val="FF0000"/>
                </a:solidFill>
              </a:rPr>
              <a:t>20%</a:t>
            </a:r>
            <a:r>
              <a:rPr lang="zh-CN" altLang="en-US" b="1">
                <a:solidFill>
                  <a:srgbClr val="FF0000"/>
                </a:solidFill>
              </a:rPr>
              <a:t>左右</a:t>
            </a:r>
            <a:r>
              <a:rPr lang="zh-CN" altLang="en-US"/>
              <a:t>的同学才有资格获得优秀成绩</a:t>
            </a:r>
            <a:endParaRPr lang="en-US" altLang="zh-CN"/>
          </a:p>
          <a:p>
            <a:pPr lvl="1"/>
            <a:r>
              <a:rPr lang="zh-CN" altLang="en-US"/>
              <a:t>排名越高得分越高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不指定代码优化的具体方法，同学可以自由发挥，仅根据理论课教学内容提供以下建议</a:t>
            </a:r>
            <a:endParaRPr lang="en-US" altLang="zh-CN"/>
          </a:p>
          <a:p>
            <a:pPr lvl="1"/>
            <a:r>
              <a:rPr lang="zh-CN" altLang="en-US"/>
              <a:t>通过全局数据流分析方法构建变量冲突图，用图着色方法进行全局寄存器分配</a:t>
            </a:r>
            <a:endParaRPr lang="en-US" altLang="zh-CN"/>
          </a:p>
          <a:p>
            <a:pPr lvl="1"/>
            <a:r>
              <a:rPr lang="zh-CN" altLang="en-US"/>
              <a:t>适当的循环优化，例如循环展开、循环不变量外提，等</a:t>
            </a:r>
            <a:endParaRPr lang="en-US" altLang="zh-CN"/>
          </a:p>
          <a:p>
            <a:pPr lvl="1"/>
            <a:r>
              <a:rPr lang="zh-CN" altLang="en-US"/>
              <a:t>用</a:t>
            </a:r>
            <a:r>
              <a:rPr lang="en-US" altLang="zh-CN"/>
              <a:t>DAG</a:t>
            </a:r>
            <a:r>
              <a:rPr lang="zh-CN" altLang="en-US"/>
              <a:t>图进行局部公共子表达式删除</a:t>
            </a:r>
            <a:endParaRPr lang="en-US" altLang="zh-CN"/>
          </a:p>
          <a:p>
            <a:pPr lvl="1"/>
            <a:r>
              <a:rPr lang="zh-CN" altLang="en-US"/>
              <a:t>代码内联、窥孔优化、常量传播，等</a:t>
            </a:r>
            <a:endParaRPr lang="en-US" altLang="zh-CN"/>
          </a:p>
          <a:p>
            <a:pPr lvl="1"/>
            <a:r>
              <a:rPr lang="zh-CN" altLang="en-US"/>
              <a:t>用寄存器池管理和使用临时寄存器，等</a:t>
            </a:r>
          </a:p>
        </p:txBody>
      </p:sp>
    </p:spTree>
    <p:extLst>
      <p:ext uri="{BB962C8B-B14F-4D97-AF65-F5344CB8AC3E}">
        <p14:creationId xmlns:p14="http://schemas.microsoft.com/office/powerpoint/2010/main" val="163206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4F1F-BAE6-4D5A-9515-7A8C18A4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后继的问题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527BB-E663-4247-A087-2FC82823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除了申优考查，其他考查，例如词法、语法等等，都应该尽快自动化和客观化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需要有效的作业提交和考查平台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需要有效的防抄袭机制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654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49DF3-17BE-4F5A-8F4A-1559A12F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3C5A8-A334-4B11-BBE2-C4A54E70D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编译原理</a:t>
            </a:r>
            <a:r>
              <a:rPr lang="en-US" altLang="zh-CN"/>
              <a:t>》</a:t>
            </a:r>
            <a:r>
              <a:rPr lang="zh-CN" altLang="en-US"/>
              <a:t>课程的定位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《</a:t>
            </a:r>
            <a:r>
              <a:rPr lang="zh-CN" altLang="en-US"/>
              <a:t>编译课程设计</a:t>
            </a:r>
            <a:r>
              <a:rPr lang="en-US" altLang="zh-CN"/>
              <a:t>》</a:t>
            </a:r>
            <a:r>
              <a:rPr lang="zh-CN" altLang="en-US"/>
              <a:t>锻炼的是学生的什么能力？</a:t>
            </a:r>
            <a:endParaRPr lang="en-US" altLang="zh-CN"/>
          </a:p>
          <a:p>
            <a:endParaRPr lang="en-US" altLang="zh-CN"/>
          </a:p>
          <a:p>
            <a:r>
              <a:rPr lang="zh-CN" altLang="en-US" b="1">
                <a:solidFill>
                  <a:srgbClr val="FF0000"/>
                </a:solidFill>
              </a:rPr>
              <a:t>有关“编译大赛”的一些体验和思考</a:t>
            </a:r>
          </a:p>
        </p:txBody>
      </p:sp>
    </p:spTree>
    <p:extLst>
      <p:ext uri="{BB962C8B-B14F-4D97-AF65-F5344CB8AC3E}">
        <p14:creationId xmlns:p14="http://schemas.microsoft.com/office/powerpoint/2010/main" val="258739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5999C-D85B-48A5-8D17-4330A7B6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有关“编译大赛”的一些体验和思考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FB764-BA9B-48E2-A230-D7FE6E81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/>
              <a:t>2020</a:t>
            </a:r>
            <a:r>
              <a:rPr lang="zh-CN" altLang="en-US"/>
              <a:t>年的全国编译大赛，基本采用了北航的编译课设系统</a:t>
            </a:r>
            <a:endParaRPr lang="en-US" altLang="zh-CN"/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查重欠缺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endParaRPr lang="en-US" altLang="zh-CN"/>
          </a:p>
          <a:p>
            <a:r>
              <a:rPr lang="zh-CN" altLang="en-US"/>
              <a:t>类</a:t>
            </a:r>
            <a:r>
              <a:rPr lang="en-US" altLang="zh-CN"/>
              <a:t>C</a:t>
            </a:r>
            <a:r>
              <a:rPr lang="zh-CN" altLang="en-US"/>
              <a:t>语言</a:t>
            </a:r>
            <a:r>
              <a:rPr lang="en-US" altLang="zh-CN"/>
              <a:t>+ARM</a:t>
            </a:r>
            <a:r>
              <a:rPr lang="zh-CN" altLang="en-US"/>
              <a:t>树莓派开发板</a:t>
            </a:r>
            <a:endParaRPr lang="en-US" altLang="zh-CN"/>
          </a:p>
          <a:p>
            <a:pPr lvl="1"/>
            <a:r>
              <a:rPr lang="zh-CN" altLang="en-US"/>
              <a:t>如何</a:t>
            </a:r>
            <a:r>
              <a:rPr lang="zh-CN" altLang="en-US" b="1">
                <a:solidFill>
                  <a:srgbClr val="FF0000"/>
                </a:solidFill>
              </a:rPr>
              <a:t>合理利用</a:t>
            </a:r>
            <a:r>
              <a:rPr lang="zh-CN" altLang="en-US"/>
              <a:t>树莓派上</a:t>
            </a:r>
            <a:r>
              <a:rPr lang="en-US" altLang="zh-CN"/>
              <a:t>ARM</a:t>
            </a:r>
            <a:r>
              <a:rPr lang="zh-CN" altLang="en-US"/>
              <a:t>芯片的算力？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文法测试用例</a:t>
            </a:r>
            <a:r>
              <a:rPr lang="en-US" altLang="zh-CN"/>
              <a:t>+</a:t>
            </a:r>
            <a:r>
              <a:rPr lang="zh-CN" altLang="en-US"/>
              <a:t>性能测试用例</a:t>
            </a:r>
            <a:endParaRPr lang="en-US" altLang="zh-CN"/>
          </a:p>
          <a:p>
            <a:pPr lvl="1"/>
            <a:r>
              <a:rPr lang="zh-CN" altLang="en-US"/>
              <a:t>文法测试用例是否</a:t>
            </a:r>
            <a:r>
              <a:rPr lang="zh-CN" altLang="en-US" b="1">
                <a:solidFill>
                  <a:srgbClr val="FF0000"/>
                </a:solidFill>
              </a:rPr>
              <a:t>覆盖性</a:t>
            </a:r>
            <a:r>
              <a:rPr lang="zh-CN" altLang="en-US"/>
              <a:t>充分？</a:t>
            </a:r>
            <a:endParaRPr lang="en-US" altLang="zh-CN"/>
          </a:p>
          <a:p>
            <a:pPr lvl="1"/>
            <a:r>
              <a:rPr lang="zh-CN" altLang="en-US"/>
              <a:t>性能测试用例是否</a:t>
            </a:r>
            <a:r>
              <a:rPr lang="zh-CN" altLang="en-US" b="1">
                <a:solidFill>
                  <a:srgbClr val="FF0000"/>
                </a:solidFill>
              </a:rPr>
              <a:t>代表性</a:t>
            </a:r>
            <a:r>
              <a:rPr lang="zh-CN" altLang="en-US"/>
              <a:t>充分？</a:t>
            </a:r>
            <a:endParaRPr lang="en-US" altLang="zh-CN"/>
          </a:p>
          <a:p>
            <a:pPr lvl="1"/>
            <a:r>
              <a:rPr lang="zh-CN" altLang="en-US"/>
              <a:t>性能测试</a:t>
            </a:r>
            <a:r>
              <a:rPr lang="zh-CN" altLang="en-US" b="1">
                <a:solidFill>
                  <a:srgbClr val="FF0000"/>
                </a:solidFill>
              </a:rPr>
              <a:t>排名算法是否公平</a:t>
            </a:r>
            <a:r>
              <a:rPr lang="zh-CN" altLang="en-US"/>
              <a:t>？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编译课堂教学过程中，</a:t>
            </a:r>
            <a:r>
              <a:rPr lang="zh-CN" altLang="en-US" b="1">
                <a:solidFill>
                  <a:srgbClr val="FF0000"/>
                </a:solidFill>
              </a:rPr>
              <a:t>如果同学没有系统的掌握代码优化技术</a:t>
            </a:r>
            <a:r>
              <a:rPr lang="zh-CN" altLang="en-US"/>
              <a:t>，如何参赛？</a:t>
            </a:r>
            <a:endParaRPr lang="en-US" altLang="zh-CN"/>
          </a:p>
          <a:p>
            <a:pPr lvl="1"/>
            <a:r>
              <a:rPr lang="zh-CN" altLang="en-US"/>
              <a:t>中间代码为什么推荐使用</a:t>
            </a:r>
            <a:r>
              <a:rPr lang="en-US" altLang="zh-CN"/>
              <a:t>SSA</a:t>
            </a:r>
            <a:r>
              <a:rPr lang="zh-CN" altLang="en-US"/>
              <a:t>形式？</a:t>
            </a:r>
            <a:endParaRPr lang="en-US" altLang="zh-CN"/>
          </a:p>
          <a:p>
            <a:pPr lvl="1"/>
            <a:r>
              <a:rPr lang="zh-CN" altLang="en-US"/>
              <a:t>数据流分析如何实现？</a:t>
            </a:r>
            <a:endParaRPr lang="en-US" altLang="zh-CN"/>
          </a:p>
          <a:p>
            <a:pPr lvl="1"/>
            <a:r>
              <a:rPr lang="zh-CN" altLang="en-US"/>
              <a:t>如何选择在目标体系结构上可以高效运行的代码组合？</a:t>
            </a:r>
          </a:p>
        </p:txBody>
      </p:sp>
    </p:spTree>
    <p:extLst>
      <p:ext uri="{BB962C8B-B14F-4D97-AF65-F5344CB8AC3E}">
        <p14:creationId xmlns:p14="http://schemas.microsoft.com/office/powerpoint/2010/main" val="27628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BE055-9E61-4CEB-9663-D7CFABFC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02A88-3DE5-46E0-B2C6-DA04326E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181895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49DF3-17BE-4F5A-8F4A-1559A12F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3C5A8-A334-4B11-BBE2-C4A54E70D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编译原理</a:t>
            </a:r>
            <a:r>
              <a:rPr lang="en-US" altLang="zh-CN"/>
              <a:t>》</a:t>
            </a:r>
            <a:r>
              <a:rPr lang="zh-CN" altLang="en-US"/>
              <a:t>课程的定位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《</a:t>
            </a:r>
            <a:r>
              <a:rPr lang="zh-CN" altLang="en-US"/>
              <a:t>编译课程设计</a:t>
            </a:r>
            <a:r>
              <a:rPr lang="en-US" altLang="zh-CN"/>
              <a:t>》</a:t>
            </a:r>
            <a:r>
              <a:rPr lang="zh-CN" altLang="en-US"/>
              <a:t>锻炼的是学生的什么能力？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有关“编译大赛”的一些体验和思考</a:t>
            </a:r>
          </a:p>
        </p:txBody>
      </p:sp>
    </p:spTree>
    <p:extLst>
      <p:ext uri="{BB962C8B-B14F-4D97-AF65-F5344CB8AC3E}">
        <p14:creationId xmlns:p14="http://schemas.microsoft.com/office/powerpoint/2010/main" val="420081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CCC91-CA36-4AD7-8BC4-24A37FC0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编译原理</a:t>
            </a:r>
            <a:r>
              <a:rPr lang="en-US" altLang="zh-CN"/>
              <a:t>》</a:t>
            </a:r>
            <a:r>
              <a:rPr lang="zh-CN" altLang="en-US"/>
              <a:t>课程的定位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6EE40-4ED7-4313-AD33-5EDEF6C4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0865" cy="4351338"/>
          </a:xfrm>
        </p:spPr>
        <p:txBody>
          <a:bodyPr/>
          <a:lstStyle/>
          <a:p>
            <a:r>
              <a:rPr lang="zh-CN" altLang="en-US"/>
              <a:t>在北航本科“</a:t>
            </a:r>
            <a:r>
              <a:rPr lang="zh-CN" altLang="en-US" b="1">
                <a:solidFill>
                  <a:srgbClr val="FF0000"/>
                </a:solidFill>
              </a:rPr>
              <a:t>计算机</a:t>
            </a:r>
            <a:r>
              <a:rPr lang="zh-CN" altLang="en-US"/>
              <a:t>基础能力建设”体系中，</a:t>
            </a:r>
            <a:r>
              <a:rPr lang="en-US" altLang="zh-CN"/>
              <a:t>《</a:t>
            </a:r>
            <a:r>
              <a:rPr lang="zh-CN" altLang="en-US"/>
              <a:t>编译原理</a:t>
            </a:r>
            <a:r>
              <a:rPr lang="en-US" altLang="zh-CN"/>
              <a:t>》</a:t>
            </a:r>
            <a:r>
              <a:rPr lang="zh-CN" altLang="en-US"/>
              <a:t>课程的定位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在“</a:t>
            </a:r>
            <a:r>
              <a:rPr lang="zh-CN" altLang="en-US" b="1">
                <a:solidFill>
                  <a:srgbClr val="FF0000"/>
                </a:solidFill>
              </a:rPr>
              <a:t>软件</a:t>
            </a:r>
            <a:r>
              <a:rPr lang="zh-CN" altLang="en-US"/>
              <a:t>基础能力建设”体系中，</a:t>
            </a:r>
            <a:r>
              <a:rPr lang="en-US" altLang="zh-CN"/>
              <a:t> 《</a:t>
            </a:r>
            <a:r>
              <a:rPr lang="zh-CN" altLang="en-US"/>
              <a:t>编译原理</a:t>
            </a:r>
            <a:r>
              <a:rPr lang="en-US" altLang="zh-CN"/>
              <a:t>》</a:t>
            </a:r>
            <a:r>
              <a:rPr lang="zh-CN" altLang="en-US"/>
              <a:t>课程的定位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A35A8F-14CC-43B6-94C7-D195CFEF912F}"/>
              </a:ext>
            </a:extLst>
          </p:cNvPr>
          <p:cNvSpPr txBox="1"/>
          <p:nvPr/>
        </p:nvSpPr>
        <p:spPr>
          <a:xfrm>
            <a:off x="1617785" y="2616590"/>
            <a:ext cx="140676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计算机组成</a:t>
            </a:r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E971C4-AA7D-4B76-BA6B-2F8CFC6B6592}"/>
              </a:ext>
            </a:extLst>
          </p:cNvPr>
          <p:cNvSpPr txBox="1"/>
          <p:nvPr/>
        </p:nvSpPr>
        <p:spPr>
          <a:xfrm>
            <a:off x="4164038" y="2616589"/>
            <a:ext cx="140676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操作系统</a:t>
            </a:r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D96EC5-67D2-4BA9-8B75-A84E1782CBA5}"/>
              </a:ext>
            </a:extLst>
          </p:cNvPr>
          <p:cNvSpPr txBox="1"/>
          <p:nvPr/>
        </p:nvSpPr>
        <p:spPr>
          <a:xfrm>
            <a:off x="6665742" y="2616589"/>
            <a:ext cx="3295941" cy="64633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编译原理</a:t>
            </a:r>
            <a:endParaRPr lang="en-US" altLang="zh-CN"/>
          </a:p>
          <a:p>
            <a:pPr algn="ctr"/>
            <a:r>
              <a:rPr lang="zh-CN" altLang="en-US"/>
              <a:t>（</a:t>
            </a:r>
            <a:r>
              <a:rPr lang="zh-CN" altLang="en-US" b="1"/>
              <a:t>面向特定微处理器体系结构</a:t>
            </a:r>
            <a:r>
              <a:rPr lang="zh-CN" altLang="en-US"/>
              <a:t>）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F6F27C8-6EC6-4A38-97CF-2478A0E3DB9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24554" y="2939755"/>
            <a:ext cx="11394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5624FEF-93C9-4CF8-9061-4CDA01D78614}"/>
              </a:ext>
            </a:extLst>
          </p:cNvPr>
          <p:cNvCxnSpPr>
            <a:cxnSpLocks/>
          </p:cNvCxnSpPr>
          <p:nvPr/>
        </p:nvCxnSpPr>
        <p:spPr>
          <a:xfrm flipV="1">
            <a:off x="5570807" y="2939753"/>
            <a:ext cx="10949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0B8C88B-8429-4FDB-9FA2-6970958FB4F1}"/>
              </a:ext>
            </a:extLst>
          </p:cNvPr>
          <p:cNvSpPr txBox="1"/>
          <p:nvPr/>
        </p:nvSpPr>
        <p:spPr>
          <a:xfrm>
            <a:off x="1617785" y="4895556"/>
            <a:ext cx="140676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C</a:t>
            </a:r>
            <a:r>
              <a:rPr lang="zh-CN" altLang="en-US"/>
              <a:t>语言程序设计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E1400F-F1F9-4DD5-8A25-816E464F8570}"/>
              </a:ext>
            </a:extLst>
          </p:cNvPr>
          <p:cNvSpPr txBox="1"/>
          <p:nvPr/>
        </p:nvSpPr>
        <p:spPr>
          <a:xfrm>
            <a:off x="3868616" y="4895556"/>
            <a:ext cx="140676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数据结构与算法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1F7B83-40CB-4C7C-86B5-993CA6EBEB45}"/>
              </a:ext>
            </a:extLst>
          </p:cNvPr>
          <p:cNvSpPr txBox="1"/>
          <p:nvPr/>
        </p:nvSpPr>
        <p:spPr>
          <a:xfrm>
            <a:off x="6119447" y="4895556"/>
            <a:ext cx="2475913" cy="64633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编译原理</a:t>
            </a:r>
            <a:endParaRPr lang="en-US" altLang="zh-CN"/>
          </a:p>
          <a:p>
            <a:pPr algn="ctr"/>
            <a:r>
              <a:rPr lang="zh-CN" altLang="en-US"/>
              <a:t>（</a:t>
            </a:r>
            <a:r>
              <a:rPr lang="zh-CN" altLang="en-US" b="1">
                <a:solidFill>
                  <a:srgbClr val="FF0000"/>
                </a:solidFill>
              </a:rPr>
              <a:t>程序设计语言原理</a:t>
            </a:r>
            <a:r>
              <a:rPr lang="zh-CN" altLang="en-US"/>
              <a:t>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699799-DC29-45E8-82F7-97D8BDF0E6D5}"/>
              </a:ext>
            </a:extLst>
          </p:cNvPr>
          <p:cNvSpPr txBox="1"/>
          <p:nvPr/>
        </p:nvSpPr>
        <p:spPr>
          <a:xfrm>
            <a:off x="9388868" y="4895556"/>
            <a:ext cx="140676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软件工程</a:t>
            </a:r>
            <a:endParaRPr lang="en-US" altLang="zh-CN"/>
          </a:p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A9B26E-9A3B-483D-BE10-60DF8682101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024554" y="5218721"/>
            <a:ext cx="8440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95DFDE7-BDD2-4073-810A-FD0D95175E89}"/>
              </a:ext>
            </a:extLst>
          </p:cNvPr>
          <p:cNvCxnSpPr>
            <a:cxnSpLocks/>
          </p:cNvCxnSpPr>
          <p:nvPr/>
        </p:nvCxnSpPr>
        <p:spPr>
          <a:xfrm>
            <a:off x="5260439" y="5218720"/>
            <a:ext cx="8440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D1DE7DA-6C61-42CA-A5DA-CB3F71BD733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595360" y="5218722"/>
            <a:ext cx="793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03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381D6-382E-4BA6-99F8-B3BBBA75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编译原理</a:t>
            </a:r>
            <a:r>
              <a:rPr lang="en-US" altLang="zh-CN"/>
              <a:t>》</a:t>
            </a:r>
            <a:r>
              <a:rPr lang="zh-CN" altLang="en-US"/>
              <a:t>课程汇集了庞大的知识点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28C6A-E95B-47AA-A1C5-82CFE0486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81714" cy="49128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形式语言与自动机（</a:t>
            </a:r>
            <a:r>
              <a:rPr lang="zh-CN" altLang="en-US" b="1">
                <a:solidFill>
                  <a:srgbClr val="FF0000"/>
                </a:solidFill>
              </a:rPr>
              <a:t>离散数学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乔姆斯基文法类型、正则表达式、有穷自动机、下推自动机，等</a:t>
            </a:r>
            <a:endParaRPr lang="en-US" altLang="zh-CN"/>
          </a:p>
          <a:p>
            <a:r>
              <a:rPr lang="zh-CN" altLang="en-US"/>
              <a:t>数据结构与算法（</a:t>
            </a:r>
            <a:r>
              <a:rPr lang="zh-CN" altLang="en-US" b="1">
                <a:solidFill>
                  <a:srgbClr val="FF0000"/>
                </a:solidFill>
              </a:rPr>
              <a:t>数据结构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树、</a:t>
            </a:r>
            <a:r>
              <a:rPr lang="en-US" altLang="zh-CN"/>
              <a:t>DAG</a:t>
            </a:r>
            <a:r>
              <a:rPr lang="zh-CN" altLang="en-US"/>
              <a:t>图、广义表、栈、堆、散列、排序、查找、字符串处理、文件处理等</a:t>
            </a:r>
            <a:endParaRPr lang="en-US" altLang="zh-CN"/>
          </a:p>
          <a:p>
            <a:r>
              <a:rPr lang="zh-CN" altLang="en-US"/>
              <a:t>程序加载与运行（</a:t>
            </a:r>
            <a:r>
              <a:rPr lang="zh-CN" altLang="en-US" b="1">
                <a:solidFill>
                  <a:srgbClr val="FF0000"/>
                </a:solidFill>
              </a:rPr>
              <a:t>操作系统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程序的加载和运行原理</a:t>
            </a:r>
            <a:endParaRPr lang="en-US" altLang="zh-CN"/>
          </a:p>
          <a:p>
            <a:pPr lvl="1"/>
            <a:r>
              <a:rPr lang="zh-CN" altLang="en-US"/>
              <a:t>虚拟内存管理</a:t>
            </a:r>
            <a:endParaRPr lang="en-US" altLang="zh-CN"/>
          </a:p>
          <a:p>
            <a:pPr lvl="1"/>
            <a:r>
              <a:rPr lang="zh-CN" altLang="en-US"/>
              <a:t>进程与线程，等</a:t>
            </a:r>
            <a:endParaRPr lang="en-US" altLang="zh-CN"/>
          </a:p>
          <a:p>
            <a:r>
              <a:rPr lang="zh-CN" altLang="en-US" b="1">
                <a:solidFill>
                  <a:srgbClr val="FF0000"/>
                </a:solidFill>
              </a:rPr>
              <a:t>程序设计语言原理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静态编译、解释器、虚拟机</a:t>
            </a:r>
            <a:endParaRPr lang="en-US" altLang="zh-CN"/>
          </a:p>
          <a:p>
            <a:pPr lvl="1"/>
            <a:r>
              <a:rPr lang="zh-CN" altLang="en-US"/>
              <a:t>结构化编程原理、面向对象编程原理</a:t>
            </a:r>
            <a:endParaRPr lang="en-US" altLang="zh-CN"/>
          </a:p>
          <a:p>
            <a:pPr lvl="1"/>
            <a:r>
              <a:rPr lang="zh-CN" altLang="en-US"/>
              <a:t>分程序结构与</a:t>
            </a:r>
            <a:r>
              <a:rPr lang="en-US" altLang="zh-CN"/>
              <a:t>lambda</a:t>
            </a:r>
            <a:r>
              <a:rPr lang="zh-CN" altLang="en-US"/>
              <a:t>表达式</a:t>
            </a:r>
            <a:endParaRPr lang="en-US" altLang="zh-CN"/>
          </a:p>
          <a:p>
            <a:pPr lvl="1"/>
            <a:r>
              <a:rPr lang="zh-CN" altLang="en-US"/>
              <a:t>控制流与数据流，等</a:t>
            </a:r>
            <a:endParaRPr lang="en-US" altLang="zh-CN"/>
          </a:p>
          <a:p>
            <a:pPr lvl="1"/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9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49DF3-17BE-4F5A-8F4A-1559A12F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3C5A8-A334-4B11-BBE2-C4A54E70D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编译原理</a:t>
            </a:r>
            <a:r>
              <a:rPr lang="en-US" altLang="zh-CN"/>
              <a:t>》</a:t>
            </a:r>
            <a:r>
              <a:rPr lang="zh-CN" altLang="en-US"/>
              <a:t>课程的定位</a:t>
            </a:r>
            <a:endParaRPr lang="en-US" altLang="zh-CN"/>
          </a:p>
          <a:p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</a:rPr>
              <a:t>《</a:t>
            </a:r>
            <a:r>
              <a:rPr lang="zh-CN" altLang="en-US" b="1">
                <a:solidFill>
                  <a:srgbClr val="FF0000"/>
                </a:solidFill>
              </a:rPr>
              <a:t>编译课程设计</a:t>
            </a:r>
            <a:r>
              <a:rPr lang="en-US" altLang="zh-CN" b="1">
                <a:solidFill>
                  <a:srgbClr val="FF0000"/>
                </a:solidFill>
              </a:rPr>
              <a:t>》</a:t>
            </a:r>
            <a:r>
              <a:rPr lang="zh-CN" altLang="en-US" b="1">
                <a:solidFill>
                  <a:srgbClr val="FF0000"/>
                </a:solidFill>
              </a:rPr>
              <a:t>锻炼的是学生的什么能力？</a:t>
            </a:r>
            <a:endParaRPr lang="en-US" altLang="zh-CN" b="1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zh-CN" altLang="en-US"/>
              <a:t>有关“编译大赛”的一些体验和思考</a:t>
            </a:r>
          </a:p>
        </p:txBody>
      </p:sp>
    </p:spTree>
    <p:extLst>
      <p:ext uri="{BB962C8B-B14F-4D97-AF65-F5344CB8AC3E}">
        <p14:creationId xmlns:p14="http://schemas.microsoft.com/office/powerpoint/2010/main" val="108792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01BFD-FFC3-4BDF-B575-5A65520B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13" y="351057"/>
            <a:ext cx="10950526" cy="1325563"/>
          </a:xfrm>
        </p:spPr>
        <p:txBody>
          <a:bodyPr>
            <a:normAutofit/>
          </a:bodyPr>
          <a:lstStyle/>
          <a:p>
            <a:r>
              <a:rPr lang="en-US" altLang="zh-CN"/>
              <a:t>《</a:t>
            </a:r>
            <a:r>
              <a:rPr lang="zh-CN" altLang="en-US"/>
              <a:t>编译课程设计</a:t>
            </a:r>
            <a:r>
              <a:rPr lang="en-US" altLang="zh-CN"/>
              <a:t>》</a:t>
            </a:r>
            <a:r>
              <a:rPr lang="zh-CN" altLang="en-US"/>
              <a:t>锻炼的是学生的什么能力？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697E0-79EF-485F-BBBF-C537EA015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13" y="1853761"/>
            <a:ext cx="11358490" cy="4653182"/>
          </a:xfrm>
        </p:spPr>
        <p:txBody>
          <a:bodyPr>
            <a:normAutofit lnSpcReduction="10000"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基础语言编程能力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C/C++</a:t>
            </a:r>
            <a:r>
              <a:rPr lang="zh-CN" altLang="en-US"/>
              <a:t>，</a:t>
            </a:r>
            <a:r>
              <a:rPr lang="en-US" altLang="zh-CN"/>
              <a:t>4000~5000</a:t>
            </a:r>
            <a:r>
              <a:rPr lang="zh-CN" altLang="en-US"/>
              <a:t>行代码</a:t>
            </a:r>
            <a:endParaRPr lang="en-US" altLang="zh-CN"/>
          </a:p>
          <a:p>
            <a:r>
              <a:rPr lang="zh-CN" altLang="en-US" b="1">
                <a:solidFill>
                  <a:srgbClr val="FF0000"/>
                </a:solidFill>
              </a:rPr>
              <a:t>复杂数据结构和自定义算法</a:t>
            </a:r>
            <a:r>
              <a:rPr lang="zh-CN" altLang="en-US"/>
              <a:t>的设计与实现能力</a:t>
            </a:r>
            <a:endParaRPr lang="en-US" altLang="zh-CN"/>
          </a:p>
          <a:p>
            <a:pPr lvl="1"/>
            <a:r>
              <a:rPr lang="zh-CN" altLang="en-US"/>
              <a:t>树、</a:t>
            </a:r>
            <a:r>
              <a:rPr lang="en-US" altLang="zh-CN"/>
              <a:t>DAG</a:t>
            </a:r>
            <a:r>
              <a:rPr lang="zh-CN" altLang="en-US"/>
              <a:t>图、广义表、栈、堆、散列、排序、查找、字符串处理、文件处理等</a:t>
            </a:r>
            <a:endParaRPr lang="en-US" altLang="zh-CN"/>
          </a:p>
          <a:p>
            <a:r>
              <a:rPr lang="zh-CN" altLang="en-US"/>
              <a:t>个人</a:t>
            </a:r>
            <a:r>
              <a:rPr lang="zh-CN" altLang="en-US" b="1">
                <a:solidFill>
                  <a:srgbClr val="FF0000"/>
                </a:solidFill>
              </a:rPr>
              <a:t>软件工程</a:t>
            </a:r>
            <a:r>
              <a:rPr lang="zh-CN" altLang="en-US"/>
              <a:t>的认知和实施能力</a:t>
            </a:r>
            <a:endParaRPr lang="en-US" altLang="zh-CN"/>
          </a:p>
          <a:p>
            <a:pPr lvl="1"/>
            <a:r>
              <a:rPr lang="zh-CN" altLang="en-US"/>
              <a:t>程序设计、实现、测试</a:t>
            </a:r>
            <a:r>
              <a:rPr lang="en-US" altLang="zh-CN"/>
              <a:t>+</a:t>
            </a:r>
            <a:r>
              <a:rPr lang="zh-CN" altLang="en-US"/>
              <a:t>文档</a:t>
            </a:r>
            <a:endParaRPr lang="en-US" altLang="zh-CN"/>
          </a:p>
          <a:p>
            <a:r>
              <a:rPr lang="zh-CN" altLang="en-US" b="1">
                <a:solidFill>
                  <a:srgbClr val="FF0000"/>
                </a:solidFill>
              </a:rPr>
              <a:t>编译技术</a:t>
            </a:r>
            <a:r>
              <a:rPr lang="zh-CN" altLang="en-US"/>
              <a:t>的掌握和实施能力</a:t>
            </a:r>
            <a:endParaRPr lang="en-US" altLang="zh-CN"/>
          </a:p>
          <a:p>
            <a:pPr lvl="1"/>
            <a:r>
              <a:rPr lang="zh-CN" altLang="en-US"/>
              <a:t>正则表达式</a:t>
            </a:r>
            <a:r>
              <a:rPr lang="en-US" altLang="zh-CN"/>
              <a:t>+</a:t>
            </a:r>
            <a:r>
              <a:rPr lang="zh-CN" altLang="en-US"/>
              <a:t>递归下降文法分析</a:t>
            </a:r>
            <a:endParaRPr lang="en-US" altLang="zh-CN"/>
          </a:p>
          <a:p>
            <a:pPr lvl="1"/>
            <a:r>
              <a:rPr lang="zh-CN" altLang="en-US"/>
              <a:t>中间代码的表达和实现：栈式字节码</a:t>
            </a:r>
            <a:r>
              <a:rPr lang="en-US" altLang="zh-CN"/>
              <a:t>+</a:t>
            </a:r>
            <a:r>
              <a:rPr lang="zh-CN" altLang="en-US"/>
              <a:t>四元式</a:t>
            </a:r>
            <a:endParaRPr lang="en-US" altLang="zh-CN"/>
          </a:p>
          <a:p>
            <a:pPr lvl="1"/>
            <a:r>
              <a:rPr lang="zh-CN" altLang="en-US"/>
              <a:t>控制流分析</a:t>
            </a:r>
            <a:r>
              <a:rPr lang="en-US" altLang="zh-CN"/>
              <a:t>+</a:t>
            </a:r>
            <a:r>
              <a:rPr lang="zh-CN" altLang="en-US"/>
              <a:t>数据流分析</a:t>
            </a:r>
            <a:endParaRPr lang="en-US" altLang="zh-CN"/>
          </a:p>
          <a:p>
            <a:pPr lvl="1"/>
            <a:r>
              <a:rPr lang="zh-CN" altLang="en-US"/>
              <a:t>面向指定体系结构进行优化和代码生成：</a:t>
            </a:r>
            <a:r>
              <a:rPr lang="en-US" altLang="zh-CN"/>
              <a:t>MIPS+X86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4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A9734-3A46-4123-A489-E67DAA6D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北航“编译课程设计”简介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0E64C-02BF-4AC0-A9B6-7556AC513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编译课程设计是编译原理理论课配套的实验课程</a:t>
            </a:r>
            <a:endParaRPr lang="en-US" altLang="zh-CN"/>
          </a:p>
          <a:p>
            <a:pPr lvl="1"/>
            <a:r>
              <a:rPr lang="zh-CN" altLang="en-US"/>
              <a:t>开课时间大三（上）</a:t>
            </a:r>
            <a:endParaRPr lang="en-US" altLang="zh-CN"/>
          </a:p>
          <a:p>
            <a:pPr lvl="1"/>
            <a:r>
              <a:rPr lang="en-US" altLang="zh-CN"/>
              <a:t>50</a:t>
            </a:r>
            <a:r>
              <a:rPr lang="zh-CN" altLang="en-US"/>
              <a:t>机时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要求同学独立完成一个小型编译系统</a:t>
            </a:r>
            <a:endParaRPr lang="en-US" altLang="zh-CN"/>
          </a:p>
          <a:p>
            <a:pPr lvl="1"/>
            <a:r>
              <a:rPr lang="zh-CN" altLang="en-US"/>
              <a:t>代码规模</a:t>
            </a:r>
            <a:r>
              <a:rPr lang="en-US" altLang="zh-CN"/>
              <a:t>4~5K</a:t>
            </a:r>
            <a:r>
              <a:rPr lang="zh-CN" altLang="en-US"/>
              <a:t>行</a:t>
            </a:r>
            <a:r>
              <a:rPr lang="en-US" altLang="zh-CN"/>
              <a:t>C/C++</a:t>
            </a:r>
            <a:r>
              <a:rPr lang="zh-CN" altLang="en-US"/>
              <a:t>代码</a:t>
            </a:r>
            <a:endParaRPr lang="en-US" altLang="zh-CN"/>
          </a:p>
          <a:p>
            <a:pPr lvl="1"/>
            <a:r>
              <a:rPr lang="zh-CN" altLang="en-US"/>
              <a:t>大部分同学可以自行完成：“</a:t>
            </a:r>
            <a:r>
              <a:rPr lang="zh-CN" altLang="en-US" b="1">
                <a:solidFill>
                  <a:srgbClr val="FF0000"/>
                </a:solidFill>
              </a:rPr>
              <a:t>四元式的设计与实现</a:t>
            </a:r>
            <a:r>
              <a:rPr lang="zh-CN" altLang="en-US"/>
              <a:t>”、</a:t>
            </a:r>
            <a:r>
              <a:rPr lang="en-US" altLang="zh-CN" b="1">
                <a:solidFill>
                  <a:srgbClr val="FF0000"/>
                </a:solidFill>
              </a:rPr>
              <a:t>DAG</a:t>
            </a:r>
            <a:r>
              <a:rPr lang="zh-CN" altLang="en-US" b="1">
                <a:solidFill>
                  <a:srgbClr val="FF0000"/>
                </a:solidFill>
              </a:rPr>
              <a:t>图优化</a:t>
            </a:r>
            <a:r>
              <a:rPr lang="en-US" altLang="zh-CN" b="1">
                <a:solidFill>
                  <a:srgbClr val="FF0000"/>
                </a:solidFill>
              </a:rPr>
              <a:t>(LCSE)</a:t>
            </a:r>
            <a:r>
              <a:rPr lang="zh-CN" altLang="en-US"/>
              <a:t>、</a:t>
            </a:r>
            <a:r>
              <a:rPr lang="zh-CN" altLang="en-US" b="1">
                <a:solidFill>
                  <a:srgbClr val="FF0000"/>
                </a:solidFill>
              </a:rPr>
              <a:t>活跃变量分析</a:t>
            </a:r>
            <a:r>
              <a:rPr lang="en-US" altLang="zh-CN" b="1">
                <a:solidFill>
                  <a:srgbClr val="FF0000"/>
                </a:solidFill>
              </a:rPr>
              <a:t>/</a:t>
            </a:r>
            <a:r>
              <a:rPr lang="zh-CN" altLang="en-US" b="1">
                <a:solidFill>
                  <a:srgbClr val="FF0000"/>
                </a:solidFill>
              </a:rPr>
              <a:t>到达</a:t>
            </a:r>
            <a:r>
              <a:rPr lang="en-US" altLang="zh-CN" b="1">
                <a:solidFill>
                  <a:srgbClr val="FF0000"/>
                </a:solidFill>
              </a:rPr>
              <a:t>-</a:t>
            </a:r>
            <a:r>
              <a:rPr lang="zh-CN" altLang="en-US" b="1">
                <a:solidFill>
                  <a:srgbClr val="FF0000"/>
                </a:solidFill>
              </a:rPr>
              <a:t>定义分析</a:t>
            </a:r>
            <a:r>
              <a:rPr lang="zh-CN" altLang="en-US"/>
              <a:t>（全局数据流分析）、</a:t>
            </a:r>
            <a:r>
              <a:rPr lang="zh-CN" altLang="en-US" b="1">
                <a:solidFill>
                  <a:srgbClr val="FF0000"/>
                </a:solidFill>
              </a:rPr>
              <a:t>全局寄存器的图着色分配</a:t>
            </a:r>
            <a:r>
              <a:rPr lang="zh-CN" altLang="en-US"/>
              <a:t>、</a:t>
            </a:r>
            <a:r>
              <a:rPr lang="zh-CN" altLang="en-US" b="1">
                <a:solidFill>
                  <a:srgbClr val="FF0000"/>
                </a:solidFill>
              </a:rPr>
              <a:t>临时寄存器池</a:t>
            </a:r>
            <a:r>
              <a:rPr lang="zh-CN" altLang="en-US"/>
              <a:t>、</a:t>
            </a:r>
            <a:r>
              <a:rPr lang="zh-CN" altLang="en-US" b="1">
                <a:solidFill>
                  <a:srgbClr val="FF0000"/>
                </a:solidFill>
              </a:rPr>
              <a:t>窥孔优化</a:t>
            </a:r>
            <a:r>
              <a:rPr lang="zh-CN" altLang="en-US"/>
              <a:t>，等</a:t>
            </a:r>
            <a:endParaRPr lang="en-US" altLang="zh-CN"/>
          </a:p>
          <a:p>
            <a:pPr lvl="1"/>
            <a:r>
              <a:rPr lang="zh-CN" altLang="en-US"/>
              <a:t>是同学当前阶段（乃至整个本科阶段）独立完成的最大规模软件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按阶段考查手段严格、复杂</a:t>
            </a:r>
            <a:endParaRPr lang="en-US" altLang="zh-CN"/>
          </a:p>
          <a:p>
            <a:pPr lvl="1"/>
            <a:r>
              <a:rPr lang="zh-CN" altLang="en-US"/>
              <a:t>每个同学要按阶段进行</a:t>
            </a:r>
            <a:r>
              <a:rPr lang="en-US" altLang="zh-CN"/>
              <a:t>5</a:t>
            </a:r>
            <a:r>
              <a:rPr lang="zh-CN" altLang="en-US"/>
              <a:t>次单独考查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8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11531E72-0A72-4056-A777-97C8785CBDDE}"/>
              </a:ext>
            </a:extLst>
          </p:cNvPr>
          <p:cNvSpPr/>
          <p:nvPr/>
        </p:nvSpPr>
        <p:spPr bwMode="auto">
          <a:xfrm>
            <a:off x="2495550" y="1120775"/>
            <a:ext cx="6840538" cy="431958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a typeface="SimSun" pitchFamily="2" charset="-122"/>
            </a:endParaRPr>
          </a:p>
        </p:txBody>
      </p:sp>
      <p:sp>
        <p:nvSpPr>
          <p:cNvPr id="17413" name="矩形 28">
            <a:extLst>
              <a:ext uri="{FF2B5EF4-FFF2-40B4-BE49-F238E27FC236}">
                <a16:creationId xmlns:a16="http://schemas.microsoft.com/office/drawing/2014/main" id="{D94F58B2-14A9-418E-B0B8-F6136CAC7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6" y="2478089"/>
            <a:ext cx="360363" cy="1755775"/>
          </a:xfrm>
          <a:prstGeom prst="rect">
            <a:avLst/>
          </a:prstGeom>
          <a:solidFill>
            <a:srgbClr val="FCDB9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词法分析</a:t>
            </a:r>
            <a:endParaRPr lang="en-US" altLang="zh-CN" sz="18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cxnSp>
        <p:nvCxnSpPr>
          <p:cNvPr id="17414" name="直接连接符 46">
            <a:extLst>
              <a:ext uri="{FF2B5EF4-FFF2-40B4-BE49-F238E27FC236}">
                <a16:creationId xmlns:a16="http://schemas.microsoft.com/office/drawing/2014/main" id="{52F697EC-5192-44A0-B05F-0E875E47753A}"/>
              </a:ext>
            </a:extLst>
          </p:cNvPr>
          <p:cNvCxnSpPr>
            <a:cxnSpLocks noChangeShapeType="1"/>
            <a:stCxn id="17427" idx="3"/>
            <a:endCxn id="17413" idx="1"/>
          </p:cNvCxnSpPr>
          <p:nvPr/>
        </p:nvCxnSpPr>
        <p:spPr bwMode="auto">
          <a:xfrm>
            <a:off x="3121025" y="3351213"/>
            <a:ext cx="311150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5" name="椭圆 38">
            <a:extLst>
              <a:ext uri="{FF2B5EF4-FFF2-40B4-BE49-F238E27FC236}">
                <a16:creationId xmlns:a16="http://schemas.microsoft.com/office/drawing/2014/main" id="{015C88B7-EC85-42B1-A0D4-DF73A63DD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38" y="1903414"/>
            <a:ext cx="863600" cy="333375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MIPS</a:t>
            </a:r>
            <a:endParaRPr lang="zh-CN" altLang="en-US" sz="1400"/>
          </a:p>
        </p:txBody>
      </p:sp>
      <p:sp>
        <p:nvSpPr>
          <p:cNvPr id="17416" name="椭圆 39">
            <a:extLst>
              <a:ext uri="{FF2B5EF4-FFF2-40B4-BE49-F238E27FC236}">
                <a16:creationId xmlns:a16="http://schemas.microsoft.com/office/drawing/2014/main" id="{D0D796DA-7332-45DB-BD00-DEB22924B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38" y="4746626"/>
            <a:ext cx="863600" cy="360363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PCODE</a:t>
            </a:r>
            <a:endParaRPr lang="zh-CN" altLang="en-US" sz="1400"/>
          </a:p>
        </p:txBody>
      </p:sp>
      <p:sp>
        <p:nvSpPr>
          <p:cNvPr id="17417" name="矩形 28">
            <a:extLst>
              <a:ext uri="{FF2B5EF4-FFF2-40B4-BE49-F238E27FC236}">
                <a16:creationId xmlns:a16="http://schemas.microsoft.com/office/drawing/2014/main" id="{23E35288-6C5F-426D-966D-B168AB5A3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6" y="2478089"/>
            <a:ext cx="360363" cy="1755775"/>
          </a:xfrm>
          <a:prstGeom prst="rect">
            <a:avLst/>
          </a:prstGeom>
          <a:solidFill>
            <a:srgbClr val="FCDB9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语法分析</a:t>
            </a:r>
            <a:endParaRPr lang="en-US" altLang="zh-CN" sz="18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cxnSp>
        <p:nvCxnSpPr>
          <p:cNvPr id="17418" name="直接连接符 46">
            <a:extLst>
              <a:ext uri="{FF2B5EF4-FFF2-40B4-BE49-F238E27FC236}">
                <a16:creationId xmlns:a16="http://schemas.microsoft.com/office/drawing/2014/main" id="{F2E5611D-5506-4B34-8104-36E5A69ECB58}"/>
              </a:ext>
            </a:extLst>
          </p:cNvPr>
          <p:cNvCxnSpPr>
            <a:cxnSpLocks noChangeShapeType="1"/>
            <a:stCxn id="17413" idx="3"/>
            <a:endCxn id="17417" idx="1"/>
          </p:cNvCxnSpPr>
          <p:nvPr/>
        </p:nvCxnSpPr>
        <p:spPr bwMode="auto">
          <a:xfrm>
            <a:off x="3792539" y="3355975"/>
            <a:ext cx="3444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9" name="矩形 28">
            <a:extLst>
              <a:ext uri="{FF2B5EF4-FFF2-40B4-BE49-F238E27FC236}">
                <a16:creationId xmlns:a16="http://schemas.microsoft.com/office/drawing/2014/main" id="{6DE079A1-8803-4DAA-A175-0E910FF61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4" y="1562100"/>
            <a:ext cx="358775" cy="1754188"/>
          </a:xfrm>
          <a:prstGeom prst="rect">
            <a:avLst/>
          </a:prstGeom>
          <a:solidFill>
            <a:srgbClr val="FCDB9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代码生成一</a:t>
            </a:r>
          </a:p>
        </p:txBody>
      </p:sp>
      <p:cxnSp>
        <p:nvCxnSpPr>
          <p:cNvPr id="17420" name="直接连接符 46">
            <a:extLst>
              <a:ext uri="{FF2B5EF4-FFF2-40B4-BE49-F238E27FC236}">
                <a16:creationId xmlns:a16="http://schemas.microsoft.com/office/drawing/2014/main" id="{4048D81F-8100-43C3-B66A-050404FBA30D}"/>
              </a:ext>
            </a:extLst>
          </p:cNvPr>
          <p:cNvCxnSpPr>
            <a:cxnSpLocks noChangeShapeType="1"/>
            <a:endCxn id="17419" idx="1"/>
          </p:cNvCxnSpPr>
          <p:nvPr/>
        </p:nvCxnSpPr>
        <p:spPr bwMode="auto">
          <a:xfrm>
            <a:off x="6116639" y="2438400"/>
            <a:ext cx="4222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1" name="矩形 28">
            <a:extLst>
              <a:ext uri="{FF2B5EF4-FFF2-40B4-BE49-F238E27FC236}">
                <a16:creationId xmlns:a16="http://schemas.microsoft.com/office/drawing/2014/main" id="{06B2338B-A423-4EEB-B1BE-7C7CB3B41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1557338"/>
            <a:ext cx="360362" cy="1752600"/>
          </a:xfrm>
          <a:prstGeom prst="rect">
            <a:avLst/>
          </a:prstGeom>
          <a:solidFill>
            <a:srgbClr val="FCDB9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代码生成二</a:t>
            </a:r>
          </a:p>
        </p:txBody>
      </p:sp>
      <p:cxnSp>
        <p:nvCxnSpPr>
          <p:cNvPr id="17422" name="直接连接符 46">
            <a:extLst>
              <a:ext uri="{FF2B5EF4-FFF2-40B4-BE49-F238E27FC236}">
                <a16:creationId xmlns:a16="http://schemas.microsoft.com/office/drawing/2014/main" id="{92E8AA33-1C13-4264-95B7-95235F3DA7AA}"/>
              </a:ext>
            </a:extLst>
          </p:cNvPr>
          <p:cNvCxnSpPr>
            <a:cxnSpLocks noChangeShapeType="1"/>
            <a:stCxn id="17419" idx="3"/>
            <a:endCxn id="17421" idx="1"/>
          </p:cNvCxnSpPr>
          <p:nvPr/>
        </p:nvCxnSpPr>
        <p:spPr bwMode="auto">
          <a:xfrm flipV="1">
            <a:off x="6897688" y="2433638"/>
            <a:ext cx="349250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3" name="矩形 28">
            <a:extLst>
              <a:ext uri="{FF2B5EF4-FFF2-40B4-BE49-F238E27FC236}">
                <a16:creationId xmlns:a16="http://schemas.microsoft.com/office/drawing/2014/main" id="{726868F9-4813-4614-A2A0-38C4C87A7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026" y="1557339"/>
            <a:ext cx="360363" cy="1754187"/>
          </a:xfrm>
          <a:prstGeom prst="rect">
            <a:avLst/>
          </a:prstGeom>
          <a:solidFill>
            <a:srgbClr val="FCDB9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竞速排序</a:t>
            </a:r>
            <a:endParaRPr lang="en-US" altLang="zh-CN" sz="18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cxnSp>
        <p:nvCxnSpPr>
          <p:cNvPr id="17424" name="直接连接符 46">
            <a:extLst>
              <a:ext uri="{FF2B5EF4-FFF2-40B4-BE49-F238E27FC236}">
                <a16:creationId xmlns:a16="http://schemas.microsoft.com/office/drawing/2014/main" id="{F87EEF5B-5862-43EB-997A-8EB801FC6A52}"/>
              </a:ext>
            </a:extLst>
          </p:cNvPr>
          <p:cNvCxnSpPr>
            <a:cxnSpLocks noChangeShapeType="1"/>
            <a:stCxn id="17421" idx="3"/>
            <a:endCxn id="17423" idx="1"/>
          </p:cNvCxnSpPr>
          <p:nvPr/>
        </p:nvCxnSpPr>
        <p:spPr bwMode="auto">
          <a:xfrm>
            <a:off x="7607301" y="2433639"/>
            <a:ext cx="3397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5" name="矩形 28">
            <a:extLst>
              <a:ext uri="{FF2B5EF4-FFF2-40B4-BE49-F238E27FC236}">
                <a16:creationId xmlns:a16="http://schemas.microsoft.com/office/drawing/2014/main" id="{B32FE8B4-3112-4C7D-ACD2-A4F276F20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51" y="1557339"/>
            <a:ext cx="360363" cy="1754187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期末考核</a:t>
            </a:r>
            <a:endParaRPr lang="en-US" altLang="zh-CN" sz="18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cxnSp>
        <p:nvCxnSpPr>
          <p:cNvPr id="17426" name="直接连接符 46">
            <a:extLst>
              <a:ext uri="{FF2B5EF4-FFF2-40B4-BE49-F238E27FC236}">
                <a16:creationId xmlns:a16="http://schemas.microsoft.com/office/drawing/2014/main" id="{28761A8C-B249-41CA-9942-F8DE0A8BA6AC}"/>
              </a:ext>
            </a:extLst>
          </p:cNvPr>
          <p:cNvCxnSpPr>
            <a:cxnSpLocks noChangeShapeType="1"/>
            <a:stCxn id="17423" idx="3"/>
            <a:endCxn id="17425" idx="1"/>
          </p:cNvCxnSpPr>
          <p:nvPr/>
        </p:nvCxnSpPr>
        <p:spPr bwMode="auto">
          <a:xfrm flipV="1">
            <a:off x="8307388" y="2435225"/>
            <a:ext cx="3095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7" name="矩形 28">
            <a:extLst>
              <a:ext uri="{FF2B5EF4-FFF2-40B4-BE49-F238E27FC236}">
                <a16:creationId xmlns:a16="http://schemas.microsoft.com/office/drawing/2014/main" id="{E46A8BCA-7669-4738-B6DC-47A2EB487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63" y="2474914"/>
            <a:ext cx="360362" cy="1754187"/>
          </a:xfrm>
          <a:prstGeom prst="rect">
            <a:avLst/>
          </a:prstGeom>
          <a:solidFill>
            <a:srgbClr val="FCDB9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文法解读</a:t>
            </a:r>
            <a:endParaRPr lang="en-US" altLang="zh-CN" sz="18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28" name="矩形 28">
            <a:extLst>
              <a:ext uri="{FF2B5EF4-FFF2-40B4-BE49-F238E27FC236}">
                <a16:creationId xmlns:a16="http://schemas.microsoft.com/office/drawing/2014/main" id="{D16C9D22-9C31-485D-B90C-B15B112AA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4" y="3619500"/>
            <a:ext cx="358775" cy="1754188"/>
          </a:xfrm>
          <a:prstGeom prst="rect">
            <a:avLst/>
          </a:prstGeom>
          <a:solidFill>
            <a:srgbClr val="FCDB9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代码生成一</a:t>
            </a:r>
          </a:p>
        </p:txBody>
      </p:sp>
      <p:sp>
        <p:nvSpPr>
          <p:cNvPr id="17429" name="矩形 28">
            <a:extLst>
              <a:ext uri="{FF2B5EF4-FFF2-40B4-BE49-F238E27FC236}">
                <a16:creationId xmlns:a16="http://schemas.microsoft.com/office/drawing/2014/main" id="{84BC1844-F555-4EA6-9DF1-0BF995050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813" y="3619500"/>
            <a:ext cx="360362" cy="1754188"/>
          </a:xfrm>
          <a:prstGeom prst="rect">
            <a:avLst/>
          </a:prstGeom>
          <a:solidFill>
            <a:srgbClr val="FCDB9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代码生成二</a:t>
            </a:r>
          </a:p>
        </p:txBody>
      </p:sp>
      <p:cxnSp>
        <p:nvCxnSpPr>
          <p:cNvPr id="17430" name="直接连接符 46">
            <a:extLst>
              <a:ext uri="{FF2B5EF4-FFF2-40B4-BE49-F238E27FC236}">
                <a16:creationId xmlns:a16="http://schemas.microsoft.com/office/drawing/2014/main" id="{D1585EAE-DD8B-4D11-A1C3-F54DA687661F}"/>
              </a:ext>
            </a:extLst>
          </p:cNvPr>
          <p:cNvCxnSpPr>
            <a:cxnSpLocks noChangeShapeType="1"/>
            <a:stCxn id="17428" idx="3"/>
            <a:endCxn id="17429" idx="1"/>
          </p:cNvCxnSpPr>
          <p:nvPr/>
        </p:nvCxnSpPr>
        <p:spPr bwMode="auto">
          <a:xfrm>
            <a:off x="6897689" y="4497388"/>
            <a:ext cx="7461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1" name="直接连接符 46">
            <a:extLst>
              <a:ext uri="{FF2B5EF4-FFF2-40B4-BE49-F238E27FC236}">
                <a16:creationId xmlns:a16="http://schemas.microsoft.com/office/drawing/2014/main" id="{38F4EEBA-3217-4945-929E-4FAD937C13E2}"/>
              </a:ext>
            </a:extLst>
          </p:cNvPr>
          <p:cNvCxnSpPr>
            <a:cxnSpLocks noChangeShapeType="1"/>
            <a:stCxn id="17429" idx="3"/>
            <a:endCxn id="17432" idx="1"/>
          </p:cNvCxnSpPr>
          <p:nvPr/>
        </p:nvCxnSpPr>
        <p:spPr bwMode="auto">
          <a:xfrm>
            <a:off x="8004175" y="4497388"/>
            <a:ext cx="6048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2" name="矩形 28">
            <a:extLst>
              <a:ext uri="{FF2B5EF4-FFF2-40B4-BE49-F238E27FC236}">
                <a16:creationId xmlns:a16="http://schemas.microsoft.com/office/drawing/2014/main" id="{1FB33201-13C8-4BD1-B9F8-C29BAE477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013" y="3619500"/>
            <a:ext cx="360362" cy="1754188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期末考核</a:t>
            </a:r>
            <a:endParaRPr lang="en-US" altLang="zh-CN" sz="18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cxnSp>
        <p:nvCxnSpPr>
          <p:cNvPr id="17433" name="直接连接符 46">
            <a:extLst>
              <a:ext uri="{FF2B5EF4-FFF2-40B4-BE49-F238E27FC236}">
                <a16:creationId xmlns:a16="http://schemas.microsoft.com/office/drawing/2014/main" id="{A1455326-E83F-4750-A466-E5B2DF4A66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16638" y="4497388"/>
            <a:ext cx="43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直接连接符 54">
            <a:extLst>
              <a:ext uri="{FF2B5EF4-FFF2-40B4-BE49-F238E27FC236}">
                <a16:creationId xmlns:a16="http://schemas.microsoft.com/office/drawing/2014/main" id="{CCD62A02-DC93-4DB2-950F-506FF512581D}"/>
              </a:ext>
            </a:extLst>
          </p:cNvPr>
          <p:cNvCxnSpPr>
            <a:cxnSpLocks noChangeShapeType="1"/>
            <a:stCxn id="17417" idx="3"/>
            <a:endCxn id="17436" idx="1"/>
          </p:cNvCxnSpPr>
          <p:nvPr/>
        </p:nvCxnSpPr>
        <p:spPr bwMode="auto">
          <a:xfrm flipV="1">
            <a:off x="4497388" y="3348039"/>
            <a:ext cx="303212" cy="7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直接连接符 57">
            <a:extLst>
              <a:ext uri="{FF2B5EF4-FFF2-40B4-BE49-F238E27FC236}">
                <a16:creationId xmlns:a16="http://schemas.microsoft.com/office/drawing/2014/main" id="{A5784B1D-8B8B-47F5-8EC0-901360A328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16638" y="2427289"/>
            <a:ext cx="0" cy="2079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6" name="矩形 28">
            <a:extLst>
              <a:ext uri="{FF2B5EF4-FFF2-40B4-BE49-F238E27FC236}">
                <a16:creationId xmlns:a16="http://schemas.microsoft.com/office/drawing/2014/main" id="{BDDB2527-66DA-44DD-AD76-035E4BE11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2470150"/>
            <a:ext cx="360363" cy="1754188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期中考核</a:t>
            </a:r>
            <a:endParaRPr lang="en-US" altLang="zh-CN" sz="18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cxnSp>
        <p:nvCxnSpPr>
          <p:cNvPr id="17437" name="直接连接符 54">
            <a:extLst>
              <a:ext uri="{FF2B5EF4-FFF2-40B4-BE49-F238E27FC236}">
                <a16:creationId xmlns:a16="http://schemas.microsoft.com/office/drawing/2014/main" id="{00BCC037-8BE2-45E0-B864-7247A0D14C0F}"/>
              </a:ext>
            </a:extLst>
          </p:cNvPr>
          <p:cNvCxnSpPr>
            <a:cxnSpLocks noChangeShapeType="1"/>
            <a:stCxn id="17436" idx="3"/>
            <a:endCxn id="17438" idx="1"/>
          </p:cNvCxnSpPr>
          <p:nvPr/>
        </p:nvCxnSpPr>
        <p:spPr bwMode="auto">
          <a:xfrm>
            <a:off x="5160963" y="3348038"/>
            <a:ext cx="341312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8" name="矩形 51">
            <a:extLst>
              <a:ext uri="{FF2B5EF4-FFF2-40B4-BE49-F238E27FC236}">
                <a16:creationId xmlns:a16="http://schemas.microsoft.com/office/drawing/2014/main" id="{3877E0AD-3AD4-47F4-A30E-96A1A0080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6" y="2474914"/>
            <a:ext cx="360363" cy="1754187"/>
          </a:xfrm>
          <a:prstGeom prst="rect">
            <a:avLst/>
          </a:prstGeom>
          <a:solidFill>
            <a:srgbClr val="FCDB9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错误处理</a:t>
            </a:r>
            <a:endParaRPr lang="en-US" altLang="zh-CN" sz="18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cxnSp>
        <p:nvCxnSpPr>
          <p:cNvPr id="17439" name="直接连接符 54">
            <a:extLst>
              <a:ext uri="{FF2B5EF4-FFF2-40B4-BE49-F238E27FC236}">
                <a16:creationId xmlns:a16="http://schemas.microsoft.com/office/drawing/2014/main" id="{B6381D34-439C-4E02-B343-0812467AF41E}"/>
              </a:ext>
            </a:extLst>
          </p:cNvPr>
          <p:cNvCxnSpPr>
            <a:cxnSpLocks noChangeShapeType="1"/>
            <a:stCxn id="17438" idx="3"/>
          </p:cNvCxnSpPr>
          <p:nvPr/>
        </p:nvCxnSpPr>
        <p:spPr bwMode="auto">
          <a:xfrm>
            <a:off x="5862638" y="3352801"/>
            <a:ext cx="2540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0" name="Rectangle 2">
            <a:extLst>
              <a:ext uri="{FF2B5EF4-FFF2-40B4-BE49-F238E27FC236}">
                <a16:creationId xmlns:a16="http://schemas.microsoft.com/office/drawing/2014/main" id="{24EE4845-FA0A-429C-93A4-A90F1CDFE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4114" y="188914"/>
            <a:ext cx="7793037" cy="839787"/>
          </a:xfrm>
        </p:spPr>
        <p:txBody>
          <a:bodyPr/>
          <a:lstStyle/>
          <a:p>
            <a:pPr eaLnBrk="1" hangingPunct="1"/>
            <a:r>
              <a:rPr lang="zh-CN" altLang="en-US"/>
              <a:t>任务及考核步骤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AE2B3B2-18C4-472B-8928-B9901B196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6884" y="285750"/>
            <a:ext cx="7793038" cy="984250"/>
          </a:xfrm>
        </p:spPr>
        <p:txBody>
          <a:bodyPr/>
          <a:lstStyle/>
          <a:p>
            <a:pPr eaLnBrk="1" hangingPunct="1"/>
            <a:r>
              <a:rPr lang="zh-CN" altLang="en-US"/>
              <a:t>课程设计完成的编译器架构</a:t>
            </a:r>
          </a:p>
        </p:txBody>
      </p:sp>
      <p:graphicFrame>
        <p:nvGraphicFramePr>
          <p:cNvPr id="26627" name="Object 4">
            <a:extLst>
              <a:ext uri="{FF2B5EF4-FFF2-40B4-BE49-F238E27FC236}">
                <a16:creationId xmlns:a16="http://schemas.microsoft.com/office/drawing/2014/main" id="{3DF44D7F-07AB-4F68-A536-566D2A84832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363684"/>
              </p:ext>
            </p:extLst>
          </p:nvPr>
        </p:nvGraphicFramePr>
        <p:xfrm>
          <a:off x="1968500" y="1808163"/>
          <a:ext cx="7077075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6248640" imgH="4000852" progId="Visio.Drawing.11">
                  <p:embed/>
                </p:oleObj>
              </mc:Choice>
              <mc:Fallback>
                <p:oleObj name="Visio" r:id="rId4" imgW="6248640" imgH="4000852" progId="Visio.Drawing.11">
                  <p:embed/>
                  <p:pic>
                    <p:nvPicPr>
                      <p:cNvPr id="26627" name="Object 4">
                        <a:extLst>
                          <a:ext uri="{FF2B5EF4-FFF2-40B4-BE49-F238E27FC236}">
                            <a16:creationId xmlns:a16="http://schemas.microsoft.com/office/drawing/2014/main" id="{3DF44D7F-07AB-4F68-A536-566D2A8483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1808163"/>
                        <a:ext cx="7077075" cy="4530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3">
            <a:extLst>
              <a:ext uri="{FF2B5EF4-FFF2-40B4-BE49-F238E27FC236}">
                <a16:creationId xmlns:a16="http://schemas.microsoft.com/office/drawing/2014/main" id="{A3DD650D-AC85-4BFA-B054-DB428A86D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88" y="1664995"/>
            <a:ext cx="5976937" cy="4392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1193</Words>
  <Application>Microsoft Office PowerPoint</Application>
  <PresentationFormat>宽屏</PresentationFormat>
  <Paragraphs>162</Paragraphs>
  <Slides>16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SimSun</vt:lpstr>
      <vt:lpstr>SimSun</vt:lpstr>
      <vt:lpstr>Arial</vt:lpstr>
      <vt:lpstr>Tahoma</vt:lpstr>
      <vt:lpstr>Office 主题​​</vt:lpstr>
      <vt:lpstr>Visio</vt:lpstr>
      <vt:lpstr>有关《编译原理》课程和“编译大赛”的一些思考和讨论</vt:lpstr>
      <vt:lpstr>要点</vt:lpstr>
      <vt:lpstr>《编译原理》课程的定位</vt:lpstr>
      <vt:lpstr>《编译原理》课程汇集了庞大的知识点</vt:lpstr>
      <vt:lpstr>要点</vt:lpstr>
      <vt:lpstr>《编译课程设计》锻炼的是学生的什么能力？</vt:lpstr>
      <vt:lpstr>北航“编译课程设计”简介</vt:lpstr>
      <vt:lpstr>任务及考核步骤</vt:lpstr>
      <vt:lpstr>课程设计完成的编译器架构</vt:lpstr>
      <vt:lpstr>课程目前遇到的问题</vt:lpstr>
      <vt:lpstr>18~19学年做出的改变尝试</vt:lpstr>
      <vt:lpstr>编译课程设计-竞速排名要求</vt:lpstr>
      <vt:lpstr>后继的问题</vt:lpstr>
      <vt:lpstr>要点</vt:lpstr>
      <vt:lpstr>有关“编译大赛”的一些体验和思考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有关《编译原理》课程的一些思考和讨论</dc:title>
  <dc:creator>Shi Xiaohua</dc:creator>
  <cp:lastModifiedBy>Shi Xiaohua</cp:lastModifiedBy>
  <cp:revision>30</cp:revision>
  <dcterms:created xsi:type="dcterms:W3CDTF">2021-04-20T00:43:13Z</dcterms:created>
  <dcterms:modified xsi:type="dcterms:W3CDTF">2021-04-24T11:29:11Z</dcterms:modified>
</cp:coreProperties>
</file>