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30"/>
  </p:notesMasterIdLst>
  <p:handoutMasterIdLst>
    <p:handoutMasterId r:id="rId31"/>
  </p:handoutMasterIdLst>
  <p:sldIdLst>
    <p:sldId id="283" r:id="rId5"/>
    <p:sldId id="282" r:id="rId6"/>
    <p:sldId id="347" r:id="rId7"/>
    <p:sldId id="324" r:id="rId8"/>
    <p:sldId id="325" r:id="rId9"/>
    <p:sldId id="346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8" r:id="rId19"/>
    <p:sldId id="326" r:id="rId20"/>
    <p:sldId id="327" r:id="rId21"/>
    <p:sldId id="328" r:id="rId22"/>
    <p:sldId id="329" r:id="rId23"/>
    <p:sldId id="331" r:id="rId24"/>
    <p:sldId id="332" r:id="rId25"/>
    <p:sldId id="333" r:id="rId26"/>
    <p:sldId id="334" r:id="rId27"/>
    <p:sldId id="349" r:id="rId28"/>
    <p:sldId id="280" r:id="rId29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目录页" id="{9D221634-295C-7843-AF5C-A0CB4F229241}">
          <p14:sldIdLst>
            <p14:sldId id="282"/>
            <p14:sldId id="347"/>
          </p14:sldIdLst>
        </p14:section>
        <p14:section name="章节页" id="{FD05EE94-C931-8C4B-83A2-004B32AA1207}">
          <p14:sldIdLst>
            <p14:sldId id="324"/>
            <p14:sldId id="325"/>
            <p14:sldId id="346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8"/>
            <p14:sldId id="326"/>
            <p14:sldId id="327"/>
            <p14:sldId id="328"/>
            <p14:sldId id="329"/>
            <p14:sldId id="331"/>
            <p14:sldId id="332"/>
            <p14:sldId id="333"/>
            <p14:sldId id="334"/>
            <p14:sldId id="349"/>
          </p14:sldIdLst>
        </p14:section>
        <p14:section name="无标题节" id="{D0672FCC-7284-4CBC-B672-86129D051BC8}">
          <p14:sldIdLst/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701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zhiwen (A)" initials="z(" lastIdx="12" clrIdx="0">
    <p:extLst>
      <p:ext uri="{19B8F6BF-5375-455C-9EA6-DF929625EA0E}">
        <p15:presenceInfo xmlns:p15="http://schemas.microsoft.com/office/powerpoint/2012/main" userId="S-1-5-21-147214757-305610072-1517763936-44071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3D9E4"/>
    <a:srgbClr val="009999"/>
    <a:srgbClr val="0000FF"/>
    <a:srgbClr val="00B050"/>
    <a:srgbClr val="E9002F"/>
    <a:srgbClr val="8F8FFF"/>
    <a:srgbClr val="4545A5"/>
    <a:srgbClr val="CC00CC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06" d="100"/>
          <a:sy n="106" d="100"/>
        </p:scale>
        <p:origin x="78" y="276"/>
      </p:cViewPr>
      <p:guideLst>
        <p:guide pos="3701"/>
        <p:guide orient="horz" pos="2159"/>
        <p:guide pos="3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18" name="L 形 17"/>
          <p:cNvSpPr/>
          <p:nvPr userDrawn="1"/>
        </p:nvSpPr>
        <p:spPr>
          <a:xfrm rot="5400000">
            <a:off x="5824025" y="256863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灯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="" xmlns:a16="http://schemas.microsoft.com/office/drawing/2014/main" id="{C6D010F9-02DE-1949-B177-A4E0D2774E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" b="14078"/>
          <a:stretch/>
        </p:blipFill>
        <p:spPr>
          <a:xfrm>
            <a:off x="0" y="0"/>
            <a:ext cx="12196996" cy="5602265"/>
          </a:xfrm>
          <a:prstGeom prst="rect">
            <a:avLst/>
          </a:prstGeom>
        </p:spPr>
      </p:pic>
      <p:sp>
        <p:nvSpPr>
          <p:cNvPr id="10" name="L 形 10">
            <a:extLst>
              <a:ext uri="{FF2B5EF4-FFF2-40B4-BE49-F238E27FC236}">
                <a16:creationId xmlns="" xmlns:a16="http://schemas.microsoft.com/office/drawing/2014/main" id="{0C595D57-06EA-3B46-AF21-C0EACD8F1C4E}"/>
              </a:ext>
            </a:extLst>
          </p:cNvPr>
          <p:cNvSpPr/>
          <p:nvPr userDrawn="1"/>
        </p:nvSpPr>
        <p:spPr>
          <a:xfrm rot="5400000">
            <a:off x="7881371" y="1995748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C897A368-8F39-4049-9BB0-AEB315EB7E0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12621051-E1A4-A049-BF21-61B18B3483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997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099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领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03" y="0"/>
            <a:ext cx="12201065" cy="5602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6462" y="907581"/>
            <a:ext cx="6610328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440"/>
              </a:lnSpc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10800000">
            <a:off x="10502896" y="1522948"/>
            <a:ext cx="717936" cy="701032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878D8DD-C7E7-9345-9C0D-92472D27AD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77530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145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5" r="2034" b="5607"/>
          <a:stretch/>
        </p:blipFill>
        <p:spPr>
          <a:xfrm>
            <a:off x="1" y="-36206"/>
            <a:ext cx="12196763" cy="56384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pag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0F7C7B5-0135-F749-B910-7325E96AE7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620" y="1843088"/>
            <a:ext cx="10122060" cy="3013725"/>
          </a:xfrm>
          <a:prstGeom prst="rect">
            <a:avLst/>
          </a:prstGeom>
        </p:spPr>
        <p:txBody>
          <a:bodyPr tIns="90000" bIns="90000"/>
          <a:lstStyle>
            <a:lvl1pPr marL="412750" indent="-398463">
              <a:lnSpc>
                <a:spcPct val="70000"/>
              </a:lnSpc>
              <a:buFont typeface="+mj-lt"/>
              <a:buAutoNum type="arabicPeriod"/>
              <a:tabLst/>
              <a:defRPr sz="2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12750" indent="-398463">
              <a:buFont typeface="+mj-lt"/>
              <a:buAutoNum type="arabicPeriod"/>
              <a:tabLst/>
              <a:defRPr/>
            </a:lvl2pPr>
            <a:lvl3pPr marL="14287" indent="0">
              <a:buFont typeface="+mj-lt"/>
              <a:buNone/>
              <a:tabLst/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4287" indent="0">
              <a:buFont typeface="+mj-lt"/>
              <a:buNone/>
              <a:tabLst/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4287" indent="0">
              <a:buFont typeface="+mj-lt"/>
              <a:buNone/>
              <a:tabLst/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684229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528520" y="2823458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309" y="6270651"/>
            <a:ext cx="1982316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2" r:id="rId3"/>
    <p:sldLayoutId id="2147483821" r:id="rId4"/>
    <p:sldLayoutId id="2147483823" r:id="rId5"/>
    <p:sldLayoutId id="214748382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=""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=""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=""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=""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=""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=""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=""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=""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=""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=""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=""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=""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=""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=""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=""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=""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=""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=""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805" y="1490930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89858" y="976809"/>
            <a:ext cx="7405555" cy="1303062"/>
          </a:xfrm>
        </p:spPr>
        <p:txBody>
          <a:bodyPr/>
          <a:lstStyle/>
          <a:p>
            <a:r>
              <a:rPr lang="zh-CN" altLang="en-US" dirty="0" smtClean="0"/>
              <a:t>指令调度算法简</a:t>
            </a:r>
            <a:r>
              <a:rPr lang="zh-CN" altLang="en-US" dirty="0"/>
              <a:t>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7F3DB8AC-5DE9-5548-8697-C9055F7FFCCB}"/>
              </a:ext>
            </a:extLst>
          </p:cNvPr>
          <p:cNvSpPr txBox="1">
            <a:spLocks/>
          </p:cNvSpPr>
          <p:nvPr/>
        </p:nvSpPr>
        <p:spPr>
          <a:xfrm>
            <a:off x="889858" y="1957908"/>
            <a:ext cx="6535842" cy="6439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郑智文      华为编译器与编程语言实验室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28942" y="6214074"/>
            <a:ext cx="6535842" cy="643926"/>
          </a:xfrm>
        </p:spPr>
        <p:txBody>
          <a:bodyPr/>
          <a:lstStyle/>
          <a:p>
            <a:r>
              <a:rPr lang="en-US" altLang="zh-CN" dirty="0" smtClean="0"/>
              <a:t>2021-04-24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908" y="716963"/>
            <a:ext cx="10733557" cy="5305146"/>
          </a:xfrm>
        </p:spPr>
        <p:txBody>
          <a:bodyPr/>
          <a:lstStyle/>
          <a:p>
            <a:pPr marL="298123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Example</a:t>
            </a:r>
          </a:p>
          <a:p>
            <a:r>
              <a:rPr lang="zh-CN" altLang="en-US" sz="1600" dirty="0" smtClean="0"/>
              <a:t>    </a:t>
            </a:r>
            <a:r>
              <a:rPr lang="zh-CN" altLang="en-US" sz="2400" dirty="0" smtClean="0"/>
              <a:t> 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</a:t>
            </a:r>
          </a:p>
          <a:p>
            <a:endParaRPr lang="en-US" altLang="zh-CN" sz="1200" dirty="0" smtClean="0"/>
          </a:p>
          <a:p>
            <a:pPr marL="298123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98123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 indent="0"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副标题 1"/>
          <p:cNvSpPr>
            <a:spLocks noGrp="1"/>
          </p:cNvSpPr>
          <p:nvPr>
            <p:ph type="subTitle" idx="1"/>
          </p:nvPr>
        </p:nvSpPr>
        <p:spPr>
          <a:xfrm>
            <a:off x="309726" y="258669"/>
            <a:ext cx="10740640" cy="452531"/>
          </a:xfrm>
        </p:spPr>
        <p:txBody>
          <a:bodyPr/>
          <a:lstStyle/>
          <a:p>
            <a:pPr algn="ctr"/>
            <a:r>
              <a:rPr lang="en-US" altLang="zh-CN" dirty="0"/>
              <a:t>Pre-Scheduling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5567803" y="954907"/>
            <a:ext cx="5561057" cy="4824773"/>
            <a:chOff x="5567803" y="954907"/>
            <a:chExt cx="5561057" cy="4824773"/>
          </a:xfrm>
        </p:grpSpPr>
        <p:grpSp>
          <p:nvGrpSpPr>
            <p:cNvPr id="5" name="组合 4"/>
            <p:cNvGrpSpPr/>
            <p:nvPr/>
          </p:nvGrpSpPr>
          <p:grpSpPr>
            <a:xfrm>
              <a:off x="6477067" y="1358012"/>
              <a:ext cx="4376736" cy="1761850"/>
              <a:chOff x="6439619" y="1125446"/>
              <a:chExt cx="4376736" cy="1761850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6439619" y="1125446"/>
                <a:ext cx="2295157" cy="1761850"/>
                <a:chOff x="5365637" y="1246805"/>
                <a:chExt cx="2295157" cy="1761850"/>
              </a:xfrm>
            </p:grpSpPr>
            <p:sp>
              <p:nvSpPr>
                <p:cNvPr id="43" name="文本框 42"/>
                <p:cNvSpPr txBox="1"/>
                <p:nvPr/>
              </p:nvSpPr>
              <p:spPr>
                <a:xfrm>
                  <a:off x="5365637" y="1246805"/>
                  <a:ext cx="2295157" cy="31521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00"/>
                    </a:lnSpc>
                  </a:pPr>
                  <a:r>
                    <a:rPr lang="en-US" altLang="zh-CN" sz="1000" dirty="0" smtClean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&lt;1&gt; add R0, R1, R2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6076987" y="2480305"/>
                  <a:ext cx="1011519" cy="528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ts val="3440"/>
                    </a:lnSpc>
                  </a:pPr>
                  <a:r>
                    <a:rPr lang="zh-CN" altLang="en-US" sz="1050" dirty="0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已调度的指令</a:t>
                  </a:r>
                </a:p>
              </p:txBody>
            </p:sp>
          </p:grpSp>
          <p:sp>
            <p:nvSpPr>
              <p:cNvPr id="92" name="文本框 91"/>
              <p:cNvSpPr txBox="1"/>
              <p:nvPr/>
            </p:nvSpPr>
            <p:spPr>
              <a:xfrm>
                <a:off x="8909060" y="1141457"/>
                <a:ext cx="1907295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1000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Live </a:t>
                </a:r>
                <a:r>
                  <a:rPr lang="en-US" altLang="zh-CN" sz="1000" dirty="0" err="1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reg</a:t>
                </a:r>
                <a:r>
                  <a:rPr lang="en-US" altLang="zh-CN" sz="1000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: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000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R1 R2 R7 R8 R0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000" dirty="0" err="1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Maxpressure</a:t>
                </a:r>
                <a:r>
                  <a:rPr lang="en-US" altLang="zh-CN" sz="1000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 5</a:t>
                </a:r>
                <a:endParaRPr lang="zh-CN" altLang="en-US" sz="1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567803" y="3628124"/>
              <a:ext cx="5561057" cy="2151556"/>
              <a:chOff x="5567803" y="3628124"/>
              <a:chExt cx="5561057" cy="2151556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5567803" y="3628124"/>
                <a:ext cx="5561057" cy="2151556"/>
                <a:chOff x="5013884" y="3598412"/>
                <a:chExt cx="5561057" cy="2151556"/>
              </a:xfrm>
            </p:grpSpPr>
            <p:grpSp>
              <p:nvGrpSpPr>
                <p:cNvPr id="62" name="组合 61"/>
                <p:cNvGrpSpPr/>
                <p:nvPr/>
              </p:nvGrpSpPr>
              <p:grpSpPr>
                <a:xfrm>
                  <a:off x="5013884" y="4358435"/>
                  <a:ext cx="808232" cy="919842"/>
                  <a:chOff x="5270099" y="4382628"/>
                  <a:chExt cx="808232" cy="919842"/>
                </a:xfrm>
              </p:grpSpPr>
              <p:sp>
                <p:nvSpPr>
                  <p:cNvPr id="50" name="右箭头 49"/>
                  <p:cNvSpPr/>
                  <p:nvPr/>
                </p:nvSpPr>
                <p:spPr>
                  <a:xfrm>
                    <a:off x="5315598" y="4382628"/>
                    <a:ext cx="468384" cy="341738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5270099" y="4748472"/>
                    <a:ext cx="808232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>
                      <a:lnSpc>
                        <a:spcPct val="150000"/>
                      </a:lnSpc>
                    </a:pPr>
                    <a:r>
                      <a:rPr lang="zh-CN" altLang="en-US" sz="10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选 </a:t>
                    </a:r>
                    <a:r>
                      <a:rPr lang="en-US" altLang="zh-CN" sz="10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1 </a:t>
                    </a:r>
                    <a:endParaRPr lang="en-US" altLang="zh-CN" sz="10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  <a:p>
                    <a:pPr algn="l">
                      <a:lnSpc>
                        <a:spcPct val="150000"/>
                      </a:lnSpc>
                    </a:pPr>
                    <a:r>
                      <a:rPr lang="en-US" altLang="zh-CN" sz="10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id</a:t>
                    </a:r>
                    <a:r>
                      <a:rPr lang="zh-CN" altLang="en-US" sz="10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比较小</a:t>
                    </a:r>
                  </a:p>
                </p:txBody>
              </p:sp>
            </p:grpSp>
            <p:grpSp>
              <p:nvGrpSpPr>
                <p:cNvPr id="63" name="组合 62"/>
                <p:cNvGrpSpPr/>
                <p:nvPr/>
              </p:nvGrpSpPr>
              <p:grpSpPr>
                <a:xfrm>
                  <a:off x="5675400" y="3598412"/>
                  <a:ext cx="4899541" cy="2151556"/>
                  <a:chOff x="-52516" y="3486265"/>
                  <a:chExt cx="4899541" cy="2151556"/>
                </a:xfrm>
              </p:grpSpPr>
              <p:cxnSp>
                <p:nvCxnSpPr>
                  <p:cNvPr id="64" name="直接箭头连接符 63"/>
                  <p:cNvCxnSpPr>
                    <a:stCxn id="76" idx="4"/>
                    <a:endCxn id="67" idx="0"/>
                  </p:cNvCxnSpPr>
                  <p:nvPr/>
                </p:nvCxnSpPr>
                <p:spPr>
                  <a:xfrm flipH="1">
                    <a:off x="1013911" y="4027439"/>
                    <a:ext cx="1539052" cy="543336"/>
                  </a:xfrm>
                  <a:prstGeom prst="straightConnector1">
                    <a:avLst/>
                  </a:prstGeom>
                  <a:ln>
                    <a:solidFill>
                      <a:srgbClr val="15151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5" name="组合 64"/>
                  <p:cNvGrpSpPr/>
                  <p:nvPr/>
                </p:nvGrpSpPr>
                <p:grpSpPr>
                  <a:xfrm>
                    <a:off x="-52516" y="3486265"/>
                    <a:ext cx="4899541" cy="2151556"/>
                    <a:chOff x="-52516" y="3486265"/>
                    <a:chExt cx="4899541" cy="2151556"/>
                  </a:xfrm>
                </p:grpSpPr>
                <p:grpSp>
                  <p:nvGrpSpPr>
                    <p:cNvPr id="66" name="组合 65"/>
                    <p:cNvGrpSpPr/>
                    <p:nvPr/>
                  </p:nvGrpSpPr>
                  <p:grpSpPr>
                    <a:xfrm>
                      <a:off x="1378504" y="3486265"/>
                      <a:ext cx="3468521" cy="2151556"/>
                      <a:chOff x="735763" y="3359707"/>
                      <a:chExt cx="3468521" cy="2151556"/>
                    </a:xfrm>
                  </p:grpSpPr>
                  <p:sp>
                    <p:nvSpPr>
                      <p:cNvPr id="72" name="文本框 71"/>
                      <p:cNvSpPr txBox="1"/>
                      <p:nvPr/>
                    </p:nvSpPr>
                    <p:spPr>
                      <a:xfrm>
                        <a:off x="735763" y="3369536"/>
                        <a:ext cx="872455" cy="5283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>
                          <a:lnSpc>
                            <a:spcPts val="3440"/>
                          </a:lnSpc>
                        </a:pP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[0, </a:t>
                        </a:r>
                        <a:r>
                          <a:rPr lang="en-US" altLang="zh-CN" sz="1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1</a:t>
                        </a: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,  2, 0]</a:t>
                        </a:r>
                        <a:endParaRPr lang="zh-CN" altLang="en-US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73" name="文本框 72"/>
                      <p:cNvSpPr txBox="1"/>
                      <p:nvPr/>
                    </p:nvSpPr>
                    <p:spPr>
                      <a:xfrm>
                        <a:off x="3331829" y="3359707"/>
                        <a:ext cx="872455" cy="5283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>
                          <a:lnSpc>
                            <a:spcPts val="3440"/>
                          </a:lnSpc>
                        </a:pP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[0, </a:t>
                        </a:r>
                        <a:r>
                          <a:rPr lang="en-US" altLang="zh-CN" sz="1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1</a:t>
                        </a: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,  2, 0]</a:t>
                        </a:r>
                        <a:endParaRPr lang="zh-CN" altLang="en-US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74" name="组合 73"/>
                      <p:cNvGrpSpPr/>
                      <p:nvPr/>
                    </p:nvGrpSpPr>
                    <p:grpSpPr>
                      <a:xfrm>
                        <a:off x="752542" y="3514987"/>
                        <a:ext cx="3451742" cy="1928281"/>
                        <a:chOff x="752542" y="3514987"/>
                        <a:chExt cx="3451742" cy="1928281"/>
                      </a:xfrm>
                    </p:grpSpPr>
                    <p:sp>
                      <p:nvSpPr>
                        <p:cNvPr id="76" name="椭圆 75"/>
                        <p:cNvSpPr/>
                        <p:nvPr/>
                      </p:nvSpPr>
                      <p:spPr>
                        <a:xfrm>
                          <a:off x="1608218" y="3514987"/>
                          <a:ext cx="604008" cy="385894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000" dirty="0" smtClean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  <p:sp>
                      <p:nvSpPr>
                        <p:cNvPr id="77" name="椭圆 76"/>
                        <p:cNvSpPr/>
                        <p:nvPr/>
                      </p:nvSpPr>
                      <p:spPr>
                        <a:xfrm>
                          <a:off x="2727821" y="3514987"/>
                          <a:ext cx="604008" cy="385894"/>
                        </a:xfrm>
                        <a:prstGeom prst="ellipse">
                          <a:avLst/>
                        </a:prstGeom>
                        <a:solidFill>
                          <a:srgbClr val="92D05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2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  <p:sp>
                      <p:nvSpPr>
                        <p:cNvPr id="78" name="椭圆 77"/>
                        <p:cNvSpPr/>
                        <p:nvPr/>
                      </p:nvSpPr>
                      <p:spPr>
                        <a:xfrm>
                          <a:off x="1608218" y="4382654"/>
                          <a:ext cx="604008" cy="385894"/>
                        </a:xfrm>
                        <a:prstGeom prst="ellipse">
                          <a:avLst/>
                        </a:prstGeom>
                        <a:solidFill>
                          <a:srgbClr val="92D05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6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  <p:sp>
                      <p:nvSpPr>
                        <p:cNvPr id="79" name="椭圆 78"/>
                        <p:cNvSpPr/>
                        <p:nvPr/>
                      </p:nvSpPr>
                      <p:spPr>
                        <a:xfrm>
                          <a:off x="2727821" y="4376679"/>
                          <a:ext cx="604008" cy="385894"/>
                        </a:xfrm>
                        <a:prstGeom prst="ellipse">
                          <a:avLst/>
                        </a:prstGeom>
                        <a:solidFill>
                          <a:schemeClr val="tx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  <p:sp>
                      <p:nvSpPr>
                        <p:cNvPr id="80" name="椭圆 79"/>
                        <p:cNvSpPr/>
                        <p:nvPr/>
                      </p:nvSpPr>
                      <p:spPr>
                        <a:xfrm>
                          <a:off x="2084506" y="5057374"/>
                          <a:ext cx="604008" cy="385894"/>
                        </a:xfrm>
                        <a:prstGeom prst="ellipse">
                          <a:avLst/>
                        </a:prstGeom>
                        <a:solidFill>
                          <a:schemeClr val="tx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7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  <p:cxnSp>
                      <p:nvCxnSpPr>
                        <p:cNvPr id="81" name="直接箭头连接符 80"/>
                        <p:cNvCxnSpPr>
                          <a:stCxn id="76" idx="4"/>
                          <a:endCxn id="78" idx="0"/>
                        </p:cNvCxnSpPr>
                        <p:nvPr/>
                      </p:nvCxnSpPr>
                      <p:spPr>
                        <a:xfrm>
                          <a:off x="1910222" y="3900881"/>
                          <a:ext cx="0" cy="481773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2" name="直接箭头连接符 81"/>
                        <p:cNvCxnSpPr>
                          <a:stCxn id="77" idx="4"/>
                          <a:endCxn id="79" idx="0"/>
                        </p:cNvCxnSpPr>
                        <p:nvPr/>
                      </p:nvCxnSpPr>
                      <p:spPr>
                        <a:xfrm>
                          <a:off x="3029825" y="3900881"/>
                          <a:ext cx="0" cy="47579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3" name="直接箭头连接符 82"/>
                        <p:cNvCxnSpPr>
                          <a:stCxn id="78" idx="4"/>
                          <a:endCxn id="80" idx="0"/>
                        </p:cNvCxnSpPr>
                        <p:nvPr/>
                      </p:nvCxnSpPr>
                      <p:spPr>
                        <a:xfrm>
                          <a:off x="1910222" y="4768548"/>
                          <a:ext cx="476288" cy="288826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4" name="直接箭头连接符 83"/>
                        <p:cNvCxnSpPr>
                          <a:stCxn id="79" idx="4"/>
                          <a:endCxn id="80" idx="0"/>
                        </p:cNvCxnSpPr>
                        <p:nvPr/>
                      </p:nvCxnSpPr>
                      <p:spPr>
                        <a:xfrm flipH="1">
                          <a:off x="2386510" y="4762573"/>
                          <a:ext cx="643315" cy="29480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85" name="文本框 84"/>
                        <p:cNvSpPr txBox="1"/>
                        <p:nvPr/>
                      </p:nvSpPr>
                      <p:spPr>
                        <a:xfrm>
                          <a:off x="752542" y="4240198"/>
                          <a:ext cx="872455" cy="5283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l">
                            <a:lnSpc>
                              <a:spcPts val="3440"/>
                            </a:lnSpc>
                          </a:pP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[0, 0,  1, 1]</a:t>
                          </a:r>
                          <a:endParaRPr lang="zh-CN" altLang="en-US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3331829" y="4226172"/>
                          <a:ext cx="872455" cy="5283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l">
                            <a:lnSpc>
                              <a:spcPts val="3440"/>
                            </a:lnSpc>
                          </a:pP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[0, 0,  1, 0]</a:t>
                          </a:r>
                          <a:endParaRPr lang="zh-CN" altLang="en-US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75" name="文本框 74"/>
                      <p:cNvSpPr txBox="1"/>
                      <p:nvPr/>
                    </p:nvSpPr>
                    <p:spPr>
                      <a:xfrm>
                        <a:off x="1132683" y="4982913"/>
                        <a:ext cx="872455" cy="5283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>
                          <a:lnSpc>
                            <a:spcPts val="3440"/>
                          </a:lnSpc>
                        </a:pP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[0, -1, 0, 0]</a:t>
                        </a:r>
                        <a:endParaRPr lang="zh-CN" altLang="en-US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67" name="椭圆 66"/>
                    <p:cNvSpPr/>
                    <p:nvPr/>
                  </p:nvSpPr>
                  <p:spPr>
                    <a:xfrm>
                      <a:off x="711907" y="4570775"/>
                      <a:ext cx="604008" cy="385894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68" name="文本框 67"/>
                    <p:cNvSpPr txBox="1"/>
                    <p:nvPr/>
                  </p:nvSpPr>
                  <p:spPr>
                    <a:xfrm>
                      <a:off x="-36973" y="4360781"/>
                      <a:ext cx="872455" cy="52835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>
                        <a:lnSpc>
                          <a:spcPts val="3440"/>
                        </a:lnSpc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[0, 0,  1, 0]</a:t>
                      </a:r>
                      <a:endParaRPr lang="zh-CN" altLang="en-US" sz="1000" dirty="0" smtClean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69" name="椭圆 68"/>
                    <p:cNvSpPr/>
                    <p:nvPr/>
                  </p:nvSpPr>
                  <p:spPr>
                    <a:xfrm>
                      <a:off x="711907" y="5218366"/>
                      <a:ext cx="604008" cy="385894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cxnSp>
                  <p:nvCxnSpPr>
                    <p:cNvPr id="70" name="直接箭头连接符 69"/>
                    <p:cNvCxnSpPr>
                      <a:stCxn id="67" idx="4"/>
                      <a:endCxn id="69" idx="0"/>
                    </p:cNvCxnSpPr>
                    <p:nvPr/>
                  </p:nvCxnSpPr>
                  <p:spPr>
                    <a:xfrm>
                      <a:off x="1013911" y="4956669"/>
                      <a:ext cx="0" cy="26169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-52516" y="5007513"/>
                      <a:ext cx="872455" cy="52835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>
                        <a:lnSpc>
                          <a:spcPts val="3440"/>
                        </a:lnSpc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[0, 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 0, 0]</a:t>
                      </a:r>
                      <a:endParaRPr lang="zh-CN" altLang="en-US" sz="1000" dirty="0" smtClean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</p:grpSp>
            </p:grpSp>
          </p:grpSp>
          <p:sp>
            <p:nvSpPr>
              <p:cNvPr id="99" name="Line 19"/>
              <p:cNvSpPr>
                <a:spLocks noChangeShapeType="1"/>
              </p:cNvSpPr>
              <p:nvPr/>
            </p:nvSpPr>
            <p:spPr bwMode="auto">
              <a:xfrm flipV="1">
                <a:off x="7924921" y="4388147"/>
                <a:ext cx="67880" cy="1654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6477067" y="954907"/>
              <a:ext cx="8333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* </a:t>
              </a:r>
              <a:r>
                <a:rPr lang="en-US" altLang="zh-CN" sz="1400" b="1" dirty="0" smtClean="0"/>
                <a:t>Step 2</a:t>
              </a:r>
              <a:endParaRPr lang="zh-CN" altLang="en-US" sz="14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91118" y="962453"/>
            <a:ext cx="4747829" cy="4830336"/>
            <a:chOff x="591118" y="962453"/>
            <a:chExt cx="4747829" cy="4830336"/>
          </a:xfrm>
        </p:grpSpPr>
        <p:grpSp>
          <p:nvGrpSpPr>
            <p:cNvPr id="31" name="组合 30"/>
            <p:cNvGrpSpPr/>
            <p:nvPr/>
          </p:nvGrpSpPr>
          <p:grpSpPr>
            <a:xfrm>
              <a:off x="591118" y="962453"/>
              <a:ext cx="4747829" cy="4830336"/>
              <a:chOff x="591118" y="962453"/>
              <a:chExt cx="4747829" cy="4830336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591118" y="1450692"/>
                <a:ext cx="4747829" cy="4342097"/>
                <a:chOff x="591118" y="1450692"/>
                <a:chExt cx="4747829" cy="4342097"/>
              </a:xfrm>
            </p:grpSpPr>
            <p:grpSp>
              <p:nvGrpSpPr>
                <p:cNvPr id="93" name="组合 92"/>
                <p:cNvGrpSpPr/>
                <p:nvPr/>
              </p:nvGrpSpPr>
              <p:grpSpPr>
                <a:xfrm>
                  <a:off x="830432" y="1450692"/>
                  <a:ext cx="4376736" cy="1761850"/>
                  <a:chOff x="6439619" y="1125446"/>
                  <a:chExt cx="4376736" cy="1761850"/>
                </a:xfrm>
              </p:grpSpPr>
              <p:grpSp>
                <p:nvGrpSpPr>
                  <p:cNvPr id="94" name="组合 93"/>
                  <p:cNvGrpSpPr/>
                  <p:nvPr/>
                </p:nvGrpSpPr>
                <p:grpSpPr>
                  <a:xfrm>
                    <a:off x="6439619" y="1125446"/>
                    <a:ext cx="2295157" cy="1761850"/>
                    <a:chOff x="5365637" y="1246805"/>
                    <a:chExt cx="2295157" cy="1761850"/>
                  </a:xfrm>
                </p:grpSpPr>
                <p:sp>
                  <p:nvSpPr>
                    <p:cNvPr id="96" name="文本框 95"/>
                    <p:cNvSpPr txBox="1"/>
                    <p:nvPr/>
                  </p:nvSpPr>
                  <p:spPr>
                    <a:xfrm>
                      <a:off x="5365637" y="1246805"/>
                      <a:ext cx="2295157" cy="34881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altLang="zh-CN" sz="1000" dirty="0" smtClean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97" name="文本框 96"/>
                    <p:cNvSpPr txBox="1"/>
                    <p:nvPr/>
                  </p:nvSpPr>
                  <p:spPr>
                    <a:xfrm>
                      <a:off x="6076987" y="2480305"/>
                      <a:ext cx="1105228" cy="52835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>
                        <a:lnSpc>
                          <a:spcPts val="3440"/>
                        </a:lnSpc>
                      </a:pPr>
                      <a:r>
                        <a:rPr lang="zh-CN" altLang="en-US" sz="105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已调度的指令</a:t>
                      </a:r>
                    </a:p>
                  </p:txBody>
                </p:sp>
              </p:grpSp>
              <p:sp>
                <p:nvSpPr>
                  <p:cNvPr id="95" name="文本框 94"/>
                  <p:cNvSpPr txBox="1"/>
                  <p:nvPr/>
                </p:nvSpPr>
                <p:spPr>
                  <a:xfrm>
                    <a:off x="8909060" y="1141457"/>
                    <a:ext cx="1907295" cy="7848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>
                      <a:lnSpc>
                        <a:spcPct val="150000"/>
                      </a:lnSpc>
                    </a:pPr>
                    <a:r>
                      <a:rPr lang="en-US" altLang="zh-CN" sz="10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Live </a:t>
                    </a:r>
                    <a:r>
                      <a:rPr lang="en-US" altLang="zh-CN" sz="1000" dirty="0" err="1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reg</a:t>
                    </a:r>
                    <a:r>
                      <a:rPr lang="en-US" altLang="zh-CN" sz="10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: </a:t>
                    </a:r>
                  </a:p>
                  <a:p>
                    <a:pPr algn="l">
                      <a:lnSpc>
                        <a:spcPct val="150000"/>
                      </a:lnSpc>
                    </a:pPr>
                    <a:r>
                      <a:rPr lang="en-US" altLang="zh-CN" sz="10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  R1 R2 R7 R8</a:t>
                    </a:r>
                  </a:p>
                  <a:p>
                    <a:pPr algn="l">
                      <a:lnSpc>
                        <a:spcPct val="150000"/>
                      </a:lnSpc>
                    </a:pPr>
                    <a:r>
                      <a:rPr lang="en-US" altLang="zh-CN" sz="1000" dirty="0" err="1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Maxpressure</a:t>
                    </a:r>
                    <a:r>
                      <a:rPr lang="en-US" altLang="zh-CN" sz="10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 = 4</a:t>
                    </a:r>
                    <a:endParaRPr lang="zh-CN" altLang="en-US" sz="1000" dirty="0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591118" y="3426578"/>
                  <a:ext cx="4747829" cy="2366211"/>
                  <a:chOff x="614993" y="3426578"/>
                  <a:chExt cx="5026368" cy="2366211"/>
                </a:xfrm>
              </p:grpSpPr>
              <p:grpSp>
                <p:nvGrpSpPr>
                  <p:cNvPr id="60" name="组合 59"/>
                  <p:cNvGrpSpPr/>
                  <p:nvPr/>
                </p:nvGrpSpPr>
                <p:grpSpPr>
                  <a:xfrm>
                    <a:off x="741820" y="3641233"/>
                    <a:ext cx="4899541" cy="2151556"/>
                    <a:chOff x="-52516" y="3486265"/>
                    <a:chExt cx="4899541" cy="2151556"/>
                  </a:xfrm>
                </p:grpSpPr>
                <p:cxnSp>
                  <p:nvCxnSpPr>
                    <p:cNvPr id="54" name="直接箭头连接符 53"/>
                    <p:cNvCxnSpPr>
                      <a:stCxn id="7" idx="4"/>
                      <a:endCxn id="51" idx="0"/>
                    </p:cNvCxnSpPr>
                    <p:nvPr/>
                  </p:nvCxnSpPr>
                  <p:spPr>
                    <a:xfrm flipH="1">
                      <a:off x="1013911" y="4027439"/>
                      <a:ext cx="1539052" cy="543336"/>
                    </a:xfrm>
                    <a:prstGeom prst="straightConnector1">
                      <a:avLst/>
                    </a:prstGeom>
                    <a:ln>
                      <a:solidFill>
                        <a:srgbClr val="151515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9" name="组合 58"/>
                    <p:cNvGrpSpPr/>
                    <p:nvPr/>
                  </p:nvGrpSpPr>
                  <p:grpSpPr>
                    <a:xfrm>
                      <a:off x="-52516" y="3486265"/>
                      <a:ext cx="4899541" cy="2151556"/>
                      <a:chOff x="-52516" y="3486265"/>
                      <a:chExt cx="4899541" cy="2151556"/>
                    </a:xfrm>
                  </p:grpSpPr>
                  <p:grpSp>
                    <p:nvGrpSpPr>
                      <p:cNvPr id="26" name="组合 25"/>
                      <p:cNvGrpSpPr/>
                      <p:nvPr/>
                    </p:nvGrpSpPr>
                    <p:grpSpPr>
                      <a:xfrm>
                        <a:off x="1378504" y="3486265"/>
                        <a:ext cx="3468521" cy="2151556"/>
                        <a:chOff x="735763" y="3359707"/>
                        <a:chExt cx="3468521" cy="2151556"/>
                      </a:xfrm>
                    </p:grpSpPr>
                    <p:sp>
                      <p:nvSpPr>
                        <p:cNvPr id="20" name="文本框 19"/>
                        <p:cNvSpPr txBox="1"/>
                        <p:nvPr/>
                      </p:nvSpPr>
                      <p:spPr>
                        <a:xfrm>
                          <a:off x="735763" y="3369536"/>
                          <a:ext cx="872455" cy="5283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l">
                            <a:lnSpc>
                              <a:spcPts val="3440"/>
                            </a:lnSpc>
                          </a:pP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[0, 1, 2, 0]</a:t>
                          </a:r>
                          <a:endParaRPr lang="zh-CN" altLang="en-US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21" name="文本框 20"/>
                        <p:cNvSpPr txBox="1"/>
                        <p:nvPr/>
                      </p:nvSpPr>
                      <p:spPr>
                        <a:xfrm>
                          <a:off x="3331829" y="3359707"/>
                          <a:ext cx="872455" cy="5283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l">
                            <a:lnSpc>
                              <a:spcPts val="3440"/>
                            </a:lnSpc>
                          </a:pP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[0, 1, 2, 0]</a:t>
                          </a:r>
                          <a:endParaRPr lang="zh-CN" altLang="en-US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p:txBody>
                    </p:sp>
                    <p:grpSp>
                      <p:nvGrpSpPr>
                        <p:cNvPr id="25" name="组合 24"/>
                        <p:cNvGrpSpPr/>
                        <p:nvPr/>
                      </p:nvGrpSpPr>
                      <p:grpSpPr>
                        <a:xfrm>
                          <a:off x="752542" y="3514987"/>
                          <a:ext cx="3451742" cy="1928281"/>
                          <a:chOff x="752542" y="3514987"/>
                          <a:chExt cx="3451742" cy="1928281"/>
                        </a:xfrm>
                      </p:grpSpPr>
                      <p:sp>
                        <p:nvSpPr>
                          <p:cNvPr id="7" name="椭圆 6"/>
                          <p:cNvSpPr/>
                          <p:nvPr/>
                        </p:nvSpPr>
                        <p:spPr>
                          <a:xfrm>
                            <a:off x="1608218" y="3514987"/>
                            <a:ext cx="604008" cy="385894"/>
                          </a:xfrm>
                          <a:prstGeom prst="ellipse">
                            <a:avLst/>
                          </a:prstGeom>
                          <a:solidFill>
                            <a:srgbClr val="92D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000" dirty="0" smtClean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1</a:t>
                            </a:r>
                            <a:endParaRPr lang="zh-CN" altLang="en-US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p:txBody>
                      </p:sp>
                      <p:sp>
                        <p:nvSpPr>
                          <p:cNvPr id="8" name="椭圆 7"/>
                          <p:cNvSpPr/>
                          <p:nvPr/>
                        </p:nvSpPr>
                        <p:spPr>
                          <a:xfrm>
                            <a:off x="2727821" y="3514987"/>
                            <a:ext cx="604008" cy="385894"/>
                          </a:xfrm>
                          <a:prstGeom prst="ellipse">
                            <a:avLst/>
                          </a:prstGeom>
                          <a:solidFill>
                            <a:srgbClr val="92D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000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2</a:t>
                            </a:r>
                            <a:endParaRPr lang="zh-CN" altLang="en-US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p:txBody>
                      </p:sp>
                      <p:sp>
                        <p:nvSpPr>
                          <p:cNvPr id="9" name="椭圆 8"/>
                          <p:cNvSpPr/>
                          <p:nvPr/>
                        </p:nvSpPr>
                        <p:spPr>
                          <a:xfrm>
                            <a:off x="1608218" y="4382654"/>
                            <a:ext cx="604008" cy="385894"/>
                          </a:xfrm>
                          <a:prstGeom prst="ellipse">
                            <a:avLst/>
                          </a:prstGeom>
                          <a:solidFill>
                            <a:schemeClr val="tx2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000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6</a:t>
                            </a:r>
                            <a:endParaRPr lang="zh-CN" altLang="en-US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p:txBody>
                      </p:sp>
                      <p:sp>
                        <p:nvSpPr>
                          <p:cNvPr id="10" name="椭圆 9"/>
                          <p:cNvSpPr/>
                          <p:nvPr/>
                        </p:nvSpPr>
                        <p:spPr>
                          <a:xfrm>
                            <a:off x="2727821" y="4376679"/>
                            <a:ext cx="604008" cy="385894"/>
                          </a:xfrm>
                          <a:prstGeom prst="ellipse">
                            <a:avLst/>
                          </a:prstGeom>
                          <a:solidFill>
                            <a:schemeClr val="tx2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000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4</a:t>
                            </a:r>
                            <a:endParaRPr lang="zh-CN" altLang="en-US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p:txBody>
                      </p:sp>
                      <p:sp>
                        <p:nvSpPr>
                          <p:cNvPr id="11" name="椭圆 10"/>
                          <p:cNvSpPr/>
                          <p:nvPr/>
                        </p:nvSpPr>
                        <p:spPr>
                          <a:xfrm>
                            <a:off x="2084506" y="5057374"/>
                            <a:ext cx="604008" cy="385894"/>
                          </a:xfrm>
                          <a:prstGeom prst="ellipse">
                            <a:avLst/>
                          </a:prstGeom>
                          <a:solidFill>
                            <a:schemeClr val="tx2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000" dirty="0" smtClean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7</a:t>
                            </a:r>
                            <a:endParaRPr lang="zh-CN" altLang="en-US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p:txBody>
                      </p:sp>
                      <p:cxnSp>
                        <p:nvCxnSpPr>
                          <p:cNvPr id="13" name="直接箭头连接符 12"/>
                          <p:cNvCxnSpPr>
                            <a:stCxn id="7" idx="4"/>
                            <a:endCxn id="9" idx="0"/>
                          </p:cNvCxnSpPr>
                          <p:nvPr/>
                        </p:nvCxnSpPr>
                        <p:spPr>
                          <a:xfrm>
                            <a:off x="1910222" y="3900881"/>
                            <a:ext cx="0" cy="481773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5" name="直接箭头连接符 14"/>
                          <p:cNvCxnSpPr>
                            <a:stCxn id="8" idx="4"/>
                            <a:endCxn id="10" idx="0"/>
                          </p:cNvCxnSpPr>
                          <p:nvPr/>
                        </p:nvCxnSpPr>
                        <p:spPr>
                          <a:xfrm>
                            <a:off x="3029825" y="3900881"/>
                            <a:ext cx="0" cy="475798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" name="直接箭头连接符 16"/>
                          <p:cNvCxnSpPr>
                            <a:stCxn id="9" idx="4"/>
                            <a:endCxn id="11" idx="0"/>
                          </p:cNvCxnSpPr>
                          <p:nvPr/>
                        </p:nvCxnSpPr>
                        <p:spPr>
                          <a:xfrm>
                            <a:off x="1910222" y="4768548"/>
                            <a:ext cx="476288" cy="288826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9" name="直接箭头连接符 18"/>
                          <p:cNvCxnSpPr>
                            <a:stCxn id="10" idx="4"/>
                            <a:endCxn id="11" idx="0"/>
                          </p:cNvCxnSpPr>
                          <p:nvPr/>
                        </p:nvCxnSpPr>
                        <p:spPr>
                          <a:xfrm flipH="1">
                            <a:off x="2386510" y="4762573"/>
                            <a:ext cx="643315" cy="294801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2" name="文本框 21"/>
                          <p:cNvSpPr txBox="1"/>
                          <p:nvPr/>
                        </p:nvSpPr>
                        <p:spPr>
                          <a:xfrm>
                            <a:off x="752542" y="4240198"/>
                            <a:ext cx="872455" cy="52835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l">
                              <a:lnSpc>
                                <a:spcPts val="3440"/>
                              </a:lnSpc>
                            </a:pPr>
                            <a:r>
                              <a:rPr lang="en-US" altLang="zh-CN" sz="1000" dirty="0" smtClean="0">
                                <a:solidFill>
                                  <a:srgbClr val="FF0000"/>
                                </a:solidFill>
                                <a:latin typeface="Microsoft YaHei" panose="020B0503020204020204" pitchFamily="34" charset="-122"/>
                                <a:ea typeface="Microsoft YaHei" panose="020B0503020204020204" pitchFamily="34" charset="-122"/>
                              </a:rPr>
                              <a:t>[0, 0, 1, 0]</a:t>
                            </a:r>
                            <a:endParaRPr lang="zh-CN" altLang="en-US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23" name="文本框 22"/>
                          <p:cNvSpPr txBox="1"/>
                          <p:nvPr/>
                        </p:nvSpPr>
                        <p:spPr>
                          <a:xfrm>
                            <a:off x="3331829" y="4226172"/>
                            <a:ext cx="872455" cy="52835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l">
                              <a:lnSpc>
                                <a:spcPts val="3440"/>
                              </a:lnSpc>
                            </a:pPr>
                            <a:r>
                              <a:rPr lang="en-US" altLang="zh-CN" sz="1000" dirty="0" smtClean="0">
                                <a:solidFill>
                                  <a:srgbClr val="FF0000"/>
                                </a:solidFill>
                                <a:latin typeface="Microsoft YaHei" panose="020B0503020204020204" pitchFamily="34" charset="-122"/>
                                <a:ea typeface="Microsoft YaHei" panose="020B0503020204020204" pitchFamily="34" charset="-122"/>
                              </a:rPr>
                              <a:t>[0, 0, 1, 0]</a:t>
                            </a:r>
                            <a:endParaRPr lang="zh-CN" altLang="en-US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endParaRPr>
                          </a:p>
                        </p:txBody>
                      </p:sp>
                    </p:grpSp>
                    <p:sp>
                      <p:nvSpPr>
                        <p:cNvPr id="24" name="文本框 23"/>
                        <p:cNvSpPr txBox="1"/>
                        <p:nvPr/>
                      </p:nvSpPr>
                      <p:spPr>
                        <a:xfrm>
                          <a:off x="1132683" y="4982913"/>
                          <a:ext cx="872455" cy="5283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l">
                            <a:lnSpc>
                              <a:spcPts val="3440"/>
                            </a:lnSpc>
                          </a:pP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[0, -1,  0, 0]</a:t>
                          </a:r>
                          <a:endParaRPr lang="zh-CN" altLang="en-US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51" name="椭圆 50"/>
                      <p:cNvSpPr/>
                      <p:nvPr/>
                    </p:nvSpPr>
                    <p:spPr>
                      <a:xfrm>
                        <a:off x="711907" y="4570775"/>
                        <a:ext cx="604008" cy="385894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3</a:t>
                        </a:r>
                        <a:endParaRPr lang="zh-CN" altLang="en-US" sz="10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-36973" y="4360781"/>
                        <a:ext cx="872455" cy="5283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>
                          <a:lnSpc>
                            <a:spcPts val="3440"/>
                          </a:lnSpc>
                        </a:pP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[0, 0, 1, 0]</a:t>
                        </a:r>
                        <a:endParaRPr lang="zh-CN" altLang="en-US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55" name="椭圆 54"/>
                      <p:cNvSpPr/>
                      <p:nvPr/>
                    </p:nvSpPr>
                    <p:spPr>
                      <a:xfrm>
                        <a:off x="711907" y="5218366"/>
                        <a:ext cx="604008" cy="385894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5</a:t>
                        </a:r>
                        <a:endParaRPr lang="zh-CN" altLang="en-US" sz="10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  <p:cxnSp>
                    <p:nvCxnSpPr>
                      <p:cNvPr id="57" name="直接箭头连接符 56"/>
                      <p:cNvCxnSpPr>
                        <a:stCxn id="51" idx="4"/>
                        <a:endCxn id="55" idx="0"/>
                      </p:cNvCxnSpPr>
                      <p:nvPr/>
                    </p:nvCxnSpPr>
                    <p:spPr>
                      <a:xfrm>
                        <a:off x="1013911" y="4956669"/>
                        <a:ext cx="0" cy="26169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8" name="文本框 57"/>
                      <p:cNvSpPr txBox="1"/>
                      <p:nvPr/>
                    </p:nvSpPr>
                    <p:spPr>
                      <a:xfrm>
                        <a:off x="-52516" y="5007513"/>
                        <a:ext cx="872455" cy="5283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>
                          <a:lnSpc>
                            <a:spcPts val="3440"/>
                          </a:lnSpc>
                        </a:pP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[0, </a:t>
                        </a:r>
                        <a:r>
                          <a:rPr lang="en-US" altLang="zh-CN" sz="1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1</a:t>
                        </a: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, 0, 0]</a:t>
                        </a:r>
                        <a:endParaRPr lang="zh-CN" altLang="en-US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8" name="组合 17"/>
                  <p:cNvGrpSpPr/>
                  <p:nvPr/>
                </p:nvGrpSpPr>
                <p:grpSpPr>
                  <a:xfrm>
                    <a:off x="614993" y="3426578"/>
                    <a:ext cx="2760104" cy="817503"/>
                    <a:chOff x="3176398" y="5750861"/>
                    <a:chExt cx="2760104" cy="817503"/>
                  </a:xfrm>
                </p:grpSpPr>
                <p:grpSp>
                  <p:nvGrpSpPr>
                    <p:cNvPr id="16" name="组合 15"/>
                    <p:cNvGrpSpPr/>
                    <p:nvPr/>
                  </p:nvGrpSpPr>
                  <p:grpSpPr>
                    <a:xfrm>
                      <a:off x="3176398" y="5750861"/>
                      <a:ext cx="2760104" cy="665103"/>
                      <a:chOff x="3176398" y="5750861"/>
                      <a:chExt cx="2760104" cy="665103"/>
                    </a:xfrm>
                  </p:grpSpPr>
                  <p:sp>
                    <p:nvSpPr>
                      <p:cNvPr id="2" name="文本框 1"/>
                      <p:cNvSpPr txBox="1"/>
                      <p:nvPr/>
                    </p:nvSpPr>
                    <p:spPr>
                      <a:xfrm>
                        <a:off x="3176398" y="5750861"/>
                        <a:ext cx="2760104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000" dirty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[</a:t>
                        </a:r>
                        <a:r>
                          <a:rPr lang="en-US" altLang="zh-CN" sz="1000" dirty="0" err="1" smtClean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priority</a:t>
                        </a:r>
                        <a:r>
                          <a:rPr lang="en-US" altLang="zh-CN" sz="1000" dirty="0" err="1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,</a:t>
                        </a:r>
                        <a:r>
                          <a:rPr lang="en-US" altLang="zh-CN" sz="1000" dirty="0" err="1" smtClean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pressure</a:t>
                        </a: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, </a:t>
                        </a:r>
                        <a:r>
                          <a:rPr lang="en-US" altLang="zh-CN" sz="1000" dirty="0" err="1" smtClean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maxDepth</a:t>
                        </a: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, near]</a:t>
                        </a:r>
                        <a:endParaRPr lang="zh-CN" altLang="en-US" sz="1000" dirty="0" smtClean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  <p:grpSp>
                    <p:nvGrpSpPr>
                      <p:cNvPr id="14" name="组合 13"/>
                      <p:cNvGrpSpPr/>
                      <p:nvPr/>
                    </p:nvGrpSpPr>
                    <p:grpSpPr>
                      <a:xfrm>
                        <a:off x="3241404" y="6169743"/>
                        <a:ext cx="1527502" cy="246221"/>
                        <a:chOff x="3241404" y="6169743"/>
                        <a:chExt cx="1527502" cy="246221"/>
                      </a:xfrm>
                    </p:grpSpPr>
                    <p:cxnSp>
                      <p:nvCxnSpPr>
                        <p:cNvPr id="12" name="直接箭头连接符 11"/>
                        <p:cNvCxnSpPr/>
                        <p:nvPr/>
                      </p:nvCxnSpPr>
                      <p:spPr>
                        <a:xfrm>
                          <a:off x="3241404" y="6292853"/>
                          <a:ext cx="280177" cy="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88" name="文本框 87"/>
                        <p:cNvSpPr txBox="1"/>
                        <p:nvPr/>
                      </p:nvSpPr>
                      <p:spPr>
                        <a:xfrm>
                          <a:off x="3521583" y="6169743"/>
                          <a:ext cx="1247323" cy="2462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l"/>
                          <a:r>
                            <a:rPr lang="en-US" altLang="zh-CN" sz="1000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t</a:t>
                          </a: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rue dependence</a:t>
                          </a:r>
                          <a:endParaRPr lang="zh-CN" altLang="en-US" sz="1000" dirty="0" smtClean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9" name="组合 88"/>
                    <p:cNvGrpSpPr/>
                    <p:nvPr/>
                  </p:nvGrpSpPr>
                  <p:grpSpPr>
                    <a:xfrm>
                      <a:off x="3241405" y="6322143"/>
                      <a:ext cx="1527501" cy="246221"/>
                      <a:chOff x="3241405" y="6169743"/>
                      <a:chExt cx="1527501" cy="246221"/>
                    </a:xfrm>
                  </p:grpSpPr>
                  <p:cxnSp>
                    <p:nvCxnSpPr>
                      <p:cNvPr id="90" name="直接箭头连接符 89"/>
                      <p:cNvCxnSpPr/>
                      <p:nvPr/>
                    </p:nvCxnSpPr>
                    <p:spPr>
                      <a:xfrm>
                        <a:off x="3241405" y="6292853"/>
                        <a:ext cx="280178" cy="1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1" name="文本框 90"/>
                      <p:cNvSpPr txBox="1"/>
                      <p:nvPr/>
                    </p:nvSpPr>
                    <p:spPr>
                      <a:xfrm>
                        <a:off x="3521583" y="6169743"/>
                        <a:ext cx="124732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anti dependence</a:t>
                        </a:r>
                        <a:endParaRPr lang="zh-CN" altLang="en-US" sz="1000" dirty="0" smtClean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100" name="矩形 99"/>
              <p:cNvSpPr/>
              <p:nvPr/>
            </p:nvSpPr>
            <p:spPr>
              <a:xfrm>
                <a:off x="873671" y="962453"/>
                <a:ext cx="8333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/>
                  <a:t>* </a:t>
                </a:r>
                <a:r>
                  <a:rPr lang="en-US" altLang="zh-CN" sz="1400" b="1" dirty="0" smtClean="0"/>
                  <a:t>Step 1</a:t>
                </a:r>
                <a:endParaRPr lang="zh-CN" altLang="en-US" sz="1400" dirty="0"/>
              </a:p>
            </p:txBody>
          </p:sp>
        </p:grpSp>
        <p:sp>
          <p:nvSpPr>
            <p:cNvPr id="102" name="Line 19"/>
            <p:cNvSpPr>
              <a:spLocks noChangeShapeType="1"/>
            </p:cNvSpPr>
            <p:nvPr/>
          </p:nvSpPr>
          <p:spPr bwMode="auto">
            <a:xfrm flipV="1">
              <a:off x="725599" y="4078572"/>
              <a:ext cx="87170" cy="877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" name="Line 19"/>
            <p:cNvSpPr>
              <a:spLocks noChangeShapeType="1"/>
            </p:cNvSpPr>
            <p:nvPr/>
          </p:nvSpPr>
          <p:spPr bwMode="auto">
            <a:xfrm flipV="1">
              <a:off x="2391457" y="4387227"/>
              <a:ext cx="55900" cy="1447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868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908" y="716963"/>
            <a:ext cx="10733557" cy="5305146"/>
          </a:xfrm>
        </p:spPr>
        <p:txBody>
          <a:bodyPr/>
          <a:lstStyle/>
          <a:p>
            <a:pPr marL="298123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Example</a:t>
            </a:r>
          </a:p>
          <a:p>
            <a:r>
              <a:rPr lang="zh-CN" altLang="en-US" sz="1600" dirty="0" smtClean="0"/>
              <a:t>    </a:t>
            </a:r>
            <a:r>
              <a:rPr lang="zh-CN" altLang="en-US" sz="2400" dirty="0" smtClean="0"/>
              <a:t> 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</a:t>
            </a:r>
          </a:p>
          <a:p>
            <a:endParaRPr lang="en-US" altLang="zh-CN" sz="1200" dirty="0" smtClean="0"/>
          </a:p>
          <a:p>
            <a:pPr marL="298123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98123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 indent="0"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副标题 1"/>
          <p:cNvSpPr>
            <a:spLocks noGrp="1"/>
          </p:cNvSpPr>
          <p:nvPr>
            <p:ph type="subTitle" idx="1"/>
          </p:nvPr>
        </p:nvSpPr>
        <p:spPr>
          <a:xfrm>
            <a:off x="309726" y="258669"/>
            <a:ext cx="10740640" cy="452531"/>
          </a:xfrm>
        </p:spPr>
        <p:txBody>
          <a:bodyPr/>
          <a:lstStyle/>
          <a:p>
            <a:pPr algn="ctr"/>
            <a:r>
              <a:rPr lang="en-US" altLang="zh-CN" dirty="0"/>
              <a:t>Pre-Scheduling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6095514" y="861837"/>
            <a:ext cx="5511714" cy="4821769"/>
            <a:chOff x="6095514" y="861837"/>
            <a:chExt cx="5511714" cy="4821769"/>
          </a:xfrm>
        </p:grpSpPr>
        <p:grpSp>
          <p:nvGrpSpPr>
            <p:cNvPr id="130" name="组合 129"/>
            <p:cNvGrpSpPr/>
            <p:nvPr/>
          </p:nvGrpSpPr>
          <p:grpSpPr>
            <a:xfrm>
              <a:off x="7215142" y="1242714"/>
              <a:ext cx="4392086" cy="1761850"/>
              <a:chOff x="7078379" y="1050517"/>
              <a:chExt cx="4392086" cy="1761850"/>
            </a:xfrm>
          </p:grpSpPr>
          <p:grpSp>
            <p:nvGrpSpPr>
              <p:cNvPr id="131" name="组合 130"/>
              <p:cNvGrpSpPr/>
              <p:nvPr/>
            </p:nvGrpSpPr>
            <p:grpSpPr>
              <a:xfrm>
                <a:off x="7078379" y="1050517"/>
                <a:ext cx="2295157" cy="1761850"/>
                <a:chOff x="5365637" y="1246805"/>
                <a:chExt cx="2295157" cy="1761850"/>
              </a:xfrm>
            </p:grpSpPr>
            <p:sp>
              <p:nvSpPr>
                <p:cNvPr id="133" name="文本框 132"/>
                <p:cNvSpPr txBox="1"/>
                <p:nvPr/>
              </p:nvSpPr>
              <p:spPr>
                <a:xfrm>
                  <a:off x="5365637" y="1246805"/>
                  <a:ext cx="2295157" cy="86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00"/>
                    </a:lnSpc>
                  </a:pPr>
                  <a:r>
                    <a:rPr lang="en-US" altLang="zh-CN" sz="1000" dirty="0" smtClean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&lt;1&gt; add R0, R1, R2</a:t>
                  </a:r>
                </a:p>
                <a:p>
                  <a:pPr>
                    <a:lnSpc>
                      <a:spcPts val="2000"/>
                    </a:lnSpc>
                  </a:pPr>
                  <a:r>
                    <a:rPr lang="en-US" altLang="zh-CN" sz="1000" dirty="0" smtClean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&lt;</a:t>
                  </a:r>
                  <a:r>
                    <a:rPr lang="en-US" altLang="zh-CN" sz="1000" dirty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6</a:t>
                  </a:r>
                  <a:r>
                    <a:rPr lang="en-US" altLang="zh-CN" sz="1000" dirty="0" smtClean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&gt; </a:t>
                  </a:r>
                  <a:r>
                    <a:rPr lang="en-US" altLang="zh-CN" sz="1000" dirty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add R3, R0, R1</a:t>
                  </a:r>
                </a:p>
                <a:p>
                  <a:pPr>
                    <a:lnSpc>
                      <a:spcPts val="2000"/>
                    </a:lnSpc>
                  </a:pPr>
                  <a:r>
                    <a:rPr lang="en-US" altLang="zh-CN" sz="1000" dirty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&lt;</a:t>
                  </a:r>
                  <a:r>
                    <a:rPr lang="en-US" altLang="zh-CN" sz="1000" dirty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3&gt; add R2, R1, </a:t>
                  </a:r>
                  <a:r>
                    <a:rPr lang="en-US" altLang="zh-CN" sz="1000" dirty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R2</a:t>
                  </a:r>
                  <a:endParaRPr lang="en-US" altLang="zh-CN" sz="1000" dirty="0">
                    <a:solidFill>
                      <a:srgbClr val="00206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34" name="文本框 133"/>
                <p:cNvSpPr txBox="1"/>
                <p:nvPr/>
              </p:nvSpPr>
              <p:spPr>
                <a:xfrm>
                  <a:off x="6076987" y="2480305"/>
                  <a:ext cx="1000535" cy="528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ts val="3440"/>
                    </a:lnSpc>
                  </a:pPr>
                  <a:r>
                    <a:rPr lang="zh-CN" altLang="en-US" sz="1050" dirty="0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已调度的指令</a:t>
                  </a:r>
                </a:p>
              </p:txBody>
            </p:sp>
          </p:grpSp>
          <p:sp>
            <p:nvSpPr>
              <p:cNvPr id="132" name="文本框 131"/>
              <p:cNvSpPr txBox="1"/>
              <p:nvPr/>
            </p:nvSpPr>
            <p:spPr>
              <a:xfrm>
                <a:off x="9563170" y="1214731"/>
                <a:ext cx="1907295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1000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Live </a:t>
                </a:r>
                <a:r>
                  <a:rPr lang="en-US" altLang="zh-CN" sz="1000" dirty="0" err="1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reg</a:t>
                </a:r>
                <a:r>
                  <a:rPr lang="en-US" altLang="zh-CN" sz="1000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: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000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R1 R2 R7 R8  R3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000" dirty="0" err="1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Maxpressure</a:t>
                </a:r>
                <a:r>
                  <a:rPr lang="en-US" altLang="zh-CN" sz="1000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 5</a:t>
                </a:r>
                <a:endParaRPr lang="zh-CN" altLang="en-US" sz="1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095514" y="3565611"/>
              <a:ext cx="5337008" cy="2117995"/>
              <a:chOff x="5649505" y="3666076"/>
              <a:chExt cx="6018093" cy="2117995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5649505" y="3666076"/>
                <a:ext cx="6018093" cy="2117995"/>
                <a:chOff x="-212448" y="3504807"/>
                <a:chExt cx="6018093" cy="2117995"/>
              </a:xfrm>
            </p:grpSpPr>
            <p:grpSp>
              <p:nvGrpSpPr>
                <p:cNvPr id="88" name="组合 87"/>
                <p:cNvGrpSpPr/>
                <p:nvPr/>
              </p:nvGrpSpPr>
              <p:grpSpPr>
                <a:xfrm>
                  <a:off x="-212448" y="4318039"/>
                  <a:ext cx="1151520" cy="918869"/>
                  <a:chOff x="4813063" y="4435837"/>
                  <a:chExt cx="1151520" cy="918869"/>
                </a:xfrm>
              </p:grpSpPr>
              <p:sp>
                <p:nvSpPr>
                  <p:cNvPr id="113" name="右箭头 112"/>
                  <p:cNvSpPr/>
                  <p:nvPr/>
                </p:nvSpPr>
                <p:spPr>
                  <a:xfrm>
                    <a:off x="4868137" y="4435837"/>
                    <a:ext cx="565636" cy="341738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" name="文本框 113"/>
                  <p:cNvSpPr txBox="1"/>
                  <p:nvPr/>
                </p:nvSpPr>
                <p:spPr>
                  <a:xfrm>
                    <a:off x="4813063" y="4800708"/>
                    <a:ext cx="1151520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>
                      <a:lnSpc>
                        <a:spcPct val="150000"/>
                      </a:lnSpc>
                    </a:pPr>
                    <a:r>
                      <a:rPr lang="zh-CN" altLang="en-US" sz="10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选 </a:t>
                    </a:r>
                    <a:r>
                      <a:rPr lang="en-US" altLang="zh-CN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3</a:t>
                    </a:r>
                    <a:endParaRPr lang="en-US" altLang="zh-CN" sz="10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  <a:p>
                    <a:pPr algn="l">
                      <a:lnSpc>
                        <a:spcPct val="150000"/>
                      </a:lnSpc>
                    </a:pPr>
                    <a:r>
                      <a:rPr lang="zh-CN" altLang="en-US" sz="10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寄存器压力小</a:t>
                    </a:r>
                  </a:p>
                </p:txBody>
              </p:sp>
            </p:grpSp>
            <p:grpSp>
              <p:nvGrpSpPr>
                <p:cNvPr id="89" name="组合 88"/>
                <p:cNvGrpSpPr/>
                <p:nvPr/>
              </p:nvGrpSpPr>
              <p:grpSpPr>
                <a:xfrm>
                  <a:off x="893603" y="3504807"/>
                  <a:ext cx="4912042" cy="2117995"/>
                  <a:chOff x="-65017" y="3486265"/>
                  <a:chExt cx="4912042" cy="2117995"/>
                </a:xfrm>
              </p:grpSpPr>
              <p:cxnSp>
                <p:nvCxnSpPr>
                  <p:cNvPr id="90" name="直接箭头连接符 89"/>
                  <p:cNvCxnSpPr>
                    <a:stCxn id="102" idx="4"/>
                    <a:endCxn id="93" idx="0"/>
                  </p:cNvCxnSpPr>
                  <p:nvPr/>
                </p:nvCxnSpPr>
                <p:spPr>
                  <a:xfrm flipH="1">
                    <a:off x="1013911" y="4027439"/>
                    <a:ext cx="1539052" cy="543336"/>
                  </a:xfrm>
                  <a:prstGeom prst="straightConnector1">
                    <a:avLst/>
                  </a:prstGeom>
                  <a:ln>
                    <a:solidFill>
                      <a:srgbClr val="15151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1" name="组合 90"/>
                  <p:cNvGrpSpPr/>
                  <p:nvPr/>
                </p:nvGrpSpPr>
                <p:grpSpPr>
                  <a:xfrm>
                    <a:off x="-65017" y="3486265"/>
                    <a:ext cx="4912042" cy="2117995"/>
                    <a:chOff x="-65017" y="3486265"/>
                    <a:chExt cx="4912042" cy="2117995"/>
                  </a:xfrm>
                </p:grpSpPr>
                <p:grpSp>
                  <p:nvGrpSpPr>
                    <p:cNvPr id="92" name="组合 91"/>
                    <p:cNvGrpSpPr/>
                    <p:nvPr/>
                  </p:nvGrpSpPr>
                  <p:grpSpPr>
                    <a:xfrm>
                      <a:off x="1378504" y="3486265"/>
                      <a:ext cx="3468521" cy="2083561"/>
                      <a:chOff x="735763" y="3359707"/>
                      <a:chExt cx="3468521" cy="2083561"/>
                    </a:xfrm>
                  </p:grpSpPr>
                  <p:sp>
                    <p:nvSpPr>
                      <p:cNvPr id="98" name="文本框 97"/>
                      <p:cNvSpPr txBox="1"/>
                      <p:nvPr/>
                    </p:nvSpPr>
                    <p:spPr>
                      <a:xfrm>
                        <a:off x="735763" y="3369536"/>
                        <a:ext cx="872455" cy="5283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>
                          <a:lnSpc>
                            <a:spcPts val="3440"/>
                          </a:lnSpc>
                        </a:pP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[0, </a:t>
                        </a:r>
                        <a:r>
                          <a:rPr lang="en-US" altLang="zh-CN" sz="1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1</a:t>
                        </a: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,  2, 0]</a:t>
                        </a:r>
                        <a:endParaRPr lang="zh-CN" altLang="en-US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99" name="文本框 98"/>
                      <p:cNvSpPr txBox="1"/>
                      <p:nvPr/>
                    </p:nvSpPr>
                    <p:spPr>
                      <a:xfrm>
                        <a:off x="3331829" y="3359707"/>
                        <a:ext cx="872455" cy="5283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>
                          <a:lnSpc>
                            <a:spcPts val="3440"/>
                          </a:lnSpc>
                        </a:pP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[0, </a:t>
                        </a:r>
                        <a:r>
                          <a:rPr lang="en-US" altLang="zh-CN" sz="1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1</a:t>
                        </a: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,  2, 0]</a:t>
                        </a:r>
                        <a:endParaRPr lang="zh-CN" altLang="en-US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100" name="组合 99"/>
                      <p:cNvGrpSpPr/>
                      <p:nvPr/>
                    </p:nvGrpSpPr>
                    <p:grpSpPr>
                      <a:xfrm>
                        <a:off x="752542" y="3514987"/>
                        <a:ext cx="3451742" cy="1928281"/>
                        <a:chOff x="752542" y="3514987"/>
                        <a:chExt cx="3451742" cy="1928281"/>
                      </a:xfrm>
                    </p:grpSpPr>
                    <p:sp>
                      <p:nvSpPr>
                        <p:cNvPr id="102" name="椭圆 101"/>
                        <p:cNvSpPr/>
                        <p:nvPr/>
                      </p:nvSpPr>
                      <p:spPr>
                        <a:xfrm>
                          <a:off x="1608218" y="3514987"/>
                          <a:ext cx="604008" cy="385894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000" dirty="0" smtClean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  <p:sp>
                      <p:nvSpPr>
                        <p:cNvPr id="103" name="椭圆 102"/>
                        <p:cNvSpPr/>
                        <p:nvPr/>
                      </p:nvSpPr>
                      <p:spPr>
                        <a:xfrm>
                          <a:off x="2727821" y="3514987"/>
                          <a:ext cx="604008" cy="385894"/>
                        </a:xfrm>
                        <a:prstGeom prst="ellipse">
                          <a:avLst/>
                        </a:prstGeom>
                        <a:solidFill>
                          <a:srgbClr val="92D05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2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  <p:sp>
                      <p:nvSpPr>
                        <p:cNvPr id="104" name="椭圆 103"/>
                        <p:cNvSpPr/>
                        <p:nvPr/>
                      </p:nvSpPr>
                      <p:spPr>
                        <a:xfrm>
                          <a:off x="1608218" y="4382654"/>
                          <a:ext cx="604008" cy="385894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6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  <p:sp>
                      <p:nvSpPr>
                        <p:cNvPr id="105" name="椭圆 104"/>
                        <p:cNvSpPr/>
                        <p:nvPr/>
                      </p:nvSpPr>
                      <p:spPr>
                        <a:xfrm>
                          <a:off x="2727821" y="4376679"/>
                          <a:ext cx="604008" cy="385894"/>
                        </a:xfrm>
                        <a:prstGeom prst="ellipse">
                          <a:avLst/>
                        </a:prstGeom>
                        <a:solidFill>
                          <a:schemeClr val="tx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  <p:sp>
                      <p:nvSpPr>
                        <p:cNvPr id="106" name="椭圆 105"/>
                        <p:cNvSpPr/>
                        <p:nvPr/>
                      </p:nvSpPr>
                      <p:spPr>
                        <a:xfrm>
                          <a:off x="2084506" y="5057374"/>
                          <a:ext cx="604008" cy="385894"/>
                        </a:xfrm>
                        <a:prstGeom prst="ellipse">
                          <a:avLst/>
                        </a:prstGeom>
                        <a:solidFill>
                          <a:srgbClr val="92D05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7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  <p:cxnSp>
                      <p:nvCxnSpPr>
                        <p:cNvPr id="107" name="直接箭头连接符 106"/>
                        <p:cNvCxnSpPr>
                          <a:stCxn id="102" idx="4"/>
                          <a:endCxn id="104" idx="0"/>
                        </p:cNvCxnSpPr>
                        <p:nvPr/>
                      </p:nvCxnSpPr>
                      <p:spPr>
                        <a:xfrm>
                          <a:off x="1910222" y="3900881"/>
                          <a:ext cx="0" cy="481773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8" name="直接箭头连接符 107"/>
                        <p:cNvCxnSpPr>
                          <a:stCxn id="103" idx="4"/>
                          <a:endCxn id="105" idx="0"/>
                        </p:cNvCxnSpPr>
                        <p:nvPr/>
                      </p:nvCxnSpPr>
                      <p:spPr>
                        <a:xfrm>
                          <a:off x="3029825" y="3900881"/>
                          <a:ext cx="0" cy="47579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9" name="直接箭头连接符 108"/>
                        <p:cNvCxnSpPr>
                          <a:stCxn id="104" idx="4"/>
                          <a:endCxn id="106" idx="0"/>
                        </p:cNvCxnSpPr>
                        <p:nvPr/>
                      </p:nvCxnSpPr>
                      <p:spPr>
                        <a:xfrm>
                          <a:off x="1910222" y="4768548"/>
                          <a:ext cx="476288" cy="288826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0" name="直接箭头连接符 109"/>
                        <p:cNvCxnSpPr>
                          <a:stCxn id="105" idx="4"/>
                          <a:endCxn id="106" idx="0"/>
                        </p:cNvCxnSpPr>
                        <p:nvPr/>
                      </p:nvCxnSpPr>
                      <p:spPr>
                        <a:xfrm flipH="1">
                          <a:off x="2386510" y="4762573"/>
                          <a:ext cx="643315" cy="29480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1" name="文本框 110"/>
                        <p:cNvSpPr txBox="1"/>
                        <p:nvPr/>
                      </p:nvSpPr>
                      <p:spPr>
                        <a:xfrm>
                          <a:off x="752542" y="4240198"/>
                          <a:ext cx="872455" cy="5283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l">
                            <a:lnSpc>
                              <a:spcPts val="3440"/>
                            </a:lnSpc>
                          </a:pP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[0, 0,  1, 1]</a:t>
                          </a:r>
                          <a:endParaRPr lang="zh-CN" altLang="en-US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12" name="文本框 111"/>
                        <p:cNvSpPr txBox="1"/>
                        <p:nvPr/>
                      </p:nvSpPr>
                      <p:spPr>
                        <a:xfrm>
                          <a:off x="3331829" y="4226172"/>
                          <a:ext cx="872455" cy="5283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l">
                            <a:lnSpc>
                              <a:spcPts val="3440"/>
                            </a:lnSpc>
                          </a:pP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[0, 0,  1, 0]</a:t>
                          </a:r>
                          <a:endParaRPr lang="zh-CN" altLang="en-US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1169106" y="4790318"/>
                        <a:ext cx="1023476" cy="5283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>
                          <a:lnSpc>
                            <a:spcPts val="3440"/>
                          </a:lnSpc>
                        </a:pP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[0, -1,  0, 1]</a:t>
                        </a:r>
                        <a:endParaRPr lang="zh-CN" altLang="en-US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93" name="椭圆 92"/>
                    <p:cNvSpPr/>
                    <p:nvPr/>
                  </p:nvSpPr>
                  <p:spPr>
                    <a:xfrm>
                      <a:off x="711907" y="4570775"/>
                      <a:ext cx="604008" cy="385894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94" name="文本框 93"/>
                    <p:cNvSpPr txBox="1"/>
                    <p:nvPr/>
                  </p:nvSpPr>
                  <p:spPr>
                    <a:xfrm>
                      <a:off x="-16491" y="4239062"/>
                      <a:ext cx="872455" cy="52835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>
                        <a:lnSpc>
                          <a:spcPts val="3440"/>
                        </a:lnSpc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[0, 0,  1, 0]</a:t>
                      </a:r>
                      <a:endParaRPr lang="zh-CN" altLang="en-US" sz="1000" dirty="0" smtClean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95" name="椭圆 94"/>
                    <p:cNvSpPr/>
                    <p:nvPr/>
                  </p:nvSpPr>
                  <p:spPr>
                    <a:xfrm>
                      <a:off x="711907" y="5218366"/>
                      <a:ext cx="604008" cy="385894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cxnSp>
                  <p:nvCxnSpPr>
                    <p:cNvPr id="96" name="直接箭头连接符 95"/>
                    <p:cNvCxnSpPr>
                      <a:stCxn id="93" idx="4"/>
                      <a:endCxn id="95" idx="0"/>
                    </p:cNvCxnSpPr>
                    <p:nvPr/>
                  </p:nvCxnSpPr>
                  <p:spPr>
                    <a:xfrm>
                      <a:off x="1013911" y="4956669"/>
                      <a:ext cx="0" cy="26169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7" name="文本框 96"/>
                    <p:cNvSpPr txBox="1"/>
                    <p:nvPr/>
                  </p:nvSpPr>
                  <p:spPr>
                    <a:xfrm>
                      <a:off x="-65017" y="4919757"/>
                      <a:ext cx="872455" cy="52835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>
                        <a:lnSpc>
                          <a:spcPts val="3440"/>
                        </a:lnSpc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[0, 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 0, 1]</a:t>
                      </a:r>
                      <a:endParaRPr lang="zh-CN" altLang="en-US" sz="1000" dirty="0" smtClean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</p:grpSp>
            </p:grpSp>
          </p:grpSp>
          <p:sp>
            <p:nvSpPr>
              <p:cNvPr id="125" name="Line 19"/>
              <p:cNvSpPr>
                <a:spLocks noChangeShapeType="1"/>
              </p:cNvSpPr>
              <p:nvPr/>
            </p:nvSpPr>
            <p:spPr bwMode="auto">
              <a:xfrm flipV="1">
                <a:off x="8555938" y="4384774"/>
                <a:ext cx="84434" cy="1827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7" name="矩形 126"/>
            <p:cNvSpPr/>
            <p:nvPr/>
          </p:nvSpPr>
          <p:spPr>
            <a:xfrm>
              <a:off x="7365772" y="861837"/>
              <a:ext cx="8333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* </a:t>
              </a:r>
              <a:r>
                <a:rPr lang="en-US" altLang="zh-CN" sz="1400" b="1" dirty="0" smtClean="0"/>
                <a:t>Step 4</a:t>
              </a:r>
              <a:endParaRPr lang="zh-CN" altLang="en-US" sz="14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6279" y="962453"/>
            <a:ext cx="5230101" cy="4827796"/>
            <a:chOff x="366279" y="962453"/>
            <a:chExt cx="5230101" cy="4827796"/>
          </a:xfrm>
        </p:grpSpPr>
        <p:grpSp>
          <p:nvGrpSpPr>
            <p:cNvPr id="7" name="组合 6"/>
            <p:cNvGrpSpPr/>
            <p:nvPr/>
          </p:nvGrpSpPr>
          <p:grpSpPr>
            <a:xfrm>
              <a:off x="366279" y="962453"/>
              <a:ext cx="5230101" cy="4827796"/>
              <a:chOff x="366279" y="962453"/>
              <a:chExt cx="5230101" cy="4827796"/>
            </a:xfrm>
          </p:grpSpPr>
          <p:grpSp>
            <p:nvGrpSpPr>
              <p:cNvPr id="115" name="组合 114"/>
              <p:cNvGrpSpPr/>
              <p:nvPr/>
            </p:nvGrpSpPr>
            <p:grpSpPr>
              <a:xfrm>
                <a:off x="558840" y="3464172"/>
                <a:ext cx="2760104" cy="779909"/>
                <a:chOff x="2862890" y="5788455"/>
                <a:chExt cx="2760104" cy="779909"/>
              </a:xfrm>
            </p:grpSpPr>
            <p:grpSp>
              <p:nvGrpSpPr>
                <p:cNvPr id="116" name="组合 115"/>
                <p:cNvGrpSpPr/>
                <p:nvPr/>
              </p:nvGrpSpPr>
              <p:grpSpPr>
                <a:xfrm>
                  <a:off x="2862890" y="5788455"/>
                  <a:ext cx="2760104" cy="627509"/>
                  <a:chOff x="2862890" y="5788455"/>
                  <a:chExt cx="2760104" cy="627509"/>
                </a:xfrm>
              </p:grpSpPr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2862890" y="5788455"/>
                    <a:ext cx="276010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00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[priority </a:t>
                    </a:r>
                    <a:r>
                      <a:rPr lang="en-US" altLang="zh-CN" sz="1000" dirty="0" smtClean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,pressure, </a:t>
                    </a:r>
                    <a:r>
                      <a:rPr lang="en-US" altLang="zh-CN" sz="1000" dirty="0" err="1" smtClean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maxDepth</a:t>
                    </a:r>
                    <a:r>
                      <a:rPr lang="en-US" altLang="zh-CN" sz="1000" dirty="0" smtClean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, near]</a:t>
                    </a:r>
                    <a:endParaRPr lang="zh-CN" altLang="en-US" sz="1000" dirty="0" smtClean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  <p:grpSp>
                <p:nvGrpSpPr>
                  <p:cNvPr id="121" name="组合 120"/>
                  <p:cNvGrpSpPr/>
                  <p:nvPr/>
                </p:nvGrpSpPr>
                <p:grpSpPr>
                  <a:xfrm>
                    <a:off x="2899719" y="6169743"/>
                    <a:ext cx="1869187" cy="246221"/>
                    <a:chOff x="2899719" y="6169743"/>
                    <a:chExt cx="1869187" cy="246221"/>
                  </a:xfrm>
                </p:grpSpPr>
                <p:cxnSp>
                  <p:nvCxnSpPr>
                    <p:cNvPr id="122" name="直接箭头连接符 121"/>
                    <p:cNvCxnSpPr/>
                    <p:nvPr/>
                  </p:nvCxnSpPr>
                  <p:spPr>
                    <a:xfrm>
                      <a:off x="2899719" y="6292854"/>
                      <a:ext cx="621864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3" name="文本框 122"/>
                    <p:cNvSpPr txBox="1"/>
                    <p:nvPr/>
                  </p:nvSpPr>
                  <p:spPr>
                    <a:xfrm>
                      <a:off x="3521583" y="6169743"/>
                      <a:ext cx="124732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rue dependence</a:t>
                      </a:r>
                      <a:endParaRPr lang="zh-CN" altLang="en-US" sz="1000" dirty="0" smtClean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p:grpSp>
            </p:grpSp>
            <p:grpSp>
              <p:nvGrpSpPr>
                <p:cNvPr id="117" name="组合 116"/>
                <p:cNvGrpSpPr/>
                <p:nvPr/>
              </p:nvGrpSpPr>
              <p:grpSpPr>
                <a:xfrm>
                  <a:off x="2899719" y="6322143"/>
                  <a:ext cx="1869187" cy="246221"/>
                  <a:chOff x="2899719" y="6169743"/>
                  <a:chExt cx="1869187" cy="246221"/>
                </a:xfrm>
              </p:grpSpPr>
              <p:cxnSp>
                <p:nvCxnSpPr>
                  <p:cNvPr id="118" name="直接箭头连接符 117"/>
                  <p:cNvCxnSpPr/>
                  <p:nvPr/>
                </p:nvCxnSpPr>
                <p:spPr>
                  <a:xfrm>
                    <a:off x="2899719" y="6292854"/>
                    <a:ext cx="621864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3521583" y="6169743"/>
                    <a:ext cx="12473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en-US" altLang="zh-CN" sz="1000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anti</a:t>
                    </a:r>
                    <a:r>
                      <a:rPr lang="en-US" altLang="zh-CN" sz="1000" dirty="0" smtClean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 dependence</a:t>
                    </a:r>
                    <a:endParaRPr lang="zh-CN" altLang="en-US" sz="1000" dirty="0" smtClean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p:grpSp>
          </p:grpSp>
          <p:grpSp>
            <p:nvGrpSpPr>
              <p:cNvPr id="8" name="组合 7"/>
              <p:cNvGrpSpPr/>
              <p:nvPr/>
            </p:nvGrpSpPr>
            <p:grpSpPr>
              <a:xfrm>
                <a:off x="834153" y="1329187"/>
                <a:ext cx="4392086" cy="1761850"/>
                <a:chOff x="7078379" y="1050517"/>
                <a:chExt cx="4392086" cy="1761850"/>
              </a:xfrm>
            </p:grpSpPr>
            <p:grpSp>
              <p:nvGrpSpPr>
                <p:cNvPr id="49" name="组合 48"/>
                <p:cNvGrpSpPr/>
                <p:nvPr/>
              </p:nvGrpSpPr>
              <p:grpSpPr>
                <a:xfrm>
                  <a:off x="7078379" y="1050517"/>
                  <a:ext cx="2295157" cy="1761850"/>
                  <a:chOff x="5365637" y="1246805"/>
                  <a:chExt cx="2295157" cy="1761850"/>
                </a:xfrm>
              </p:grpSpPr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5365637" y="1246805"/>
                    <a:ext cx="2295157" cy="60529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 smtClean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&lt;1&gt; add R0, R1, R2</a:t>
                    </a:r>
                  </a:p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 smtClean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&lt;6&gt; </a:t>
                    </a: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add R3, R0, </a:t>
                    </a:r>
                    <a:r>
                      <a:rPr lang="en-US" altLang="zh-CN" sz="1000" dirty="0" smtClean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R1</a:t>
                    </a:r>
                    <a:endParaRPr lang="en-US" altLang="zh-CN" sz="1000" dirty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076987" y="2480305"/>
                    <a:ext cx="1041382" cy="5283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>
                      <a:lnSpc>
                        <a:spcPts val="3440"/>
                      </a:lnSpc>
                    </a:pPr>
                    <a:r>
                      <a:rPr lang="zh-CN" altLang="en-US" sz="105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已调度的指令</a:t>
                    </a:r>
                  </a:p>
                </p:txBody>
              </p:sp>
            </p:grpSp>
            <p:sp>
              <p:nvSpPr>
                <p:cNvPr id="129" name="文本框 128"/>
                <p:cNvSpPr txBox="1"/>
                <p:nvPr/>
              </p:nvSpPr>
              <p:spPr>
                <a:xfrm>
                  <a:off x="9563170" y="1214731"/>
                  <a:ext cx="1907295" cy="784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en-US" altLang="zh-CN" sz="1000" dirty="0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Live </a:t>
                  </a:r>
                  <a:r>
                    <a:rPr lang="en-US" altLang="zh-CN" sz="1000" dirty="0" err="1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reg</a:t>
                  </a:r>
                  <a:r>
                    <a:rPr lang="en-US" altLang="zh-CN" sz="1000" dirty="0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: </a:t>
                  </a:r>
                </a:p>
                <a:p>
                  <a:pPr algn="l">
                    <a:lnSpc>
                      <a:spcPct val="150000"/>
                    </a:lnSpc>
                  </a:pPr>
                  <a:r>
                    <a:rPr lang="en-US" altLang="zh-CN" sz="10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</a:t>
                  </a:r>
                  <a:r>
                    <a:rPr lang="en-US" altLang="zh-CN" sz="1000" dirty="0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R1 R2 R7 R8  R3</a:t>
                  </a:r>
                </a:p>
                <a:p>
                  <a:pPr algn="l">
                    <a:lnSpc>
                      <a:spcPct val="150000"/>
                    </a:lnSpc>
                  </a:pPr>
                  <a:r>
                    <a:rPr lang="en-US" altLang="zh-CN" sz="1000" dirty="0" err="1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Maxpressure</a:t>
                  </a:r>
                  <a:r>
                    <a:rPr lang="en-US" altLang="zh-CN" sz="1000" dirty="0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= 5</a:t>
                  </a:r>
                  <a:endParaRPr lang="zh-CN" altLang="en-US" sz="1000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5" name="组合 4"/>
              <p:cNvGrpSpPr/>
              <p:nvPr/>
            </p:nvGrpSpPr>
            <p:grpSpPr>
              <a:xfrm>
                <a:off x="366279" y="3672254"/>
                <a:ext cx="5230101" cy="2117995"/>
                <a:chOff x="356588" y="3672254"/>
                <a:chExt cx="5903942" cy="2117995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356588" y="3672254"/>
                  <a:ext cx="5903942" cy="2117995"/>
                  <a:chOff x="-98297" y="3504807"/>
                  <a:chExt cx="5903942" cy="2117995"/>
                </a:xfrm>
              </p:grpSpPr>
              <p:grpSp>
                <p:nvGrpSpPr>
                  <p:cNvPr id="62" name="组合 61"/>
                  <p:cNvGrpSpPr/>
                  <p:nvPr/>
                </p:nvGrpSpPr>
                <p:grpSpPr>
                  <a:xfrm>
                    <a:off x="-98297" y="4214429"/>
                    <a:ext cx="1095001" cy="1277867"/>
                    <a:chOff x="4927214" y="4332227"/>
                    <a:chExt cx="1095001" cy="1277867"/>
                  </a:xfrm>
                </p:grpSpPr>
                <p:sp>
                  <p:nvSpPr>
                    <p:cNvPr id="50" name="右箭头 49"/>
                    <p:cNvSpPr/>
                    <p:nvPr/>
                  </p:nvSpPr>
                  <p:spPr>
                    <a:xfrm>
                      <a:off x="4970656" y="4332227"/>
                      <a:ext cx="582641" cy="341738"/>
                    </a:xfrm>
                    <a:prstGeom prst="rightArrow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文本框 60"/>
                    <p:cNvSpPr txBox="1"/>
                    <p:nvPr/>
                  </p:nvSpPr>
                  <p:spPr>
                    <a:xfrm>
                      <a:off x="4927214" y="4825264"/>
                      <a:ext cx="1095001" cy="7848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选 </a:t>
                      </a:r>
                      <a:r>
                        <a:rPr lang="en-US" altLang="zh-CN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r>
                        <a:rPr lang="en-US" altLang="zh-CN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endParaRPr lang="en-US" altLang="zh-CN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000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maxDepth</a:t>
                      </a:r>
                      <a:r>
                        <a:rPr lang="en-US" altLang="zh-CN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+ near</a:t>
                      </a:r>
                      <a:r>
                        <a:rPr lang="zh-CN" altLang="en-US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比较大</a:t>
                      </a:r>
                    </a:p>
                  </p:txBody>
                </p:sp>
              </p:grpSp>
              <p:grpSp>
                <p:nvGrpSpPr>
                  <p:cNvPr id="63" name="组合 62"/>
                  <p:cNvGrpSpPr/>
                  <p:nvPr/>
                </p:nvGrpSpPr>
                <p:grpSpPr>
                  <a:xfrm>
                    <a:off x="831249" y="3504807"/>
                    <a:ext cx="4974396" cy="2117995"/>
                    <a:chOff x="-127371" y="3486265"/>
                    <a:chExt cx="4974396" cy="2117995"/>
                  </a:xfrm>
                </p:grpSpPr>
                <p:cxnSp>
                  <p:nvCxnSpPr>
                    <p:cNvPr id="64" name="直接箭头连接符 63"/>
                    <p:cNvCxnSpPr>
                      <a:stCxn id="76" idx="4"/>
                      <a:endCxn id="67" idx="0"/>
                    </p:cNvCxnSpPr>
                    <p:nvPr/>
                  </p:nvCxnSpPr>
                  <p:spPr>
                    <a:xfrm flipH="1">
                      <a:off x="1013911" y="4027439"/>
                      <a:ext cx="1539052" cy="543336"/>
                    </a:xfrm>
                    <a:prstGeom prst="straightConnector1">
                      <a:avLst/>
                    </a:prstGeom>
                    <a:ln>
                      <a:solidFill>
                        <a:srgbClr val="151515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5" name="组合 64"/>
                    <p:cNvGrpSpPr/>
                    <p:nvPr/>
                  </p:nvGrpSpPr>
                  <p:grpSpPr>
                    <a:xfrm>
                      <a:off x="-127371" y="3486265"/>
                      <a:ext cx="4974396" cy="2117995"/>
                      <a:chOff x="-127371" y="3486265"/>
                      <a:chExt cx="4974396" cy="2117995"/>
                    </a:xfrm>
                  </p:grpSpPr>
                  <p:grpSp>
                    <p:nvGrpSpPr>
                      <p:cNvPr id="66" name="组合 65"/>
                      <p:cNvGrpSpPr/>
                      <p:nvPr/>
                    </p:nvGrpSpPr>
                    <p:grpSpPr>
                      <a:xfrm>
                        <a:off x="1378504" y="3486265"/>
                        <a:ext cx="3468521" cy="2083561"/>
                        <a:chOff x="735763" y="3359707"/>
                        <a:chExt cx="3468521" cy="2083561"/>
                      </a:xfrm>
                    </p:grpSpPr>
                    <p:sp>
                      <p:nvSpPr>
                        <p:cNvPr id="72" name="文本框 71"/>
                        <p:cNvSpPr txBox="1"/>
                        <p:nvPr/>
                      </p:nvSpPr>
                      <p:spPr>
                        <a:xfrm>
                          <a:off x="735763" y="3369536"/>
                          <a:ext cx="872455" cy="5283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l">
                            <a:lnSpc>
                              <a:spcPts val="3440"/>
                            </a:lnSpc>
                          </a:pP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[0, </a:t>
                          </a:r>
                          <a:r>
                            <a:rPr lang="en-US" altLang="zh-CN" sz="1000" dirty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1</a:t>
                          </a: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,  2, 0]</a:t>
                          </a:r>
                          <a:endParaRPr lang="zh-CN" altLang="en-US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73" name="文本框 72"/>
                        <p:cNvSpPr txBox="1"/>
                        <p:nvPr/>
                      </p:nvSpPr>
                      <p:spPr>
                        <a:xfrm>
                          <a:off x="3331829" y="3359707"/>
                          <a:ext cx="872455" cy="5283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l">
                            <a:lnSpc>
                              <a:spcPts val="3440"/>
                            </a:lnSpc>
                          </a:pP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[0, </a:t>
                          </a:r>
                          <a:r>
                            <a:rPr lang="en-US" altLang="zh-CN" sz="1000" dirty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1</a:t>
                          </a: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,  2, 0]</a:t>
                          </a:r>
                          <a:endParaRPr lang="zh-CN" altLang="en-US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p:txBody>
                    </p:sp>
                    <p:grpSp>
                      <p:nvGrpSpPr>
                        <p:cNvPr id="74" name="组合 73"/>
                        <p:cNvGrpSpPr/>
                        <p:nvPr/>
                      </p:nvGrpSpPr>
                      <p:grpSpPr>
                        <a:xfrm>
                          <a:off x="752542" y="3514987"/>
                          <a:ext cx="3451742" cy="1928281"/>
                          <a:chOff x="752542" y="3514987"/>
                          <a:chExt cx="3451742" cy="1928281"/>
                        </a:xfrm>
                      </p:grpSpPr>
                      <p:sp>
                        <p:nvSpPr>
                          <p:cNvPr id="76" name="椭圆 75"/>
                          <p:cNvSpPr/>
                          <p:nvPr/>
                        </p:nvSpPr>
                        <p:spPr>
                          <a:xfrm>
                            <a:off x="1608218" y="3514987"/>
                            <a:ext cx="604008" cy="385894"/>
                          </a:xfrm>
                          <a:prstGeom prst="ellipse">
                            <a:avLst/>
                          </a:prstGeom>
                          <a:solidFill>
                            <a:schemeClr val="bg2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000" dirty="0" smtClean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1</a:t>
                            </a:r>
                            <a:endParaRPr lang="zh-CN" altLang="en-US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p:txBody>
                      </p:sp>
                      <p:sp>
                        <p:nvSpPr>
                          <p:cNvPr id="77" name="椭圆 76"/>
                          <p:cNvSpPr/>
                          <p:nvPr/>
                        </p:nvSpPr>
                        <p:spPr>
                          <a:xfrm>
                            <a:off x="2727821" y="3514987"/>
                            <a:ext cx="604008" cy="385894"/>
                          </a:xfrm>
                          <a:prstGeom prst="ellipse">
                            <a:avLst/>
                          </a:prstGeom>
                          <a:solidFill>
                            <a:srgbClr val="92D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000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2</a:t>
                            </a:r>
                            <a:endParaRPr lang="zh-CN" altLang="en-US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p:txBody>
                      </p:sp>
                      <p:sp>
                        <p:nvSpPr>
                          <p:cNvPr id="78" name="椭圆 77"/>
                          <p:cNvSpPr/>
                          <p:nvPr/>
                        </p:nvSpPr>
                        <p:spPr>
                          <a:xfrm>
                            <a:off x="1608218" y="4382654"/>
                            <a:ext cx="604008" cy="385894"/>
                          </a:xfrm>
                          <a:prstGeom prst="ellipse">
                            <a:avLst/>
                          </a:prstGeom>
                          <a:solidFill>
                            <a:schemeClr val="bg2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000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6</a:t>
                            </a:r>
                            <a:endParaRPr lang="zh-CN" altLang="en-US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p:txBody>
                      </p:sp>
                      <p:sp>
                        <p:nvSpPr>
                          <p:cNvPr id="79" name="椭圆 78"/>
                          <p:cNvSpPr/>
                          <p:nvPr/>
                        </p:nvSpPr>
                        <p:spPr>
                          <a:xfrm>
                            <a:off x="2727821" y="4376679"/>
                            <a:ext cx="604008" cy="385894"/>
                          </a:xfrm>
                          <a:prstGeom prst="ellipse">
                            <a:avLst/>
                          </a:prstGeom>
                          <a:solidFill>
                            <a:schemeClr val="tx2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000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4</a:t>
                            </a:r>
                            <a:endParaRPr lang="zh-CN" altLang="en-US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p:txBody>
                      </p:sp>
                      <p:sp>
                        <p:nvSpPr>
                          <p:cNvPr id="80" name="椭圆 79"/>
                          <p:cNvSpPr/>
                          <p:nvPr/>
                        </p:nvSpPr>
                        <p:spPr>
                          <a:xfrm>
                            <a:off x="2084506" y="5057374"/>
                            <a:ext cx="604008" cy="385894"/>
                          </a:xfrm>
                          <a:prstGeom prst="ellipse">
                            <a:avLst/>
                          </a:prstGeom>
                          <a:solidFill>
                            <a:srgbClr val="92D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000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7</a:t>
                            </a:r>
                            <a:endParaRPr lang="zh-CN" altLang="en-US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p:txBody>
                      </p:sp>
                      <p:cxnSp>
                        <p:nvCxnSpPr>
                          <p:cNvPr id="81" name="直接箭头连接符 80"/>
                          <p:cNvCxnSpPr>
                            <a:stCxn id="76" idx="4"/>
                            <a:endCxn id="78" idx="0"/>
                          </p:cNvCxnSpPr>
                          <p:nvPr/>
                        </p:nvCxnSpPr>
                        <p:spPr>
                          <a:xfrm>
                            <a:off x="1910222" y="3900881"/>
                            <a:ext cx="0" cy="481773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2" name="直接箭头连接符 81"/>
                          <p:cNvCxnSpPr>
                            <a:stCxn id="77" idx="4"/>
                            <a:endCxn id="79" idx="0"/>
                          </p:cNvCxnSpPr>
                          <p:nvPr/>
                        </p:nvCxnSpPr>
                        <p:spPr>
                          <a:xfrm>
                            <a:off x="3029825" y="3900881"/>
                            <a:ext cx="0" cy="475798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3" name="直接箭头连接符 82"/>
                          <p:cNvCxnSpPr>
                            <a:stCxn id="78" idx="4"/>
                            <a:endCxn id="80" idx="0"/>
                          </p:cNvCxnSpPr>
                          <p:nvPr/>
                        </p:nvCxnSpPr>
                        <p:spPr>
                          <a:xfrm>
                            <a:off x="1910222" y="4768548"/>
                            <a:ext cx="476288" cy="288826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4" name="直接箭头连接符 83"/>
                          <p:cNvCxnSpPr>
                            <a:stCxn id="79" idx="4"/>
                            <a:endCxn id="80" idx="0"/>
                          </p:cNvCxnSpPr>
                          <p:nvPr/>
                        </p:nvCxnSpPr>
                        <p:spPr>
                          <a:xfrm flipH="1">
                            <a:off x="2386510" y="4762573"/>
                            <a:ext cx="643315" cy="294801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85" name="文本框 84"/>
                          <p:cNvSpPr txBox="1"/>
                          <p:nvPr/>
                        </p:nvSpPr>
                        <p:spPr>
                          <a:xfrm>
                            <a:off x="752542" y="4240198"/>
                            <a:ext cx="872455" cy="52835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l">
                              <a:lnSpc>
                                <a:spcPts val="3440"/>
                              </a:lnSpc>
                            </a:pPr>
                            <a:r>
                              <a:rPr lang="en-US" altLang="zh-CN" sz="1000" dirty="0" smtClean="0">
                                <a:solidFill>
                                  <a:srgbClr val="FF0000"/>
                                </a:solidFill>
                                <a:latin typeface="Microsoft YaHei" panose="020B0503020204020204" pitchFamily="34" charset="-122"/>
                                <a:ea typeface="Microsoft YaHei" panose="020B0503020204020204" pitchFamily="34" charset="-122"/>
                              </a:rPr>
                              <a:t>[0, 0,  1, 1]</a:t>
                            </a:r>
                            <a:endParaRPr lang="zh-CN" altLang="en-US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86" name="文本框 85"/>
                          <p:cNvSpPr txBox="1"/>
                          <p:nvPr/>
                        </p:nvSpPr>
                        <p:spPr>
                          <a:xfrm>
                            <a:off x="3331829" y="4226172"/>
                            <a:ext cx="872455" cy="52835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l">
                              <a:lnSpc>
                                <a:spcPts val="3440"/>
                              </a:lnSpc>
                            </a:pPr>
                            <a:r>
                              <a:rPr lang="en-US" altLang="zh-CN" sz="1000" dirty="0" smtClean="0">
                                <a:solidFill>
                                  <a:srgbClr val="FF0000"/>
                                </a:solidFill>
                                <a:latin typeface="Microsoft YaHei" panose="020B0503020204020204" pitchFamily="34" charset="-122"/>
                                <a:ea typeface="Microsoft YaHei" panose="020B0503020204020204" pitchFamily="34" charset="-122"/>
                              </a:rPr>
                              <a:t>[0, 0,  1, 0]</a:t>
                            </a:r>
                            <a:endParaRPr lang="zh-CN" altLang="en-US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endParaRPr>
                          </a:p>
                        </p:txBody>
                      </p:sp>
                    </p:grpSp>
                    <p:sp>
                      <p:nvSpPr>
                        <p:cNvPr id="75" name="文本框 74"/>
                        <p:cNvSpPr txBox="1"/>
                        <p:nvPr/>
                      </p:nvSpPr>
                      <p:spPr>
                        <a:xfrm>
                          <a:off x="1186835" y="4817850"/>
                          <a:ext cx="1015841" cy="5283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l">
                            <a:lnSpc>
                              <a:spcPts val="3440"/>
                            </a:lnSpc>
                          </a:pP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[0, -1,  0, 1]</a:t>
                          </a:r>
                          <a:endParaRPr lang="zh-CN" altLang="en-US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67" name="椭圆 66"/>
                      <p:cNvSpPr/>
                      <p:nvPr/>
                    </p:nvSpPr>
                    <p:spPr>
                      <a:xfrm>
                        <a:off x="711907" y="4570775"/>
                        <a:ext cx="604008" cy="385894"/>
                      </a:xfrm>
                      <a:prstGeom prst="ellipse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000" dirty="0" smtClean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3</a:t>
                        </a:r>
                        <a:endParaRPr lang="zh-CN" altLang="en-US" sz="10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68" name="文本框 67"/>
                      <p:cNvSpPr txBox="1"/>
                      <p:nvPr/>
                    </p:nvSpPr>
                    <p:spPr>
                      <a:xfrm>
                        <a:off x="-77416" y="4260865"/>
                        <a:ext cx="872455" cy="5283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>
                          <a:lnSpc>
                            <a:spcPts val="3440"/>
                          </a:lnSpc>
                        </a:pP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[0, 0,  1, 0]</a:t>
                        </a:r>
                        <a:endParaRPr lang="zh-CN" altLang="en-US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69" name="椭圆 68"/>
                      <p:cNvSpPr/>
                      <p:nvPr/>
                    </p:nvSpPr>
                    <p:spPr>
                      <a:xfrm>
                        <a:off x="711907" y="5218366"/>
                        <a:ext cx="604008" cy="385894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5</a:t>
                        </a:r>
                        <a:endParaRPr lang="zh-CN" altLang="en-US" sz="10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  <p:cxnSp>
                    <p:nvCxnSpPr>
                      <p:cNvPr id="70" name="直接箭头连接符 69"/>
                      <p:cNvCxnSpPr>
                        <a:stCxn id="67" idx="4"/>
                        <a:endCxn id="69" idx="0"/>
                      </p:cNvCxnSpPr>
                      <p:nvPr/>
                    </p:nvCxnSpPr>
                    <p:spPr>
                      <a:xfrm>
                        <a:off x="1013911" y="4956669"/>
                        <a:ext cx="0" cy="26169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-127371" y="4986506"/>
                        <a:ext cx="872455" cy="5283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>
                          <a:lnSpc>
                            <a:spcPts val="3440"/>
                          </a:lnSpc>
                        </a:pP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[0, </a:t>
                        </a:r>
                        <a:r>
                          <a:rPr lang="en-US" altLang="zh-CN" sz="1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1</a:t>
                        </a: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,  0, 0]</a:t>
                        </a:r>
                        <a:endParaRPr lang="zh-CN" altLang="en-US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2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47982" y="4402806"/>
                  <a:ext cx="57241" cy="19351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26" name="矩形 125"/>
              <p:cNvSpPr/>
              <p:nvPr/>
            </p:nvSpPr>
            <p:spPr>
              <a:xfrm>
                <a:off x="873671" y="962453"/>
                <a:ext cx="8333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/>
                  <a:t>* </a:t>
                </a:r>
                <a:r>
                  <a:rPr lang="en-US" altLang="zh-CN" sz="1400" b="1" dirty="0" smtClean="0"/>
                  <a:t>Step 3</a:t>
                </a:r>
                <a:endParaRPr lang="zh-CN" altLang="en-US" sz="1400" dirty="0"/>
              </a:p>
            </p:txBody>
          </p:sp>
        </p:grpSp>
        <p:sp>
          <p:nvSpPr>
            <p:cNvPr id="128" name="Line 19"/>
            <p:cNvSpPr>
              <a:spLocks noChangeShapeType="1"/>
            </p:cNvSpPr>
            <p:nvPr/>
          </p:nvSpPr>
          <p:spPr bwMode="auto">
            <a:xfrm flipV="1">
              <a:off x="859780" y="4043993"/>
              <a:ext cx="113944" cy="161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291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908" y="716963"/>
            <a:ext cx="10733557" cy="5305146"/>
          </a:xfrm>
        </p:spPr>
        <p:txBody>
          <a:bodyPr/>
          <a:lstStyle/>
          <a:p>
            <a:pPr marL="298123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Example</a:t>
            </a:r>
          </a:p>
          <a:p>
            <a:r>
              <a:rPr lang="zh-CN" altLang="en-US" sz="1600" dirty="0" smtClean="0"/>
              <a:t>    </a:t>
            </a:r>
            <a:r>
              <a:rPr lang="zh-CN" altLang="en-US" sz="2400" dirty="0" smtClean="0"/>
              <a:t> 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</a:t>
            </a:r>
          </a:p>
          <a:p>
            <a:endParaRPr lang="en-US" altLang="zh-CN" sz="1200" dirty="0" smtClean="0"/>
          </a:p>
          <a:p>
            <a:pPr marL="298123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98123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 indent="0"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副标题 1"/>
          <p:cNvSpPr>
            <a:spLocks noGrp="1"/>
          </p:cNvSpPr>
          <p:nvPr>
            <p:ph type="subTitle" idx="1"/>
          </p:nvPr>
        </p:nvSpPr>
        <p:spPr>
          <a:xfrm>
            <a:off x="309726" y="258669"/>
            <a:ext cx="10740640" cy="452531"/>
          </a:xfrm>
        </p:spPr>
        <p:txBody>
          <a:bodyPr/>
          <a:lstStyle/>
          <a:p>
            <a:pPr algn="ctr"/>
            <a:r>
              <a:rPr lang="en-US" altLang="zh-CN" dirty="0"/>
              <a:t>Pre-Scheduling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805990" y="981656"/>
            <a:ext cx="5668018" cy="4890118"/>
            <a:chOff x="5750056" y="879479"/>
            <a:chExt cx="5668018" cy="4760426"/>
          </a:xfrm>
        </p:grpSpPr>
        <p:grpSp>
          <p:nvGrpSpPr>
            <p:cNvPr id="2" name="组合 1"/>
            <p:cNvGrpSpPr/>
            <p:nvPr/>
          </p:nvGrpSpPr>
          <p:grpSpPr>
            <a:xfrm>
              <a:off x="7070389" y="1210406"/>
              <a:ext cx="4347685" cy="2026025"/>
              <a:chOff x="875020" y="1127550"/>
              <a:chExt cx="4347685" cy="2026025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875020" y="1127550"/>
                <a:ext cx="2295157" cy="2026025"/>
                <a:chOff x="5365637" y="1246805"/>
                <a:chExt cx="2295157" cy="2026025"/>
              </a:xfrm>
            </p:grpSpPr>
            <p:sp>
              <p:nvSpPr>
                <p:cNvPr id="68" name="文本框 67"/>
                <p:cNvSpPr txBox="1"/>
                <p:nvPr/>
              </p:nvSpPr>
              <p:spPr>
                <a:xfrm>
                  <a:off x="5365637" y="1246805"/>
                  <a:ext cx="2295157" cy="111825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00"/>
                    </a:lnSpc>
                  </a:pPr>
                  <a:r>
                    <a:rPr lang="en-US" altLang="zh-CN" sz="1000" dirty="0" smtClean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&lt;1&gt; add R0, R1, R2</a:t>
                  </a:r>
                </a:p>
                <a:p>
                  <a:pPr>
                    <a:lnSpc>
                      <a:spcPts val="2000"/>
                    </a:lnSpc>
                  </a:pPr>
                  <a:r>
                    <a:rPr lang="en-US" altLang="zh-CN" sz="1000" dirty="0" smtClean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&lt;6&gt; </a:t>
                  </a:r>
                  <a:r>
                    <a:rPr lang="en-US" altLang="zh-CN" sz="1000" dirty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add R3, R0, R1</a:t>
                  </a:r>
                </a:p>
                <a:p>
                  <a:pPr>
                    <a:lnSpc>
                      <a:spcPts val="2000"/>
                    </a:lnSpc>
                  </a:pPr>
                  <a:r>
                    <a:rPr lang="en-US" altLang="zh-CN" sz="1000" dirty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&lt;3&gt; </a:t>
                  </a:r>
                  <a:r>
                    <a:rPr lang="en-US" altLang="zh-CN" sz="1000" dirty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add R2, R1, R2</a:t>
                  </a:r>
                </a:p>
                <a:p>
                  <a:pPr>
                    <a:lnSpc>
                      <a:spcPts val="2000"/>
                    </a:lnSpc>
                  </a:pPr>
                  <a:r>
                    <a:rPr lang="en-US" altLang="zh-CN" sz="1000" dirty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&lt;</a:t>
                  </a:r>
                  <a:r>
                    <a:rPr lang="en-US" altLang="zh-CN" sz="1000" dirty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2&gt; add </a:t>
                  </a:r>
                  <a:r>
                    <a:rPr lang="en-US" altLang="zh-CN" sz="1000" dirty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R6, R7, R8</a:t>
                  </a:r>
                  <a:endParaRPr lang="en-US" altLang="zh-CN" sz="1000" dirty="0">
                    <a:solidFill>
                      <a:srgbClr val="00206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6076987" y="2744480"/>
                  <a:ext cx="1045842" cy="528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ts val="3440"/>
                    </a:lnSpc>
                  </a:pPr>
                  <a:r>
                    <a:rPr lang="zh-CN" altLang="en-US" sz="1050" dirty="0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已调度的指令</a:t>
                  </a:r>
                </a:p>
              </p:txBody>
            </p:sp>
          </p:grpSp>
          <p:sp>
            <p:nvSpPr>
              <p:cNvPr id="81" name="文本框 80"/>
              <p:cNvSpPr txBox="1"/>
              <p:nvPr/>
            </p:nvSpPr>
            <p:spPr>
              <a:xfrm>
                <a:off x="3315410" y="1277906"/>
                <a:ext cx="1907295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1000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Live </a:t>
                </a:r>
                <a:r>
                  <a:rPr lang="en-US" altLang="zh-CN" sz="1000" dirty="0" err="1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reg</a:t>
                </a:r>
                <a:r>
                  <a:rPr lang="en-US" altLang="zh-CN" sz="1000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: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000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R1 R2 </a:t>
                </a:r>
                <a:r>
                  <a:rPr lang="en-US" altLang="zh-CN" sz="1000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R7 R8 </a:t>
                </a:r>
                <a:r>
                  <a:rPr lang="en-US" altLang="zh-CN" sz="1000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R3 R6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000" dirty="0" err="1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Maxpressure</a:t>
                </a:r>
                <a:r>
                  <a:rPr lang="en-US" altLang="zh-CN" sz="1000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 6</a:t>
                </a:r>
                <a:endParaRPr lang="zh-CN" altLang="en-US" sz="1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750056" y="3488349"/>
              <a:ext cx="5461735" cy="2151556"/>
              <a:chOff x="5993448" y="3583049"/>
              <a:chExt cx="5707012" cy="2151556"/>
            </a:xfrm>
          </p:grpSpPr>
          <p:grpSp>
            <p:nvGrpSpPr>
              <p:cNvPr id="115" name="组合 114"/>
              <p:cNvGrpSpPr/>
              <p:nvPr/>
            </p:nvGrpSpPr>
            <p:grpSpPr>
              <a:xfrm>
                <a:off x="5993448" y="3583049"/>
                <a:ext cx="5707012" cy="2151556"/>
                <a:chOff x="98633" y="3504807"/>
                <a:chExt cx="5707012" cy="2151556"/>
              </a:xfrm>
            </p:grpSpPr>
            <p:grpSp>
              <p:nvGrpSpPr>
                <p:cNvPr id="116" name="组合 115"/>
                <p:cNvGrpSpPr/>
                <p:nvPr/>
              </p:nvGrpSpPr>
              <p:grpSpPr>
                <a:xfrm>
                  <a:off x="98633" y="4296006"/>
                  <a:ext cx="790351" cy="893438"/>
                  <a:chOff x="5124144" y="4413804"/>
                  <a:chExt cx="790351" cy="893438"/>
                </a:xfrm>
              </p:grpSpPr>
              <p:sp>
                <p:nvSpPr>
                  <p:cNvPr id="141" name="右箭头 140"/>
                  <p:cNvSpPr/>
                  <p:nvPr/>
                </p:nvSpPr>
                <p:spPr>
                  <a:xfrm>
                    <a:off x="5152126" y="4413804"/>
                    <a:ext cx="588333" cy="341738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" name="文本框 141"/>
                  <p:cNvSpPr txBox="1"/>
                  <p:nvPr/>
                </p:nvSpPr>
                <p:spPr>
                  <a:xfrm>
                    <a:off x="5124144" y="4753244"/>
                    <a:ext cx="790351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>
                      <a:lnSpc>
                        <a:spcPct val="150000"/>
                      </a:lnSpc>
                    </a:pPr>
                    <a:r>
                      <a:rPr lang="zh-CN" altLang="en-US" sz="10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选 </a:t>
                    </a:r>
                    <a:r>
                      <a:rPr lang="en-US" altLang="zh-CN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2</a:t>
                    </a:r>
                    <a:r>
                      <a:rPr lang="en-US" altLang="zh-CN" sz="10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 </a:t>
                    </a:r>
                    <a:r>
                      <a:rPr lang="en-US" altLang="zh-CN" sz="10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priority</a:t>
                    </a:r>
                    <a:r>
                      <a:rPr lang="zh-CN" altLang="en-US" sz="10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大</a:t>
                    </a:r>
                  </a:p>
                </p:txBody>
              </p:sp>
            </p:grpSp>
            <p:grpSp>
              <p:nvGrpSpPr>
                <p:cNvPr id="117" name="组合 116"/>
                <p:cNvGrpSpPr/>
                <p:nvPr/>
              </p:nvGrpSpPr>
              <p:grpSpPr>
                <a:xfrm>
                  <a:off x="906104" y="3504807"/>
                  <a:ext cx="4899541" cy="2151556"/>
                  <a:chOff x="-52516" y="3486265"/>
                  <a:chExt cx="4899541" cy="2151556"/>
                </a:xfrm>
              </p:grpSpPr>
              <p:cxnSp>
                <p:nvCxnSpPr>
                  <p:cNvPr id="118" name="直接箭头连接符 117"/>
                  <p:cNvCxnSpPr>
                    <a:stCxn id="130" idx="4"/>
                    <a:endCxn id="121" idx="0"/>
                  </p:cNvCxnSpPr>
                  <p:nvPr/>
                </p:nvCxnSpPr>
                <p:spPr>
                  <a:xfrm flipH="1">
                    <a:off x="1013911" y="4027439"/>
                    <a:ext cx="1539052" cy="543336"/>
                  </a:xfrm>
                  <a:prstGeom prst="straightConnector1">
                    <a:avLst/>
                  </a:prstGeom>
                  <a:ln>
                    <a:solidFill>
                      <a:srgbClr val="15151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9" name="组合 118"/>
                  <p:cNvGrpSpPr/>
                  <p:nvPr/>
                </p:nvGrpSpPr>
                <p:grpSpPr>
                  <a:xfrm>
                    <a:off x="-52516" y="3486265"/>
                    <a:ext cx="4899541" cy="2151556"/>
                    <a:chOff x="-52516" y="3486265"/>
                    <a:chExt cx="4899541" cy="2151556"/>
                  </a:xfrm>
                </p:grpSpPr>
                <p:grpSp>
                  <p:nvGrpSpPr>
                    <p:cNvPr id="120" name="组合 119"/>
                    <p:cNvGrpSpPr/>
                    <p:nvPr/>
                  </p:nvGrpSpPr>
                  <p:grpSpPr>
                    <a:xfrm>
                      <a:off x="1378504" y="3486265"/>
                      <a:ext cx="3468521" cy="2151556"/>
                      <a:chOff x="735763" y="3359707"/>
                      <a:chExt cx="3468521" cy="2151556"/>
                    </a:xfrm>
                  </p:grpSpPr>
                  <p:sp>
                    <p:nvSpPr>
                      <p:cNvPr id="126" name="文本框 125"/>
                      <p:cNvSpPr txBox="1"/>
                      <p:nvPr/>
                    </p:nvSpPr>
                    <p:spPr>
                      <a:xfrm>
                        <a:off x="735763" y="3369536"/>
                        <a:ext cx="872455" cy="5283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>
                          <a:lnSpc>
                            <a:spcPts val="3440"/>
                          </a:lnSpc>
                        </a:pP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[0, </a:t>
                        </a:r>
                        <a:r>
                          <a:rPr lang="en-US" altLang="zh-CN" sz="1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1</a:t>
                        </a: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,  2, 0]</a:t>
                        </a:r>
                        <a:endParaRPr lang="zh-CN" altLang="en-US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27" name="文本框 126"/>
                      <p:cNvSpPr txBox="1"/>
                      <p:nvPr/>
                    </p:nvSpPr>
                    <p:spPr>
                      <a:xfrm>
                        <a:off x="3331829" y="3359707"/>
                        <a:ext cx="872455" cy="5283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>
                          <a:lnSpc>
                            <a:spcPts val="3440"/>
                          </a:lnSpc>
                        </a:pP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[1, 1,  2, 0]</a:t>
                        </a:r>
                        <a:endParaRPr lang="zh-CN" altLang="en-US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128" name="组合 127"/>
                      <p:cNvGrpSpPr/>
                      <p:nvPr/>
                    </p:nvGrpSpPr>
                    <p:grpSpPr>
                      <a:xfrm>
                        <a:off x="752542" y="3514987"/>
                        <a:ext cx="3451742" cy="1928281"/>
                        <a:chOff x="752542" y="3514987"/>
                        <a:chExt cx="3451742" cy="1928281"/>
                      </a:xfrm>
                    </p:grpSpPr>
                    <p:sp>
                      <p:nvSpPr>
                        <p:cNvPr id="130" name="椭圆 129"/>
                        <p:cNvSpPr/>
                        <p:nvPr/>
                      </p:nvSpPr>
                      <p:spPr>
                        <a:xfrm>
                          <a:off x="1608218" y="3514987"/>
                          <a:ext cx="604008" cy="385894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000" dirty="0" smtClean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  <p:sp>
                      <p:nvSpPr>
                        <p:cNvPr id="131" name="椭圆 130"/>
                        <p:cNvSpPr/>
                        <p:nvPr/>
                      </p:nvSpPr>
                      <p:spPr>
                        <a:xfrm>
                          <a:off x="2727821" y="3514987"/>
                          <a:ext cx="604008" cy="385894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2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  <p:sp>
                      <p:nvSpPr>
                        <p:cNvPr id="132" name="椭圆 131"/>
                        <p:cNvSpPr/>
                        <p:nvPr/>
                      </p:nvSpPr>
                      <p:spPr>
                        <a:xfrm>
                          <a:off x="1608218" y="4382654"/>
                          <a:ext cx="604008" cy="385894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6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  <p:sp>
                      <p:nvSpPr>
                        <p:cNvPr id="133" name="椭圆 132"/>
                        <p:cNvSpPr/>
                        <p:nvPr/>
                      </p:nvSpPr>
                      <p:spPr>
                        <a:xfrm>
                          <a:off x="2727821" y="4376679"/>
                          <a:ext cx="604008" cy="385894"/>
                        </a:xfrm>
                        <a:prstGeom prst="ellipse">
                          <a:avLst/>
                        </a:prstGeom>
                        <a:solidFill>
                          <a:srgbClr val="92D05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  <p:sp>
                      <p:nvSpPr>
                        <p:cNvPr id="134" name="椭圆 133"/>
                        <p:cNvSpPr/>
                        <p:nvPr/>
                      </p:nvSpPr>
                      <p:spPr>
                        <a:xfrm>
                          <a:off x="2084506" y="5057374"/>
                          <a:ext cx="604008" cy="385894"/>
                        </a:xfrm>
                        <a:prstGeom prst="ellipse">
                          <a:avLst/>
                        </a:prstGeom>
                        <a:solidFill>
                          <a:srgbClr val="92D05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7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  <p:cxnSp>
                      <p:nvCxnSpPr>
                        <p:cNvPr id="135" name="直接箭头连接符 134"/>
                        <p:cNvCxnSpPr>
                          <a:stCxn id="130" idx="4"/>
                          <a:endCxn id="132" idx="0"/>
                        </p:cNvCxnSpPr>
                        <p:nvPr/>
                      </p:nvCxnSpPr>
                      <p:spPr>
                        <a:xfrm>
                          <a:off x="1910222" y="3900881"/>
                          <a:ext cx="0" cy="481773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6" name="直接箭头连接符 135"/>
                        <p:cNvCxnSpPr>
                          <a:stCxn id="131" idx="4"/>
                          <a:endCxn id="133" idx="0"/>
                        </p:cNvCxnSpPr>
                        <p:nvPr/>
                      </p:nvCxnSpPr>
                      <p:spPr>
                        <a:xfrm>
                          <a:off x="3029825" y="3900881"/>
                          <a:ext cx="0" cy="47579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7" name="直接箭头连接符 136"/>
                        <p:cNvCxnSpPr>
                          <a:stCxn id="132" idx="4"/>
                          <a:endCxn id="134" idx="0"/>
                        </p:cNvCxnSpPr>
                        <p:nvPr/>
                      </p:nvCxnSpPr>
                      <p:spPr>
                        <a:xfrm>
                          <a:off x="1910222" y="4768548"/>
                          <a:ext cx="476288" cy="288826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8" name="直接箭头连接符 137"/>
                        <p:cNvCxnSpPr>
                          <a:stCxn id="133" idx="4"/>
                          <a:endCxn id="134" idx="0"/>
                        </p:cNvCxnSpPr>
                        <p:nvPr/>
                      </p:nvCxnSpPr>
                      <p:spPr>
                        <a:xfrm flipH="1">
                          <a:off x="2386510" y="4762573"/>
                          <a:ext cx="643315" cy="29480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39" name="文本框 138"/>
                        <p:cNvSpPr txBox="1"/>
                        <p:nvPr/>
                      </p:nvSpPr>
                      <p:spPr>
                        <a:xfrm>
                          <a:off x="752542" y="4240198"/>
                          <a:ext cx="872455" cy="5283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l">
                            <a:lnSpc>
                              <a:spcPts val="3440"/>
                            </a:lnSpc>
                          </a:pP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[0, 0,  1, 1]</a:t>
                          </a:r>
                          <a:endParaRPr lang="zh-CN" altLang="en-US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0" name="文本框 139"/>
                        <p:cNvSpPr txBox="1"/>
                        <p:nvPr/>
                      </p:nvSpPr>
                      <p:spPr>
                        <a:xfrm>
                          <a:off x="3331829" y="4226172"/>
                          <a:ext cx="872455" cy="5283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l">
                            <a:lnSpc>
                              <a:spcPts val="3440"/>
                            </a:lnSpc>
                          </a:pP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[1, </a:t>
                          </a:r>
                          <a:r>
                            <a:rPr lang="en-US" altLang="zh-CN" sz="1000" dirty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0</a:t>
                          </a: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,  1, 1]</a:t>
                          </a:r>
                          <a:endParaRPr lang="zh-CN" altLang="en-US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29" name="文本框 128"/>
                      <p:cNvSpPr txBox="1"/>
                      <p:nvPr/>
                    </p:nvSpPr>
                    <p:spPr>
                      <a:xfrm>
                        <a:off x="1132683" y="4982913"/>
                        <a:ext cx="872455" cy="5283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>
                          <a:lnSpc>
                            <a:spcPts val="3440"/>
                          </a:lnSpc>
                        </a:pP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[0, -1,  0, 1]</a:t>
                        </a:r>
                        <a:endParaRPr lang="zh-CN" altLang="en-US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121" name="椭圆 120"/>
                    <p:cNvSpPr/>
                    <p:nvPr/>
                  </p:nvSpPr>
                  <p:spPr>
                    <a:xfrm>
                      <a:off x="711907" y="4570775"/>
                      <a:ext cx="604008" cy="385894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122" name="文本框 121"/>
                    <p:cNvSpPr txBox="1"/>
                    <p:nvPr/>
                  </p:nvSpPr>
                  <p:spPr>
                    <a:xfrm>
                      <a:off x="-36973" y="4360781"/>
                      <a:ext cx="872455" cy="52835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>
                        <a:lnSpc>
                          <a:spcPts val="3440"/>
                        </a:lnSpc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[0, 0,  1, 0]</a:t>
                      </a:r>
                      <a:endParaRPr lang="zh-CN" altLang="en-US" sz="1000" dirty="0" smtClean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123" name="椭圆 122"/>
                    <p:cNvSpPr/>
                    <p:nvPr/>
                  </p:nvSpPr>
                  <p:spPr>
                    <a:xfrm>
                      <a:off x="711907" y="5218366"/>
                      <a:ext cx="604008" cy="385894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cxnSp>
                  <p:nvCxnSpPr>
                    <p:cNvPr id="124" name="直接箭头连接符 123"/>
                    <p:cNvCxnSpPr>
                      <a:stCxn id="121" idx="4"/>
                      <a:endCxn id="123" idx="0"/>
                    </p:cNvCxnSpPr>
                    <p:nvPr/>
                  </p:nvCxnSpPr>
                  <p:spPr>
                    <a:xfrm>
                      <a:off x="1013911" y="4956669"/>
                      <a:ext cx="0" cy="26169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5" name="文本框 124"/>
                    <p:cNvSpPr txBox="1"/>
                    <p:nvPr/>
                  </p:nvSpPr>
                  <p:spPr>
                    <a:xfrm>
                      <a:off x="-52516" y="5007513"/>
                      <a:ext cx="872455" cy="52835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>
                        <a:lnSpc>
                          <a:spcPts val="3440"/>
                        </a:lnSpc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[0, 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 0, 1]</a:t>
                      </a:r>
                      <a:endParaRPr lang="zh-CN" altLang="en-US" sz="1000" dirty="0" smtClean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</p:grpSp>
            </p:grpSp>
          </p:grpSp>
          <p:sp>
            <p:nvSpPr>
              <p:cNvPr id="80" name="Line 19"/>
              <p:cNvSpPr>
                <a:spLocks noChangeShapeType="1"/>
              </p:cNvSpPr>
              <p:nvPr/>
            </p:nvSpPr>
            <p:spPr bwMode="auto">
              <a:xfrm flipV="1">
                <a:off x="8608157" y="4318023"/>
                <a:ext cx="20701" cy="1847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44" name="矩形 143"/>
            <p:cNvSpPr/>
            <p:nvPr/>
          </p:nvSpPr>
          <p:spPr>
            <a:xfrm>
              <a:off x="7130507" y="879479"/>
              <a:ext cx="825820" cy="400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/>
                <a:t>* </a:t>
              </a:r>
              <a:r>
                <a:rPr lang="en-US" altLang="zh-CN" sz="1400" b="1" dirty="0" smtClean="0"/>
                <a:t>Step 6</a:t>
              </a:r>
              <a:endParaRPr lang="zh-CN" altLang="en-US" sz="14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48167" y="981656"/>
            <a:ext cx="5375691" cy="4790542"/>
            <a:chOff x="111274" y="979055"/>
            <a:chExt cx="5375691" cy="4790542"/>
          </a:xfrm>
        </p:grpSpPr>
        <p:grpSp>
          <p:nvGrpSpPr>
            <p:cNvPr id="8" name="组合 7"/>
            <p:cNvGrpSpPr/>
            <p:nvPr/>
          </p:nvGrpSpPr>
          <p:grpSpPr>
            <a:xfrm>
              <a:off x="111274" y="979055"/>
              <a:ext cx="5375691" cy="4790542"/>
              <a:chOff x="111274" y="979055"/>
              <a:chExt cx="5375691" cy="4790542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805892" y="1353909"/>
                <a:ext cx="4347685" cy="2026025"/>
                <a:chOff x="875020" y="1127550"/>
                <a:chExt cx="4347685" cy="2026025"/>
              </a:xfrm>
            </p:grpSpPr>
            <p:grpSp>
              <p:nvGrpSpPr>
                <p:cNvPr id="83" name="组合 82"/>
                <p:cNvGrpSpPr/>
                <p:nvPr/>
              </p:nvGrpSpPr>
              <p:grpSpPr>
                <a:xfrm>
                  <a:off x="875020" y="1127550"/>
                  <a:ext cx="2295157" cy="2026025"/>
                  <a:chOff x="5365637" y="1246805"/>
                  <a:chExt cx="2295157" cy="20260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5365637" y="1246805"/>
                    <a:ext cx="2295157" cy="86177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 smtClean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&lt;1&gt; add R0, R1, R2</a:t>
                    </a:r>
                  </a:p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 smtClean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&lt;6&gt; </a:t>
                    </a: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add R3, R0, R1</a:t>
                    </a:r>
                  </a:p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&lt;3&gt; </a:t>
                    </a: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add R2, R1, </a:t>
                    </a: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R2</a:t>
                    </a:r>
                    <a:endParaRPr lang="en-US" altLang="zh-CN" sz="1000" dirty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6076987" y="2744480"/>
                    <a:ext cx="1005437" cy="5283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>
                      <a:lnSpc>
                        <a:spcPts val="3440"/>
                      </a:lnSpc>
                    </a:pPr>
                    <a:r>
                      <a:rPr lang="zh-CN" altLang="en-US" sz="105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已调度的指令</a:t>
                    </a:r>
                  </a:p>
                </p:txBody>
              </p:sp>
            </p:grpSp>
            <p:sp>
              <p:nvSpPr>
                <p:cNvPr id="84" name="文本框 83"/>
                <p:cNvSpPr txBox="1"/>
                <p:nvPr/>
              </p:nvSpPr>
              <p:spPr>
                <a:xfrm>
                  <a:off x="3315410" y="1277906"/>
                  <a:ext cx="1907295" cy="784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en-US" altLang="zh-CN" sz="1000" dirty="0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Live </a:t>
                  </a:r>
                  <a:r>
                    <a:rPr lang="en-US" altLang="zh-CN" sz="1000" dirty="0" err="1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reg</a:t>
                  </a:r>
                  <a:r>
                    <a:rPr lang="en-US" altLang="zh-CN" sz="1000" dirty="0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: </a:t>
                  </a:r>
                </a:p>
                <a:p>
                  <a:pPr algn="l">
                    <a:lnSpc>
                      <a:spcPct val="150000"/>
                    </a:lnSpc>
                  </a:pPr>
                  <a:r>
                    <a:rPr lang="en-US" altLang="zh-CN" sz="10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</a:t>
                  </a:r>
                  <a:r>
                    <a:rPr lang="en-US" altLang="zh-CN" sz="1000" dirty="0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R1 R2 </a:t>
                  </a:r>
                  <a:r>
                    <a:rPr lang="en-US" altLang="zh-CN" sz="1000" dirty="0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R7 R8  </a:t>
                  </a:r>
                  <a:r>
                    <a:rPr lang="en-US" altLang="zh-CN" sz="1000" dirty="0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R3</a:t>
                  </a:r>
                </a:p>
                <a:p>
                  <a:pPr algn="l">
                    <a:lnSpc>
                      <a:spcPct val="150000"/>
                    </a:lnSpc>
                  </a:pPr>
                  <a:r>
                    <a:rPr lang="en-US" altLang="zh-CN" sz="1000" dirty="0" err="1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Maxpressure</a:t>
                  </a:r>
                  <a:r>
                    <a:rPr lang="en-US" altLang="zh-CN" sz="1000" dirty="0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= 5</a:t>
                  </a:r>
                  <a:endParaRPr lang="zh-CN" altLang="en-US" sz="1000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111274" y="3582737"/>
                <a:ext cx="5375691" cy="2186860"/>
                <a:chOff x="621560" y="3499371"/>
                <a:chExt cx="5765451" cy="2186860"/>
              </a:xfrm>
            </p:grpSpPr>
            <p:grpSp>
              <p:nvGrpSpPr>
                <p:cNvPr id="66" name="组合 65"/>
                <p:cNvGrpSpPr/>
                <p:nvPr/>
              </p:nvGrpSpPr>
              <p:grpSpPr>
                <a:xfrm>
                  <a:off x="720840" y="3499371"/>
                  <a:ext cx="2760104" cy="677688"/>
                  <a:chOff x="2745539" y="5890676"/>
                  <a:chExt cx="2760104" cy="677688"/>
                </a:xfrm>
              </p:grpSpPr>
              <p:grpSp>
                <p:nvGrpSpPr>
                  <p:cNvPr id="70" name="组合 69"/>
                  <p:cNvGrpSpPr/>
                  <p:nvPr/>
                </p:nvGrpSpPr>
                <p:grpSpPr>
                  <a:xfrm>
                    <a:off x="2745539" y="5890676"/>
                    <a:ext cx="2760104" cy="525288"/>
                    <a:chOff x="2745539" y="5890676"/>
                    <a:chExt cx="2760104" cy="525288"/>
                  </a:xfrm>
                </p:grpSpPr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2745539" y="5890676"/>
                      <a:ext cx="276010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[priority </a:t>
                      </a: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,pressure, </a:t>
                      </a:r>
                      <a:r>
                        <a:rPr lang="en-US" altLang="zh-CN" sz="1000" dirty="0" err="1" smtClean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maxDepth</a:t>
                      </a: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, near]</a:t>
                      </a:r>
                      <a:endParaRPr lang="zh-CN" altLang="en-US" sz="1000" dirty="0" smtClean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grpSp>
                  <p:nvGrpSpPr>
                    <p:cNvPr id="75" name="组合 74"/>
                    <p:cNvGrpSpPr/>
                    <p:nvPr/>
                  </p:nvGrpSpPr>
                  <p:grpSpPr>
                    <a:xfrm>
                      <a:off x="2899719" y="6169743"/>
                      <a:ext cx="1869187" cy="246221"/>
                      <a:chOff x="2899719" y="6169743"/>
                      <a:chExt cx="1869187" cy="246221"/>
                    </a:xfrm>
                  </p:grpSpPr>
                  <p:cxnSp>
                    <p:nvCxnSpPr>
                      <p:cNvPr id="76" name="直接箭头连接符 75"/>
                      <p:cNvCxnSpPr/>
                      <p:nvPr/>
                    </p:nvCxnSpPr>
                    <p:spPr>
                      <a:xfrm>
                        <a:off x="2899719" y="6292854"/>
                        <a:ext cx="621864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7" name="文本框 76"/>
                      <p:cNvSpPr txBox="1"/>
                      <p:nvPr/>
                    </p:nvSpPr>
                    <p:spPr>
                      <a:xfrm>
                        <a:off x="3521583" y="6169743"/>
                        <a:ext cx="124732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:r>
                          <a:rPr lang="en-US" altLang="zh-CN" sz="1000" dirty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t</a:t>
                        </a: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rue dependence</a:t>
                        </a:r>
                        <a:endParaRPr lang="zh-CN" altLang="en-US" sz="1000" dirty="0" smtClean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71" name="组合 70"/>
                  <p:cNvGrpSpPr/>
                  <p:nvPr/>
                </p:nvGrpSpPr>
                <p:grpSpPr>
                  <a:xfrm>
                    <a:off x="2899719" y="6322143"/>
                    <a:ext cx="1869187" cy="246221"/>
                    <a:chOff x="2899719" y="6169743"/>
                    <a:chExt cx="1869187" cy="246221"/>
                  </a:xfrm>
                </p:grpSpPr>
                <p:cxnSp>
                  <p:nvCxnSpPr>
                    <p:cNvPr id="72" name="直接箭头连接符 71"/>
                    <p:cNvCxnSpPr/>
                    <p:nvPr/>
                  </p:nvCxnSpPr>
                  <p:spPr>
                    <a:xfrm>
                      <a:off x="2899719" y="6292854"/>
                      <a:ext cx="621864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3521583" y="6169743"/>
                      <a:ext cx="124732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anti dependence</a:t>
                      </a:r>
                      <a:endParaRPr lang="zh-CN" altLang="en-US" sz="1000" dirty="0" smtClean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p:grpSp>
            </p:grpSp>
            <p:grpSp>
              <p:nvGrpSpPr>
                <p:cNvPr id="5" name="组合 4"/>
                <p:cNvGrpSpPr/>
                <p:nvPr/>
              </p:nvGrpSpPr>
              <p:grpSpPr>
                <a:xfrm>
                  <a:off x="621560" y="3568236"/>
                  <a:ext cx="5765451" cy="2117995"/>
                  <a:chOff x="621560" y="3568236"/>
                  <a:chExt cx="5765451" cy="2117995"/>
                </a:xfrm>
              </p:grpSpPr>
              <p:grpSp>
                <p:nvGrpSpPr>
                  <p:cNvPr id="87" name="组合 86"/>
                  <p:cNvGrpSpPr/>
                  <p:nvPr/>
                </p:nvGrpSpPr>
                <p:grpSpPr>
                  <a:xfrm>
                    <a:off x="621560" y="3568236"/>
                    <a:ext cx="5765451" cy="2117995"/>
                    <a:chOff x="40194" y="3504807"/>
                    <a:chExt cx="5765451" cy="2117995"/>
                  </a:xfrm>
                </p:grpSpPr>
                <p:grpSp>
                  <p:nvGrpSpPr>
                    <p:cNvPr id="88" name="组合 87"/>
                    <p:cNvGrpSpPr/>
                    <p:nvPr/>
                  </p:nvGrpSpPr>
                  <p:grpSpPr>
                    <a:xfrm>
                      <a:off x="40194" y="4253660"/>
                      <a:ext cx="1239963" cy="1274277"/>
                      <a:chOff x="5065705" y="4371458"/>
                      <a:chExt cx="1239963" cy="1274277"/>
                    </a:xfrm>
                  </p:grpSpPr>
                  <p:sp>
                    <p:nvSpPr>
                      <p:cNvPr id="113" name="右箭头 112"/>
                      <p:cNvSpPr/>
                      <p:nvPr/>
                    </p:nvSpPr>
                    <p:spPr>
                      <a:xfrm>
                        <a:off x="5195809" y="4371458"/>
                        <a:ext cx="627774" cy="341738"/>
                      </a:xfrm>
                      <a:prstGeom prst="rightArrow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4" name="文本框 113"/>
                      <p:cNvSpPr txBox="1"/>
                      <p:nvPr/>
                    </p:nvSpPr>
                    <p:spPr>
                      <a:xfrm>
                        <a:off x="5065705" y="4630072"/>
                        <a:ext cx="1239963" cy="10156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>
                          <a:lnSpc>
                            <a:spcPct val="150000"/>
                          </a:lnSpc>
                        </a:pPr>
                        <a:r>
                          <a:rPr lang="zh-CN" altLang="en-US" sz="1000" dirty="0" smtClean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选 </a:t>
                        </a:r>
                        <a:r>
                          <a:rPr lang="en-US" altLang="zh-CN" sz="1000" dirty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4</a:t>
                        </a:r>
                        <a:r>
                          <a:rPr lang="en-US" altLang="zh-CN" sz="1000" dirty="0" smtClean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 </a:t>
                        </a:r>
                        <a:endParaRPr lang="en-US" altLang="zh-CN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  <a:p>
                        <a:pPr algn="l">
                          <a:lnSpc>
                            <a:spcPct val="150000"/>
                          </a:lnSpc>
                        </a:pPr>
                        <a:r>
                          <a:rPr lang="zh-CN" altLang="en-US" sz="1000" dirty="0" smtClean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但无法调度</a:t>
                        </a:r>
                        <a:r>
                          <a:rPr lang="en-US" altLang="zh-CN" sz="1000" dirty="0" smtClean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 </a:t>
                        </a:r>
                        <a:endParaRPr lang="en-US" altLang="zh-CN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  <a:p>
                        <a:pPr algn="l">
                          <a:lnSpc>
                            <a:spcPct val="150000"/>
                          </a:lnSpc>
                        </a:pPr>
                        <a:r>
                          <a:rPr lang="zh-CN" altLang="en-US" sz="1000" dirty="0" smtClean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更新 </a:t>
                        </a:r>
                        <a:r>
                          <a:rPr lang="en-US" altLang="zh-CN" sz="1000" dirty="0" err="1" smtClean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prev</a:t>
                        </a:r>
                        <a:r>
                          <a:rPr lang="en-US" altLang="zh-CN" sz="1000" dirty="0" smtClean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 node </a:t>
                        </a:r>
                        <a:r>
                          <a:rPr lang="zh-CN" altLang="en-US" sz="1000" dirty="0" smtClean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的 </a:t>
                        </a:r>
                        <a:r>
                          <a:rPr lang="en-US" altLang="zh-CN" sz="1000" dirty="0" smtClean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priority</a:t>
                        </a:r>
                        <a:endParaRPr lang="zh-CN" altLang="en-US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</p:txBody>
                  </p:sp>
                </p:grpSp>
                <p:grpSp>
                  <p:nvGrpSpPr>
                    <p:cNvPr id="89" name="组合 88"/>
                    <p:cNvGrpSpPr/>
                    <p:nvPr/>
                  </p:nvGrpSpPr>
                  <p:grpSpPr>
                    <a:xfrm>
                      <a:off x="906104" y="3504807"/>
                      <a:ext cx="4899541" cy="2117995"/>
                      <a:chOff x="-52516" y="3486265"/>
                      <a:chExt cx="4899541" cy="2117995"/>
                    </a:xfrm>
                  </p:grpSpPr>
                  <p:cxnSp>
                    <p:nvCxnSpPr>
                      <p:cNvPr id="90" name="直接箭头连接符 89"/>
                      <p:cNvCxnSpPr>
                        <a:stCxn id="102" idx="4"/>
                        <a:endCxn id="93" idx="0"/>
                      </p:cNvCxnSpPr>
                      <p:nvPr/>
                    </p:nvCxnSpPr>
                    <p:spPr>
                      <a:xfrm flipH="1">
                        <a:off x="1013911" y="4027439"/>
                        <a:ext cx="1539052" cy="543336"/>
                      </a:xfrm>
                      <a:prstGeom prst="straightConnector1">
                        <a:avLst/>
                      </a:prstGeom>
                      <a:ln>
                        <a:solidFill>
                          <a:srgbClr val="151515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91" name="组合 90"/>
                      <p:cNvGrpSpPr/>
                      <p:nvPr/>
                    </p:nvGrpSpPr>
                    <p:grpSpPr>
                      <a:xfrm>
                        <a:off x="-52516" y="3486265"/>
                        <a:ext cx="4899541" cy="2117995"/>
                        <a:chOff x="-52516" y="3486265"/>
                        <a:chExt cx="4899541" cy="2117995"/>
                      </a:xfrm>
                    </p:grpSpPr>
                    <p:grpSp>
                      <p:nvGrpSpPr>
                        <p:cNvPr id="92" name="组合 91"/>
                        <p:cNvGrpSpPr/>
                        <p:nvPr/>
                      </p:nvGrpSpPr>
                      <p:grpSpPr>
                        <a:xfrm>
                          <a:off x="1378504" y="3486265"/>
                          <a:ext cx="3468521" cy="2083561"/>
                          <a:chOff x="735763" y="3359707"/>
                          <a:chExt cx="3468521" cy="2083561"/>
                        </a:xfrm>
                      </p:grpSpPr>
                      <p:sp>
                        <p:nvSpPr>
                          <p:cNvPr id="98" name="文本框 97"/>
                          <p:cNvSpPr txBox="1"/>
                          <p:nvPr/>
                        </p:nvSpPr>
                        <p:spPr>
                          <a:xfrm>
                            <a:off x="735763" y="3369536"/>
                            <a:ext cx="872455" cy="52835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l">
                              <a:lnSpc>
                                <a:spcPts val="3440"/>
                              </a:lnSpc>
                            </a:pPr>
                            <a:r>
                              <a:rPr lang="en-US" altLang="zh-CN" sz="1000" dirty="0" smtClean="0">
                                <a:solidFill>
                                  <a:srgbClr val="FF0000"/>
                                </a:solidFill>
                                <a:latin typeface="Microsoft YaHei" panose="020B0503020204020204" pitchFamily="34" charset="-122"/>
                                <a:ea typeface="Microsoft YaHei" panose="020B0503020204020204" pitchFamily="34" charset="-122"/>
                              </a:rPr>
                              <a:t>[0, </a:t>
                            </a:r>
                            <a:r>
                              <a:rPr lang="en-US" altLang="zh-CN" sz="1000" dirty="0">
                                <a:solidFill>
                                  <a:srgbClr val="FF0000"/>
                                </a:solidFill>
                                <a:latin typeface="Microsoft YaHei" panose="020B0503020204020204" pitchFamily="34" charset="-122"/>
                                <a:ea typeface="Microsoft YaHei" panose="020B0503020204020204" pitchFamily="34" charset="-122"/>
                              </a:rPr>
                              <a:t>1</a:t>
                            </a:r>
                            <a:r>
                              <a:rPr lang="en-US" altLang="zh-CN" sz="1000" dirty="0" smtClean="0">
                                <a:solidFill>
                                  <a:srgbClr val="FF0000"/>
                                </a:solidFill>
                                <a:latin typeface="Microsoft YaHei" panose="020B0503020204020204" pitchFamily="34" charset="-122"/>
                                <a:ea typeface="Microsoft YaHei" panose="020B0503020204020204" pitchFamily="34" charset="-122"/>
                              </a:rPr>
                              <a:t>,  2, 0]</a:t>
                            </a:r>
                            <a:endParaRPr lang="zh-CN" altLang="en-US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99" name="文本框 98"/>
                          <p:cNvSpPr txBox="1"/>
                          <p:nvPr/>
                        </p:nvSpPr>
                        <p:spPr>
                          <a:xfrm>
                            <a:off x="3331829" y="3359707"/>
                            <a:ext cx="872455" cy="52835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l">
                              <a:lnSpc>
                                <a:spcPts val="3440"/>
                              </a:lnSpc>
                            </a:pPr>
                            <a:r>
                              <a:rPr lang="en-US" altLang="zh-CN" sz="1000" dirty="0" smtClean="0">
                                <a:solidFill>
                                  <a:srgbClr val="FF0000"/>
                                </a:solidFill>
                                <a:latin typeface="Microsoft YaHei" panose="020B0503020204020204" pitchFamily="34" charset="-122"/>
                                <a:ea typeface="Microsoft YaHei" panose="020B0503020204020204" pitchFamily="34" charset="-122"/>
                              </a:rPr>
                              <a:t>[1, 1,  2, 0]</a:t>
                            </a:r>
                            <a:endParaRPr lang="zh-CN" altLang="en-US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endParaRPr>
                          </a:p>
                        </p:txBody>
                      </p:sp>
                      <p:grpSp>
                        <p:nvGrpSpPr>
                          <p:cNvPr id="100" name="组合 99"/>
                          <p:cNvGrpSpPr/>
                          <p:nvPr/>
                        </p:nvGrpSpPr>
                        <p:grpSpPr>
                          <a:xfrm>
                            <a:off x="752542" y="3514987"/>
                            <a:ext cx="3451742" cy="1928281"/>
                            <a:chOff x="752542" y="3514987"/>
                            <a:chExt cx="3451742" cy="1928281"/>
                          </a:xfrm>
                        </p:grpSpPr>
                        <p:sp>
                          <p:nvSpPr>
                            <p:cNvPr id="102" name="椭圆 101"/>
                            <p:cNvSpPr/>
                            <p:nvPr/>
                          </p:nvSpPr>
                          <p:spPr>
                            <a:xfrm>
                              <a:off x="1608218" y="3514987"/>
                              <a:ext cx="604008" cy="385894"/>
                            </a:xfrm>
                            <a:prstGeom prst="ellipse">
                              <a:avLst/>
                            </a:prstGeom>
                            <a:solidFill>
                              <a:schemeClr val="bg2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1000" dirty="0" smtClean="0">
                                  <a:solidFill>
                                    <a:schemeClr val="tx1"/>
                                  </a:solidFill>
                                  <a:latin typeface="黑体" panose="02010609060101010101" pitchFamily="49" charset="-122"/>
                                  <a:ea typeface="黑体" panose="02010609060101010101" pitchFamily="49" charset="-122"/>
                                </a:rPr>
                                <a:t>1</a:t>
                              </a:r>
                              <a:endParaRPr lang="zh-CN" altLang="en-US" sz="1000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endParaRPr>
                            </a:p>
                          </p:txBody>
                        </p:sp>
                        <p:sp>
                          <p:nvSpPr>
                            <p:cNvPr id="103" name="椭圆 102"/>
                            <p:cNvSpPr/>
                            <p:nvPr/>
                          </p:nvSpPr>
                          <p:spPr>
                            <a:xfrm>
                              <a:off x="2727821" y="3514987"/>
                              <a:ext cx="604008" cy="385894"/>
                            </a:xfrm>
                            <a:prstGeom prst="ellipse">
                              <a:avLst/>
                            </a:prstGeom>
                            <a:solidFill>
                              <a:srgbClr val="92D050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1000" dirty="0">
                                  <a:solidFill>
                                    <a:schemeClr val="tx1"/>
                                  </a:solidFill>
                                  <a:latin typeface="黑体" panose="02010609060101010101" pitchFamily="49" charset="-122"/>
                                  <a:ea typeface="黑体" panose="02010609060101010101" pitchFamily="49" charset="-122"/>
                                </a:rPr>
                                <a:t>2</a:t>
                              </a:r>
                              <a:endParaRPr lang="zh-CN" altLang="en-US" sz="1000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endParaRPr>
                            </a:p>
                          </p:txBody>
                        </p:sp>
                        <p:sp>
                          <p:nvSpPr>
                            <p:cNvPr id="104" name="椭圆 103"/>
                            <p:cNvSpPr/>
                            <p:nvPr/>
                          </p:nvSpPr>
                          <p:spPr>
                            <a:xfrm>
                              <a:off x="1608218" y="4382654"/>
                              <a:ext cx="604008" cy="385894"/>
                            </a:xfrm>
                            <a:prstGeom prst="ellipse">
                              <a:avLst/>
                            </a:prstGeom>
                            <a:solidFill>
                              <a:schemeClr val="bg2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1000" dirty="0">
                                  <a:solidFill>
                                    <a:schemeClr val="tx1"/>
                                  </a:solidFill>
                                  <a:latin typeface="黑体" panose="02010609060101010101" pitchFamily="49" charset="-122"/>
                                  <a:ea typeface="黑体" panose="02010609060101010101" pitchFamily="49" charset="-122"/>
                                </a:rPr>
                                <a:t>6</a:t>
                              </a:r>
                              <a:endParaRPr lang="zh-CN" altLang="en-US" sz="1000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endParaRPr>
                            </a:p>
                          </p:txBody>
                        </p:sp>
                        <p:sp>
                          <p:nvSpPr>
                            <p:cNvPr id="105" name="椭圆 104"/>
                            <p:cNvSpPr/>
                            <p:nvPr/>
                          </p:nvSpPr>
                          <p:spPr>
                            <a:xfrm>
                              <a:off x="2727821" y="4376679"/>
                              <a:ext cx="604008" cy="385894"/>
                            </a:xfrm>
                            <a:prstGeom prst="ellipse">
                              <a:avLst/>
                            </a:prstGeom>
                            <a:solidFill>
                              <a:schemeClr val="tx2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1000" dirty="0">
                                  <a:solidFill>
                                    <a:schemeClr val="tx1"/>
                                  </a:solidFill>
                                  <a:latin typeface="黑体" panose="02010609060101010101" pitchFamily="49" charset="-122"/>
                                  <a:ea typeface="黑体" panose="02010609060101010101" pitchFamily="49" charset="-122"/>
                                </a:rPr>
                                <a:t>4</a:t>
                              </a:r>
                              <a:endParaRPr lang="zh-CN" altLang="en-US" sz="1000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endParaRPr>
                            </a:p>
                          </p:txBody>
                        </p:sp>
                        <p:sp>
                          <p:nvSpPr>
                            <p:cNvPr id="106" name="椭圆 105"/>
                            <p:cNvSpPr/>
                            <p:nvPr/>
                          </p:nvSpPr>
                          <p:spPr>
                            <a:xfrm>
                              <a:off x="2084506" y="5057374"/>
                              <a:ext cx="604008" cy="385894"/>
                            </a:xfrm>
                            <a:prstGeom prst="ellipse">
                              <a:avLst/>
                            </a:prstGeom>
                            <a:solidFill>
                              <a:srgbClr val="92D050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1000" dirty="0">
                                  <a:solidFill>
                                    <a:schemeClr val="tx1"/>
                                  </a:solidFill>
                                  <a:latin typeface="黑体" panose="02010609060101010101" pitchFamily="49" charset="-122"/>
                                  <a:ea typeface="黑体" panose="02010609060101010101" pitchFamily="49" charset="-122"/>
                                </a:rPr>
                                <a:t>7</a:t>
                              </a:r>
                              <a:endParaRPr lang="zh-CN" altLang="en-US" sz="1000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endParaRPr>
                            </a:p>
                          </p:txBody>
                        </p:sp>
                        <p:cxnSp>
                          <p:nvCxnSpPr>
                            <p:cNvPr id="107" name="直接箭头连接符 106"/>
                            <p:cNvCxnSpPr>
                              <a:stCxn id="102" idx="4"/>
                              <a:endCxn id="104" idx="0"/>
                            </p:cNvCxnSpPr>
                            <p:nvPr/>
                          </p:nvCxnSpPr>
                          <p:spPr>
                            <a:xfrm>
                              <a:off x="1910222" y="3900881"/>
                              <a:ext cx="0" cy="481773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8" name="直接箭头连接符 107"/>
                            <p:cNvCxnSpPr>
                              <a:stCxn id="103" idx="4"/>
                              <a:endCxn id="105" idx="0"/>
                            </p:cNvCxnSpPr>
                            <p:nvPr/>
                          </p:nvCxnSpPr>
                          <p:spPr>
                            <a:xfrm>
                              <a:off x="3029825" y="3900881"/>
                              <a:ext cx="0" cy="475798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9" name="直接箭头连接符 108"/>
                            <p:cNvCxnSpPr>
                              <a:stCxn id="104" idx="4"/>
                              <a:endCxn id="106" idx="0"/>
                            </p:cNvCxnSpPr>
                            <p:nvPr/>
                          </p:nvCxnSpPr>
                          <p:spPr>
                            <a:xfrm>
                              <a:off x="1910222" y="4768548"/>
                              <a:ext cx="476288" cy="288826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0" name="直接箭头连接符 109"/>
                            <p:cNvCxnSpPr>
                              <a:stCxn id="105" idx="4"/>
                              <a:endCxn id="106" idx="0"/>
                            </p:cNvCxnSpPr>
                            <p:nvPr/>
                          </p:nvCxnSpPr>
                          <p:spPr>
                            <a:xfrm flipH="1">
                              <a:off x="2386510" y="4762573"/>
                              <a:ext cx="643315" cy="294801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11" name="文本框 110"/>
                            <p:cNvSpPr txBox="1"/>
                            <p:nvPr/>
                          </p:nvSpPr>
                          <p:spPr>
                            <a:xfrm>
                              <a:off x="752542" y="4240198"/>
                              <a:ext cx="872455" cy="52835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l">
                                <a:lnSpc>
                                  <a:spcPts val="3440"/>
                                </a:lnSpc>
                              </a:pPr>
                              <a:r>
                                <a:rPr lang="en-US" altLang="zh-CN" sz="1000" dirty="0" smtClean="0">
                                  <a:solidFill>
                                    <a:srgbClr val="FF0000"/>
                                  </a:solidFill>
                                  <a:latin typeface="Microsoft YaHei" panose="020B0503020204020204" pitchFamily="34" charset="-122"/>
                                  <a:ea typeface="Microsoft YaHei" panose="020B0503020204020204" pitchFamily="34" charset="-122"/>
                                </a:rPr>
                                <a:t>[0, 0,  1, 1]</a:t>
                              </a:r>
                              <a:endParaRPr lang="zh-CN" altLang="en-US" sz="1000" dirty="0" smtClean="0">
                                <a:solidFill>
                                  <a:srgbClr val="FF0000"/>
                                </a:solidFill>
                                <a:latin typeface="Microsoft YaHei" panose="020B0503020204020204" pitchFamily="34" charset="-122"/>
                                <a:ea typeface="Microsoft YaHei" panose="020B0503020204020204" pitchFamily="34" charset="-122"/>
                              </a:endParaRPr>
                            </a:p>
                          </p:txBody>
                        </p:sp>
                        <p:sp>
                          <p:nvSpPr>
                            <p:cNvPr id="112" name="文本框 111"/>
                            <p:cNvSpPr txBox="1"/>
                            <p:nvPr/>
                          </p:nvSpPr>
                          <p:spPr>
                            <a:xfrm>
                              <a:off x="3331829" y="4226172"/>
                              <a:ext cx="872455" cy="52835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l">
                                <a:lnSpc>
                                  <a:spcPts val="3440"/>
                                </a:lnSpc>
                              </a:pPr>
                              <a:r>
                                <a:rPr lang="en-US" altLang="zh-CN" sz="1000" dirty="0" smtClean="0">
                                  <a:solidFill>
                                    <a:srgbClr val="FF0000"/>
                                  </a:solidFill>
                                  <a:latin typeface="Microsoft YaHei" panose="020B0503020204020204" pitchFamily="34" charset="-122"/>
                                  <a:ea typeface="Microsoft YaHei" panose="020B0503020204020204" pitchFamily="34" charset="-122"/>
                                </a:rPr>
                                <a:t>[1, </a:t>
                              </a:r>
                              <a:r>
                                <a:rPr lang="en-US" altLang="zh-CN" sz="1000" dirty="0">
                                  <a:solidFill>
                                    <a:srgbClr val="FF0000"/>
                                  </a:solidFill>
                                  <a:latin typeface="Microsoft YaHei" panose="020B0503020204020204" pitchFamily="34" charset="-122"/>
                                  <a:ea typeface="Microsoft YaHei" panose="020B0503020204020204" pitchFamily="34" charset="-122"/>
                                </a:rPr>
                                <a:t>0</a:t>
                              </a:r>
                              <a:r>
                                <a:rPr lang="en-US" altLang="zh-CN" sz="1000" dirty="0" smtClean="0">
                                  <a:solidFill>
                                    <a:srgbClr val="FF0000"/>
                                  </a:solidFill>
                                  <a:latin typeface="Microsoft YaHei" panose="020B0503020204020204" pitchFamily="34" charset="-122"/>
                                  <a:ea typeface="Microsoft YaHei" panose="020B0503020204020204" pitchFamily="34" charset="-122"/>
                                </a:rPr>
                                <a:t>,  1, 0]</a:t>
                              </a:r>
                              <a:endParaRPr lang="zh-CN" altLang="en-US" sz="1000" dirty="0" smtClean="0">
                                <a:solidFill>
                                  <a:srgbClr val="FF0000"/>
                                </a:solidFill>
                                <a:latin typeface="Microsoft YaHei" panose="020B0503020204020204" pitchFamily="34" charset="-122"/>
                                <a:ea typeface="Microsoft YaHei" panose="020B0503020204020204" pitchFamily="34" charset="-122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01" name="文本框 100"/>
                          <p:cNvSpPr txBox="1"/>
                          <p:nvPr/>
                        </p:nvSpPr>
                        <p:spPr>
                          <a:xfrm>
                            <a:off x="1132683" y="4890267"/>
                            <a:ext cx="951824" cy="52835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l">
                              <a:lnSpc>
                                <a:spcPts val="3440"/>
                              </a:lnSpc>
                            </a:pPr>
                            <a:r>
                              <a:rPr lang="en-US" altLang="zh-CN" sz="1000" dirty="0" smtClean="0">
                                <a:solidFill>
                                  <a:srgbClr val="FF0000"/>
                                </a:solidFill>
                                <a:latin typeface="Microsoft YaHei" panose="020B0503020204020204" pitchFamily="34" charset="-122"/>
                                <a:ea typeface="Microsoft YaHei" panose="020B0503020204020204" pitchFamily="34" charset="-122"/>
                              </a:rPr>
                              <a:t>[0, -1,  0, 1]</a:t>
                            </a:r>
                            <a:endParaRPr lang="zh-CN" altLang="en-US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endParaRPr>
                          </a:p>
                        </p:txBody>
                      </p:sp>
                    </p:grpSp>
                    <p:sp>
                      <p:nvSpPr>
                        <p:cNvPr id="93" name="椭圆 92"/>
                        <p:cNvSpPr/>
                        <p:nvPr/>
                      </p:nvSpPr>
                      <p:spPr>
                        <a:xfrm>
                          <a:off x="711907" y="4570775"/>
                          <a:ext cx="604008" cy="385894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3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  <p:sp>
                      <p:nvSpPr>
                        <p:cNvPr id="94" name="文本框 93"/>
                        <p:cNvSpPr txBox="1"/>
                        <p:nvPr/>
                      </p:nvSpPr>
                      <p:spPr>
                        <a:xfrm>
                          <a:off x="-36973" y="4360781"/>
                          <a:ext cx="872455" cy="5283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l">
                            <a:lnSpc>
                              <a:spcPts val="3440"/>
                            </a:lnSpc>
                          </a:pP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[0, 0,  1, 0]</a:t>
                          </a:r>
                          <a:endParaRPr lang="zh-CN" altLang="en-US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95" name="椭圆 94"/>
                        <p:cNvSpPr/>
                        <p:nvPr/>
                      </p:nvSpPr>
                      <p:spPr>
                        <a:xfrm>
                          <a:off x="711907" y="5218366"/>
                          <a:ext cx="604008" cy="385894"/>
                        </a:xfrm>
                        <a:prstGeom prst="ellipse">
                          <a:avLst/>
                        </a:prstGeom>
                        <a:solidFill>
                          <a:srgbClr val="92D05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5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  <p:cxnSp>
                      <p:nvCxnSpPr>
                        <p:cNvPr id="96" name="直接箭头连接符 95"/>
                        <p:cNvCxnSpPr>
                          <a:stCxn id="93" idx="4"/>
                          <a:endCxn id="95" idx="0"/>
                        </p:cNvCxnSpPr>
                        <p:nvPr/>
                      </p:nvCxnSpPr>
                      <p:spPr>
                        <a:xfrm>
                          <a:off x="1013911" y="4956669"/>
                          <a:ext cx="0" cy="261697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7" name="文本框 96"/>
                        <p:cNvSpPr txBox="1"/>
                        <p:nvPr/>
                      </p:nvSpPr>
                      <p:spPr>
                        <a:xfrm>
                          <a:off x="-52516" y="5007513"/>
                          <a:ext cx="872455" cy="5283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l">
                            <a:lnSpc>
                              <a:spcPts val="3440"/>
                            </a:lnSpc>
                          </a:pP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[0, </a:t>
                          </a:r>
                          <a:r>
                            <a:rPr lang="en-US" altLang="zh-CN" sz="1000" dirty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1</a:t>
                          </a: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,  0, 1]</a:t>
                          </a:r>
                          <a:endParaRPr lang="zh-CN" altLang="en-US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79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4658" y="4324704"/>
                    <a:ext cx="58969" cy="14552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43" name="矩形 142"/>
              <p:cNvSpPr/>
              <p:nvPr/>
            </p:nvSpPr>
            <p:spPr>
              <a:xfrm>
                <a:off x="873672" y="979055"/>
                <a:ext cx="82582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/>
                  <a:t>* </a:t>
                </a:r>
                <a:r>
                  <a:rPr lang="en-US" altLang="zh-CN" sz="1400" b="1" dirty="0" smtClean="0"/>
                  <a:t>Step 5</a:t>
                </a:r>
                <a:endParaRPr lang="zh-CN" altLang="en-US" sz="1400" dirty="0"/>
              </a:p>
            </p:txBody>
          </p:sp>
        </p:grp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 flipV="1">
              <a:off x="573109" y="4061641"/>
              <a:ext cx="113944" cy="161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877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908" y="716963"/>
            <a:ext cx="10733557" cy="5305146"/>
          </a:xfrm>
        </p:spPr>
        <p:txBody>
          <a:bodyPr/>
          <a:lstStyle/>
          <a:p>
            <a:pPr marL="298123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Example</a:t>
            </a:r>
          </a:p>
          <a:p>
            <a:r>
              <a:rPr lang="zh-CN" altLang="en-US" sz="1600" dirty="0" smtClean="0"/>
              <a:t>    </a:t>
            </a:r>
            <a:r>
              <a:rPr lang="zh-CN" altLang="en-US" sz="2400" dirty="0" smtClean="0"/>
              <a:t> 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</a:t>
            </a:r>
          </a:p>
          <a:p>
            <a:endParaRPr lang="en-US" altLang="zh-CN" sz="1200" dirty="0" smtClean="0"/>
          </a:p>
          <a:p>
            <a:pPr marL="298123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98123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 indent="0"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副标题 1"/>
          <p:cNvSpPr>
            <a:spLocks noGrp="1"/>
          </p:cNvSpPr>
          <p:nvPr>
            <p:ph type="subTitle" idx="1"/>
          </p:nvPr>
        </p:nvSpPr>
        <p:spPr>
          <a:xfrm>
            <a:off x="309726" y="258669"/>
            <a:ext cx="10740640" cy="452531"/>
          </a:xfrm>
        </p:spPr>
        <p:txBody>
          <a:bodyPr/>
          <a:lstStyle/>
          <a:p>
            <a:pPr algn="ctr"/>
            <a:r>
              <a:rPr lang="en-US" altLang="zh-CN" dirty="0"/>
              <a:t>Pre-Scheduling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995476" y="928145"/>
            <a:ext cx="5680141" cy="4945689"/>
            <a:chOff x="5945820" y="824226"/>
            <a:chExt cx="5680141" cy="4874048"/>
          </a:xfrm>
        </p:grpSpPr>
        <p:grpSp>
          <p:nvGrpSpPr>
            <p:cNvPr id="5" name="组合 4"/>
            <p:cNvGrpSpPr/>
            <p:nvPr/>
          </p:nvGrpSpPr>
          <p:grpSpPr>
            <a:xfrm>
              <a:off x="7214681" y="1222109"/>
              <a:ext cx="4411280" cy="2227927"/>
              <a:chOff x="6030333" y="1235250"/>
              <a:chExt cx="4411280" cy="2227927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6030333" y="1235250"/>
                <a:ext cx="2295157" cy="2227927"/>
                <a:chOff x="5365637" y="1246805"/>
                <a:chExt cx="2295157" cy="2227927"/>
              </a:xfrm>
            </p:grpSpPr>
            <p:sp>
              <p:nvSpPr>
                <p:cNvPr id="172" name="文本框 171"/>
                <p:cNvSpPr txBox="1"/>
                <p:nvPr/>
              </p:nvSpPr>
              <p:spPr>
                <a:xfrm>
                  <a:off x="5365637" y="1246805"/>
                  <a:ext cx="2295157" cy="16312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00"/>
                    </a:lnSpc>
                  </a:pPr>
                  <a:r>
                    <a:rPr lang="en-US" altLang="zh-CN" sz="1000" dirty="0" smtClean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&lt;1&gt; add R0, R1, R2</a:t>
                  </a:r>
                </a:p>
                <a:p>
                  <a:pPr>
                    <a:lnSpc>
                      <a:spcPts val="2000"/>
                    </a:lnSpc>
                  </a:pPr>
                  <a:r>
                    <a:rPr lang="en-US" altLang="zh-CN" sz="1000" dirty="0" smtClean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&lt;6&gt; </a:t>
                  </a:r>
                  <a:r>
                    <a:rPr lang="en-US" altLang="zh-CN" sz="1000" dirty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add R3, R0, R1</a:t>
                  </a:r>
                </a:p>
                <a:p>
                  <a:pPr>
                    <a:lnSpc>
                      <a:spcPts val="2000"/>
                    </a:lnSpc>
                  </a:pPr>
                  <a:r>
                    <a:rPr lang="en-US" altLang="zh-CN" sz="1000" dirty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&lt;</a:t>
                  </a:r>
                  <a:r>
                    <a:rPr lang="en-US" altLang="zh-CN" sz="1000" dirty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3&gt; add R2, R1, R2</a:t>
                  </a:r>
                </a:p>
                <a:p>
                  <a:pPr>
                    <a:lnSpc>
                      <a:spcPts val="2000"/>
                    </a:lnSpc>
                  </a:pPr>
                  <a:r>
                    <a:rPr lang="en-US" altLang="zh-CN" sz="1000" dirty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&lt;</a:t>
                  </a:r>
                  <a:r>
                    <a:rPr lang="en-US" altLang="zh-CN" sz="1000" dirty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2&gt; add </a:t>
                  </a:r>
                  <a:r>
                    <a:rPr lang="en-US" altLang="zh-CN" sz="1000" dirty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R6, R7, R8</a:t>
                  </a:r>
                  <a:endParaRPr lang="en-US" altLang="zh-CN" sz="1000" dirty="0">
                    <a:solidFill>
                      <a:srgbClr val="00206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  <a:p>
                  <a:pPr>
                    <a:lnSpc>
                      <a:spcPts val="2000"/>
                    </a:lnSpc>
                  </a:pPr>
                  <a:r>
                    <a:rPr lang="en-US" altLang="zh-CN" sz="1000" dirty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&lt;4&gt; </a:t>
                  </a:r>
                  <a:r>
                    <a:rPr lang="en-US" altLang="zh-CN" sz="1000" dirty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add </a:t>
                  </a:r>
                  <a:r>
                    <a:rPr lang="en-US" altLang="zh-CN" sz="1000" dirty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R9, R6, R7</a:t>
                  </a:r>
                </a:p>
                <a:p>
                  <a:pPr>
                    <a:lnSpc>
                      <a:spcPts val="2000"/>
                    </a:lnSpc>
                  </a:pPr>
                  <a:r>
                    <a:rPr lang="en-US" altLang="zh-CN" sz="1000" dirty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&lt;7&gt; </a:t>
                  </a:r>
                  <a:r>
                    <a:rPr lang="en-US" altLang="zh-CN" sz="1000" dirty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add R4, R3, </a:t>
                  </a:r>
                  <a:r>
                    <a:rPr lang="en-US" altLang="zh-CN" sz="1000" dirty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R9</a:t>
                  </a:r>
                  <a:endParaRPr lang="en-US" altLang="zh-CN" sz="1000" dirty="0">
                    <a:solidFill>
                      <a:srgbClr val="00206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6048103" y="2946382"/>
                  <a:ext cx="999805" cy="528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ts val="3440"/>
                    </a:lnSpc>
                  </a:pPr>
                  <a:r>
                    <a:rPr lang="zh-CN" altLang="en-US" sz="1050" dirty="0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已调度的指令</a:t>
                  </a:r>
                </a:p>
              </p:txBody>
            </p:sp>
          </p:grpSp>
          <p:sp>
            <p:nvSpPr>
              <p:cNvPr id="79" name="文本框 78"/>
              <p:cNvSpPr txBox="1"/>
              <p:nvPr/>
            </p:nvSpPr>
            <p:spPr>
              <a:xfrm>
                <a:off x="8534318" y="1411338"/>
                <a:ext cx="1907295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1000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Live </a:t>
                </a:r>
                <a:r>
                  <a:rPr lang="en-US" altLang="zh-CN" sz="1000" dirty="0" err="1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reg</a:t>
                </a:r>
                <a:r>
                  <a:rPr lang="en-US" altLang="zh-CN" sz="1000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: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000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R1 R2 R7 R8 R4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000" dirty="0" err="1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Maxpressure</a:t>
                </a:r>
                <a:r>
                  <a:rPr lang="en-US" altLang="zh-CN" sz="1000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 6</a:t>
                </a:r>
                <a:endParaRPr lang="zh-CN" altLang="en-US" sz="1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945820" y="3546718"/>
              <a:ext cx="5407181" cy="2151556"/>
              <a:chOff x="5888631" y="3665543"/>
              <a:chExt cx="5661202" cy="2151556"/>
            </a:xfrm>
          </p:grpSpPr>
          <p:grpSp>
            <p:nvGrpSpPr>
              <p:cNvPr id="174" name="组合 173"/>
              <p:cNvGrpSpPr/>
              <p:nvPr/>
            </p:nvGrpSpPr>
            <p:grpSpPr>
              <a:xfrm>
                <a:off x="5888631" y="3665543"/>
                <a:ext cx="5661202" cy="2151556"/>
                <a:chOff x="144443" y="3504807"/>
                <a:chExt cx="5661202" cy="2151556"/>
              </a:xfrm>
            </p:grpSpPr>
            <p:grpSp>
              <p:nvGrpSpPr>
                <p:cNvPr id="175" name="组合 174"/>
                <p:cNvGrpSpPr/>
                <p:nvPr/>
              </p:nvGrpSpPr>
              <p:grpSpPr>
                <a:xfrm>
                  <a:off x="144443" y="4299161"/>
                  <a:ext cx="765626" cy="1165367"/>
                  <a:chOff x="5169954" y="4416959"/>
                  <a:chExt cx="765626" cy="1165367"/>
                </a:xfrm>
              </p:grpSpPr>
              <p:sp>
                <p:nvSpPr>
                  <p:cNvPr id="200" name="右箭头 199"/>
                  <p:cNvSpPr/>
                  <p:nvPr/>
                </p:nvSpPr>
                <p:spPr>
                  <a:xfrm>
                    <a:off x="5169954" y="4416959"/>
                    <a:ext cx="568406" cy="341738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1" name="文本框 200"/>
                  <p:cNvSpPr txBox="1"/>
                  <p:nvPr/>
                </p:nvSpPr>
                <p:spPr>
                  <a:xfrm>
                    <a:off x="5188328" y="4797496"/>
                    <a:ext cx="747252" cy="7848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>
                      <a:lnSpc>
                        <a:spcPct val="150000"/>
                      </a:lnSpc>
                    </a:pPr>
                    <a:r>
                      <a:rPr lang="zh-CN" altLang="en-US" sz="10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选 </a:t>
                    </a:r>
                    <a:r>
                      <a:rPr lang="en-US" altLang="zh-CN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7</a:t>
                    </a:r>
                    <a:r>
                      <a:rPr lang="en-US" altLang="zh-CN" sz="10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 </a:t>
                    </a:r>
                    <a:endParaRPr lang="en-US" altLang="zh-CN" sz="1000" dirty="0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  <a:p>
                    <a:pPr algn="l">
                      <a:lnSpc>
                        <a:spcPct val="150000"/>
                      </a:lnSpc>
                    </a:pPr>
                    <a:r>
                      <a:rPr lang="zh-CN" altLang="en-US" sz="10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寄存器压力小</a:t>
                    </a:r>
                  </a:p>
                </p:txBody>
              </p:sp>
            </p:grpSp>
            <p:grpSp>
              <p:nvGrpSpPr>
                <p:cNvPr id="176" name="组合 175"/>
                <p:cNvGrpSpPr/>
                <p:nvPr/>
              </p:nvGrpSpPr>
              <p:grpSpPr>
                <a:xfrm>
                  <a:off x="906104" y="3504807"/>
                  <a:ext cx="4899541" cy="2151556"/>
                  <a:chOff x="-52516" y="3486265"/>
                  <a:chExt cx="4899541" cy="2151556"/>
                </a:xfrm>
              </p:grpSpPr>
              <p:cxnSp>
                <p:nvCxnSpPr>
                  <p:cNvPr id="177" name="直接箭头连接符 176"/>
                  <p:cNvCxnSpPr>
                    <a:stCxn id="189" idx="4"/>
                    <a:endCxn id="180" idx="0"/>
                  </p:cNvCxnSpPr>
                  <p:nvPr/>
                </p:nvCxnSpPr>
                <p:spPr>
                  <a:xfrm flipH="1">
                    <a:off x="1013911" y="4027439"/>
                    <a:ext cx="1539052" cy="543336"/>
                  </a:xfrm>
                  <a:prstGeom prst="straightConnector1">
                    <a:avLst/>
                  </a:prstGeom>
                  <a:ln>
                    <a:solidFill>
                      <a:srgbClr val="15151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8" name="组合 177"/>
                  <p:cNvGrpSpPr/>
                  <p:nvPr/>
                </p:nvGrpSpPr>
                <p:grpSpPr>
                  <a:xfrm>
                    <a:off x="-52516" y="3486265"/>
                    <a:ext cx="4899541" cy="2151556"/>
                    <a:chOff x="-52516" y="3486265"/>
                    <a:chExt cx="4899541" cy="2151556"/>
                  </a:xfrm>
                </p:grpSpPr>
                <p:grpSp>
                  <p:nvGrpSpPr>
                    <p:cNvPr id="179" name="组合 178"/>
                    <p:cNvGrpSpPr/>
                    <p:nvPr/>
                  </p:nvGrpSpPr>
                  <p:grpSpPr>
                    <a:xfrm>
                      <a:off x="1378504" y="3486265"/>
                      <a:ext cx="3468521" cy="2151556"/>
                      <a:chOff x="735763" y="3359707"/>
                      <a:chExt cx="3468521" cy="2151556"/>
                    </a:xfrm>
                  </p:grpSpPr>
                  <p:sp>
                    <p:nvSpPr>
                      <p:cNvPr id="185" name="文本框 184"/>
                      <p:cNvSpPr txBox="1"/>
                      <p:nvPr/>
                    </p:nvSpPr>
                    <p:spPr>
                      <a:xfrm>
                        <a:off x="735763" y="3369536"/>
                        <a:ext cx="872455" cy="5283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>
                          <a:lnSpc>
                            <a:spcPts val="3440"/>
                          </a:lnSpc>
                        </a:pP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[0, </a:t>
                        </a:r>
                        <a:r>
                          <a:rPr lang="en-US" altLang="zh-CN" sz="1000" dirty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1</a:t>
                        </a: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,  2, 0]</a:t>
                        </a:r>
                        <a:endParaRPr lang="zh-CN" altLang="en-US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86" name="文本框 185"/>
                      <p:cNvSpPr txBox="1"/>
                      <p:nvPr/>
                    </p:nvSpPr>
                    <p:spPr>
                      <a:xfrm>
                        <a:off x="3331829" y="3359707"/>
                        <a:ext cx="872455" cy="5283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>
                          <a:lnSpc>
                            <a:spcPts val="3440"/>
                          </a:lnSpc>
                        </a:pP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[1, 1,  2, 0]</a:t>
                        </a:r>
                        <a:endParaRPr lang="zh-CN" altLang="en-US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187" name="组合 186"/>
                      <p:cNvGrpSpPr/>
                      <p:nvPr/>
                    </p:nvGrpSpPr>
                    <p:grpSpPr>
                      <a:xfrm>
                        <a:off x="752542" y="3514987"/>
                        <a:ext cx="3451742" cy="1928281"/>
                        <a:chOff x="752542" y="3514987"/>
                        <a:chExt cx="3451742" cy="1928281"/>
                      </a:xfrm>
                    </p:grpSpPr>
                    <p:sp>
                      <p:nvSpPr>
                        <p:cNvPr id="189" name="椭圆 188"/>
                        <p:cNvSpPr/>
                        <p:nvPr/>
                      </p:nvSpPr>
                      <p:spPr>
                        <a:xfrm>
                          <a:off x="1608218" y="3514987"/>
                          <a:ext cx="604008" cy="385894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000" dirty="0" smtClean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  <p:sp>
                      <p:nvSpPr>
                        <p:cNvPr id="190" name="椭圆 189"/>
                        <p:cNvSpPr/>
                        <p:nvPr/>
                      </p:nvSpPr>
                      <p:spPr>
                        <a:xfrm>
                          <a:off x="2727821" y="3514987"/>
                          <a:ext cx="604008" cy="385894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2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  <p:sp>
                      <p:nvSpPr>
                        <p:cNvPr id="191" name="椭圆 190"/>
                        <p:cNvSpPr/>
                        <p:nvPr/>
                      </p:nvSpPr>
                      <p:spPr>
                        <a:xfrm>
                          <a:off x="1608218" y="4382654"/>
                          <a:ext cx="604008" cy="385894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6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  <p:sp>
                      <p:nvSpPr>
                        <p:cNvPr id="192" name="椭圆 191"/>
                        <p:cNvSpPr/>
                        <p:nvPr/>
                      </p:nvSpPr>
                      <p:spPr>
                        <a:xfrm>
                          <a:off x="2727821" y="4376679"/>
                          <a:ext cx="604008" cy="385894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4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  <p:sp>
                      <p:nvSpPr>
                        <p:cNvPr id="193" name="椭圆 192"/>
                        <p:cNvSpPr/>
                        <p:nvPr/>
                      </p:nvSpPr>
                      <p:spPr>
                        <a:xfrm>
                          <a:off x="2084506" y="5057374"/>
                          <a:ext cx="604008" cy="385894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7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  <p:cxnSp>
                      <p:nvCxnSpPr>
                        <p:cNvPr id="194" name="直接箭头连接符 193"/>
                        <p:cNvCxnSpPr>
                          <a:stCxn id="189" idx="4"/>
                          <a:endCxn id="191" idx="0"/>
                        </p:cNvCxnSpPr>
                        <p:nvPr/>
                      </p:nvCxnSpPr>
                      <p:spPr>
                        <a:xfrm>
                          <a:off x="1910222" y="3900881"/>
                          <a:ext cx="0" cy="481773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5" name="直接箭头连接符 194"/>
                        <p:cNvCxnSpPr>
                          <a:stCxn id="190" idx="4"/>
                          <a:endCxn id="192" idx="0"/>
                        </p:cNvCxnSpPr>
                        <p:nvPr/>
                      </p:nvCxnSpPr>
                      <p:spPr>
                        <a:xfrm>
                          <a:off x="3029825" y="3900881"/>
                          <a:ext cx="0" cy="47579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6" name="直接箭头连接符 195"/>
                        <p:cNvCxnSpPr>
                          <a:stCxn id="191" idx="4"/>
                          <a:endCxn id="193" idx="0"/>
                        </p:cNvCxnSpPr>
                        <p:nvPr/>
                      </p:nvCxnSpPr>
                      <p:spPr>
                        <a:xfrm>
                          <a:off x="1910222" y="4768548"/>
                          <a:ext cx="476288" cy="288826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7" name="直接箭头连接符 196"/>
                        <p:cNvCxnSpPr>
                          <a:stCxn id="192" idx="4"/>
                          <a:endCxn id="193" idx="0"/>
                        </p:cNvCxnSpPr>
                        <p:nvPr/>
                      </p:nvCxnSpPr>
                      <p:spPr>
                        <a:xfrm flipH="1">
                          <a:off x="2386510" y="4762573"/>
                          <a:ext cx="643315" cy="29480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8" name="文本框 197"/>
                        <p:cNvSpPr txBox="1"/>
                        <p:nvPr/>
                      </p:nvSpPr>
                      <p:spPr>
                        <a:xfrm>
                          <a:off x="752542" y="4240198"/>
                          <a:ext cx="872455" cy="5283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l">
                            <a:lnSpc>
                              <a:spcPts val="3440"/>
                            </a:lnSpc>
                          </a:pP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[0, 0,  1, 1]</a:t>
                          </a:r>
                          <a:endParaRPr lang="zh-CN" altLang="en-US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99" name="文本框 198"/>
                        <p:cNvSpPr txBox="1"/>
                        <p:nvPr/>
                      </p:nvSpPr>
                      <p:spPr>
                        <a:xfrm>
                          <a:off x="3331829" y="4226172"/>
                          <a:ext cx="872455" cy="5283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l">
                            <a:lnSpc>
                              <a:spcPts val="3440"/>
                            </a:lnSpc>
                          </a:pP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[1, </a:t>
                          </a:r>
                          <a:r>
                            <a:rPr lang="en-US" altLang="zh-CN" sz="1000" dirty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0</a:t>
                          </a: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,  1, 1]</a:t>
                          </a:r>
                          <a:endParaRPr lang="zh-CN" altLang="en-US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88" name="文本框 187"/>
                      <p:cNvSpPr txBox="1"/>
                      <p:nvPr/>
                    </p:nvSpPr>
                    <p:spPr>
                      <a:xfrm>
                        <a:off x="1132683" y="4982913"/>
                        <a:ext cx="872455" cy="5283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>
                          <a:lnSpc>
                            <a:spcPts val="3440"/>
                          </a:lnSpc>
                        </a:pP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[0, -1,  0, 1]</a:t>
                        </a:r>
                        <a:endParaRPr lang="zh-CN" altLang="en-US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180" name="椭圆 179"/>
                    <p:cNvSpPr/>
                    <p:nvPr/>
                  </p:nvSpPr>
                  <p:spPr>
                    <a:xfrm>
                      <a:off x="711907" y="4570775"/>
                      <a:ext cx="604008" cy="385894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181" name="文本框 180"/>
                    <p:cNvSpPr txBox="1"/>
                    <p:nvPr/>
                  </p:nvSpPr>
                  <p:spPr>
                    <a:xfrm>
                      <a:off x="-36973" y="4360781"/>
                      <a:ext cx="872455" cy="52835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>
                        <a:lnSpc>
                          <a:spcPts val="3440"/>
                        </a:lnSpc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[0, 0,  1, 0]</a:t>
                      </a:r>
                      <a:endParaRPr lang="zh-CN" altLang="en-US" sz="1000" dirty="0" smtClean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182" name="椭圆 181"/>
                    <p:cNvSpPr/>
                    <p:nvPr/>
                  </p:nvSpPr>
                  <p:spPr>
                    <a:xfrm>
                      <a:off x="711907" y="5218366"/>
                      <a:ext cx="604008" cy="385894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cxnSp>
                  <p:nvCxnSpPr>
                    <p:cNvPr id="183" name="直接箭头连接符 182"/>
                    <p:cNvCxnSpPr>
                      <a:stCxn id="180" idx="4"/>
                      <a:endCxn id="182" idx="0"/>
                    </p:cNvCxnSpPr>
                    <p:nvPr/>
                  </p:nvCxnSpPr>
                  <p:spPr>
                    <a:xfrm>
                      <a:off x="1013911" y="4956669"/>
                      <a:ext cx="0" cy="26169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文本框 183"/>
                    <p:cNvSpPr txBox="1"/>
                    <p:nvPr/>
                  </p:nvSpPr>
                  <p:spPr>
                    <a:xfrm>
                      <a:off x="-52516" y="5007513"/>
                      <a:ext cx="872455" cy="52835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>
                        <a:lnSpc>
                          <a:spcPts val="3440"/>
                        </a:lnSpc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[0, 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 0, 1]</a:t>
                      </a:r>
                      <a:endParaRPr lang="zh-CN" altLang="en-US" sz="1000" dirty="0" smtClean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</p:grpSp>
            </p:grpSp>
          </p:grpSp>
          <p:sp>
            <p:nvSpPr>
              <p:cNvPr id="86" name="Line 19"/>
              <p:cNvSpPr>
                <a:spLocks noChangeShapeType="1"/>
              </p:cNvSpPr>
              <p:nvPr/>
            </p:nvSpPr>
            <p:spPr bwMode="auto">
              <a:xfrm flipV="1">
                <a:off x="8552310" y="4340830"/>
                <a:ext cx="80379" cy="1825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7" name="矩形 86"/>
            <p:cNvSpPr/>
            <p:nvPr/>
          </p:nvSpPr>
          <p:spPr>
            <a:xfrm>
              <a:off x="7214681" y="824226"/>
              <a:ext cx="8258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/>
                <a:t>* </a:t>
              </a:r>
              <a:r>
                <a:rPr lang="en-US" altLang="zh-CN" sz="1400" b="1" dirty="0" smtClean="0"/>
                <a:t>Step 8</a:t>
              </a:r>
              <a:endParaRPr lang="zh-CN" altLang="en-US" sz="14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20131" y="981986"/>
            <a:ext cx="4983694" cy="4868706"/>
            <a:chOff x="601692" y="905003"/>
            <a:chExt cx="4983694" cy="4868706"/>
          </a:xfrm>
        </p:grpSpPr>
        <p:grpSp>
          <p:nvGrpSpPr>
            <p:cNvPr id="10" name="组合 9"/>
            <p:cNvGrpSpPr/>
            <p:nvPr/>
          </p:nvGrpSpPr>
          <p:grpSpPr>
            <a:xfrm>
              <a:off x="601692" y="905003"/>
              <a:ext cx="4983694" cy="4868706"/>
              <a:chOff x="601692" y="905003"/>
              <a:chExt cx="4983694" cy="4868706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930370" y="1299729"/>
                <a:ext cx="4411280" cy="2227927"/>
                <a:chOff x="6030333" y="1235250"/>
                <a:chExt cx="4411280" cy="2227927"/>
              </a:xfrm>
            </p:grpSpPr>
            <p:grpSp>
              <p:nvGrpSpPr>
                <p:cNvPr id="82" name="组合 81"/>
                <p:cNvGrpSpPr/>
                <p:nvPr/>
              </p:nvGrpSpPr>
              <p:grpSpPr>
                <a:xfrm>
                  <a:off x="6030333" y="1235250"/>
                  <a:ext cx="2295157" cy="2227927"/>
                  <a:chOff x="5365637" y="1246805"/>
                  <a:chExt cx="2295157" cy="2227927"/>
                </a:xfrm>
              </p:grpSpPr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5365637" y="1246805"/>
                    <a:ext cx="2295157" cy="137473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 smtClean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&lt;1&gt; add R0, R1, R2</a:t>
                    </a:r>
                  </a:p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 smtClean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&lt;6&gt; </a:t>
                    </a: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add R3, R0, R1</a:t>
                    </a:r>
                  </a:p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&lt;3&gt; </a:t>
                    </a: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add R2, R1, R2</a:t>
                    </a:r>
                  </a:p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</a:t>
                    </a: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2&gt; add </a:t>
                    </a: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R6, R7, R8</a:t>
                    </a:r>
                    <a:endParaRPr lang="en-US" altLang="zh-CN" sz="1000" dirty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&lt;4&gt; </a:t>
                    </a:r>
                    <a:r>
                      <a:rPr lang="en-US" altLang="zh-CN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add </a:t>
                    </a:r>
                    <a:r>
                      <a:rPr lang="en-US" altLang="zh-CN" sz="10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R9, R6, R7</a:t>
                    </a:r>
                  </a:p>
                </p:txBody>
              </p:sp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6048103" y="2946382"/>
                    <a:ext cx="1149648" cy="5283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>
                      <a:lnSpc>
                        <a:spcPts val="3440"/>
                      </a:lnSpc>
                    </a:pPr>
                    <a:r>
                      <a:rPr lang="zh-CN" altLang="en-US" sz="105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已调度的指令</a:t>
                    </a:r>
                  </a:p>
                </p:txBody>
              </p:sp>
            </p:grpSp>
            <p:sp>
              <p:nvSpPr>
                <p:cNvPr id="83" name="文本框 82"/>
                <p:cNvSpPr txBox="1"/>
                <p:nvPr/>
              </p:nvSpPr>
              <p:spPr>
                <a:xfrm>
                  <a:off x="8534318" y="1411338"/>
                  <a:ext cx="1907295" cy="784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en-US" altLang="zh-CN" sz="1000" dirty="0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Live </a:t>
                  </a:r>
                  <a:r>
                    <a:rPr lang="en-US" altLang="zh-CN" sz="1000" dirty="0" err="1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reg</a:t>
                  </a:r>
                  <a:r>
                    <a:rPr lang="en-US" altLang="zh-CN" sz="1000" dirty="0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: </a:t>
                  </a:r>
                </a:p>
                <a:p>
                  <a:pPr algn="l">
                    <a:lnSpc>
                      <a:spcPct val="150000"/>
                    </a:lnSpc>
                  </a:pPr>
                  <a:r>
                    <a:rPr lang="en-US" altLang="zh-CN" sz="10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</a:t>
                  </a:r>
                  <a:r>
                    <a:rPr lang="en-US" altLang="zh-CN" sz="1000" dirty="0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R1 R2 R7 R8 R3 R9</a:t>
                  </a:r>
                </a:p>
                <a:p>
                  <a:pPr algn="l">
                    <a:lnSpc>
                      <a:spcPct val="150000"/>
                    </a:lnSpc>
                  </a:pPr>
                  <a:r>
                    <a:rPr lang="en-US" altLang="zh-CN" sz="1000" dirty="0" err="1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Maxpressure</a:t>
                  </a:r>
                  <a:r>
                    <a:rPr lang="en-US" altLang="zh-CN" sz="1000" dirty="0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= 6</a:t>
                  </a:r>
                  <a:endParaRPr lang="zh-CN" altLang="en-US" sz="1000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601692" y="3533713"/>
                <a:ext cx="4983694" cy="2239996"/>
                <a:chOff x="601692" y="3533713"/>
                <a:chExt cx="5768529" cy="2239996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601692" y="3533713"/>
                  <a:ext cx="5768529" cy="2239996"/>
                  <a:chOff x="601692" y="3533713"/>
                  <a:chExt cx="5768529" cy="2239996"/>
                </a:xfrm>
              </p:grpSpPr>
              <p:grpSp>
                <p:nvGrpSpPr>
                  <p:cNvPr id="143" name="组合 142"/>
                  <p:cNvGrpSpPr/>
                  <p:nvPr/>
                </p:nvGrpSpPr>
                <p:grpSpPr>
                  <a:xfrm>
                    <a:off x="601692" y="3655714"/>
                    <a:ext cx="5768529" cy="2117995"/>
                    <a:chOff x="174510" y="3504807"/>
                    <a:chExt cx="5768529" cy="2117995"/>
                  </a:xfrm>
                </p:grpSpPr>
                <p:grpSp>
                  <p:nvGrpSpPr>
                    <p:cNvPr id="144" name="组合 143"/>
                    <p:cNvGrpSpPr/>
                    <p:nvPr/>
                  </p:nvGrpSpPr>
                  <p:grpSpPr>
                    <a:xfrm>
                      <a:off x="174510" y="4253660"/>
                      <a:ext cx="803643" cy="1229455"/>
                      <a:chOff x="5200021" y="4371458"/>
                      <a:chExt cx="803643" cy="1229455"/>
                    </a:xfrm>
                  </p:grpSpPr>
                  <p:sp>
                    <p:nvSpPr>
                      <p:cNvPr id="169" name="右箭头 168"/>
                      <p:cNvSpPr/>
                      <p:nvPr/>
                    </p:nvSpPr>
                    <p:spPr>
                      <a:xfrm>
                        <a:off x="5259840" y="4371458"/>
                        <a:ext cx="643803" cy="341738"/>
                      </a:xfrm>
                      <a:prstGeom prst="rightArrow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0" name="文本框 169"/>
                      <p:cNvSpPr txBox="1"/>
                      <p:nvPr/>
                    </p:nvSpPr>
                    <p:spPr>
                      <a:xfrm>
                        <a:off x="5200021" y="4816083"/>
                        <a:ext cx="803643" cy="7848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>
                          <a:lnSpc>
                            <a:spcPct val="150000"/>
                          </a:lnSpc>
                        </a:pPr>
                        <a:r>
                          <a:rPr lang="zh-CN" altLang="en-US" sz="1000" dirty="0" smtClean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选 </a:t>
                        </a:r>
                        <a:r>
                          <a:rPr lang="en-US" altLang="zh-CN" sz="1000" dirty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4</a:t>
                        </a:r>
                        <a:r>
                          <a:rPr lang="en-US" altLang="zh-CN" sz="1000" dirty="0" smtClean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 </a:t>
                        </a:r>
                        <a:r>
                          <a:rPr lang="en-US" altLang="zh-CN" sz="1000" dirty="0" smtClean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priority</a:t>
                        </a:r>
                        <a:r>
                          <a:rPr lang="zh-CN" altLang="en-US" sz="1000" dirty="0" smtClean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大</a:t>
                        </a:r>
                      </a:p>
                    </p:txBody>
                  </p:sp>
                </p:grpSp>
                <p:grpSp>
                  <p:nvGrpSpPr>
                    <p:cNvPr id="145" name="组合 144"/>
                    <p:cNvGrpSpPr/>
                    <p:nvPr/>
                  </p:nvGrpSpPr>
                  <p:grpSpPr>
                    <a:xfrm>
                      <a:off x="789092" y="3504807"/>
                      <a:ext cx="5153947" cy="2117995"/>
                      <a:chOff x="-169528" y="3486265"/>
                      <a:chExt cx="5153947" cy="2117995"/>
                    </a:xfrm>
                  </p:grpSpPr>
                  <p:cxnSp>
                    <p:nvCxnSpPr>
                      <p:cNvPr id="146" name="直接箭头连接符 145"/>
                      <p:cNvCxnSpPr>
                        <a:stCxn id="158" idx="4"/>
                        <a:endCxn id="149" idx="0"/>
                      </p:cNvCxnSpPr>
                      <p:nvPr/>
                    </p:nvCxnSpPr>
                    <p:spPr>
                      <a:xfrm flipH="1">
                        <a:off x="1013911" y="4027439"/>
                        <a:ext cx="1539052" cy="543336"/>
                      </a:xfrm>
                      <a:prstGeom prst="straightConnector1">
                        <a:avLst/>
                      </a:prstGeom>
                      <a:ln>
                        <a:solidFill>
                          <a:srgbClr val="151515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47" name="组合 146"/>
                      <p:cNvGrpSpPr/>
                      <p:nvPr/>
                    </p:nvGrpSpPr>
                    <p:grpSpPr>
                      <a:xfrm>
                        <a:off x="-169528" y="3486265"/>
                        <a:ext cx="5153947" cy="2117995"/>
                        <a:chOff x="-169528" y="3486265"/>
                        <a:chExt cx="5153947" cy="2117995"/>
                      </a:xfrm>
                    </p:grpSpPr>
                    <p:grpSp>
                      <p:nvGrpSpPr>
                        <p:cNvPr id="148" name="组合 147"/>
                        <p:cNvGrpSpPr/>
                        <p:nvPr/>
                      </p:nvGrpSpPr>
                      <p:grpSpPr>
                        <a:xfrm>
                          <a:off x="1324504" y="3486265"/>
                          <a:ext cx="3659915" cy="2114900"/>
                          <a:chOff x="681763" y="3359707"/>
                          <a:chExt cx="3659915" cy="2114900"/>
                        </a:xfrm>
                      </p:grpSpPr>
                      <p:sp>
                        <p:nvSpPr>
                          <p:cNvPr id="154" name="文本框 153"/>
                          <p:cNvSpPr txBox="1"/>
                          <p:nvPr/>
                        </p:nvSpPr>
                        <p:spPr>
                          <a:xfrm>
                            <a:off x="690235" y="3369536"/>
                            <a:ext cx="917984" cy="52835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l">
                              <a:lnSpc>
                                <a:spcPts val="3440"/>
                              </a:lnSpc>
                            </a:pPr>
                            <a:r>
                              <a:rPr lang="en-US" altLang="zh-CN" sz="1000" dirty="0" smtClean="0">
                                <a:solidFill>
                                  <a:srgbClr val="FF0000"/>
                                </a:solidFill>
                                <a:latin typeface="Microsoft YaHei" panose="020B0503020204020204" pitchFamily="34" charset="-122"/>
                                <a:ea typeface="Microsoft YaHei" panose="020B0503020204020204" pitchFamily="34" charset="-122"/>
                              </a:rPr>
                              <a:t>[0, </a:t>
                            </a:r>
                            <a:r>
                              <a:rPr lang="en-US" altLang="zh-CN" sz="1000" dirty="0">
                                <a:solidFill>
                                  <a:srgbClr val="FF0000"/>
                                </a:solidFill>
                                <a:latin typeface="Microsoft YaHei" panose="020B0503020204020204" pitchFamily="34" charset="-122"/>
                                <a:ea typeface="Microsoft YaHei" panose="020B0503020204020204" pitchFamily="34" charset="-122"/>
                              </a:rPr>
                              <a:t>1</a:t>
                            </a:r>
                            <a:r>
                              <a:rPr lang="en-US" altLang="zh-CN" sz="1000" dirty="0" smtClean="0">
                                <a:solidFill>
                                  <a:srgbClr val="FF0000"/>
                                </a:solidFill>
                                <a:latin typeface="Microsoft YaHei" panose="020B0503020204020204" pitchFamily="34" charset="-122"/>
                                <a:ea typeface="Microsoft YaHei" panose="020B0503020204020204" pitchFamily="34" charset="-122"/>
                              </a:rPr>
                              <a:t>,  2, 0]</a:t>
                            </a:r>
                            <a:endParaRPr lang="zh-CN" altLang="en-US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155" name="文本框 154"/>
                          <p:cNvSpPr txBox="1"/>
                          <p:nvPr/>
                        </p:nvSpPr>
                        <p:spPr>
                          <a:xfrm>
                            <a:off x="3331828" y="3359707"/>
                            <a:ext cx="1009850" cy="52835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l">
                              <a:lnSpc>
                                <a:spcPts val="3440"/>
                              </a:lnSpc>
                            </a:pPr>
                            <a:r>
                              <a:rPr lang="en-US" altLang="zh-CN" sz="1000" dirty="0" smtClean="0">
                                <a:solidFill>
                                  <a:srgbClr val="FF0000"/>
                                </a:solidFill>
                                <a:latin typeface="Microsoft YaHei" panose="020B0503020204020204" pitchFamily="34" charset="-122"/>
                                <a:ea typeface="Microsoft YaHei" panose="020B0503020204020204" pitchFamily="34" charset="-122"/>
                              </a:rPr>
                              <a:t>[1, 1,  2, 0]</a:t>
                            </a:r>
                            <a:endParaRPr lang="zh-CN" altLang="en-US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endParaRPr>
                          </a:p>
                        </p:txBody>
                      </p:sp>
                      <p:grpSp>
                        <p:nvGrpSpPr>
                          <p:cNvPr id="156" name="组合 155"/>
                          <p:cNvGrpSpPr/>
                          <p:nvPr/>
                        </p:nvGrpSpPr>
                        <p:grpSpPr>
                          <a:xfrm>
                            <a:off x="681763" y="3514987"/>
                            <a:ext cx="3646135" cy="1928281"/>
                            <a:chOff x="681763" y="3514987"/>
                            <a:chExt cx="3646135" cy="1928281"/>
                          </a:xfrm>
                        </p:grpSpPr>
                        <p:sp>
                          <p:nvSpPr>
                            <p:cNvPr id="158" name="椭圆 157"/>
                            <p:cNvSpPr/>
                            <p:nvPr/>
                          </p:nvSpPr>
                          <p:spPr>
                            <a:xfrm>
                              <a:off x="1608218" y="3514987"/>
                              <a:ext cx="604008" cy="385894"/>
                            </a:xfrm>
                            <a:prstGeom prst="ellipse">
                              <a:avLst/>
                            </a:prstGeom>
                            <a:solidFill>
                              <a:schemeClr val="bg2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1000" dirty="0" smtClean="0">
                                  <a:solidFill>
                                    <a:schemeClr val="tx1"/>
                                  </a:solidFill>
                                  <a:latin typeface="黑体" panose="02010609060101010101" pitchFamily="49" charset="-122"/>
                                  <a:ea typeface="黑体" panose="02010609060101010101" pitchFamily="49" charset="-122"/>
                                </a:rPr>
                                <a:t>1</a:t>
                              </a:r>
                              <a:endParaRPr lang="zh-CN" altLang="en-US" sz="1000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endParaRPr>
                            </a:p>
                          </p:txBody>
                        </p:sp>
                        <p:sp>
                          <p:nvSpPr>
                            <p:cNvPr id="159" name="椭圆 158"/>
                            <p:cNvSpPr/>
                            <p:nvPr/>
                          </p:nvSpPr>
                          <p:spPr>
                            <a:xfrm>
                              <a:off x="2727821" y="3514987"/>
                              <a:ext cx="604008" cy="385894"/>
                            </a:xfrm>
                            <a:prstGeom prst="ellipse">
                              <a:avLst/>
                            </a:prstGeom>
                            <a:solidFill>
                              <a:schemeClr val="bg2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1000" dirty="0">
                                  <a:solidFill>
                                    <a:schemeClr val="tx1"/>
                                  </a:solidFill>
                                  <a:latin typeface="黑体" panose="02010609060101010101" pitchFamily="49" charset="-122"/>
                                  <a:ea typeface="黑体" panose="02010609060101010101" pitchFamily="49" charset="-122"/>
                                </a:rPr>
                                <a:t>2</a:t>
                              </a:r>
                              <a:endParaRPr lang="zh-CN" altLang="en-US" sz="1000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endParaRPr>
                            </a:p>
                          </p:txBody>
                        </p:sp>
                        <p:sp>
                          <p:nvSpPr>
                            <p:cNvPr id="160" name="椭圆 159"/>
                            <p:cNvSpPr/>
                            <p:nvPr/>
                          </p:nvSpPr>
                          <p:spPr>
                            <a:xfrm>
                              <a:off x="1608218" y="4382654"/>
                              <a:ext cx="604008" cy="385894"/>
                            </a:xfrm>
                            <a:prstGeom prst="ellipse">
                              <a:avLst/>
                            </a:prstGeom>
                            <a:solidFill>
                              <a:schemeClr val="bg2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1000" dirty="0">
                                  <a:solidFill>
                                    <a:schemeClr val="tx1"/>
                                  </a:solidFill>
                                  <a:latin typeface="黑体" panose="02010609060101010101" pitchFamily="49" charset="-122"/>
                                  <a:ea typeface="黑体" panose="02010609060101010101" pitchFamily="49" charset="-122"/>
                                </a:rPr>
                                <a:t>6</a:t>
                              </a:r>
                              <a:endParaRPr lang="zh-CN" altLang="en-US" sz="1000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endParaRPr>
                            </a:p>
                          </p:txBody>
                        </p:sp>
                        <p:sp>
                          <p:nvSpPr>
                            <p:cNvPr id="161" name="椭圆 160"/>
                            <p:cNvSpPr/>
                            <p:nvPr/>
                          </p:nvSpPr>
                          <p:spPr>
                            <a:xfrm>
                              <a:off x="2727821" y="4376679"/>
                              <a:ext cx="604008" cy="385894"/>
                            </a:xfrm>
                            <a:prstGeom prst="ellipse">
                              <a:avLst/>
                            </a:prstGeom>
                            <a:solidFill>
                              <a:schemeClr val="bg2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1000" dirty="0">
                                  <a:solidFill>
                                    <a:schemeClr val="tx1"/>
                                  </a:solidFill>
                                  <a:latin typeface="黑体" panose="02010609060101010101" pitchFamily="49" charset="-122"/>
                                  <a:ea typeface="黑体" panose="02010609060101010101" pitchFamily="49" charset="-122"/>
                                </a:rPr>
                                <a:t>4</a:t>
                              </a:r>
                              <a:endParaRPr lang="zh-CN" altLang="en-US" sz="1000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endParaRPr>
                            </a:p>
                          </p:txBody>
                        </p:sp>
                        <p:sp>
                          <p:nvSpPr>
                            <p:cNvPr id="162" name="椭圆 161"/>
                            <p:cNvSpPr/>
                            <p:nvPr/>
                          </p:nvSpPr>
                          <p:spPr>
                            <a:xfrm>
                              <a:off x="2084506" y="5057374"/>
                              <a:ext cx="604008" cy="385894"/>
                            </a:xfrm>
                            <a:prstGeom prst="ellipse">
                              <a:avLst/>
                            </a:prstGeom>
                            <a:solidFill>
                              <a:srgbClr val="92D050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1000" dirty="0">
                                  <a:solidFill>
                                    <a:schemeClr val="tx1"/>
                                  </a:solidFill>
                                  <a:latin typeface="黑体" panose="02010609060101010101" pitchFamily="49" charset="-122"/>
                                  <a:ea typeface="黑体" panose="02010609060101010101" pitchFamily="49" charset="-122"/>
                                </a:rPr>
                                <a:t>7</a:t>
                              </a:r>
                              <a:endParaRPr lang="zh-CN" altLang="en-US" sz="1000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endParaRPr>
                            </a:p>
                          </p:txBody>
                        </p:sp>
                        <p:cxnSp>
                          <p:nvCxnSpPr>
                            <p:cNvPr id="163" name="直接箭头连接符 162"/>
                            <p:cNvCxnSpPr>
                              <a:stCxn id="158" idx="4"/>
                              <a:endCxn id="160" idx="0"/>
                            </p:cNvCxnSpPr>
                            <p:nvPr/>
                          </p:nvCxnSpPr>
                          <p:spPr>
                            <a:xfrm>
                              <a:off x="1910222" y="3900881"/>
                              <a:ext cx="0" cy="481773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4" name="直接箭头连接符 163"/>
                            <p:cNvCxnSpPr>
                              <a:stCxn id="159" idx="4"/>
                              <a:endCxn id="161" idx="0"/>
                            </p:cNvCxnSpPr>
                            <p:nvPr/>
                          </p:nvCxnSpPr>
                          <p:spPr>
                            <a:xfrm>
                              <a:off x="3029825" y="3900881"/>
                              <a:ext cx="0" cy="475798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5" name="直接箭头连接符 164"/>
                            <p:cNvCxnSpPr>
                              <a:stCxn id="160" idx="4"/>
                              <a:endCxn id="162" idx="0"/>
                            </p:cNvCxnSpPr>
                            <p:nvPr/>
                          </p:nvCxnSpPr>
                          <p:spPr>
                            <a:xfrm>
                              <a:off x="1910222" y="4768548"/>
                              <a:ext cx="476288" cy="288826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6" name="直接箭头连接符 165"/>
                            <p:cNvCxnSpPr>
                              <a:stCxn id="161" idx="4"/>
                              <a:endCxn id="162" idx="0"/>
                            </p:cNvCxnSpPr>
                            <p:nvPr/>
                          </p:nvCxnSpPr>
                          <p:spPr>
                            <a:xfrm flipH="1">
                              <a:off x="2386510" y="4762573"/>
                              <a:ext cx="643315" cy="294801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67" name="文本框 166"/>
                            <p:cNvSpPr txBox="1"/>
                            <p:nvPr/>
                          </p:nvSpPr>
                          <p:spPr>
                            <a:xfrm>
                              <a:off x="681763" y="4240198"/>
                              <a:ext cx="943234" cy="52835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l">
                                <a:lnSpc>
                                  <a:spcPts val="3440"/>
                                </a:lnSpc>
                              </a:pPr>
                              <a:r>
                                <a:rPr lang="en-US" altLang="zh-CN" sz="1000" dirty="0" smtClean="0">
                                  <a:solidFill>
                                    <a:srgbClr val="FF0000"/>
                                  </a:solidFill>
                                  <a:latin typeface="Microsoft YaHei" panose="020B0503020204020204" pitchFamily="34" charset="-122"/>
                                  <a:ea typeface="Microsoft YaHei" panose="020B0503020204020204" pitchFamily="34" charset="-122"/>
                                </a:rPr>
                                <a:t>[0, 0,  1, 1]</a:t>
                              </a:r>
                              <a:endParaRPr lang="zh-CN" altLang="en-US" sz="1000" dirty="0" smtClean="0">
                                <a:solidFill>
                                  <a:srgbClr val="FF0000"/>
                                </a:solidFill>
                                <a:latin typeface="Microsoft YaHei" panose="020B0503020204020204" pitchFamily="34" charset="-122"/>
                                <a:ea typeface="Microsoft YaHei" panose="020B0503020204020204" pitchFamily="34" charset="-122"/>
                              </a:endParaRPr>
                            </a:p>
                          </p:txBody>
                        </p:sp>
                        <p:sp>
                          <p:nvSpPr>
                            <p:cNvPr id="168" name="文本框 167"/>
                            <p:cNvSpPr txBox="1"/>
                            <p:nvPr/>
                          </p:nvSpPr>
                          <p:spPr>
                            <a:xfrm>
                              <a:off x="3331828" y="4226172"/>
                              <a:ext cx="996070" cy="52835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l">
                                <a:lnSpc>
                                  <a:spcPts val="3440"/>
                                </a:lnSpc>
                              </a:pPr>
                              <a:r>
                                <a:rPr lang="en-US" altLang="zh-CN" sz="1000" dirty="0" smtClean="0">
                                  <a:solidFill>
                                    <a:srgbClr val="FF0000"/>
                                  </a:solidFill>
                                  <a:latin typeface="Microsoft YaHei" panose="020B0503020204020204" pitchFamily="34" charset="-122"/>
                                  <a:ea typeface="Microsoft YaHei" panose="020B0503020204020204" pitchFamily="34" charset="-122"/>
                                </a:rPr>
                                <a:t>[1, </a:t>
                              </a:r>
                              <a:r>
                                <a:rPr lang="en-US" altLang="zh-CN" sz="1000" dirty="0">
                                  <a:solidFill>
                                    <a:srgbClr val="FF0000"/>
                                  </a:solidFill>
                                  <a:latin typeface="Microsoft YaHei" panose="020B0503020204020204" pitchFamily="34" charset="-122"/>
                                  <a:ea typeface="Microsoft YaHei" panose="020B0503020204020204" pitchFamily="34" charset="-122"/>
                                </a:rPr>
                                <a:t>0</a:t>
                              </a:r>
                              <a:r>
                                <a:rPr lang="en-US" altLang="zh-CN" sz="1000" dirty="0" smtClean="0">
                                  <a:solidFill>
                                    <a:srgbClr val="FF0000"/>
                                  </a:solidFill>
                                  <a:latin typeface="Microsoft YaHei" panose="020B0503020204020204" pitchFamily="34" charset="-122"/>
                                  <a:ea typeface="Microsoft YaHei" panose="020B0503020204020204" pitchFamily="34" charset="-122"/>
                                </a:rPr>
                                <a:t>,  1, 1]</a:t>
                              </a:r>
                              <a:endParaRPr lang="zh-CN" altLang="en-US" sz="1000" dirty="0" smtClean="0">
                                <a:solidFill>
                                  <a:srgbClr val="FF0000"/>
                                </a:solidFill>
                                <a:latin typeface="Microsoft YaHei" panose="020B0503020204020204" pitchFamily="34" charset="-122"/>
                                <a:ea typeface="Microsoft YaHei" panose="020B0503020204020204" pitchFamily="34" charset="-122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57" name="文本框 156"/>
                          <p:cNvSpPr txBox="1"/>
                          <p:nvPr/>
                        </p:nvSpPr>
                        <p:spPr>
                          <a:xfrm>
                            <a:off x="1107467" y="4946257"/>
                            <a:ext cx="1046740" cy="52835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l">
                              <a:lnSpc>
                                <a:spcPts val="3440"/>
                              </a:lnSpc>
                            </a:pPr>
                            <a:r>
                              <a:rPr lang="en-US" altLang="zh-CN" sz="1000" dirty="0" smtClean="0">
                                <a:solidFill>
                                  <a:srgbClr val="FF0000"/>
                                </a:solidFill>
                                <a:latin typeface="Microsoft YaHei" panose="020B0503020204020204" pitchFamily="34" charset="-122"/>
                                <a:ea typeface="Microsoft YaHei" panose="020B0503020204020204" pitchFamily="34" charset="-122"/>
                              </a:rPr>
                              <a:t>[0, -1,  0, 1]</a:t>
                            </a:r>
                            <a:endParaRPr lang="zh-CN" altLang="en-US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endParaRPr>
                          </a:p>
                        </p:txBody>
                      </p:sp>
                    </p:grpSp>
                    <p:sp>
                      <p:nvSpPr>
                        <p:cNvPr id="149" name="椭圆 148"/>
                        <p:cNvSpPr/>
                        <p:nvPr/>
                      </p:nvSpPr>
                      <p:spPr>
                        <a:xfrm>
                          <a:off x="711907" y="4570775"/>
                          <a:ext cx="604008" cy="385894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3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  <p:sp>
                      <p:nvSpPr>
                        <p:cNvPr id="150" name="文本框 149"/>
                        <p:cNvSpPr txBox="1"/>
                        <p:nvPr/>
                      </p:nvSpPr>
                      <p:spPr>
                        <a:xfrm>
                          <a:off x="-137062" y="4360781"/>
                          <a:ext cx="972544" cy="5283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l">
                            <a:lnSpc>
                              <a:spcPts val="3440"/>
                            </a:lnSpc>
                          </a:pP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[0, 0,  1, 0]</a:t>
                          </a:r>
                          <a:endParaRPr lang="zh-CN" altLang="en-US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1" name="椭圆 150"/>
                        <p:cNvSpPr/>
                        <p:nvPr/>
                      </p:nvSpPr>
                      <p:spPr>
                        <a:xfrm>
                          <a:off x="711907" y="5218366"/>
                          <a:ext cx="604008" cy="385894"/>
                        </a:xfrm>
                        <a:prstGeom prst="ellipse">
                          <a:avLst/>
                        </a:prstGeom>
                        <a:solidFill>
                          <a:srgbClr val="92D05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5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  <p:cxnSp>
                      <p:nvCxnSpPr>
                        <p:cNvPr id="152" name="直接箭头连接符 151"/>
                        <p:cNvCxnSpPr>
                          <a:stCxn id="149" idx="4"/>
                          <a:endCxn id="151" idx="0"/>
                        </p:cNvCxnSpPr>
                        <p:nvPr/>
                      </p:nvCxnSpPr>
                      <p:spPr>
                        <a:xfrm>
                          <a:off x="1013911" y="4956669"/>
                          <a:ext cx="0" cy="261697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3" name="文本框 152"/>
                        <p:cNvSpPr txBox="1"/>
                        <p:nvPr/>
                      </p:nvSpPr>
                      <p:spPr>
                        <a:xfrm>
                          <a:off x="-169528" y="5007513"/>
                          <a:ext cx="989466" cy="5283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l">
                            <a:lnSpc>
                              <a:spcPts val="3440"/>
                            </a:lnSpc>
                          </a:pP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[0, 1,  0, 1]</a:t>
                          </a:r>
                          <a:endParaRPr lang="zh-CN" altLang="en-US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66" name="组合 65"/>
                  <p:cNvGrpSpPr/>
                  <p:nvPr/>
                </p:nvGrpSpPr>
                <p:grpSpPr>
                  <a:xfrm>
                    <a:off x="601692" y="3533713"/>
                    <a:ext cx="3035068" cy="688293"/>
                    <a:chOff x="2745539" y="5890676"/>
                    <a:chExt cx="3035068" cy="688293"/>
                  </a:xfrm>
                </p:grpSpPr>
                <p:grpSp>
                  <p:nvGrpSpPr>
                    <p:cNvPr id="67" name="组合 66"/>
                    <p:cNvGrpSpPr/>
                    <p:nvPr/>
                  </p:nvGrpSpPr>
                  <p:grpSpPr>
                    <a:xfrm>
                      <a:off x="2745539" y="5890676"/>
                      <a:ext cx="3035068" cy="507918"/>
                      <a:chOff x="2745539" y="5890676"/>
                      <a:chExt cx="3035068" cy="507918"/>
                    </a:xfrm>
                  </p:grpSpPr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2745539" y="5890676"/>
                        <a:ext cx="3035068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000" dirty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[priority </a:t>
                        </a: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,pressure</a:t>
                        </a: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, </a:t>
                        </a:r>
                        <a:r>
                          <a:rPr lang="en-US" altLang="zh-CN" sz="1000" dirty="0" err="1" smtClean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maxDepth</a:t>
                        </a: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, near]</a:t>
                        </a:r>
                        <a:endParaRPr lang="zh-CN" altLang="en-US" sz="1000" dirty="0" smtClean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  <p:grpSp>
                    <p:nvGrpSpPr>
                      <p:cNvPr id="72" name="组合 71"/>
                      <p:cNvGrpSpPr/>
                      <p:nvPr/>
                    </p:nvGrpSpPr>
                    <p:grpSpPr>
                      <a:xfrm>
                        <a:off x="2899719" y="6152373"/>
                        <a:ext cx="1916567" cy="246221"/>
                        <a:chOff x="2899719" y="6152373"/>
                        <a:chExt cx="1916567" cy="246221"/>
                      </a:xfrm>
                    </p:grpSpPr>
                    <p:cxnSp>
                      <p:nvCxnSpPr>
                        <p:cNvPr id="73" name="直接箭头连接符 72"/>
                        <p:cNvCxnSpPr/>
                        <p:nvPr/>
                      </p:nvCxnSpPr>
                      <p:spPr>
                        <a:xfrm>
                          <a:off x="2899719" y="6292854"/>
                          <a:ext cx="361728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4" name="文本框 73"/>
                        <p:cNvSpPr txBox="1"/>
                        <p:nvPr/>
                      </p:nvSpPr>
                      <p:spPr>
                        <a:xfrm>
                          <a:off x="3209248" y="6152373"/>
                          <a:ext cx="1607038" cy="2462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l"/>
                          <a:r>
                            <a:rPr lang="en-US" altLang="zh-CN" sz="1000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t</a:t>
                          </a: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rue dependence</a:t>
                          </a:r>
                          <a:endParaRPr lang="zh-CN" altLang="en-US" sz="1000" dirty="0" smtClean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8" name="组合 67"/>
                    <p:cNvGrpSpPr/>
                    <p:nvPr/>
                  </p:nvGrpSpPr>
                  <p:grpSpPr>
                    <a:xfrm>
                      <a:off x="2899719" y="6332748"/>
                      <a:ext cx="1706430" cy="246221"/>
                      <a:chOff x="2899719" y="6180348"/>
                      <a:chExt cx="1706430" cy="246221"/>
                    </a:xfrm>
                  </p:grpSpPr>
                  <p:cxnSp>
                    <p:nvCxnSpPr>
                      <p:cNvPr id="69" name="直接箭头连接符 68"/>
                      <p:cNvCxnSpPr/>
                      <p:nvPr/>
                    </p:nvCxnSpPr>
                    <p:spPr>
                      <a:xfrm>
                        <a:off x="2899719" y="6292854"/>
                        <a:ext cx="361728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0" name="文本框 69"/>
                      <p:cNvSpPr txBox="1"/>
                      <p:nvPr/>
                    </p:nvSpPr>
                    <p:spPr>
                      <a:xfrm>
                        <a:off x="3219578" y="6180348"/>
                        <a:ext cx="1386571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anti dependence</a:t>
                        </a:r>
                        <a:endParaRPr lang="zh-CN" altLang="en-US" sz="1000" dirty="0" smtClean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p:grpSp>
              </p:grpSp>
            </p:grpSp>
            <p:sp>
              <p:nvSpPr>
                <p:cNvPr id="80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21167" y="4427207"/>
                  <a:ext cx="25428" cy="10899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88" name="矩形 87"/>
              <p:cNvSpPr/>
              <p:nvPr/>
            </p:nvSpPr>
            <p:spPr>
              <a:xfrm>
                <a:off x="892404" y="905003"/>
                <a:ext cx="82582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/>
                  <a:t>* </a:t>
                </a:r>
                <a:r>
                  <a:rPr lang="en-US" altLang="zh-CN" sz="1400" b="1" dirty="0" smtClean="0"/>
                  <a:t>Step 7</a:t>
                </a:r>
                <a:endParaRPr lang="zh-CN" altLang="en-US" sz="1400" dirty="0"/>
              </a:p>
            </p:txBody>
          </p:sp>
        </p:grp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V="1">
              <a:off x="789655" y="4041629"/>
              <a:ext cx="102750" cy="85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352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908" y="716963"/>
            <a:ext cx="11141056" cy="5305146"/>
          </a:xfrm>
        </p:spPr>
        <p:txBody>
          <a:bodyPr/>
          <a:lstStyle/>
          <a:p>
            <a:pPr marL="298123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Example</a:t>
            </a:r>
          </a:p>
          <a:p>
            <a:r>
              <a:rPr lang="zh-CN" altLang="en-US" sz="1600" dirty="0" smtClean="0"/>
              <a:t>    </a:t>
            </a:r>
            <a:r>
              <a:rPr lang="zh-CN" altLang="en-US" sz="2400" dirty="0" smtClean="0"/>
              <a:t> 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</a:t>
            </a:r>
          </a:p>
          <a:p>
            <a:endParaRPr lang="en-US" altLang="zh-CN" sz="1200" dirty="0" smtClean="0"/>
          </a:p>
          <a:p>
            <a:pPr marL="298123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98123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 indent="0"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副标题 1"/>
          <p:cNvSpPr>
            <a:spLocks noGrp="1"/>
          </p:cNvSpPr>
          <p:nvPr>
            <p:ph type="subTitle" idx="1"/>
          </p:nvPr>
        </p:nvSpPr>
        <p:spPr>
          <a:xfrm>
            <a:off x="309726" y="258669"/>
            <a:ext cx="10740640" cy="452531"/>
          </a:xfrm>
        </p:spPr>
        <p:txBody>
          <a:bodyPr/>
          <a:lstStyle/>
          <a:p>
            <a:pPr algn="ctr"/>
            <a:r>
              <a:rPr lang="en-US" altLang="zh-CN" dirty="0"/>
              <a:t>Pre-Scheduling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6463249" y="1274708"/>
            <a:ext cx="5353112" cy="3997626"/>
            <a:chOff x="6769698" y="1244163"/>
            <a:chExt cx="5353112" cy="3997626"/>
          </a:xfrm>
        </p:grpSpPr>
        <p:sp>
          <p:nvSpPr>
            <p:cNvPr id="51" name="矩形 50"/>
            <p:cNvSpPr/>
            <p:nvPr/>
          </p:nvSpPr>
          <p:spPr>
            <a:xfrm>
              <a:off x="7028430" y="1244163"/>
              <a:ext cx="4784418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/>
                <a:t>*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54360" indent="-285750">
                <a:buClr>
                  <a:srgbClr val="00B050"/>
                </a:buClr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调度之后指令序列的最大寄存器压力减小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54360" indent="-285750">
                <a:buClr>
                  <a:srgbClr val="00B050"/>
                </a:buClr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在后面的寄存分配中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R9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可以用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R6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代替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，减少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了一个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寄存器。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2000" dirty="0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769698" y="2898036"/>
              <a:ext cx="5353112" cy="2343753"/>
              <a:chOff x="6638740" y="2825134"/>
              <a:chExt cx="5353112" cy="2343753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6638740" y="2825134"/>
                <a:ext cx="2295157" cy="2343753"/>
                <a:chOff x="1441800" y="1368033"/>
                <a:chExt cx="2295157" cy="2343753"/>
              </a:xfrm>
            </p:grpSpPr>
            <p:grpSp>
              <p:nvGrpSpPr>
                <p:cNvPr id="60" name="组合 59"/>
                <p:cNvGrpSpPr/>
                <p:nvPr/>
              </p:nvGrpSpPr>
              <p:grpSpPr>
                <a:xfrm>
                  <a:off x="1441800" y="1368033"/>
                  <a:ext cx="2295157" cy="2137523"/>
                  <a:chOff x="1917011" y="745055"/>
                  <a:chExt cx="2295157" cy="2137523"/>
                </a:xfrm>
              </p:grpSpPr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1917011" y="745055"/>
                    <a:ext cx="2295157" cy="18876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</a:t>
                    </a: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1&gt; add R0, R1, R2</a:t>
                    </a:r>
                  </a:p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&lt;2&gt; add R6, R7, R8</a:t>
                    </a:r>
                  </a:p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&lt;3&gt; add R2, R1, R2</a:t>
                    </a:r>
                  </a:p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&lt;4&gt; add R9, R6, R7</a:t>
                    </a:r>
                  </a:p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&lt;5&gt; add R5, R2, R2</a:t>
                    </a:r>
                  </a:p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&lt;6&gt; add R3, R0, R1</a:t>
                    </a:r>
                  </a:p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&lt;7&gt; add R4, R3, R9</a:t>
                    </a: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2694264" y="2431172"/>
                    <a:ext cx="872455" cy="4514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>
                      <a:lnSpc>
                        <a:spcPts val="3440"/>
                      </a:lnSpc>
                    </a:pPr>
                    <a:r>
                      <a:rPr lang="zh-CN" altLang="en-US" sz="105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原始</a:t>
                    </a:r>
                    <a:r>
                      <a:rPr lang="zh-CN" altLang="en-US" sz="105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的指令</a:t>
                    </a:r>
                  </a:p>
                </p:txBody>
              </p:sp>
            </p:grpSp>
            <p:sp>
              <p:nvSpPr>
                <p:cNvPr id="61" name="文本框 60"/>
                <p:cNvSpPr txBox="1"/>
                <p:nvPr/>
              </p:nvSpPr>
              <p:spPr>
                <a:xfrm>
                  <a:off x="1635730" y="3388621"/>
                  <a:ext cx="1907295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000" b="1" dirty="0" err="1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Maxpressure</a:t>
                  </a:r>
                  <a:r>
                    <a:rPr lang="en-US" altLang="zh-CN" sz="1000" b="1" dirty="0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= </a:t>
                  </a:r>
                  <a:r>
                    <a:rPr lang="en-US" altLang="zh-CN" sz="1000" b="1" dirty="0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7</a:t>
                  </a:r>
                  <a:endParaRPr lang="zh-CN" altLang="en-US" sz="1000" b="1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9696695" y="2830285"/>
                <a:ext cx="2295157" cy="2314268"/>
                <a:chOff x="6797376" y="1393257"/>
                <a:chExt cx="2295157" cy="2314268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6797376" y="1393257"/>
                  <a:ext cx="2295157" cy="2227927"/>
                  <a:chOff x="5365637" y="1246805"/>
                  <a:chExt cx="2295157" cy="2227927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5365637" y="1246805"/>
                    <a:ext cx="2295157" cy="18876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</a:t>
                    </a: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1&gt; add R0, R1, R2</a:t>
                    </a:r>
                  </a:p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&lt;6&gt; add R3, R0, R1</a:t>
                    </a:r>
                  </a:p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&lt;3&gt; add R2, R1, R2</a:t>
                    </a:r>
                  </a:p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&lt;2&gt; add R6, R7, R8</a:t>
                    </a:r>
                  </a:p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&lt;4&gt; add R9, R6, R7</a:t>
                    </a:r>
                  </a:p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&lt;7&gt; add R4, R3, R9</a:t>
                    </a:r>
                  </a:p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&lt;5&gt; add R5, R2, R2</a:t>
                    </a: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6048103" y="2946382"/>
                    <a:ext cx="1160819" cy="5283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>
                      <a:lnSpc>
                        <a:spcPts val="3440"/>
                      </a:lnSpc>
                    </a:pPr>
                    <a:r>
                      <a:rPr lang="zh-CN" altLang="en-US" sz="105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已调度的指令</a:t>
                    </a:r>
                  </a:p>
                </p:txBody>
              </p:sp>
            </p:grpSp>
            <p:sp>
              <p:nvSpPr>
                <p:cNvPr id="57" name="文本框 56"/>
                <p:cNvSpPr txBox="1"/>
                <p:nvPr/>
              </p:nvSpPr>
              <p:spPr>
                <a:xfrm>
                  <a:off x="6991306" y="3384360"/>
                  <a:ext cx="1907295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000" b="1" dirty="0" err="1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Maxpressure</a:t>
                  </a:r>
                  <a:r>
                    <a:rPr lang="en-US" altLang="zh-CN" sz="1000" b="1" dirty="0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= 6</a:t>
                  </a:r>
                  <a:endParaRPr lang="zh-CN" altLang="en-US" sz="1000" b="1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sp>
            <p:nvSpPr>
              <p:cNvPr id="55" name="右箭头 54"/>
              <p:cNvSpPr/>
              <p:nvPr/>
            </p:nvSpPr>
            <p:spPr>
              <a:xfrm>
                <a:off x="9141232" y="3365768"/>
                <a:ext cx="345892" cy="691978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666594" y="957548"/>
            <a:ext cx="5344783" cy="4909619"/>
            <a:chOff x="679686" y="1025543"/>
            <a:chExt cx="5344783" cy="4909619"/>
          </a:xfrm>
        </p:grpSpPr>
        <p:grpSp>
          <p:nvGrpSpPr>
            <p:cNvPr id="8" name="组合 7"/>
            <p:cNvGrpSpPr/>
            <p:nvPr/>
          </p:nvGrpSpPr>
          <p:grpSpPr>
            <a:xfrm>
              <a:off x="679686" y="1025543"/>
              <a:ext cx="5344783" cy="4909619"/>
              <a:chOff x="679686" y="1025543"/>
              <a:chExt cx="5344783" cy="4909619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006668" y="1494050"/>
                <a:ext cx="4334052" cy="2227927"/>
                <a:chOff x="6030333" y="1235250"/>
                <a:chExt cx="4334052" cy="2227927"/>
              </a:xfrm>
            </p:grpSpPr>
            <p:grpSp>
              <p:nvGrpSpPr>
                <p:cNvPr id="94" name="组合 93"/>
                <p:cNvGrpSpPr/>
                <p:nvPr/>
              </p:nvGrpSpPr>
              <p:grpSpPr>
                <a:xfrm>
                  <a:off x="6030333" y="1235250"/>
                  <a:ext cx="2295157" cy="2227927"/>
                  <a:chOff x="5365637" y="1246805"/>
                  <a:chExt cx="2295157" cy="2227927"/>
                </a:xfrm>
              </p:grpSpPr>
              <p:sp>
                <p:nvSpPr>
                  <p:cNvPr id="95" name="文本框 94"/>
                  <p:cNvSpPr txBox="1"/>
                  <p:nvPr/>
                </p:nvSpPr>
                <p:spPr>
                  <a:xfrm>
                    <a:off x="5365637" y="1246805"/>
                    <a:ext cx="2295157" cy="18876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 smtClean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&lt;1&gt; add R0, R1, R2</a:t>
                    </a:r>
                  </a:p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 smtClean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&lt;6&gt; add R3, R0, R1</a:t>
                    </a:r>
                  </a:p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&lt;3&gt; add R2, R1, R2</a:t>
                    </a:r>
                  </a:p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&lt;2&gt; add R6, R7, R8</a:t>
                    </a:r>
                  </a:p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&lt;4&gt; add R9, R6, R7</a:t>
                    </a:r>
                  </a:p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&lt;7&gt; add R4, R3, R9</a:t>
                    </a:r>
                  </a:p>
                  <a:p>
                    <a:pPr>
                      <a:lnSpc>
                        <a:spcPts val="2000"/>
                      </a:lnSpc>
                    </a:pPr>
                    <a:r>
                      <a:rPr lang="en-US" altLang="zh-CN" sz="1000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&lt;5&gt; add R5, R2, R2</a:t>
                    </a:r>
                    <a:endParaRPr lang="en-US" altLang="zh-CN" sz="1000" dirty="0">
                      <a:solidFill>
                        <a:srgbClr val="00206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96" name="文本框 95"/>
                  <p:cNvSpPr txBox="1"/>
                  <p:nvPr/>
                </p:nvSpPr>
                <p:spPr>
                  <a:xfrm>
                    <a:off x="6048103" y="2946382"/>
                    <a:ext cx="1045205" cy="5283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>
                      <a:lnSpc>
                        <a:spcPts val="3440"/>
                      </a:lnSpc>
                    </a:pPr>
                    <a:r>
                      <a:rPr lang="zh-CN" altLang="en-US" sz="105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已调度的指令</a:t>
                    </a:r>
                  </a:p>
                </p:txBody>
              </p:sp>
            </p:grpSp>
            <p:sp>
              <p:nvSpPr>
                <p:cNvPr id="62" name="文本框 61"/>
                <p:cNvSpPr txBox="1"/>
                <p:nvPr/>
              </p:nvSpPr>
              <p:spPr>
                <a:xfrm>
                  <a:off x="8457090" y="1363731"/>
                  <a:ext cx="1907295" cy="784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en-US" altLang="zh-CN" sz="1000" dirty="0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Live </a:t>
                  </a:r>
                  <a:r>
                    <a:rPr lang="en-US" altLang="zh-CN" sz="1000" dirty="0" err="1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reg</a:t>
                  </a:r>
                  <a:r>
                    <a:rPr lang="en-US" altLang="zh-CN" sz="1000" dirty="0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: </a:t>
                  </a:r>
                </a:p>
                <a:p>
                  <a:pPr algn="l">
                    <a:lnSpc>
                      <a:spcPct val="150000"/>
                    </a:lnSpc>
                  </a:pPr>
                  <a:r>
                    <a:rPr lang="en-US" altLang="zh-CN" sz="10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</a:t>
                  </a:r>
                  <a:r>
                    <a:rPr lang="en-US" altLang="zh-CN" sz="1000" dirty="0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R1 R2 R7 R8 R4 R5</a:t>
                  </a:r>
                </a:p>
                <a:p>
                  <a:pPr algn="l">
                    <a:lnSpc>
                      <a:spcPct val="150000"/>
                    </a:lnSpc>
                  </a:pPr>
                  <a:r>
                    <a:rPr lang="en-US" altLang="zh-CN" sz="1000" dirty="0" err="1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Maxpressure</a:t>
                  </a:r>
                  <a:r>
                    <a:rPr lang="en-US" altLang="zh-CN" sz="1000" dirty="0" smtClean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= 6</a:t>
                  </a:r>
                  <a:endParaRPr lang="zh-CN" altLang="en-US" sz="1000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679686" y="3762992"/>
                <a:ext cx="5344783" cy="2172170"/>
                <a:chOff x="1432945" y="3578453"/>
                <a:chExt cx="5627519" cy="2172170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1432945" y="3578453"/>
                  <a:ext cx="5627519" cy="2172170"/>
                  <a:chOff x="605308" y="3433838"/>
                  <a:chExt cx="5627519" cy="2172170"/>
                </a:xfrm>
              </p:grpSpPr>
              <p:grpSp>
                <p:nvGrpSpPr>
                  <p:cNvPr id="66" name="组合 65"/>
                  <p:cNvGrpSpPr/>
                  <p:nvPr/>
                </p:nvGrpSpPr>
                <p:grpSpPr>
                  <a:xfrm>
                    <a:off x="736908" y="3454452"/>
                    <a:ext cx="5495919" cy="2151556"/>
                    <a:chOff x="309726" y="3504807"/>
                    <a:chExt cx="5495919" cy="2151556"/>
                  </a:xfrm>
                </p:grpSpPr>
                <p:grpSp>
                  <p:nvGrpSpPr>
                    <p:cNvPr id="67" name="组合 66"/>
                    <p:cNvGrpSpPr/>
                    <p:nvPr/>
                  </p:nvGrpSpPr>
                  <p:grpSpPr>
                    <a:xfrm>
                      <a:off x="309726" y="4253660"/>
                      <a:ext cx="668427" cy="952456"/>
                      <a:chOff x="5335237" y="4371458"/>
                      <a:chExt cx="668427" cy="952456"/>
                    </a:xfrm>
                  </p:grpSpPr>
                  <p:sp>
                    <p:nvSpPr>
                      <p:cNvPr id="92" name="右箭头 91"/>
                      <p:cNvSpPr/>
                      <p:nvPr/>
                    </p:nvSpPr>
                    <p:spPr>
                      <a:xfrm>
                        <a:off x="5435259" y="4371458"/>
                        <a:ext cx="468384" cy="341738"/>
                      </a:xfrm>
                      <a:prstGeom prst="rightArrow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3" name="文本框 92"/>
                      <p:cNvSpPr txBox="1"/>
                      <p:nvPr/>
                    </p:nvSpPr>
                    <p:spPr>
                      <a:xfrm>
                        <a:off x="5335237" y="4816083"/>
                        <a:ext cx="668427" cy="5078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>
                          <a:lnSpc>
                            <a:spcPct val="150000"/>
                          </a:lnSpc>
                        </a:pPr>
                        <a:r>
                          <a:rPr lang="zh-CN" altLang="en-US" sz="1000" dirty="0" smtClean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选 </a:t>
                        </a:r>
                        <a:r>
                          <a:rPr lang="en-US" altLang="zh-CN" sz="1000" dirty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5</a:t>
                        </a:r>
                        <a:r>
                          <a:rPr lang="en-US" altLang="zh-CN" sz="1000" dirty="0" smtClean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a:t> </a:t>
                        </a:r>
                        <a:endParaRPr lang="en-US" altLang="zh-CN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  <a:p>
                        <a:pPr algn="l">
                          <a:lnSpc>
                            <a:spcPct val="150000"/>
                          </a:lnSpc>
                        </a:pPr>
                        <a:endParaRPr lang="zh-CN" altLang="en-US" sz="8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endParaRPr>
                      </a:p>
                    </p:txBody>
                  </p:sp>
                </p:grpSp>
                <p:grpSp>
                  <p:nvGrpSpPr>
                    <p:cNvPr id="68" name="组合 67"/>
                    <p:cNvGrpSpPr/>
                    <p:nvPr/>
                  </p:nvGrpSpPr>
                  <p:grpSpPr>
                    <a:xfrm>
                      <a:off x="906104" y="3504807"/>
                      <a:ext cx="4899541" cy="2151556"/>
                      <a:chOff x="-52516" y="3486265"/>
                      <a:chExt cx="4899541" cy="2151556"/>
                    </a:xfrm>
                  </p:grpSpPr>
                  <p:cxnSp>
                    <p:nvCxnSpPr>
                      <p:cNvPr id="69" name="直接箭头连接符 68"/>
                      <p:cNvCxnSpPr>
                        <a:stCxn id="81" idx="4"/>
                        <a:endCxn id="72" idx="0"/>
                      </p:cNvCxnSpPr>
                      <p:nvPr/>
                    </p:nvCxnSpPr>
                    <p:spPr>
                      <a:xfrm flipH="1">
                        <a:off x="1013911" y="4027439"/>
                        <a:ext cx="1539052" cy="543336"/>
                      </a:xfrm>
                      <a:prstGeom prst="straightConnector1">
                        <a:avLst/>
                      </a:prstGeom>
                      <a:ln>
                        <a:solidFill>
                          <a:srgbClr val="151515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0" name="组合 69"/>
                      <p:cNvGrpSpPr/>
                      <p:nvPr/>
                    </p:nvGrpSpPr>
                    <p:grpSpPr>
                      <a:xfrm>
                        <a:off x="-52516" y="3486265"/>
                        <a:ext cx="4899541" cy="2151556"/>
                        <a:chOff x="-52516" y="3486265"/>
                        <a:chExt cx="4899541" cy="2151556"/>
                      </a:xfrm>
                    </p:grpSpPr>
                    <p:grpSp>
                      <p:nvGrpSpPr>
                        <p:cNvPr id="71" name="组合 70"/>
                        <p:cNvGrpSpPr/>
                        <p:nvPr/>
                      </p:nvGrpSpPr>
                      <p:grpSpPr>
                        <a:xfrm>
                          <a:off x="1378504" y="3486265"/>
                          <a:ext cx="3468521" cy="2151556"/>
                          <a:chOff x="735763" y="3359707"/>
                          <a:chExt cx="3468521" cy="2151556"/>
                        </a:xfrm>
                      </p:grpSpPr>
                      <p:sp>
                        <p:nvSpPr>
                          <p:cNvPr id="77" name="文本框 76"/>
                          <p:cNvSpPr txBox="1"/>
                          <p:nvPr/>
                        </p:nvSpPr>
                        <p:spPr>
                          <a:xfrm>
                            <a:off x="735763" y="3369536"/>
                            <a:ext cx="872455" cy="52835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l">
                              <a:lnSpc>
                                <a:spcPts val="3440"/>
                              </a:lnSpc>
                            </a:pPr>
                            <a:r>
                              <a:rPr lang="en-US" altLang="zh-CN" sz="1000" dirty="0" smtClean="0">
                                <a:solidFill>
                                  <a:srgbClr val="FF0000"/>
                                </a:solidFill>
                                <a:latin typeface="Microsoft YaHei" panose="020B0503020204020204" pitchFamily="34" charset="-122"/>
                                <a:ea typeface="Microsoft YaHei" panose="020B0503020204020204" pitchFamily="34" charset="-122"/>
                              </a:rPr>
                              <a:t>[0, </a:t>
                            </a:r>
                            <a:r>
                              <a:rPr lang="en-US" altLang="zh-CN" sz="1000" dirty="0">
                                <a:solidFill>
                                  <a:srgbClr val="FF0000"/>
                                </a:solidFill>
                                <a:latin typeface="Microsoft YaHei" panose="020B0503020204020204" pitchFamily="34" charset="-122"/>
                                <a:ea typeface="Microsoft YaHei" panose="020B0503020204020204" pitchFamily="34" charset="-122"/>
                              </a:rPr>
                              <a:t>1</a:t>
                            </a:r>
                            <a:r>
                              <a:rPr lang="en-US" altLang="zh-CN" sz="1000" dirty="0" smtClean="0">
                                <a:solidFill>
                                  <a:srgbClr val="FF0000"/>
                                </a:solidFill>
                                <a:latin typeface="Microsoft YaHei" panose="020B0503020204020204" pitchFamily="34" charset="-122"/>
                                <a:ea typeface="Microsoft YaHei" panose="020B0503020204020204" pitchFamily="34" charset="-122"/>
                              </a:rPr>
                              <a:t>,  2, 0]</a:t>
                            </a:r>
                            <a:endParaRPr lang="zh-CN" altLang="en-US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78" name="文本框 77"/>
                          <p:cNvSpPr txBox="1"/>
                          <p:nvPr/>
                        </p:nvSpPr>
                        <p:spPr>
                          <a:xfrm>
                            <a:off x="3331829" y="3359707"/>
                            <a:ext cx="872455" cy="52835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l">
                              <a:lnSpc>
                                <a:spcPts val="3440"/>
                              </a:lnSpc>
                            </a:pPr>
                            <a:r>
                              <a:rPr lang="en-US" altLang="zh-CN" sz="1000" dirty="0" smtClean="0">
                                <a:solidFill>
                                  <a:srgbClr val="FF0000"/>
                                </a:solidFill>
                                <a:latin typeface="Microsoft YaHei" panose="020B0503020204020204" pitchFamily="34" charset="-122"/>
                                <a:ea typeface="Microsoft YaHei" panose="020B0503020204020204" pitchFamily="34" charset="-122"/>
                              </a:rPr>
                              <a:t>[1, 1,  2, 0]</a:t>
                            </a:r>
                            <a:endParaRPr lang="zh-CN" altLang="en-US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endParaRPr>
                          </a:p>
                        </p:txBody>
                      </p:sp>
                      <p:grpSp>
                        <p:nvGrpSpPr>
                          <p:cNvPr id="79" name="组合 78"/>
                          <p:cNvGrpSpPr/>
                          <p:nvPr/>
                        </p:nvGrpSpPr>
                        <p:grpSpPr>
                          <a:xfrm>
                            <a:off x="752542" y="3514987"/>
                            <a:ext cx="3451742" cy="1928281"/>
                            <a:chOff x="752542" y="3514987"/>
                            <a:chExt cx="3451742" cy="1928281"/>
                          </a:xfrm>
                        </p:grpSpPr>
                        <p:sp>
                          <p:nvSpPr>
                            <p:cNvPr id="81" name="椭圆 80"/>
                            <p:cNvSpPr/>
                            <p:nvPr/>
                          </p:nvSpPr>
                          <p:spPr>
                            <a:xfrm>
                              <a:off x="1608218" y="3514987"/>
                              <a:ext cx="604008" cy="385894"/>
                            </a:xfrm>
                            <a:prstGeom prst="ellipse">
                              <a:avLst/>
                            </a:prstGeom>
                            <a:solidFill>
                              <a:schemeClr val="bg2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1000" dirty="0" smtClean="0">
                                  <a:solidFill>
                                    <a:schemeClr val="tx1"/>
                                  </a:solidFill>
                                  <a:latin typeface="黑体" panose="02010609060101010101" pitchFamily="49" charset="-122"/>
                                  <a:ea typeface="黑体" panose="02010609060101010101" pitchFamily="49" charset="-122"/>
                                </a:rPr>
                                <a:t>1</a:t>
                              </a:r>
                              <a:endParaRPr lang="zh-CN" altLang="en-US" sz="1000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endParaRPr>
                            </a:p>
                          </p:txBody>
                        </p:sp>
                        <p:sp>
                          <p:nvSpPr>
                            <p:cNvPr id="82" name="椭圆 81"/>
                            <p:cNvSpPr/>
                            <p:nvPr/>
                          </p:nvSpPr>
                          <p:spPr>
                            <a:xfrm>
                              <a:off x="2727821" y="3514987"/>
                              <a:ext cx="604008" cy="385894"/>
                            </a:xfrm>
                            <a:prstGeom prst="ellipse">
                              <a:avLst/>
                            </a:prstGeom>
                            <a:solidFill>
                              <a:schemeClr val="bg2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1000" dirty="0">
                                  <a:solidFill>
                                    <a:schemeClr val="tx1"/>
                                  </a:solidFill>
                                  <a:latin typeface="黑体" panose="02010609060101010101" pitchFamily="49" charset="-122"/>
                                  <a:ea typeface="黑体" panose="02010609060101010101" pitchFamily="49" charset="-122"/>
                                </a:rPr>
                                <a:t>2</a:t>
                              </a:r>
                              <a:endParaRPr lang="zh-CN" altLang="en-US" sz="1000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endParaRPr>
                            </a:p>
                          </p:txBody>
                        </p:sp>
                        <p:sp>
                          <p:nvSpPr>
                            <p:cNvPr id="83" name="椭圆 82"/>
                            <p:cNvSpPr/>
                            <p:nvPr/>
                          </p:nvSpPr>
                          <p:spPr>
                            <a:xfrm>
                              <a:off x="1608218" y="4382654"/>
                              <a:ext cx="604008" cy="385894"/>
                            </a:xfrm>
                            <a:prstGeom prst="ellipse">
                              <a:avLst/>
                            </a:prstGeom>
                            <a:solidFill>
                              <a:schemeClr val="bg2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1000" dirty="0">
                                  <a:solidFill>
                                    <a:schemeClr val="tx1"/>
                                  </a:solidFill>
                                  <a:latin typeface="黑体" panose="02010609060101010101" pitchFamily="49" charset="-122"/>
                                  <a:ea typeface="黑体" panose="02010609060101010101" pitchFamily="49" charset="-122"/>
                                </a:rPr>
                                <a:t>6</a:t>
                              </a:r>
                              <a:endParaRPr lang="zh-CN" altLang="en-US" sz="1000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endParaRPr>
                            </a:p>
                          </p:txBody>
                        </p:sp>
                        <p:sp>
                          <p:nvSpPr>
                            <p:cNvPr id="84" name="椭圆 83"/>
                            <p:cNvSpPr/>
                            <p:nvPr/>
                          </p:nvSpPr>
                          <p:spPr>
                            <a:xfrm>
                              <a:off x="2727821" y="4376679"/>
                              <a:ext cx="604008" cy="385894"/>
                            </a:xfrm>
                            <a:prstGeom prst="ellipse">
                              <a:avLst/>
                            </a:prstGeom>
                            <a:solidFill>
                              <a:schemeClr val="bg2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1000" dirty="0">
                                  <a:solidFill>
                                    <a:schemeClr val="tx1"/>
                                  </a:solidFill>
                                  <a:latin typeface="黑体" panose="02010609060101010101" pitchFamily="49" charset="-122"/>
                                  <a:ea typeface="黑体" panose="02010609060101010101" pitchFamily="49" charset="-122"/>
                                </a:rPr>
                                <a:t>4</a:t>
                              </a:r>
                              <a:endParaRPr lang="zh-CN" altLang="en-US" sz="1000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endParaRPr>
                            </a:p>
                          </p:txBody>
                        </p:sp>
                        <p:sp>
                          <p:nvSpPr>
                            <p:cNvPr id="85" name="椭圆 84"/>
                            <p:cNvSpPr/>
                            <p:nvPr/>
                          </p:nvSpPr>
                          <p:spPr>
                            <a:xfrm>
                              <a:off x="2084506" y="5057374"/>
                              <a:ext cx="604008" cy="385894"/>
                            </a:xfrm>
                            <a:prstGeom prst="ellipse">
                              <a:avLst/>
                            </a:prstGeom>
                            <a:solidFill>
                              <a:schemeClr val="bg2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1000" dirty="0" smtClean="0">
                                  <a:solidFill>
                                    <a:schemeClr val="tx1"/>
                                  </a:solidFill>
                                  <a:latin typeface="黑体" panose="02010609060101010101" pitchFamily="49" charset="-122"/>
                                  <a:ea typeface="黑体" panose="02010609060101010101" pitchFamily="49" charset="-122"/>
                                </a:rPr>
                                <a:t>7</a:t>
                              </a:r>
                              <a:endParaRPr lang="zh-CN" altLang="en-US" sz="1000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endParaRPr>
                            </a:p>
                          </p:txBody>
                        </p:sp>
                        <p:cxnSp>
                          <p:nvCxnSpPr>
                            <p:cNvPr id="86" name="直接箭头连接符 85"/>
                            <p:cNvCxnSpPr>
                              <a:stCxn id="81" idx="4"/>
                              <a:endCxn id="83" idx="0"/>
                            </p:cNvCxnSpPr>
                            <p:nvPr/>
                          </p:nvCxnSpPr>
                          <p:spPr>
                            <a:xfrm>
                              <a:off x="1910222" y="3900881"/>
                              <a:ext cx="0" cy="481773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7" name="直接箭头连接符 86"/>
                            <p:cNvCxnSpPr>
                              <a:stCxn id="82" idx="4"/>
                              <a:endCxn id="84" idx="0"/>
                            </p:cNvCxnSpPr>
                            <p:nvPr/>
                          </p:nvCxnSpPr>
                          <p:spPr>
                            <a:xfrm>
                              <a:off x="3029825" y="3900881"/>
                              <a:ext cx="0" cy="475798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8" name="直接箭头连接符 87"/>
                            <p:cNvCxnSpPr>
                              <a:stCxn id="83" idx="4"/>
                              <a:endCxn id="85" idx="0"/>
                            </p:cNvCxnSpPr>
                            <p:nvPr/>
                          </p:nvCxnSpPr>
                          <p:spPr>
                            <a:xfrm>
                              <a:off x="1910222" y="4768548"/>
                              <a:ext cx="476288" cy="288826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9" name="直接箭头连接符 88"/>
                            <p:cNvCxnSpPr>
                              <a:stCxn id="84" idx="4"/>
                              <a:endCxn id="85" idx="0"/>
                            </p:cNvCxnSpPr>
                            <p:nvPr/>
                          </p:nvCxnSpPr>
                          <p:spPr>
                            <a:xfrm flipH="1">
                              <a:off x="2386510" y="4762573"/>
                              <a:ext cx="643315" cy="294801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90" name="文本框 89"/>
                            <p:cNvSpPr txBox="1"/>
                            <p:nvPr/>
                          </p:nvSpPr>
                          <p:spPr>
                            <a:xfrm>
                              <a:off x="752542" y="4240198"/>
                              <a:ext cx="872455" cy="52835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l">
                                <a:lnSpc>
                                  <a:spcPts val="3440"/>
                                </a:lnSpc>
                              </a:pPr>
                              <a:r>
                                <a:rPr lang="en-US" altLang="zh-CN" sz="1000" dirty="0" smtClean="0">
                                  <a:solidFill>
                                    <a:srgbClr val="FF0000"/>
                                  </a:solidFill>
                                  <a:latin typeface="Microsoft YaHei" panose="020B0503020204020204" pitchFamily="34" charset="-122"/>
                                  <a:ea typeface="Microsoft YaHei" panose="020B0503020204020204" pitchFamily="34" charset="-122"/>
                                </a:rPr>
                                <a:t>[0, 0,  1, 1]</a:t>
                              </a:r>
                              <a:endParaRPr lang="zh-CN" altLang="en-US" sz="1000" dirty="0" smtClean="0">
                                <a:solidFill>
                                  <a:srgbClr val="FF0000"/>
                                </a:solidFill>
                                <a:latin typeface="Microsoft YaHei" panose="020B0503020204020204" pitchFamily="34" charset="-122"/>
                                <a:ea typeface="Microsoft YaHei" panose="020B0503020204020204" pitchFamily="34" charset="-122"/>
                              </a:endParaRPr>
                            </a:p>
                          </p:txBody>
                        </p:sp>
                        <p:sp>
                          <p:nvSpPr>
                            <p:cNvPr id="91" name="文本框 90"/>
                            <p:cNvSpPr txBox="1"/>
                            <p:nvPr/>
                          </p:nvSpPr>
                          <p:spPr>
                            <a:xfrm>
                              <a:off x="3331829" y="4226172"/>
                              <a:ext cx="872455" cy="52835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l">
                                <a:lnSpc>
                                  <a:spcPts val="3440"/>
                                </a:lnSpc>
                              </a:pPr>
                              <a:r>
                                <a:rPr lang="en-US" altLang="zh-CN" sz="1000" dirty="0" smtClean="0">
                                  <a:solidFill>
                                    <a:srgbClr val="FF0000"/>
                                  </a:solidFill>
                                  <a:latin typeface="Microsoft YaHei" panose="020B0503020204020204" pitchFamily="34" charset="-122"/>
                                  <a:ea typeface="Microsoft YaHei" panose="020B0503020204020204" pitchFamily="34" charset="-122"/>
                                </a:rPr>
                                <a:t>[1, </a:t>
                              </a:r>
                              <a:r>
                                <a:rPr lang="en-US" altLang="zh-CN" sz="1000" dirty="0">
                                  <a:solidFill>
                                    <a:srgbClr val="FF0000"/>
                                  </a:solidFill>
                                  <a:latin typeface="Microsoft YaHei" panose="020B0503020204020204" pitchFamily="34" charset="-122"/>
                                  <a:ea typeface="Microsoft YaHei" panose="020B0503020204020204" pitchFamily="34" charset="-122"/>
                                </a:rPr>
                                <a:t>0</a:t>
                              </a:r>
                              <a:r>
                                <a:rPr lang="en-US" altLang="zh-CN" sz="1000" dirty="0" smtClean="0">
                                  <a:solidFill>
                                    <a:srgbClr val="FF0000"/>
                                  </a:solidFill>
                                  <a:latin typeface="Microsoft YaHei" panose="020B0503020204020204" pitchFamily="34" charset="-122"/>
                                  <a:ea typeface="Microsoft YaHei" panose="020B0503020204020204" pitchFamily="34" charset="-122"/>
                                </a:rPr>
                                <a:t>,  1, 1]</a:t>
                              </a:r>
                              <a:endParaRPr lang="zh-CN" altLang="en-US" sz="1000" dirty="0" smtClean="0">
                                <a:solidFill>
                                  <a:srgbClr val="FF0000"/>
                                </a:solidFill>
                                <a:latin typeface="Microsoft YaHei" panose="020B0503020204020204" pitchFamily="34" charset="-122"/>
                                <a:ea typeface="Microsoft YaHei" panose="020B0503020204020204" pitchFamily="34" charset="-122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80" name="文本框 79"/>
                          <p:cNvSpPr txBox="1"/>
                          <p:nvPr/>
                        </p:nvSpPr>
                        <p:spPr>
                          <a:xfrm>
                            <a:off x="1132683" y="4982913"/>
                            <a:ext cx="872455" cy="52835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l">
                              <a:lnSpc>
                                <a:spcPts val="3440"/>
                              </a:lnSpc>
                            </a:pPr>
                            <a:r>
                              <a:rPr lang="en-US" altLang="zh-CN" sz="1000" dirty="0" smtClean="0">
                                <a:solidFill>
                                  <a:srgbClr val="FF0000"/>
                                </a:solidFill>
                                <a:latin typeface="Microsoft YaHei" panose="020B0503020204020204" pitchFamily="34" charset="-122"/>
                                <a:ea typeface="Microsoft YaHei" panose="020B0503020204020204" pitchFamily="34" charset="-122"/>
                              </a:rPr>
                              <a:t>[0, -1,  0, 1]</a:t>
                            </a:r>
                            <a:endParaRPr lang="zh-CN" altLang="en-US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endParaRPr>
                          </a:p>
                        </p:txBody>
                      </p:sp>
                    </p:grpSp>
                    <p:sp>
                      <p:nvSpPr>
                        <p:cNvPr id="72" name="椭圆 71"/>
                        <p:cNvSpPr/>
                        <p:nvPr/>
                      </p:nvSpPr>
                      <p:spPr>
                        <a:xfrm>
                          <a:off x="711907" y="4570775"/>
                          <a:ext cx="604008" cy="385894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3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  <p:sp>
                      <p:nvSpPr>
                        <p:cNvPr id="73" name="文本框 72"/>
                        <p:cNvSpPr txBox="1"/>
                        <p:nvPr/>
                      </p:nvSpPr>
                      <p:spPr>
                        <a:xfrm>
                          <a:off x="-36973" y="4360781"/>
                          <a:ext cx="872455" cy="5283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l">
                            <a:lnSpc>
                              <a:spcPts val="3440"/>
                            </a:lnSpc>
                          </a:pP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[0, 0,  1, 0]</a:t>
                          </a:r>
                          <a:endParaRPr lang="zh-CN" altLang="en-US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74" name="椭圆 73"/>
                        <p:cNvSpPr/>
                        <p:nvPr/>
                      </p:nvSpPr>
                      <p:spPr>
                        <a:xfrm>
                          <a:off x="711907" y="5218366"/>
                          <a:ext cx="604008" cy="385894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5</a:t>
                          </a:r>
                          <a:endParaRPr lang="zh-CN" altLang="en-US" sz="1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  <p:cxnSp>
                      <p:nvCxnSpPr>
                        <p:cNvPr id="75" name="直接箭头连接符 74"/>
                        <p:cNvCxnSpPr>
                          <a:stCxn id="72" idx="4"/>
                          <a:endCxn id="74" idx="0"/>
                        </p:cNvCxnSpPr>
                        <p:nvPr/>
                      </p:nvCxnSpPr>
                      <p:spPr>
                        <a:xfrm>
                          <a:off x="1013911" y="4956669"/>
                          <a:ext cx="0" cy="261697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6" name="文本框 75"/>
                        <p:cNvSpPr txBox="1"/>
                        <p:nvPr/>
                      </p:nvSpPr>
                      <p:spPr>
                        <a:xfrm>
                          <a:off x="-52516" y="5007513"/>
                          <a:ext cx="872455" cy="5283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l">
                            <a:lnSpc>
                              <a:spcPts val="3440"/>
                            </a:lnSpc>
                          </a:pP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[0, </a:t>
                          </a:r>
                          <a:r>
                            <a:rPr lang="en-US" altLang="zh-CN" sz="1000" dirty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1</a:t>
                          </a: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,  0, 1]</a:t>
                          </a:r>
                          <a:endParaRPr lang="zh-CN" altLang="en-US" sz="1000" dirty="0" smtClean="0">
                            <a:solidFill>
                              <a:srgbClr val="FF0000"/>
                            </a:solidFill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9" name="组合 38"/>
                  <p:cNvGrpSpPr/>
                  <p:nvPr/>
                </p:nvGrpSpPr>
                <p:grpSpPr>
                  <a:xfrm>
                    <a:off x="605308" y="3433838"/>
                    <a:ext cx="2760104" cy="677688"/>
                    <a:chOff x="2745539" y="5890676"/>
                    <a:chExt cx="2760104" cy="677688"/>
                  </a:xfrm>
                </p:grpSpPr>
                <p:grpSp>
                  <p:nvGrpSpPr>
                    <p:cNvPr id="40" name="组合 39"/>
                    <p:cNvGrpSpPr/>
                    <p:nvPr/>
                  </p:nvGrpSpPr>
                  <p:grpSpPr>
                    <a:xfrm>
                      <a:off x="2745539" y="5890676"/>
                      <a:ext cx="2760104" cy="525288"/>
                      <a:chOff x="2745539" y="5890676"/>
                      <a:chExt cx="2760104" cy="525288"/>
                    </a:xfrm>
                  </p:grpSpPr>
                  <p:sp>
                    <p:nvSpPr>
                      <p:cNvPr id="44" name="文本框 43"/>
                      <p:cNvSpPr txBox="1"/>
                      <p:nvPr/>
                    </p:nvSpPr>
                    <p:spPr>
                      <a:xfrm>
                        <a:off x="2745539" y="5890676"/>
                        <a:ext cx="2760104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000" dirty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[priority </a:t>
                        </a: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.pressure</a:t>
                        </a: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, </a:t>
                        </a:r>
                        <a:r>
                          <a:rPr lang="en-US" altLang="zh-CN" sz="1000" dirty="0" err="1" smtClean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maxDepth</a:t>
                        </a:r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, near]</a:t>
                        </a:r>
                        <a:endParaRPr lang="zh-CN" altLang="en-US" sz="1000" dirty="0" smtClean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  <p:grpSp>
                    <p:nvGrpSpPr>
                      <p:cNvPr id="45" name="组合 44"/>
                      <p:cNvGrpSpPr/>
                      <p:nvPr/>
                    </p:nvGrpSpPr>
                    <p:grpSpPr>
                      <a:xfrm>
                        <a:off x="2899719" y="6169743"/>
                        <a:ext cx="1869187" cy="246221"/>
                        <a:chOff x="2899719" y="6169743"/>
                        <a:chExt cx="1869187" cy="246221"/>
                      </a:xfrm>
                    </p:grpSpPr>
                    <p:cxnSp>
                      <p:nvCxnSpPr>
                        <p:cNvPr id="46" name="直接箭头连接符 45"/>
                        <p:cNvCxnSpPr/>
                        <p:nvPr/>
                      </p:nvCxnSpPr>
                      <p:spPr>
                        <a:xfrm>
                          <a:off x="2899719" y="6292854"/>
                          <a:ext cx="621864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9" name="文本框 48"/>
                        <p:cNvSpPr txBox="1"/>
                        <p:nvPr/>
                      </p:nvSpPr>
                      <p:spPr>
                        <a:xfrm>
                          <a:off x="3521583" y="6169743"/>
                          <a:ext cx="1247323" cy="2462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l"/>
                          <a:r>
                            <a:rPr lang="en-US" altLang="zh-CN" sz="1000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t</a:t>
                          </a: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rue dependence</a:t>
                          </a:r>
                          <a:endParaRPr lang="zh-CN" altLang="en-US" sz="1000" dirty="0" smtClean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1" name="组合 40"/>
                    <p:cNvGrpSpPr/>
                    <p:nvPr/>
                  </p:nvGrpSpPr>
                  <p:grpSpPr>
                    <a:xfrm>
                      <a:off x="2899719" y="6322143"/>
                      <a:ext cx="1869187" cy="246221"/>
                      <a:chOff x="2899719" y="6169743"/>
                      <a:chExt cx="1869187" cy="246221"/>
                    </a:xfrm>
                  </p:grpSpPr>
                  <p:cxnSp>
                    <p:nvCxnSpPr>
                      <p:cNvPr id="42" name="直接箭头连接符 41"/>
                      <p:cNvCxnSpPr/>
                      <p:nvPr/>
                    </p:nvCxnSpPr>
                    <p:spPr>
                      <a:xfrm>
                        <a:off x="2899719" y="6292854"/>
                        <a:ext cx="621864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" name="文本框 42"/>
                      <p:cNvSpPr txBox="1"/>
                      <p:nvPr/>
                    </p:nvSpPr>
                    <p:spPr>
                      <a:xfrm>
                        <a:off x="3521583" y="6169743"/>
                        <a:ext cx="124732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:r>
                          <a:rPr lang="en-US" altLang="zh-CN" sz="1000" dirty="0" smtClean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anti dependence</a:t>
                        </a:r>
                        <a:endParaRPr lang="zh-CN" altLang="en-US" sz="1000" dirty="0" smtClean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p:grpSp>
              </p:grpSp>
            </p:grpSp>
            <p:sp>
              <p:nvSpPr>
                <p:cNvPr id="4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010773" y="4314435"/>
                  <a:ext cx="56506" cy="1591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0" name="矩形 49"/>
              <p:cNvSpPr/>
              <p:nvPr/>
            </p:nvSpPr>
            <p:spPr>
              <a:xfrm>
                <a:off x="1026608" y="1025543"/>
                <a:ext cx="82582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/>
                  <a:t>* </a:t>
                </a:r>
                <a:r>
                  <a:rPr lang="en-US" altLang="zh-CN" sz="1400" b="1" dirty="0" smtClean="0"/>
                  <a:t>Step 9</a:t>
                </a:r>
                <a:endParaRPr lang="zh-CN" altLang="en-US" sz="1400" dirty="0"/>
              </a:p>
            </p:txBody>
          </p:sp>
        </p:grp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 flipV="1">
              <a:off x="1093196" y="4268058"/>
              <a:ext cx="51091" cy="1120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47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="" xmlns:a16="http://schemas.microsoft.com/office/drawing/2014/main" id="{2D83681D-12EE-844E-8C09-E767231D897D}"/>
              </a:ext>
            </a:extLst>
          </p:cNvPr>
          <p:cNvSpPr txBox="1">
            <a:spLocks/>
          </p:cNvSpPr>
          <p:nvPr/>
        </p:nvSpPr>
        <p:spPr>
          <a:xfrm>
            <a:off x="1109251" y="2487322"/>
            <a:ext cx="10156694" cy="2122001"/>
          </a:xfrm>
          <a:prstGeom prst="rect">
            <a:avLst/>
          </a:prstGeom>
        </p:spPr>
        <p:txBody>
          <a:bodyPr lIns="0" tIns="0" rIns="0" bIns="0"/>
          <a:lstStyle>
            <a:lvl1pPr marL="12373" indent="0" algn="l" defTabSz="1187798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" algn="ctr">
              <a:lnSpc>
                <a:spcPct val="200000"/>
              </a:lnSpc>
            </a:pPr>
            <a:r>
              <a:rPr lang="zh-CN" altLang="en-US" sz="2800" b="1" dirty="0" smtClean="0"/>
              <a:t>算法实现</a:t>
            </a:r>
            <a:endParaRPr lang="en-US" altLang="zh-CN" sz="2800" b="1" dirty="0" smtClean="0"/>
          </a:p>
          <a:p>
            <a:pPr marL="14287" algn="ctr">
              <a:lnSpc>
                <a:spcPct val="200000"/>
              </a:lnSpc>
            </a:pPr>
            <a:r>
              <a:rPr lang="en-US" altLang="zh-CN" sz="2400" dirty="0" smtClean="0"/>
              <a:t>List-Scheduling</a:t>
            </a:r>
          </a:p>
          <a:p>
            <a:pPr marL="14287" algn="ctr">
              <a:lnSpc>
                <a:spcPct val="200000"/>
              </a:lnSpc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487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Example for execution time</a:t>
            </a:r>
            <a:endParaRPr lang="zh-CN" alt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91634" y="1559290"/>
            <a:ext cx="2152650" cy="1065213"/>
            <a:chOff x="1595" y="1020"/>
            <a:chExt cx="1356" cy="671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2009" y="1020"/>
              <a:ext cx="94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400">
                  <a:solidFill>
                    <a:srgbClr val="CC00FF"/>
                  </a:solidFill>
                </a:rPr>
                <a:t>= 7+1+1+2+1+1</a:t>
              </a: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1739" y="1125"/>
              <a:ext cx="309" cy="486"/>
            </a:xfrm>
            <a:custGeom>
              <a:avLst/>
              <a:gdLst>
                <a:gd name="T0" fmla="*/ 0 w 309"/>
                <a:gd name="T1" fmla="*/ 486 h 486"/>
                <a:gd name="T2" fmla="*/ 64 w 309"/>
                <a:gd name="T3" fmla="*/ 464 h 486"/>
                <a:gd name="T4" fmla="*/ 96 w 309"/>
                <a:gd name="T5" fmla="*/ 427 h 486"/>
                <a:gd name="T6" fmla="*/ 112 w 309"/>
                <a:gd name="T7" fmla="*/ 320 h 486"/>
                <a:gd name="T8" fmla="*/ 112 w 309"/>
                <a:gd name="T9" fmla="*/ 134 h 486"/>
                <a:gd name="T10" fmla="*/ 218 w 309"/>
                <a:gd name="T11" fmla="*/ 27 h 486"/>
                <a:gd name="T12" fmla="*/ 309 w 309"/>
                <a:gd name="T13" fmla="*/ 0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9"/>
                <a:gd name="T22" fmla="*/ 0 h 486"/>
                <a:gd name="T23" fmla="*/ 309 w 309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9" h="486">
                  <a:moveTo>
                    <a:pt x="0" y="486"/>
                  </a:moveTo>
                  <a:cubicBezTo>
                    <a:pt x="24" y="480"/>
                    <a:pt x="48" y="474"/>
                    <a:pt x="64" y="464"/>
                  </a:cubicBezTo>
                  <a:cubicBezTo>
                    <a:pt x="80" y="454"/>
                    <a:pt x="88" y="451"/>
                    <a:pt x="96" y="427"/>
                  </a:cubicBezTo>
                  <a:cubicBezTo>
                    <a:pt x="104" y="403"/>
                    <a:pt x="109" y="369"/>
                    <a:pt x="112" y="320"/>
                  </a:cubicBezTo>
                  <a:cubicBezTo>
                    <a:pt x="115" y="271"/>
                    <a:pt x="94" y="183"/>
                    <a:pt x="112" y="134"/>
                  </a:cubicBezTo>
                  <a:cubicBezTo>
                    <a:pt x="130" y="85"/>
                    <a:pt x="185" y="49"/>
                    <a:pt x="218" y="27"/>
                  </a:cubicBezTo>
                  <a:cubicBezTo>
                    <a:pt x="251" y="5"/>
                    <a:pt x="280" y="2"/>
                    <a:pt x="309" y="0"/>
                  </a:cubicBezTo>
                </a:path>
              </a:pathLst>
            </a:custGeom>
            <a:noFill/>
            <a:ln w="9525">
              <a:solidFill>
                <a:srgbClr val="CC00FF"/>
              </a:solidFill>
              <a:prstDash val="dash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595" y="1547"/>
              <a:ext cx="154" cy="144"/>
            </a:xfrm>
            <a:prstGeom prst="ellipse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507421" y="3926253"/>
            <a:ext cx="1580882" cy="1126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1400" dirty="0" smtClean="0">
                <a:latin typeface="Courier New" panose="02070309020205020404" pitchFamily="49" charset="0"/>
              </a:rPr>
              <a:t>LDR </a:t>
            </a:r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R9</a:t>
            </a:r>
            <a:r>
              <a:rPr lang="en-US" altLang="ko-KR" sz="1400" dirty="0">
                <a:latin typeface="Courier New" panose="02070309020205020404" pitchFamily="49" charset="0"/>
              </a:rPr>
              <a:t>,4(R11)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 dirty="0">
                <a:latin typeface="Courier New" panose="02070309020205020404" pitchFamily="49" charset="0"/>
              </a:rPr>
              <a:t>SUB R9,</a:t>
            </a:r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R9</a:t>
            </a:r>
            <a:r>
              <a:rPr lang="en-US" altLang="ko-KR" sz="1400" dirty="0">
                <a:latin typeface="Courier New" panose="02070309020205020404" pitchFamily="49" charset="0"/>
              </a:rPr>
              <a:t>,#4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 dirty="0" smtClean="0">
                <a:latin typeface="Courier New" panose="02070309020205020404" pitchFamily="49" charset="0"/>
              </a:rPr>
              <a:t>STR </a:t>
            </a:r>
            <a:r>
              <a:rPr lang="en-US" altLang="ko-KR" sz="1400" dirty="0">
                <a:latin typeface="Courier New" panose="02070309020205020404" pitchFamily="49" charset="0"/>
              </a:rPr>
              <a:t>R6,4(R11)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 dirty="0" smtClean="0">
                <a:latin typeface="Courier New" panose="02070309020205020404" pitchFamily="49" charset="0"/>
              </a:rPr>
              <a:t>CBNZ  </a:t>
            </a:r>
            <a:r>
              <a:rPr lang="en-US" altLang="ko-KR" sz="1400" dirty="0">
                <a:latin typeface="Courier New" panose="02070309020205020404" pitchFamily="49" charset="0"/>
              </a:rPr>
              <a:t>R9,L2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364421" y="1606915"/>
            <a:ext cx="1580882" cy="15142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400" dirty="0" smtClean="0">
                <a:latin typeface="Courier New" panose="02070309020205020404" pitchFamily="49" charset="0"/>
              </a:rPr>
              <a:t>MUL </a:t>
            </a:r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R1</a:t>
            </a:r>
            <a:r>
              <a:rPr lang="en-US" altLang="ko-KR" sz="1400" dirty="0">
                <a:latin typeface="Courier New" panose="02070309020205020404" pitchFamily="49" charset="0"/>
              </a:rPr>
              <a:t>,R2,R3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z="1400" dirty="0">
                <a:latin typeface="Courier New" panose="02070309020205020404" pitchFamily="49" charset="0"/>
              </a:rPr>
              <a:t>ADD R2,</a:t>
            </a:r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R1</a:t>
            </a:r>
            <a:r>
              <a:rPr lang="en-US" altLang="ko-KR" sz="1400" dirty="0">
                <a:latin typeface="Courier New" panose="02070309020205020404" pitchFamily="49" charset="0"/>
              </a:rPr>
              <a:t>,R4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z="1400" dirty="0" smtClean="0">
                <a:latin typeface="Courier New" panose="02070309020205020404" pitchFamily="49" charset="0"/>
              </a:rPr>
              <a:t>STR </a:t>
            </a:r>
            <a:r>
              <a:rPr lang="en-US" altLang="ko-KR" sz="1400" dirty="0">
                <a:latin typeface="Courier New" panose="02070309020205020404" pitchFamily="49" charset="0"/>
              </a:rPr>
              <a:t>R1,0(R12)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z="1400" dirty="0" smtClean="0">
                <a:latin typeface="Courier New" panose="02070309020205020404" pitchFamily="49" charset="0"/>
              </a:rPr>
              <a:t>LDR </a:t>
            </a:r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R5</a:t>
            </a:r>
            <a:r>
              <a:rPr lang="en-US" altLang="ko-KR" sz="1400" dirty="0">
                <a:latin typeface="Courier New" panose="02070309020205020404" pitchFamily="49" charset="0"/>
              </a:rPr>
              <a:t>,4(R12)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z="1400" dirty="0">
                <a:latin typeface="Courier New" panose="02070309020205020404" pitchFamily="49" charset="0"/>
              </a:rPr>
              <a:t>SUB R3,R3,</a:t>
            </a:r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z="1400" dirty="0">
                <a:latin typeface="Courier New" panose="02070309020205020404" pitchFamily="49" charset="0"/>
              </a:rPr>
              <a:t>BR L1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802821" y="2227628"/>
            <a:ext cx="593725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ko-KR" altLang="en-US" sz="1400"/>
          </a:p>
          <a:p>
            <a:pPr eaLnBrk="1" hangingPunct="1"/>
            <a:r>
              <a:rPr lang="ko-KR" altLang="en-US" sz="1400"/>
              <a:t>   </a:t>
            </a:r>
            <a:r>
              <a:rPr lang="en-US" altLang="ko-KR" sz="1400"/>
              <a:t>…  </a:t>
            </a:r>
          </a:p>
          <a:p>
            <a:pPr eaLnBrk="1" hangingPunct="1"/>
            <a:endParaRPr lang="ko-KR" altLang="en-US" sz="140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745421" y="5275628"/>
            <a:ext cx="593725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ko-KR" altLang="en-US" sz="1400"/>
          </a:p>
          <a:p>
            <a:pPr eaLnBrk="1" hangingPunct="1"/>
            <a:r>
              <a:rPr lang="ko-KR" altLang="en-US" sz="1400"/>
              <a:t>   </a:t>
            </a:r>
            <a:r>
              <a:rPr lang="en-US" altLang="ko-KR" sz="1400"/>
              <a:t>…  </a:t>
            </a:r>
          </a:p>
          <a:p>
            <a:pPr eaLnBrk="1" hangingPunct="1"/>
            <a:endParaRPr lang="ko-KR" altLang="en-US" sz="1400"/>
          </a:p>
        </p:txBody>
      </p:sp>
      <p:cxnSp>
        <p:nvCxnSpPr>
          <p:cNvPr id="12" name="AutoShape 11"/>
          <p:cNvCxnSpPr>
            <a:cxnSpLocks noChangeShapeType="1"/>
            <a:stCxn id="10" idx="2"/>
            <a:endCxn id="8" idx="0"/>
          </p:cNvCxnSpPr>
          <p:nvPr/>
        </p:nvCxnSpPr>
        <p:spPr bwMode="auto">
          <a:xfrm rot="5400000">
            <a:off x="3219348" y="3045917"/>
            <a:ext cx="958850" cy="80182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2"/>
          <p:cNvCxnSpPr>
            <a:cxnSpLocks noChangeShapeType="1"/>
            <a:stCxn id="9" idx="2"/>
            <a:endCxn id="8" idx="0"/>
          </p:cNvCxnSpPr>
          <p:nvPr/>
        </p:nvCxnSpPr>
        <p:spPr bwMode="auto">
          <a:xfrm rot="16200000" flipH="1">
            <a:off x="2323824" y="2952214"/>
            <a:ext cx="805077" cy="1143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3"/>
          <p:cNvCxnSpPr>
            <a:cxnSpLocks noChangeShapeType="1"/>
            <a:stCxn id="8" idx="2"/>
            <a:endCxn id="11" idx="0"/>
          </p:cNvCxnSpPr>
          <p:nvPr/>
        </p:nvCxnSpPr>
        <p:spPr bwMode="auto">
          <a:xfrm rot="5400000">
            <a:off x="2558617" y="4536382"/>
            <a:ext cx="222913" cy="125557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802821" y="5428028"/>
            <a:ext cx="593725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ko-KR" altLang="en-US" sz="1400"/>
          </a:p>
          <a:p>
            <a:pPr eaLnBrk="1" hangingPunct="1"/>
            <a:r>
              <a:rPr lang="ko-KR" altLang="en-US" sz="1400"/>
              <a:t>   </a:t>
            </a:r>
            <a:r>
              <a:rPr lang="en-US" altLang="ko-KR" sz="1400"/>
              <a:t>…  </a:t>
            </a:r>
          </a:p>
          <a:p>
            <a:pPr eaLnBrk="1" hangingPunct="1"/>
            <a:endParaRPr lang="ko-KR" altLang="en-US" sz="1400"/>
          </a:p>
        </p:txBody>
      </p:sp>
      <p:cxnSp>
        <p:nvCxnSpPr>
          <p:cNvPr id="16" name="AutoShape 15"/>
          <p:cNvCxnSpPr>
            <a:cxnSpLocks noChangeShapeType="1"/>
            <a:stCxn id="8" idx="2"/>
            <a:endCxn id="15" idx="0"/>
          </p:cNvCxnSpPr>
          <p:nvPr/>
        </p:nvCxnSpPr>
        <p:spPr bwMode="auto">
          <a:xfrm rot="16200000" flipH="1">
            <a:off x="3511117" y="4839460"/>
            <a:ext cx="375313" cy="80182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1007234" y="1768840"/>
            <a:ext cx="439737" cy="304800"/>
            <a:chOff x="399" y="1055"/>
            <a:chExt cx="277" cy="192"/>
          </a:xfrm>
        </p:grpSpPr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28" y="1073"/>
              <a:ext cx="148" cy="139"/>
            </a:xfrm>
            <a:custGeom>
              <a:avLst/>
              <a:gdLst>
                <a:gd name="T0" fmla="*/ 134 w 148"/>
                <a:gd name="T1" fmla="*/ 0 h 139"/>
                <a:gd name="T2" fmla="*/ 2 w 148"/>
                <a:gd name="T3" fmla="*/ 72 h 139"/>
                <a:gd name="T4" fmla="*/ 148 w 148"/>
                <a:gd name="T5" fmla="*/ 139 h 139"/>
                <a:gd name="T6" fmla="*/ 0 60000 65536"/>
                <a:gd name="T7" fmla="*/ 0 60000 65536"/>
                <a:gd name="T8" fmla="*/ 0 60000 65536"/>
                <a:gd name="T9" fmla="*/ 0 w 148"/>
                <a:gd name="T10" fmla="*/ 0 h 139"/>
                <a:gd name="T11" fmla="*/ 148 w 148"/>
                <a:gd name="T12" fmla="*/ 139 h 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" h="139">
                  <a:moveTo>
                    <a:pt x="134" y="0"/>
                  </a:moveTo>
                  <a:cubicBezTo>
                    <a:pt x="67" y="24"/>
                    <a:pt x="0" y="49"/>
                    <a:pt x="2" y="72"/>
                  </a:cubicBezTo>
                  <a:cubicBezTo>
                    <a:pt x="4" y="95"/>
                    <a:pt x="76" y="117"/>
                    <a:pt x="148" y="139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99" y="1055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400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1002471" y="2473690"/>
            <a:ext cx="439738" cy="304800"/>
            <a:chOff x="399" y="1055"/>
            <a:chExt cx="277" cy="192"/>
          </a:xfrm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528" y="1073"/>
              <a:ext cx="148" cy="139"/>
            </a:xfrm>
            <a:custGeom>
              <a:avLst/>
              <a:gdLst>
                <a:gd name="T0" fmla="*/ 134 w 148"/>
                <a:gd name="T1" fmla="*/ 0 h 139"/>
                <a:gd name="T2" fmla="*/ 2 w 148"/>
                <a:gd name="T3" fmla="*/ 72 h 139"/>
                <a:gd name="T4" fmla="*/ 148 w 148"/>
                <a:gd name="T5" fmla="*/ 139 h 139"/>
                <a:gd name="T6" fmla="*/ 0 60000 65536"/>
                <a:gd name="T7" fmla="*/ 0 60000 65536"/>
                <a:gd name="T8" fmla="*/ 0 60000 65536"/>
                <a:gd name="T9" fmla="*/ 0 w 148"/>
                <a:gd name="T10" fmla="*/ 0 h 139"/>
                <a:gd name="T11" fmla="*/ 148 w 148"/>
                <a:gd name="T12" fmla="*/ 139 h 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" h="139">
                  <a:moveTo>
                    <a:pt x="134" y="0"/>
                  </a:moveTo>
                  <a:cubicBezTo>
                    <a:pt x="67" y="24"/>
                    <a:pt x="0" y="49"/>
                    <a:pt x="2" y="72"/>
                  </a:cubicBezTo>
                  <a:cubicBezTo>
                    <a:pt x="4" y="95"/>
                    <a:pt x="76" y="117"/>
                    <a:pt x="148" y="139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99" y="1055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400">
                  <a:solidFill>
                    <a:srgbClr val="0000FF"/>
                  </a:solidFill>
                </a:rPr>
                <a:t>2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2142296" y="4091353"/>
            <a:ext cx="439738" cy="304800"/>
            <a:chOff x="399" y="1055"/>
            <a:chExt cx="277" cy="192"/>
          </a:xfrm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528" y="1073"/>
              <a:ext cx="148" cy="139"/>
            </a:xfrm>
            <a:custGeom>
              <a:avLst/>
              <a:gdLst>
                <a:gd name="T0" fmla="*/ 134 w 148"/>
                <a:gd name="T1" fmla="*/ 0 h 139"/>
                <a:gd name="T2" fmla="*/ 2 w 148"/>
                <a:gd name="T3" fmla="*/ 72 h 139"/>
                <a:gd name="T4" fmla="*/ 148 w 148"/>
                <a:gd name="T5" fmla="*/ 139 h 139"/>
                <a:gd name="T6" fmla="*/ 0 60000 65536"/>
                <a:gd name="T7" fmla="*/ 0 60000 65536"/>
                <a:gd name="T8" fmla="*/ 0 60000 65536"/>
                <a:gd name="T9" fmla="*/ 0 w 148"/>
                <a:gd name="T10" fmla="*/ 0 h 139"/>
                <a:gd name="T11" fmla="*/ 148 w 148"/>
                <a:gd name="T12" fmla="*/ 139 h 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" h="139">
                  <a:moveTo>
                    <a:pt x="134" y="0"/>
                  </a:moveTo>
                  <a:cubicBezTo>
                    <a:pt x="67" y="24"/>
                    <a:pt x="0" y="49"/>
                    <a:pt x="2" y="72"/>
                  </a:cubicBezTo>
                  <a:cubicBezTo>
                    <a:pt x="4" y="95"/>
                    <a:pt x="76" y="117"/>
                    <a:pt x="148" y="139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99" y="1055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400">
                  <a:solidFill>
                    <a:srgbClr val="0000FF"/>
                  </a:solidFill>
                </a:rPr>
                <a:t>2</a:t>
              </a:r>
            </a:p>
          </p:txBody>
        </p:sp>
      </p:grp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8525105" y="3880138"/>
            <a:ext cx="1580882" cy="1126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1400" dirty="0" smtClean="0">
                <a:latin typeface="Courier New" panose="02070309020205020404" pitchFamily="49" charset="0"/>
              </a:rPr>
              <a:t>LDR </a:t>
            </a:r>
            <a:r>
              <a:rPr lang="en-US" altLang="ko-KR" sz="1400" dirty="0">
                <a:latin typeface="Courier New" panose="02070309020205020404" pitchFamily="49" charset="0"/>
              </a:rPr>
              <a:t>R9,4(R11)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 dirty="0" smtClean="0">
                <a:latin typeface="Courier New" panose="02070309020205020404" pitchFamily="49" charset="0"/>
              </a:rPr>
              <a:t>STR </a:t>
            </a:r>
            <a:r>
              <a:rPr lang="en-US" altLang="ko-KR" sz="1400" dirty="0">
                <a:latin typeface="Courier New" panose="02070309020205020404" pitchFamily="49" charset="0"/>
              </a:rPr>
              <a:t>R6,4(R11)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 dirty="0">
                <a:latin typeface="Courier New" panose="02070309020205020404" pitchFamily="49" charset="0"/>
              </a:rPr>
              <a:t>SUB R9,R9,#4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400" dirty="0" smtClean="0">
                <a:latin typeface="Courier New" panose="02070309020205020404" pitchFamily="49" charset="0"/>
              </a:rPr>
              <a:t>CBNZ </a:t>
            </a:r>
            <a:r>
              <a:rPr lang="en-US" altLang="ko-KR" sz="1400" dirty="0">
                <a:latin typeface="Courier New" panose="02070309020205020404" pitchFamily="49" charset="0"/>
              </a:rPr>
              <a:t>R9,L2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7382105" y="1560800"/>
            <a:ext cx="1580882" cy="15142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1400" dirty="0" smtClean="0">
                <a:latin typeface="Courier New" panose="02070309020205020404" pitchFamily="49" charset="0"/>
              </a:rPr>
              <a:t>MUL </a:t>
            </a:r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R1</a:t>
            </a:r>
            <a:r>
              <a:rPr lang="en-US" altLang="ko-KR" sz="1400" dirty="0">
                <a:latin typeface="Courier New" panose="02070309020205020404" pitchFamily="49" charset="0"/>
              </a:rPr>
              <a:t>,R2,R3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z="1400" dirty="0" smtClean="0">
                <a:latin typeface="Courier New" panose="02070309020205020404" pitchFamily="49" charset="0"/>
              </a:rPr>
              <a:t>LDR </a:t>
            </a:r>
            <a:r>
              <a:rPr lang="en-US" altLang="ko-KR" sz="1400" dirty="0">
                <a:latin typeface="Courier New" panose="02070309020205020404" pitchFamily="49" charset="0"/>
              </a:rPr>
              <a:t>R5,4(R12)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z="1400" dirty="0" smtClean="0">
                <a:latin typeface="Courier New" panose="02070309020205020404" pitchFamily="49" charset="0"/>
              </a:rPr>
              <a:t>STR </a:t>
            </a:r>
            <a:r>
              <a:rPr lang="en-US" altLang="ko-KR" sz="1400" dirty="0">
                <a:latin typeface="Courier New" panose="02070309020205020404" pitchFamily="49" charset="0"/>
              </a:rPr>
              <a:t>R1,0(R12)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z="1400" dirty="0">
                <a:latin typeface="Courier New" panose="02070309020205020404" pitchFamily="49" charset="0"/>
              </a:rPr>
              <a:t>SUB R3,R3,R5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z="1400" dirty="0">
                <a:latin typeface="Courier New" panose="02070309020205020404" pitchFamily="49" charset="0"/>
              </a:rPr>
              <a:t>ADD R2,</a:t>
            </a:r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R1</a:t>
            </a:r>
            <a:r>
              <a:rPr lang="en-US" altLang="ko-KR" sz="1400" dirty="0">
                <a:latin typeface="Courier New" panose="02070309020205020404" pitchFamily="49" charset="0"/>
              </a:rPr>
              <a:t>,R4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z="1400" dirty="0">
                <a:latin typeface="Courier New" panose="02070309020205020404" pitchFamily="49" charset="0"/>
              </a:rPr>
              <a:t>BR L1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820505" y="2181513"/>
            <a:ext cx="593725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ko-KR" altLang="en-US" sz="1400"/>
          </a:p>
          <a:p>
            <a:pPr eaLnBrk="1" hangingPunct="1"/>
            <a:r>
              <a:rPr lang="ko-KR" altLang="en-US" sz="1400"/>
              <a:t>   </a:t>
            </a:r>
            <a:r>
              <a:rPr lang="en-US" altLang="ko-KR" sz="1400"/>
              <a:t>…  </a:t>
            </a:r>
          </a:p>
          <a:p>
            <a:pPr eaLnBrk="1" hangingPunct="1"/>
            <a:endParaRPr lang="ko-KR" altLang="en-US" sz="1400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7772630" y="5408900"/>
            <a:ext cx="593725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ko-KR" altLang="en-US" sz="1400"/>
          </a:p>
          <a:p>
            <a:pPr eaLnBrk="1" hangingPunct="1"/>
            <a:r>
              <a:rPr lang="ko-KR" altLang="en-US" sz="1400"/>
              <a:t>   </a:t>
            </a:r>
            <a:r>
              <a:rPr lang="en-US" altLang="ko-KR" sz="1400"/>
              <a:t>…  </a:t>
            </a:r>
          </a:p>
          <a:p>
            <a:pPr eaLnBrk="1" hangingPunct="1"/>
            <a:endParaRPr lang="ko-KR" altLang="en-US" sz="1400"/>
          </a:p>
        </p:txBody>
      </p:sp>
      <p:cxnSp>
        <p:nvCxnSpPr>
          <p:cNvPr id="30" name="AutoShape 29"/>
          <p:cNvCxnSpPr>
            <a:cxnSpLocks noChangeShapeType="1"/>
            <a:stCxn id="28" idx="2"/>
            <a:endCxn id="26" idx="0"/>
          </p:cNvCxnSpPr>
          <p:nvPr/>
        </p:nvCxnSpPr>
        <p:spPr bwMode="auto">
          <a:xfrm rot="5400000">
            <a:off x="9237032" y="2999802"/>
            <a:ext cx="958850" cy="80182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30"/>
          <p:cNvCxnSpPr>
            <a:cxnSpLocks noChangeShapeType="1"/>
            <a:stCxn id="27" idx="2"/>
            <a:endCxn id="26" idx="0"/>
          </p:cNvCxnSpPr>
          <p:nvPr/>
        </p:nvCxnSpPr>
        <p:spPr bwMode="auto">
          <a:xfrm rot="16200000" flipH="1">
            <a:off x="8341508" y="2906099"/>
            <a:ext cx="805077" cy="1143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"/>
          <p:cNvCxnSpPr>
            <a:cxnSpLocks noChangeShapeType="1"/>
            <a:stCxn id="26" idx="2"/>
            <a:endCxn id="29" idx="0"/>
          </p:cNvCxnSpPr>
          <p:nvPr/>
        </p:nvCxnSpPr>
        <p:spPr bwMode="auto">
          <a:xfrm rot="5400000">
            <a:off x="8491370" y="4584724"/>
            <a:ext cx="402300" cy="124605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9820505" y="5488275"/>
            <a:ext cx="593725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ko-KR" altLang="en-US" sz="1400"/>
          </a:p>
          <a:p>
            <a:pPr eaLnBrk="1" hangingPunct="1"/>
            <a:r>
              <a:rPr lang="ko-KR" altLang="en-US" sz="1400"/>
              <a:t>   </a:t>
            </a:r>
            <a:r>
              <a:rPr lang="en-US" altLang="ko-KR" sz="1400"/>
              <a:t>…  </a:t>
            </a:r>
          </a:p>
          <a:p>
            <a:pPr eaLnBrk="1" hangingPunct="1"/>
            <a:endParaRPr lang="ko-KR" altLang="en-US" sz="1400"/>
          </a:p>
        </p:txBody>
      </p:sp>
      <p:cxnSp>
        <p:nvCxnSpPr>
          <p:cNvPr id="34" name="AutoShape 33"/>
          <p:cNvCxnSpPr>
            <a:cxnSpLocks noChangeShapeType="1"/>
            <a:stCxn id="26" idx="2"/>
            <a:endCxn id="33" idx="0"/>
          </p:cNvCxnSpPr>
          <p:nvPr/>
        </p:nvCxnSpPr>
        <p:spPr bwMode="auto">
          <a:xfrm rot="16200000" flipH="1">
            <a:off x="9475620" y="4846526"/>
            <a:ext cx="481675" cy="80182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856642" y="1798925"/>
            <a:ext cx="608013" cy="879475"/>
            <a:chOff x="3202" y="1092"/>
            <a:chExt cx="383" cy="554"/>
          </a:xfrm>
        </p:grpSpPr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346" y="1092"/>
              <a:ext cx="239" cy="554"/>
            </a:xfrm>
            <a:custGeom>
              <a:avLst/>
              <a:gdLst>
                <a:gd name="T0" fmla="*/ 1471 w 148"/>
                <a:gd name="T1" fmla="*/ 0 h 139"/>
                <a:gd name="T2" fmla="*/ 21 w 148"/>
                <a:gd name="T3" fmla="*/ 72435 h 139"/>
                <a:gd name="T4" fmla="*/ 1625 w 148"/>
                <a:gd name="T5" fmla="*/ 139787 h 139"/>
                <a:gd name="T6" fmla="*/ 0 60000 65536"/>
                <a:gd name="T7" fmla="*/ 0 60000 65536"/>
                <a:gd name="T8" fmla="*/ 0 60000 65536"/>
                <a:gd name="T9" fmla="*/ 0 w 148"/>
                <a:gd name="T10" fmla="*/ 0 h 139"/>
                <a:gd name="T11" fmla="*/ 148 w 148"/>
                <a:gd name="T12" fmla="*/ 139 h 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" h="139">
                  <a:moveTo>
                    <a:pt x="134" y="0"/>
                  </a:moveTo>
                  <a:cubicBezTo>
                    <a:pt x="67" y="24"/>
                    <a:pt x="0" y="49"/>
                    <a:pt x="2" y="72"/>
                  </a:cubicBezTo>
                  <a:cubicBezTo>
                    <a:pt x="4" y="95"/>
                    <a:pt x="76" y="117"/>
                    <a:pt x="148" y="139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3202" y="1283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400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7085242" y="2014825"/>
            <a:ext cx="396875" cy="406400"/>
            <a:chOff x="3346" y="1228"/>
            <a:chExt cx="250" cy="256"/>
          </a:xfrm>
        </p:grpSpPr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462" y="1228"/>
              <a:ext cx="134" cy="256"/>
            </a:xfrm>
            <a:custGeom>
              <a:avLst/>
              <a:gdLst>
                <a:gd name="T0" fmla="*/ 82 w 148"/>
                <a:gd name="T1" fmla="*/ 0 h 139"/>
                <a:gd name="T2" fmla="*/ 2 w 148"/>
                <a:gd name="T3" fmla="*/ 1530 h 139"/>
                <a:gd name="T4" fmla="*/ 91 w 148"/>
                <a:gd name="T5" fmla="*/ 2941 h 139"/>
                <a:gd name="T6" fmla="*/ 0 60000 65536"/>
                <a:gd name="T7" fmla="*/ 0 60000 65536"/>
                <a:gd name="T8" fmla="*/ 0 60000 65536"/>
                <a:gd name="T9" fmla="*/ 0 w 148"/>
                <a:gd name="T10" fmla="*/ 0 h 139"/>
                <a:gd name="T11" fmla="*/ 148 w 148"/>
                <a:gd name="T12" fmla="*/ 139 h 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" h="139">
                  <a:moveTo>
                    <a:pt x="134" y="0"/>
                  </a:moveTo>
                  <a:cubicBezTo>
                    <a:pt x="67" y="24"/>
                    <a:pt x="0" y="49"/>
                    <a:pt x="2" y="72"/>
                  </a:cubicBezTo>
                  <a:cubicBezTo>
                    <a:pt x="4" y="95"/>
                    <a:pt x="76" y="117"/>
                    <a:pt x="148" y="139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346" y="1260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400">
                  <a:solidFill>
                    <a:srgbClr val="0000FF"/>
                  </a:solidFill>
                </a:rPr>
                <a:t>2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2967796" y="1672003"/>
            <a:ext cx="504825" cy="1392237"/>
            <a:chOff x="1533" y="973"/>
            <a:chExt cx="318" cy="831"/>
          </a:xfrm>
        </p:grpSpPr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1543" y="973"/>
              <a:ext cx="28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1533" y="1804"/>
              <a:ext cx="28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1675" y="973"/>
              <a:ext cx="0" cy="828"/>
            </a:xfrm>
            <a:prstGeom prst="line">
              <a:avLst/>
            </a:prstGeom>
            <a:noFill/>
            <a:ln w="15875">
              <a:solidFill>
                <a:schemeClr val="hlink"/>
              </a:solidFill>
              <a:prstDash val="sysDot"/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 rot="-5400000">
              <a:off x="1470" y="1219"/>
              <a:ext cx="5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400">
                  <a:solidFill>
                    <a:schemeClr val="hlink"/>
                  </a:solidFill>
                </a:rPr>
                <a:t>13 cycles</a:t>
              </a:r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8985480" y="1614775"/>
            <a:ext cx="504825" cy="1392238"/>
            <a:chOff x="1533" y="973"/>
            <a:chExt cx="318" cy="831"/>
          </a:xfrm>
        </p:grpSpPr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1543" y="973"/>
              <a:ext cx="28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1533" y="1804"/>
              <a:ext cx="28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1675" y="973"/>
              <a:ext cx="0" cy="828"/>
            </a:xfrm>
            <a:prstGeom prst="line">
              <a:avLst/>
            </a:prstGeom>
            <a:noFill/>
            <a:ln w="15875">
              <a:solidFill>
                <a:schemeClr val="hlink"/>
              </a:solidFill>
              <a:prstDash val="sysDot"/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 rot="-5400000">
              <a:off x="1501" y="1250"/>
              <a:ext cx="5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400">
                  <a:solidFill>
                    <a:schemeClr val="hlink"/>
                  </a:solidFill>
                </a:rPr>
                <a:t>9 cycles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4002846" y="3948478"/>
            <a:ext cx="530225" cy="849312"/>
            <a:chOff x="2106" y="2525"/>
            <a:chExt cx="334" cy="535"/>
          </a:xfrm>
        </p:grpSpPr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2116" y="2540"/>
              <a:ext cx="28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2106" y="3046"/>
              <a:ext cx="28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2248" y="2540"/>
              <a:ext cx="0" cy="504"/>
            </a:xfrm>
            <a:prstGeom prst="line">
              <a:avLst/>
            </a:prstGeom>
            <a:noFill/>
            <a:ln w="15875">
              <a:solidFill>
                <a:schemeClr val="hlink"/>
              </a:solidFill>
              <a:prstDash val="sysDot"/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 bwMode="auto">
            <a:xfrm rot="-5400000">
              <a:off x="2076" y="2697"/>
              <a:ext cx="5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400">
                  <a:solidFill>
                    <a:schemeClr val="hlink"/>
                  </a:solidFill>
                </a:rPr>
                <a:t>5 cycles</a:t>
              </a:r>
            </a:p>
          </p:txBody>
        </p:sp>
      </p:grp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10017355" y="3919825"/>
            <a:ext cx="530225" cy="849313"/>
            <a:chOff x="5059" y="2540"/>
            <a:chExt cx="334" cy="535"/>
          </a:xfrm>
        </p:grpSpPr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5069" y="2552"/>
              <a:ext cx="28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5059" y="3058"/>
              <a:ext cx="28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>
              <a:off x="5201" y="2552"/>
              <a:ext cx="0" cy="504"/>
            </a:xfrm>
            <a:prstGeom prst="line">
              <a:avLst/>
            </a:prstGeom>
            <a:noFill/>
            <a:ln w="15875">
              <a:solidFill>
                <a:schemeClr val="hlink"/>
              </a:solidFill>
              <a:prstDash val="sysDot"/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 rot="-5400000">
              <a:off x="5029" y="2712"/>
              <a:ext cx="5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400">
                  <a:solidFill>
                    <a:schemeClr val="hlink"/>
                  </a:solidFill>
                </a:rPr>
                <a:t>4 cycles</a:t>
              </a:r>
            </a:p>
          </p:txBody>
        </p:sp>
      </p:grp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8193317" y="4121438"/>
            <a:ext cx="396875" cy="406400"/>
            <a:chOff x="3346" y="1228"/>
            <a:chExt cx="250" cy="256"/>
          </a:xfrm>
        </p:grpSpPr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3462" y="1228"/>
              <a:ext cx="134" cy="256"/>
            </a:xfrm>
            <a:custGeom>
              <a:avLst/>
              <a:gdLst>
                <a:gd name="T0" fmla="*/ 82 w 148"/>
                <a:gd name="T1" fmla="*/ 0 h 139"/>
                <a:gd name="T2" fmla="*/ 2 w 148"/>
                <a:gd name="T3" fmla="*/ 1530 h 139"/>
                <a:gd name="T4" fmla="*/ 91 w 148"/>
                <a:gd name="T5" fmla="*/ 2941 h 139"/>
                <a:gd name="T6" fmla="*/ 0 60000 65536"/>
                <a:gd name="T7" fmla="*/ 0 60000 65536"/>
                <a:gd name="T8" fmla="*/ 0 60000 65536"/>
                <a:gd name="T9" fmla="*/ 0 w 148"/>
                <a:gd name="T10" fmla="*/ 0 h 139"/>
                <a:gd name="T11" fmla="*/ 148 w 148"/>
                <a:gd name="T12" fmla="*/ 139 h 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" h="139">
                  <a:moveTo>
                    <a:pt x="134" y="0"/>
                  </a:moveTo>
                  <a:cubicBezTo>
                    <a:pt x="67" y="24"/>
                    <a:pt x="0" y="49"/>
                    <a:pt x="2" y="72"/>
                  </a:cubicBezTo>
                  <a:cubicBezTo>
                    <a:pt x="4" y="95"/>
                    <a:pt x="76" y="117"/>
                    <a:pt x="148" y="139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" name="Text Box 62"/>
            <p:cNvSpPr txBox="1">
              <a:spLocks noChangeArrowheads="1"/>
            </p:cNvSpPr>
            <p:nvPr/>
          </p:nvSpPr>
          <p:spPr bwMode="auto">
            <a:xfrm>
              <a:off x="3346" y="1260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400">
                  <a:solidFill>
                    <a:srgbClr val="0000FF"/>
                  </a:solidFill>
                </a:rPr>
                <a:t>2</a:t>
              </a:r>
            </a:p>
          </p:txBody>
        </p:sp>
      </p:grpSp>
      <p:sp>
        <p:nvSpPr>
          <p:cNvPr id="64" name="AutoShape 63"/>
          <p:cNvSpPr>
            <a:spLocks noChangeArrowheads="1"/>
          </p:cNvSpPr>
          <p:nvPr/>
        </p:nvSpPr>
        <p:spPr bwMode="auto">
          <a:xfrm>
            <a:off x="5591592" y="3224501"/>
            <a:ext cx="1039813" cy="947737"/>
          </a:xfrm>
          <a:prstGeom prst="notchedRightArrow">
            <a:avLst>
              <a:gd name="adj1" fmla="val 45398"/>
              <a:gd name="adj2" fmla="val 43399"/>
            </a:avLst>
          </a:prstGeom>
          <a:solidFill>
            <a:srgbClr val="0033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1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List scheduling 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669" y="1449534"/>
            <a:ext cx="10365699" cy="469045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ko-KR" sz="2400" dirty="0">
                <a:latin typeface="Trebuchet MS" panose="020B0603020202020204" pitchFamily="34" charset="0"/>
              </a:rPr>
              <a:t>Given a basic block, build  a </a:t>
            </a:r>
            <a:r>
              <a:rPr lang="en-US" altLang="ko-KR" sz="2400" i="1" dirty="0">
                <a:solidFill>
                  <a:srgbClr val="009999"/>
                </a:solidFill>
                <a:latin typeface="Trebuchet MS" panose="020B0603020202020204" pitchFamily="34" charset="0"/>
              </a:rPr>
              <a:t>dependence graph</a:t>
            </a:r>
            <a:r>
              <a:rPr lang="en-US" altLang="ko-KR" sz="2400" dirty="0">
                <a:latin typeface="Trebuchet MS" panose="020B0603020202020204" pitchFamily="34" charset="0"/>
              </a:rPr>
              <a:t> G</a:t>
            </a:r>
            <a:r>
              <a:rPr lang="en-US" altLang="ko-KR" sz="2400" baseline="-25000" dirty="0">
                <a:latin typeface="Trebuchet MS" panose="020B0603020202020204" pitchFamily="34" charset="0"/>
              </a:rPr>
              <a:t>D</a:t>
            </a:r>
            <a:r>
              <a:rPr lang="en-US" altLang="ko-KR" sz="2400" dirty="0">
                <a:latin typeface="Trebuchet MS" panose="020B0603020202020204" pitchFamily="34" charset="0"/>
              </a:rPr>
              <a:t> annotated with latencies for the block.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ko-KR" sz="2400" dirty="0">
                <a:latin typeface="Trebuchet MS" panose="020B0603020202020204" pitchFamily="34" charset="0"/>
              </a:rPr>
              <a:t>Traverse G</a:t>
            </a:r>
            <a:r>
              <a:rPr lang="en-US" altLang="ko-KR" sz="2400" baseline="-25000" dirty="0">
                <a:latin typeface="Trebuchet MS" panose="020B0603020202020204" pitchFamily="34" charset="0"/>
              </a:rPr>
              <a:t>D</a:t>
            </a:r>
            <a:r>
              <a:rPr lang="en-US" altLang="ko-KR" sz="2400" dirty="0">
                <a:latin typeface="Trebuchet MS" panose="020B0603020202020204" pitchFamily="34" charset="0"/>
              </a:rPr>
              <a:t>, labeling each instruction (= </a:t>
            </a:r>
            <a:r>
              <a:rPr lang="en-US" altLang="ko-KR" sz="2400" i="1" dirty="0">
                <a:latin typeface="Trebuchet MS" panose="020B0603020202020204" pitchFamily="34" charset="0"/>
              </a:rPr>
              <a:t>node</a:t>
            </a:r>
            <a:r>
              <a:rPr lang="en-US" altLang="ko-KR" sz="2400" dirty="0">
                <a:latin typeface="Trebuchet MS" panose="020B0603020202020204" pitchFamily="34" charset="0"/>
              </a:rPr>
              <a:t> in G</a:t>
            </a:r>
            <a:r>
              <a:rPr lang="en-US" altLang="ko-KR" sz="2400" baseline="-25000" dirty="0">
                <a:latin typeface="Trebuchet MS" panose="020B0603020202020204" pitchFamily="34" charset="0"/>
              </a:rPr>
              <a:t>D</a:t>
            </a:r>
            <a:r>
              <a:rPr lang="en-US" altLang="ko-KR" sz="2400" dirty="0">
                <a:latin typeface="Trebuchet MS" panose="020B0603020202020204" pitchFamily="34" charset="0"/>
              </a:rPr>
              <a:t>) with </a:t>
            </a:r>
            <a:r>
              <a:rPr lang="en-US" altLang="ko-KR" sz="2400" dirty="0" err="1">
                <a:latin typeface="Trebuchet MS" panose="020B0603020202020204" pitchFamily="34" charset="0"/>
              </a:rPr>
              <a:t>Estart</a:t>
            </a:r>
            <a:r>
              <a:rPr lang="en-US" altLang="ko-KR" sz="2400" dirty="0">
                <a:latin typeface="Trebuchet MS" panose="020B0603020202020204" pitchFamily="34" charset="0"/>
              </a:rPr>
              <a:t> and </a:t>
            </a:r>
            <a:r>
              <a:rPr lang="en-US" altLang="ko-KR" sz="2400" dirty="0" err="1">
                <a:latin typeface="Trebuchet MS" panose="020B0603020202020204" pitchFamily="34" charset="0"/>
              </a:rPr>
              <a:t>Lstart</a:t>
            </a:r>
            <a:r>
              <a:rPr lang="en-US" altLang="ko-KR" sz="2400" dirty="0">
                <a:latin typeface="Trebuchet MS" panose="020B06030202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ko-KR" sz="2400" dirty="0">
                <a:latin typeface="Trebuchet MS" panose="020B0603020202020204" pitchFamily="34" charset="0"/>
              </a:rPr>
              <a:t>Traverse G</a:t>
            </a:r>
            <a:r>
              <a:rPr lang="en-US" altLang="ko-KR" sz="2400" baseline="-25000" dirty="0">
                <a:latin typeface="Trebuchet MS" panose="020B0603020202020204" pitchFamily="34" charset="0"/>
              </a:rPr>
              <a:t>D</a:t>
            </a:r>
            <a:r>
              <a:rPr lang="en-US" altLang="ko-KR" sz="2400" dirty="0">
                <a:latin typeface="Trebuchet MS" panose="020B0603020202020204" pitchFamily="34" charset="0"/>
              </a:rPr>
              <a:t> from the roots to the leaves, </a:t>
            </a:r>
            <a:r>
              <a:rPr lang="en-US" altLang="ko-KR" sz="2400" i="1" dirty="0">
                <a:solidFill>
                  <a:srgbClr val="009999"/>
                </a:solidFill>
                <a:latin typeface="Trebuchet MS" panose="020B0603020202020204" pitchFamily="34" charset="0"/>
              </a:rPr>
              <a:t>selecting</a:t>
            </a:r>
            <a:r>
              <a:rPr lang="en-US" altLang="ko-KR" sz="2400" dirty="0">
                <a:solidFill>
                  <a:srgbClr val="009999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2400" i="1" dirty="0">
                <a:solidFill>
                  <a:srgbClr val="009999"/>
                </a:solidFill>
                <a:latin typeface="Trebuchet MS" panose="020B0603020202020204" pitchFamily="34" charset="0"/>
              </a:rPr>
              <a:t>nodes</a:t>
            </a:r>
            <a:r>
              <a:rPr lang="en-US" altLang="ko-KR" sz="2400" i="1" dirty="0">
                <a:solidFill>
                  <a:schemeClr val="hlink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2400" dirty="0">
                <a:latin typeface="Trebuchet MS" panose="020B0603020202020204" pitchFamily="34" charset="0"/>
              </a:rPr>
              <a:t>to schedule and keeping track of …</a:t>
            </a:r>
          </a:p>
          <a:p>
            <a:pPr marL="838200" lvl="1" indent="-381000">
              <a:buFont typeface="Wingdings" panose="05000000000000000000" pitchFamily="2" charset="2"/>
              <a:buAutoNum type="alphaLcPeriod"/>
            </a:pPr>
            <a:r>
              <a:rPr lang="en-US" altLang="ko-KR" sz="2000" dirty="0">
                <a:latin typeface="Trebuchet MS" panose="020B0603020202020204" pitchFamily="34" charset="0"/>
              </a:rPr>
              <a:t>the current time (</a:t>
            </a:r>
            <a:r>
              <a:rPr lang="en-US" altLang="ko-KR" sz="2000" dirty="0" err="1">
                <a:latin typeface="Trebuchet MS" panose="020B0603020202020204" pitchFamily="34" charset="0"/>
              </a:rPr>
              <a:t>CurTime</a:t>
            </a:r>
            <a:r>
              <a:rPr lang="en-US" altLang="ko-KR" sz="2000" dirty="0">
                <a:latin typeface="Trebuchet MS" panose="020B0603020202020204" pitchFamily="34" charset="0"/>
              </a:rPr>
              <a:t>) at which a newly scheduled node would be executed at run time, and</a:t>
            </a:r>
          </a:p>
          <a:p>
            <a:pPr marL="838200" lvl="1" indent="-381000">
              <a:buFont typeface="Wingdings" panose="05000000000000000000" pitchFamily="2" charset="2"/>
              <a:buAutoNum type="alphaLcPeriod"/>
            </a:pPr>
            <a:r>
              <a:rPr lang="en-US" altLang="ko-KR" sz="2000" dirty="0">
                <a:latin typeface="Trebuchet MS" panose="020B0603020202020204" pitchFamily="34" charset="0"/>
              </a:rPr>
              <a:t>the earliest time (</a:t>
            </a:r>
            <a:r>
              <a:rPr lang="en-US" altLang="ko-KR" sz="2000" dirty="0" err="1">
                <a:latin typeface="Trebuchet MS" panose="020B0603020202020204" pitchFamily="34" charset="0"/>
              </a:rPr>
              <a:t>Estart</a:t>
            </a:r>
            <a:r>
              <a:rPr lang="en-US" altLang="ko-KR" sz="2000" dirty="0">
                <a:latin typeface="Trebuchet MS" panose="020B0603020202020204" pitchFamily="34" charset="0"/>
              </a:rPr>
              <a:t>[S</a:t>
            </a:r>
            <a:r>
              <a:rPr lang="en-US" altLang="ko-KR" sz="2000" baseline="-25000" dirty="0">
                <a:latin typeface="Trebuchet MS" panose="020B0603020202020204" pitchFamily="34" charset="0"/>
              </a:rPr>
              <a:t>i</a:t>
            </a:r>
            <a:r>
              <a:rPr lang="en-US" altLang="ko-KR" sz="2000" dirty="0">
                <a:latin typeface="Trebuchet MS" panose="020B0603020202020204" pitchFamily="34" charset="0"/>
              </a:rPr>
              <a:t>]) each node S</a:t>
            </a:r>
            <a:r>
              <a:rPr lang="en-US" altLang="ko-KR" sz="2000" baseline="-25000" dirty="0">
                <a:latin typeface="Trebuchet MS" panose="020B0603020202020204" pitchFamily="34" charset="0"/>
              </a:rPr>
              <a:t>i</a:t>
            </a:r>
            <a:r>
              <a:rPr lang="en-US" altLang="ko-KR" sz="2000" dirty="0">
                <a:latin typeface="Trebuchet MS" panose="020B0603020202020204" pitchFamily="34" charset="0"/>
              </a:rPr>
              <a:t> can be scheduled without causing stalls.</a:t>
            </a:r>
          </a:p>
          <a:p>
            <a:pPr marL="838200" lvl="1" indent="-381000">
              <a:buFont typeface="Wingdings" panose="05000000000000000000" pitchFamily="2" charset="2"/>
              <a:buAutoNum type="alphaLcPeriod"/>
            </a:pPr>
            <a:r>
              <a:rPr lang="en-US" altLang="ko-KR" sz="2000" dirty="0">
                <a:latin typeface="Trebuchet MS" panose="020B0603020202020204" pitchFamily="34" charset="0"/>
              </a:rPr>
              <a:t>The latest time (</a:t>
            </a:r>
            <a:r>
              <a:rPr lang="en-US" altLang="ko-KR" sz="2000" dirty="0" err="1">
                <a:latin typeface="Trebuchet MS" panose="020B0603020202020204" pitchFamily="34" charset="0"/>
              </a:rPr>
              <a:t>Lstart</a:t>
            </a:r>
            <a:r>
              <a:rPr lang="en-US" altLang="ko-KR" sz="2000" dirty="0">
                <a:latin typeface="Trebuchet MS" panose="020B0603020202020204" pitchFamily="34" charset="0"/>
              </a:rPr>
              <a:t>[S</a:t>
            </a:r>
            <a:r>
              <a:rPr lang="en-US" altLang="ko-KR" sz="2000" baseline="-25000" dirty="0">
                <a:latin typeface="Trebuchet MS" panose="020B0603020202020204" pitchFamily="34" charset="0"/>
              </a:rPr>
              <a:t>i</a:t>
            </a:r>
            <a:r>
              <a:rPr lang="en-US" altLang="ko-KR" sz="2000" dirty="0">
                <a:latin typeface="Trebuchet MS" panose="020B0603020202020204" pitchFamily="34" charset="0"/>
              </a:rPr>
              <a:t>]) each node S</a:t>
            </a:r>
            <a:r>
              <a:rPr lang="en-US" altLang="ko-KR" sz="2000" baseline="-25000" dirty="0">
                <a:latin typeface="Trebuchet MS" panose="020B0603020202020204" pitchFamily="34" charset="0"/>
              </a:rPr>
              <a:t>i</a:t>
            </a:r>
            <a:r>
              <a:rPr lang="en-US" altLang="ko-KR" sz="2000" dirty="0">
                <a:latin typeface="Trebuchet MS" panose="020B0603020202020204" pitchFamily="34" charset="0"/>
              </a:rPr>
              <a:t> must be scheduled, or total scheduling should be delayed. </a:t>
            </a:r>
          </a:p>
          <a:p>
            <a:pPr marL="838200" lvl="1" indent="-381000" algn="ctr">
              <a:buNone/>
            </a:pPr>
            <a:r>
              <a:rPr lang="en-US" altLang="ko-KR" sz="2000" dirty="0">
                <a:latin typeface="Trebuchet MS" panose="020B0603020202020204" pitchFamily="34" charset="0"/>
                <a:sym typeface="Wingdings" panose="05000000000000000000" pitchFamily="2" charset="2"/>
              </a:rPr>
              <a:t>                    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11755" y="5291360"/>
            <a:ext cx="5178490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2000" i="1" dirty="0">
                <a:solidFill>
                  <a:schemeClr val="accent2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 How to compute </a:t>
            </a:r>
            <a:r>
              <a:rPr lang="en-US" altLang="ko-KR" sz="2000" i="1" dirty="0" err="1">
                <a:solidFill>
                  <a:schemeClr val="accent2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Estart</a:t>
            </a:r>
            <a:r>
              <a:rPr lang="en-US" altLang="ko-KR" sz="2000" i="1" dirty="0">
                <a:solidFill>
                  <a:schemeClr val="accent2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 and </a:t>
            </a:r>
            <a:r>
              <a:rPr lang="en-US" altLang="ko-KR" sz="2000" i="1" dirty="0" err="1" smtClean="0">
                <a:solidFill>
                  <a:schemeClr val="accent2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Lstart</a:t>
            </a:r>
            <a:r>
              <a:rPr lang="en-US" altLang="ko-KR" sz="2000" i="1" dirty="0" smtClean="0">
                <a:solidFill>
                  <a:schemeClr val="accent2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?</a:t>
            </a:r>
          </a:p>
          <a:p>
            <a:pPr marL="838200" lvl="1" indent="-381000">
              <a:buNone/>
            </a:pPr>
            <a:r>
              <a:rPr lang="en-US" altLang="ko-KR" sz="2000" dirty="0" smtClean="0">
                <a:solidFill>
                  <a:schemeClr val="accent2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2000" i="1" dirty="0" smtClean="0">
                <a:solidFill>
                  <a:schemeClr val="accent2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 How to select nodes?</a:t>
            </a:r>
            <a:endParaRPr lang="en-US" altLang="ko-KR" sz="2000" i="1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algn="l">
              <a:lnSpc>
                <a:spcPts val="3440"/>
              </a:lnSpc>
            </a:pPr>
            <a:endParaRPr lang="zh-CN" altLang="en-US" sz="1000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5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908" y="947872"/>
            <a:ext cx="10733557" cy="5305146"/>
          </a:xfrm>
        </p:spPr>
        <p:txBody>
          <a:bodyPr/>
          <a:lstStyle/>
          <a:p>
            <a:pPr marL="298123" indent="-285750">
              <a:buFont typeface="Wingdings" panose="05000000000000000000" pitchFamily="2" charset="2"/>
              <a:buChar char="Ø"/>
            </a:pPr>
            <a:r>
              <a:rPr lang="en-US" altLang="ko-KR" sz="1600" dirty="0" err="1" smtClean="0"/>
              <a:t>Estart</a:t>
            </a:r>
            <a:r>
              <a:rPr lang="en-US" altLang="ko-KR" sz="1600" dirty="0" smtClean="0"/>
              <a:t> </a:t>
            </a:r>
            <a:r>
              <a:rPr lang="zh-CN" altLang="en-US" sz="1600" dirty="0" smtClean="0"/>
              <a:t>计算：</a:t>
            </a:r>
            <a:endParaRPr lang="en-US" altLang="zh-CN" sz="1600" dirty="0"/>
          </a:p>
          <a:p>
            <a:pPr marL="811600" lvl="1" indent="-285750">
              <a:buClr>
                <a:srgbClr val="4545A5"/>
              </a:buClr>
              <a:buFont typeface="Wingdings" panose="05000000000000000000" pitchFamily="2" charset="2"/>
              <a:buChar char="l"/>
            </a:pPr>
            <a:r>
              <a:rPr lang="en-US" altLang="ko-KR" sz="1400" dirty="0" smtClean="0">
                <a:latin typeface="Trebuchet MS" panose="020B0603020202020204" pitchFamily="34" charset="0"/>
              </a:rPr>
              <a:t>the earliest </a:t>
            </a:r>
            <a:r>
              <a:rPr lang="en-US" altLang="ko-KR" sz="1400" dirty="0">
                <a:latin typeface="Trebuchet MS" panose="020B0603020202020204" pitchFamily="34" charset="0"/>
              </a:rPr>
              <a:t>(ideal) start time with infinite resources</a:t>
            </a:r>
            <a:r>
              <a:rPr lang="en-US" altLang="zh-CN" sz="1400" dirty="0">
                <a:latin typeface="Trebuchet MS" panose="020B0603020202020204" pitchFamily="34" charset="0"/>
              </a:rPr>
              <a:t>.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endParaRPr lang="en-US" altLang="ko-KR" sz="1400" dirty="0" smtClean="0">
              <a:latin typeface="Trebuchet MS" panose="020B0603020202020204" pitchFamily="34" charset="0"/>
            </a:endParaRPr>
          </a:p>
          <a:p>
            <a:pPr marL="811600" lvl="1" indent="-285750">
              <a:buClr>
                <a:srgbClr val="4545A5"/>
              </a:buClr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latin typeface="Trebuchet MS" panose="020B0603020202020204" pitchFamily="34" charset="0"/>
              </a:rPr>
              <a:t>Applying </a:t>
            </a:r>
            <a:r>
              <a:rPr lang="en-US" altLang="zh-CN" sz="1400" dirty="0">
                <a:latin typeface="Trebuchet MS" panose="020B0603020202020204" pitchFamily="34" charset="0"/>
              </a:rPr>
              <a:t>the DFS algorithm to finding the longest path between the start and end nodes.</a:t>
            </a:r>
            <a:endParaRPr lang="zh-CN" altLang="en-US" sz="1400" dirty="0">
              <a:latin typeface="Trebuchet MS" panose="020B0603020202020204" pitchFamily="34" charset="0"/>
            </a:endParaRPr>
          </a:p>
          <a:p>
            <a:pPr lvl="1" indent="0">
              <a:buClr>
                <a:srgbClr val="4545A5"/>
              </a:buClr>
              <a:buNone/>
            </a:pPr>
            <a:endParaRPr lang="en-US" altLang="zh-CN" sz="1400" dirty="0">
              <a:latin typeface="Trebuchet MS" panose="020B0603020202020204" pitchFamily="34" charset="0"/>
            </a:endParaRPr>
          </a:p>
          <a:p>
            <a:endParaRPr lang="en-US" altLang="zh-CN" dirty="0" smtClean="0"/>
          </a:p>
          <a:p>
            <a:pPr lvl="1" indent="0">
              <a:buNone/>
            </a:pPr>
            <a:endParaRPr lang="en-US" altLang="zh-CN" dirty="0" smtClean="0"/>
          </a:p>
          <a:p>
            <a:pPr marL="298123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 indent="0"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副标题 1"/>
          <p:cNvSpPr>
            <a:spLocks noGrp="1"/>
          </p:cNvSpPr>
          <p:nvPr>
            <p:ph type="subTitle" idx="1"/>
          </p:nvPr>
        </p:nvSpPr>
        <p:spPr>
          <a:xfrm>
            <a:off x="309726" y="258669"/>
            <a:ext cx="10740640" cy="655731"/>
          </a:xfrm>
        </p:spPr>
        <p:txBody>
          <a:bodyPr/>
          <a:lstStyle/>
          <a:p>
            <a:pPr algn="ctr"/>
            <a:r>
              <a:rPr lang="en-US" altLang="zh-CN" dirty="0" smtClean="0"/>
              <a:t>Computing the </a:t>
            </a:r>
            <a:r>
              <a:rPr lang="en-US" altLang="zh-CN" dirty="0" err="1" smtClean="0"/>
              <a:t>Estart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211407" y="1937188"/>
            <a:ext cx="7927975" cy="1373188"/>
            <a:chOff x="758825" y="1844824"/>
            <a:chExt cx="7927975" cy="1373188"/>
          </a:xfrm>
        </p:grpSpPr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758825" y="2171849"/>
              <a:ext cx="7927975" cy="1046163"/>
              <a:chOff x="753" y="960"/>
              <a:chExt cx="4994" cy="659"/>
            </a:xfrm>
          </p:grpSpPr>
          <p:sp>
            <p:nvSpPr>
              <p:cNvPr id="11" name="Text Box 20"/>
              <p:cNvSpPr txBox="1">
                <a:spLocks noChangeArrowheads="1"/>
              </p:cNvSpPr>
              <p:nvPr/>
            </p:nvSpPr>
            <p:spPr bwMode="auto">
              <a:xfrm>
                <a:off x="1706" y="960"/>
                <a:ext cx="4041" cy="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dirty="0"/>
                  <a:t> 0			                         if S</a:t>
                </a:r>
                <a:r>
                  <a:rPr lang="en-US" altLang="ko-KR" sz="2000" baseline="-25000" dirty="0"/>
                  <a:t>n</a:t>
                </a:r>
                <a:r>
                  <a:rPr lang="en-US" altLang="ko-KR" sz="2000" dirty="0"/>
                  <a:t> is a root</a:t>
                </a:r>
              </a:p>
              <a:p>
                <a:pPr eaLnBrk="1" hangingPunct="1">
                  <a:lnSpc>
                    <a:spcPct val="50000"/>
                  </a:lnSpc>
                </a:pPr>
                <a:endParaRPr lang="en-US" altLang="ko-KR" sz="2000" dirty="0"/>
              </a:p>
              <a:p>
                <a:pPr eaLnBrk="1" hangingPunct="1"/>
                <a:r>
                  <a:rPr lang="en-US" altLang="ko-KR" sz="2000" dirty="0"/>
                  <a:t> max  (</a:t>
                </a:r>
                <a:r>
                  <a:rPr lang="en-US" altLang="ko-KR" sz="2000" dirty="0" err="1"/>
                  <a:t>Estart</a:t>
                </a:r>
                <a:r>
                  <a:rPr lang="en-US" altLang="ko-KR" sz="2000" dirty="0"/>
                  <a:t>[S</a:t>
                </a:r>
                <a:r>
                  <a:rPr lang="en-US" altLang="ko-KR" sz="2000" baseline="-25000" dirty="0"/>
                  <a:t>m</a:t>
                </a:r>
                <a:r>
                  <a:rPr lang="en-US" altLang="ko-KR" sz="2000" dirty="0"/>
                  <a:t>] + Latency[</a:t>
                </a:r>
                <a:r>
                  <a:rPr lang="en-US" altLang="ko-KR" sz="2000" dirty="0" err="1"/>
                  <a:t>S</a:t>
                </a:r>
                <a:r>
                  <a:rPr lang="en-US" altLang="ko-KR" sz="2000" baseline="-25000" dirty="0" err="1"/>
                  <a:t>m</a:t>
                </a:r>
                <a:r>
                  <a:rPr lang="en-US" altLang="ko-KR" sz="2000" dirty="0" err="1"/>
                  <a:t>,S</a:t>
                </a:r>
                <a:r>
                  <a:rPr lang="en-US" altLang="ko-KR" sz="2000" baseline="-25000" dirty="0" err="1"/>
                  <a:t>n</a:t>
                </a:r>
                <a:r>
                  <a:rPr lang="en-US" altLang="ko-KR" sz="2000" dirty="0"/>
                  <a:t>])          otherwise</a:t>
                </a:r>
              </a:p>
              <a:p>
                <a:pPr eaLnBrk="1" hangingPunct="1"/>
                <a:r>
                  <a:rPr lang="en-US" altLang="ko-KR" sz="1200" dirty="0" err="1"/>
                  <a:t>S</a:t>
                </a:r>
                <a:r>
                  <a:rPr lang="en-US" altLang="ko-KR" sz="1200" baseline="-25000" dirty="0" err="1"/>
                  <a:t>m</a:t>
                </a:r>
                <a:r>
                  <a:rPr lang="en-US" altLang="ko-KR" sz="1200" dirty="0" err="1" smtClean="0">
                    <a:sym typeface="Symbol" panose="05050102010706020507" pitchFamily="18" charset="2"/>
                  </a:rPr>
                  <a:t>Pred</a:t>
                </a:r>
                <a:r>
                  <a:rPr lang="en-US" altLang="ko-KR" sz="1200" dirty="0" smtClean="0">
                    <a:sym typeface="Symbol" panose="05050102010706020507" pitchFamily="18" charset="2"/>
                  </a:rPr>
                  <a:t>(S</a:t>
                </a:r>
                <a:r>
                  <a:rPr lang="en-US" altLang="ko-KR" sz="1200" baseline="-25000" dirty="0" smtClean="0">
                    <a:sym typeface="Symbol" panose="05050102010706020507" pitchFamily="18" charset="2"/>
                  </a:rPr>
                  <a:t>n</a:t>
                </a:r>
                <a:r>
                  <a:rPr lang="en-US" altLang="ko-KR" sz="1200" dirty="0">
                    <a:sym typeface="Symbol" panose="05050102010706020507" pitchFamily="18" charset="2"/>
                  </a:rPr>
                  <a:t>)</a:t>
                </a:r>
                <a:endParaRPr lang="en-US" altLang="ko-KR" sz="1200" dirty="0"/>
              </a:p>
            </p:txBody>
          </p:sp>
          <p:sp>
            <p:nvSpPr>
              <p:cNvPr id="12" name="AutoShape 21"/>
              <p:cNvSpPr>
                <a:spLocks/>
              </p:cNvSpPr>
              <p:nvPr/>
            </p:nvSpPr>
            <p:spPr bwMode="auto">
              <a:xfrm>
                <a:off x="1632" y="1004"/>
                <a:ext cx="96" cy="576"/>
              </a:xfrm>
              <a:prstGeom prst="leftBrace">
                <a:avLst>
                  <a:gd name="adj1" fmla="val 50000"/>
                  <a:gd name="adj2" fmla="val 4861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3" name="Text Box 22"/>
              <p:cNvSpPr txBox="1">
                <a:spLocks noChangeArrowheads="1"/>
              </p:cNvSpPr>
              <p:nvPr/>
            </p:nvSpPr>
            <p:spPr bwMode="auto">
              <a:xfrm>
                <a:off x="753" y="1165"/>
                <a:ext cx="97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/>
                  <a:t>Estart[S</a:t>
                </a:r>
                <a:r>
                  <a:rPr lang="en-US" altLang="ko-KR" sz="2000" baseline="-25000"/>
                  <a:t>n</a:t>
                </a:r>
                <a:r>
                  <a:rPr lang="en-US" altLang="ko-KR" sz="2000"/>
                  <a:t>] =</a:t>
                </a:r>
              </a:p>
            </p:txBody>
          </p:sp>
        </p:grpSp>
        <p:sp>
          <p:nvSpPr>
            <p:cNvPr id="9" name="Text Box 59"/>
            <p:cNvSpPr txBox="1">
              <a:spLocks noChangeArrowheads="1"/>
            </p:cNvSpPr>
            <p:nvPr/>
          </p:nvSpPr>
          <p:spPr bwMode="auto">
            <a:xfrm>
              <a:off x="2913063" y="1844824"/>
              <a:ext cx="42370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200" i="1" dirty="0"/>
                <a:t>static (computed without actual scheduling of operations assuming multiple issues and no resource conflicts)</a:t>
              </a:r>
            </a:p>
          </p:txBody>
        </p:sp>
        <p:sp>
          <p:nvSpPr>
            <p:cNvPr id="10" name="Freeform 60"/>
            <p:cNvSpPr>
              <a:spLocks/>
            </p:cNvSpPr>
            <p:nvPr/>
          </p:nvSpPr>
          <p:spPr bwMode="auto">
            <a:xfrm>
              <a:off x="1125538" y="2097237"/>
              <a:ext cx="1773237" cy="339725"/>
            </a:xfrm>
            <a:custGeom>
              <a:avLst/>
              <a:gdLst>
                <a:gd name="T0" fmla="*/ 2147483647 w 82"/>
                <a:gd name="T1" fmla="*/ 2147483647 h 137"/>
                <a:gd name="T2" fmla="*/ 2147483647 w 82"/>
                <a:gd name="T3" fmla="*/ 2147483647 h 137"/>
                <a:gd name="T4" fmla="*/ 2147483647 w 82"/>
                <a:gd name="T5" fmla="*/ 2147483647 h 137"/>
                <a:gd name="T6" fmla="*/ 0 60000 65536"/>
                <a:gd name="T7" fmla="*/ 0 60000 65536"/>
                <a:gd name="T8" fmla="*/ 0 60000 65536"/>
                <a:gd name="T9" fmla="*/ 0 w 82"/>
                <a:gd name="T10" fmla="*/ 0 h 137"/>
                <a:gd name="T11" fmla="*/ 82 w 82"/>
                <a:gd name="T12" fmla="*/ 137 h 1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" h="137">
                  <a:moveTo>
                    <a:pt x="82" y="9"/>
                  </a:moveTo>
                  <a:cubicBezTo>
                    <a:pt x="53" y="4"/>
                    <a:pt x="24" y="0"/>
                    <a:pt x="12" y="21"/>
                  </a:cubicBezTo>
                  <a:cubicBezTo>
                    <a:pt x="0" y="42"/>
                    <a:pt x="6" y="89"/>
                    <a:pt x="12" y="13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5358547" y="3701403"/>
            <a:ext cx="4145671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ko-KR" dirty="0" err="1"/>
              <a:t>Estart</a:t>
            </a:r>
            <a:r>
              <a:rPr lang="en-US" altLang="ko-KR" dirty="0"/>
              <a:t>[S</a:t>
            </a:r>
            <a:r>
              <a:rPr lang="en-US" altLang="ko-KR" baseline="-25000" dirty="0"/>
              <a:t>1</a:t>
            </a:r>
            <a:r>
              <a:rPr lang="en-US" altLang="ko-KR" dirty="0"/>
              <a:t>] = 0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ko-KR" dirty="0" err="1"/>
              <a:t>Estart</a:t>
            </a:r>
            <a:r>
              <a:rPr lang="en-US" altLang="ko-KR" dirty="0"/>
              <a:t>[S</a:t>
            </a:r>
            <a:r>
              <a:rPr lang="en-US" altLang="ko-KR" baseline="-25000" dirty="0"/>
              <a:t>2</a:t>
            </a:r>
            <a:r>
              <a:rPr lang="en-US" altLang="ko-KR" dirty="0"/>
              <a:t>] = 0+1 = 1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ko-KR" dirty="0" err="1"/>
              <a:t>Estart</a:t>
            </a:r>
            <a:r>
              <a:rPr lang="en-US" altLang="ko-KR" dirty="0"/>
              <a:t>[S</a:t>
            </a:r>
            <a:r>
              <a:rPr lang="en-US" altLang="ko-KR" baseline="-25000" dirty="0"/>
              <a:t>3</a:t>
            </a:r>
            <a:r>
              <a:rPr lang="en-US" altLang="ko-KR" dirty="0"/>
              <a:t>] = 0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ko-KR" dirty="0" err="1"/>
              <a:t>Estart</a:t>
            </a:r>
            <a:r>
              <a:rPr lang="en-US" altLang="ko-KR" dirty="0"/>
              <a:t>[S</a:t>
            </a:r>
            <a:r>
              <a:rPr lang="en-US" altLang="ko-KR" baseline="-25000" dirty="0"/>
              <a:t>4</a:t>
            </a:r>
            <a:r>
              <a:rPr lang="en-US" altLang="ko-KR" dirty="0"/>
              <a:t>] = max(1+1,0+2) = 2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ko-KR" dirty="0" err="1"/>
              <a:t>Estart</a:t>
            </a:r>
            <a:r>
              <a:rPr lang="en-US" altLang="ko-KR" dirty="0"/>
              <a:t>[S</a:t>
            </a:r>
            <a:r>
              <a:rPr lang="en-US" altLang="ko-KR" baseline="-25000" dirty="0"/>
              <a:t>5</a:t>
            </a:r>
            <a:r>
              <a:rPr lang="en-US" altLang="ko-KR" dirty="0"/>
              <a:t>] = 2+2 = 4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ko-KR" dirty="0" err="1"/>
              <a:t>Estart</a:t>
            </a:r>
            <a:r>
              <a:rPr lang="en-US" altLang="ko-KR" dirty="0"/>
              <a:t>[S</a:t>
            </a:r>
            <a:r>
              <a:rPr lang="en-US" altLang="ko-KR" baseline="-25000" dirty="0"/>
              <a:t>6</a:t>
            </a:r>
            <a:r>
              <a:rPr lang="en-US" altLang="ko-KR" dirty="0"/>
              <a:t>] = 2+1 = 3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grpSp>
        <p:nvGrpSpPr>
          <p:cNvPr id="37" name="组合 36"/>
          <p:cNvGrpSpPr/>
          <p:nvPr/>
        </p:nvGrpSpPr>
        <p:grpSpPr>
          <a:xfrm>
            <a:off x="1211407" y="3499375"/>
            <a:ext cx="2489200" cy="2930744"/>
            <a:chOff x="1211407" y="3499375"/>
            <a:chExt cx="2489200" cy="2930744"/>
          </a:xfrm>
        </p:grpSpPr>
        <p:grpSp>
          <p:nvGrpSpPr>
            <p:cNvPr id="2" name="组合 1"/>
            <p:cNvGrpSpPr/>
            <p:nvPr/>
          </p:nvGrpSpPr>
          <p:grpSpPr>
            <a:xfrm>
              <a:off x="1211407" y="3499375"/>
              <a:ext cx="2489200" cy="2930744"/>
              <a:chOff x="617538" y="3277196"/>
              <a:chExt cx="2489200" cy="2930744"/>
            </a:xfrm>
          </p:grpSpPr>
          <p:grpSp>
            <p:nvGrpSpPr>
              <p:cNvPr id="14" name="Group 3"/>
              <p:cNvGrpSpPr>
                <a:grpSpLocks/>
              </p:cNvGrpSpPr>
              <p:nvPr/>
            </p:nvGrpSpPr>
            <p:grpSpPr bwMode="auto">
              <a:xfrm>
                <a:off x="982663" y="3277196"/>
                <a:ext cx="2124075" cy="2481263"/>
                <a:chOff x="768" y="2016"/>
                <a:chExt cx="1493" cy="1836"/>
              </a:xfrm>
            </p:grpSpPr>
            <p:sp>
              <p:nvSpPr>
                <p:cNvPr id="15" name="Oval 4"/>
                <p:cNvSpPr>
                  <a:spLocks noChangeArrowheads="1"/>
                </p:cNvSpPr>
                <p:nvPr/>
              </p:nvSpPr>
              <p:spPr bwMode="auto">
                <a:xfrm>
                  <a:off x="1392" y="2256"/>
                  <a:ext cx="245" cy="25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 eaLnBrk="1" hangingPunct="1"/>
                  <a:r>
                    <a:rPr lang="en-US" altLang="ko-KR" sz="1400" dirty="0"/>
                    <a:t>S</a:t>
                  </a:r>
                  <a:r>
                    <a:rPr lang="en-US" altLang="ko-KR" sz="1400" baseline="-25000" dirty="0"/>
                    <a:t>2</a:t>
                  </a:r>
                </a:p>
              </p:txBody>
            </p:sp>
            <p:sp>
              <p:nvSpPr>
                <p:cNvPr id="16" name="Oval 5"/>
                <p:cNvSpPr>
                  <a:spLocks noChangeArrowheads="1"/>
                </p:cNvSpPr>
                <p:nvPr/>
              </p:nvSpPr>
              <p:spPr bwMode="auto">
                <a:xfrm>
                  <a:off x="768" y="2640"/>
                  <a:ext cx="245" cy="25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 eaLnBrk="1" hangingPunct="1"/>
                  <a:r>
                    <a:rPr lang="en-US" altLang="ko-KR" sz="1400"/>
                    <a:t>S</a:t>
                  </a:r>
                  <a:r>
                    <a:rPr lang="en-US" altLang="ko-KR" sz="1400" baseline="-25000"/>
                    <a:t>3</a:t>
                  </a:r>
                </a:p>
              </p:txBody>
            </p:sp>
            <p:sp>
              <p:nvSpPr>
                <p:cNvPr id="17" name="Oval 6"/>
                <p:cNvSpPr>
                  <a:spLocks noChangeArrowheads="1"/>
                </p:cNvSpPr>
                <p:nvPr/>
              </p:nvSpPr>
              <p:spPr bwMode="auto">
                <a:xfrm>
                  <a:off x="1632" y="2976"/>
                  <a:ext cx="245" cy="25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 eaLnBrk="1" hangingPunct="1"/>
                  <a:r>
                    <a:rPr lang="en-US" altLang="ko-KR" sz="1400"/>
                    <a:t>S</a:t>
                  </a:r>
                  <a:r>
                    <a:rPr lang="en-US" altLang="ko-KR" sz="1400" baseline="-25000"/>
                    <a:t>4</a:t>
                  </a:r>
                </a:p>
              </p:txBody>
            </p:sp>
            <p:sp>
              <p:nvSpPr>
                <p:cNvPr id="18" name="Oval 7"/>
                <p:cNvSpPr>
                  <a:spLocks noChangeArrowheads="1"/>
                </p:cNvSpPr>
                <p:nvPr/>
              </p:nvSpPr>
              <p:spPr bwMode="auto">
                <a:xfrm>
                  <a:off x="1056" y="3408"/>
                  <a:ext cx="245" cy="25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 eaLnBrk="1" hangingPunct="1"/>
                  <a:r>
                    <a:rPr lang="en-US" altLang="ko-KR" sz="1400"/>
                    <a:t>S</a:t>
                  </a:r>
                  <a:r>
                    <a:rPr lang="en-US" altLang="ko-KR" sz="1400" baseline="-25000"/>
                    <a:t>5</a:t>
                  </a:r>
                </a:p>
              </p:txBody>
            </p:sp>
            <p:sp>
              <p:nvSpPr>
                <p:cNvPr id="19" name="Oval 8"/>
                <p:cNvSpPr>
                  <a:spLocks noChangeArrowheads="1"/>
                </p:cNvSpPr>
                <p:nvPr/>
              </p:nvSpPr>
              <p:spPr bwMode="auto">
                <a:xfrm>
                  <a:off x="2016" y="3600"/>
                  <a:ext cx="245" cy="25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 eaLnBrk="1" hangingPunct="1"/>
                  <a:r>
                    <a:rPr lang="en-US" altLang="ko-KR" sz="1400"/>
                    <a:t>S</a:t>
                  </a:r>
                  <a:r>
                    <a:rPr lang="en-US" altLang="ko-KR" sz="1400" baseline="-25000"/>
                    <a:t>6</a:t>
                  </a:r>
                </a:p>
              </p:txBody>
            </p:sp>
            <p:sp>
              <p:nvSpPr>
                <p:cNvPr id="20" name="Oval 9"/>
                <p:cNvSpPr>
                  <a:spLocks noChangeArrowheads="1"/>
                </p:cNvSpPr>
                <p:nvPr/>
              </p:nvSpPr>
              <p:spPr bwMode="auto">
                <a:xfrm>
                  <a:off x="768" y="2016"/>
                  <a:ext cx="245" cy="25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 eaLnBrk="1" hangingPunct="1"/>
                  <a:r>
                    <a:rPr lang="en-US" altLang="ko-KR" sz="1400" dirty="0"/>
                    <a:t>S</a:t>
                  </a:r>
                  <a:r>
                    <a:rPr lang="en-US" altLang="ko-KR" sz="1400" baseline="-25000" dirty="0"/>
                    <a:t>1</a:t>
                  </a:r>
                </a:p>
              </p:txBody>
            </p:sp>
            <p:cxnSp>
              <p:nvCxnSpPr>
                <p:cNvPr id="21" name="AutoShape 10"/>
                <p:cNvCxnSpPr>
                  <a:cxnSpLocks noChangeShapeType="1"/>
                  <a:stCxn id="20" idx="6"/>
                  <a:endCxn id="15" idx="2"/>
                </p:cNvCxnSpPr>
                <p:nvPr/>
              </p:nvCxnSpPr>
              <p:spPr bwMode="auto">
                <a:xfrm>
                  <a:off x="1013" y="2142"/>
                  <a:ext cx="379" cy="24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" name="AutoShape 11"/>
                <p:cNvCxnSpPr>
                  <a:cxnSpLocks noChangeShapeType="1"/>
                  <a:stCxn id="15" idx="4"/>
                  <a:endCxn id="17" idx="0"/>
                </p:cNvCxnSpPr>
                <p:nvPr/>
              </p:nvCxnSpPr>
              <p:spPr bwMode="auto">
                <a:xfrm>
                  <a:off x="1515" y="2508"/>
                  <a:ext cx="240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" name="AutoShape 12"/>
                <p:cNvCxnSpPr>
                  <a:cxnSpLocks noChangeShapeType="1"/>
                  <a:stCxn id="16" idx="6"/>
                  <a:endCxn id="17" idx="1"/>
                </p:cNvCxnSpPr>
                <p:nvPr/>
              </p:nvCxnSpPr>
              <p:spPr bwMode="auto">
                <a:xfrm>
                  <a:off x="1013" y="2766"/>
                  <a:ext cx="655" cy="247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" name="AutoShape 13"/>
                <p:cNvCxnSpPr>
                  <a:cxnSpLocks noChangeShapeType="1"/>
                  <a:stCxn id="17" idx="3"/>
                  <a:endCxn id="18" idx="7"/>
                </p:cNvCxnSpPr>
                <p:nvPr/>
              </p:nvCxnSpPr>
              <p:spPr bwMode="auto">
                <a:xfrm flipH="1">
                  <a:off x="1265" y="3191"/>
                  <a:ext cx="403" cy="25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" name="AutoShape 14"/>
                <p:cNvCxnSpPr>
                  <a:cxnSpLocks noChangeShapeType="1"/>
                  <a:stCxn id="17" idx="5"/>
                  <a:endCxn id="19" idx="1"/>
                </p:cNvCxnSpPr>
                <p:nvPr/>
              </p:nvCxnSpPr>
              <p:spPr bwMode="auto">
                <a:xfrm>
                  <a:off x="1841" y="3191"/>
                  <a:ext cx="211" cy="44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200" y="2153"/>
                  <a:ext cx="11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 eaLnBrk="1" hangingPunct="1"/>
                  <a:endParaRPr lang="ko-KR" altLang="ko-KR" sz="1400"/>
                </a:p>
              </p:txBody>
            </p:sp>
            <p:sp>
              <p:nvSpPr>
                <p:cNvPr id="2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296" y="2736"/>
                  <a:ext cx="18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 eaLnBrk="1" hangingPunct="1"/>
                  <a:r>
                    <a:rPr lang="en-US" altLang="ko-KR" sz="1400" dirty="0"/>
                    <a:t>2</a:t>
                  </a:r>
                </a:p>
              </p:txBody>
            </p:sp>
            <p:sp>
              <p:nvSpPr>
                <p:cNvPr id="2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344" y="3168"/>
                  <a:ext cx="18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 eaLnBrk="1" hangingPunct="1"/>
                  <a:r>
                    <a:rPr lang="en-US" altLang="ko-KR" sz="1400"/>
                    <a:t>2</a:t>
                  </a:r>
                </a:p>
              </p:txBody>
            </p:sp>
          </p:grpSp>
          <p:sp>
            <p:nvSpPr>
              <p:cNvPr id="29" name="Text Box 23"/>
              <p:cNvSpPr txBox="1">
                <a:spLocks noChangeArrowheads="1"/>
              </p:cNvSpPr>
              <p:nvPr/>
            </p:nvSpPr>
            <p:spPr bwMode="auto">
              <a:xfrm>
                <a:off x="617538" y="5561609"/>
                <a:ext cx="2295525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dirty="0"/>
                  <a:t>Dependence graph with latencies</a:t>
                </a: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2097237" y="3569650"/>
              <a:ext cx="2904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400" dirty="0"/>
                <a:t>1</a:t>
              </a:r>
            </a:p>
          </p:txBody>
        </p:sp>
        <p:sp>
          <p:nvSpPr>
            <p:cNvPr id="35" name="Text Box 16"/>
            <p:cNvSpPr txBox="1">
              <a:spLocks noChangeArrowheads="1"/>
            </p:cNvSpPr>
            <p:nvPr/>
          </p:nvSpPr>
          <p:spPr bwMode="auto">
            <a:xfrm>
              <a:off x="2812849" y="4277312"/>
              <a:ext cx="2904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400" dirty="0"/>
                <a:t>1</a:t>
              </a:r>
            </a:p>
          </p:txBody>
        </p:sp>
        <p:sp>
          <p:nvSpPr>
            <p:cNvPr id="36" name="Text Box 16"/>
            <p:cNvSpPr txBox="1">
              <a:spLocks noChangeArrowheads="1"/>
            </p:cNvSpPr>
            <p:nvPr/>
          </p:nvSpPr>
          <p:spPr bwMode="auto">
            <a:xfrm>
              <a:off x="3206125" y="5131551"/>
              <a:ext cx="2904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4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192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908" y="947872"/>
            <a:ext cx="10733557" cy="5305146"/>
          </a:xfrm>
        </p:spPr>
        <p:txBody>
          <a:bodyPr/>
          <a:lstStyle/>
          <a:p>
            <a:pPr marL="298123" indent="-285750">
              <a:buFont typeface="Wingdings" panose="05000000000000000000" pitchFamily="2" charset="2"/>
              <a:buChar char="Ø"/>
            </a:pPr>
            <a:r>
              <a:rPr lang="en-US" altLang="ko-KR" sz="1600" dirty="0" err="1" smtClean="0"/>
              <a:t>LStart</a:t>
            </a:r>
            <a:r>
              <a:rPr lang="en-US" altLang="ko-KR" sz="1600" dirty="0" smtClean="0"/>
              <a:t> </a:t>
            </a:r>
            <a:r>
              <a:rPr lang="zh-CN" altLang="en-US" sz="1600" dirty="0" smtClean="0"/>
              <a:t>计算：</a:t>
            </a:r>
            <a:endParaRPr lang="en-US" altLang="zh-CN" sz="1600" dirty="0"/>
          </a:p>
          <a:p>
            <a:pPr marL="811600" lvl="1" indent="-285750">
              <a:buClr>
                <a:srgbClr val="4545A5"/>
              </a:buClr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Trebuchet MS" panose="020B0603020202020204" pitchFamily="34" charset="0"/>
              </a:rPr>
              <a:t>The latest start time Si can be scheduled </a:t>
            </a:r>
            <a:r>
              <a:rPr lang="en-US" altLang="ko-KR" sz="1400" dirty="0" err="1">
                <a:latin typeface="Trebuchet MS" panose="020B0603020202020204" pitchFamily="34" charset="0"/>
              </a:rPr>
              <a:t>s.t.</a:t>
            </a:r>
            <a:r>
              <a:rPr lang="en-US" altLang="ko-KR" sz="1400" dirty="0">
                <a:latin typeface="Trebuchet MS" panose="020B0603020202020204" pitchFamily="34" charset="0"/>
              </a:rPr>
              <a:t> the schedule length is not increased beyond infinite resource schedule 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length</a:t>
            </a:r>
            <a:r>
              <a:rPr lang="en-US" altLang="zh-CN" sz="1400" dirty="0" smtClean="0">
                <a:latin typeface="Trebuchet MS" panose="020B0603020202020204" pitchFamily="34" charset="0"/>
              </a:rPr>
              <a:t>.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endParaRPr lang="en-US" altLang="zh-CN" sz="1400" dirty="0" smtClean="0">
              <a:latin typeface="Trebuchet MS" panose="020B0603020202020204" pitchFamily="34" charset="0"/>
            </a:endParaRPr>
          </a:p>
          <a:p>
            <a:endParaRPr lang="en-US" altLang="zh-CN" dirty="0" smtClean="0"/>
          </a:p>
          <a:p>
            <a:pPr lvl="1" indent="0">
              <a:buNone/>
            </a:pPr>
            <a:endParaRPr lang="en-US" altLang="zh-CN" dirty="0" smtClean="0"/>
          </a:p>
          <a:p>
            <a:pPr marL="298123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 indent="0"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副标题 1"/>
          <p:cNvSpPr>
            <a:spLocks noGrp="1"/>
          </p:cNvSpPr>
          <p:nvPr>
            <p:ph type="subTitle" idx="1"/>
          </p:nvPr>
        </p:nvSpPr>
        <p:spPr>
          <a:xfrm>
            <a:off x="309726" y="258669"/>
            <a:ext cx="10740640" cy="655731"/>
          </a:xfrm>
        </p:spPr>
        <p:txBody>
          <a:bodyPr/>
          <a:lstStyle/>
          <a:p>
            <a:pPr algn="ctr"/>
            <a:r>
              <a:rPr lang="en-US" altLang="zh-CN" dirty="0" smtClean="0"/>
              <a:t>Computing the </a:t>
            </a:r>
            <a:r>
              <a:rPr lang="en-US" altLang="zh-CN" dirty="0" err="1" smtClean="0"/>
              <a:t>Lstart</a:t>
            </a:r>
            <a:endParaRPr lang="zh-CN" altLang="en-US" dirty="0"/>
          </a:p>
        </p:txBody>
      </p:sp>
      <p:grpSp>
        <p:nvGrpSpPr>
          <p:cNvPr id="33" name="Group 19"/>
          <p:cNvGrpSpPr>
            <a:grpSpLocks/>
          </p:cNvGrpSpPr>
          <p:nvPr/>
        </p:nvGrpSpPr>
        <p:grpSpPr bwMode="auto">
          <a:xfrm>
            <a:off x="1547783" y="1884363"/>
            <a:ext cx="8264525" cy="1231900"/>
            <a:chOff x="753" y="960"/>
            <a:chExt cx="5206" cy="776"/>
          </a:xfrm>
        </p:grpSpPr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1706" y="960"/>
              <a:ext cx="4253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dirty="0"/>
                <a:t>Max  (</a:t>
              </a:r>
              <a:r>
                <a:rPr lang="en-US" altLang="ko-KR" sz="2000" dirty="0" err="1"/>
                <a:t>Estart</a:t>
              </a:r>
              <a:r>
                <a:rPr lang="en-US" altLang="ko-KR" sz="2000" dirty="0"/>
                <a:t>[S</a:t>
              </a:r>
              <a:r>
                <a:rPr lang="en-US" altLang="ko-KR" sz="2000" baseline="-25000" dirty="0"/>
                <a:t>n</a:t>
              </a:r>
              <a:r>
                <a:rPr lang="en-US" altLang="ko-KR" sz="2000" dirty="0"/>
                <a:t>])			      if S</a:t>
              </a:r>
              <a:r>
                <a:rPr lang="en-US" altLang="ko-KR" sz="2000" baseline="-25000" dirty="0"/>
                <a:t>n</a:t>
              </a:r>
              <a:r>
                <a:rPr lang="en-US" altLang="ko-KR" sz="2000" dirty="0"/>
                <a:t> is a leaf</a:t>
              </a:r>
            </a:p>
            <a:p>
              <a:pPr eaLnBrk="1" hangingPunct="1">
                <a:lnSpc>
                  <a:spcPct val="50000"/>
                </a:lnSpc>
              </a:pPr>
              <a:endParaRPr lang="en-US" altLang="ko-KR" sz="1200" dirty="0"/>
            </a:p>
            <a:p>
              <a:pPr eaLnBrk="1" hangingPunct="1">
                <a:lnSpc>
                  <a:spcPct val="50000"/>
                </a:lnSpc>
              </a:pPr>
              <a:r>
                <a:rPr lang="en-US" altLang="ko-KR" sz="1200" dirty="0" err="1"/>
                <a:t>Sn</a:t>
              </a:r>
              <a:r>
                <a:rPr lang="en-US" altLang="ko-KR" sz="1200" dirty="0" err="1">
                  <a:sym typeface="Symbol" panose="05050102010706020507" pitchFamily="18" charset="2"/>
                </a:rPr>
                <a:t>All</a:t>
              </a:r>
              <a:endParaRPr lang="en-US" altLang="ko-KR" sz="1200" dirty="0"/>
            </a:p>
            <a:p>
              <a:pPr eaLnBrk="1" hangingPunct="1">
                <a:lnSpc>
                  <a:spcPct val="50000"/>
                </a:lnSpc>
              </a:pPr>
              <a:endParaRPr lang="en-US" altLang="ko-KR" sz="2000" dirty="0"/>
            </a:p>
            <a:p>
              <a:pPr eaLnBrk="1" hangingPunct="1"/>
              <a:r>
                <a:rPr lang="en-US" altLang="ko-KR" sz="2000" dirty="0"/>
                <a:t> Min  (</a:t>
              </a:r>
              <a:r>
                <a:rPr lang="en-US" altLang="ko-KR" sz="2000" dirty="0" err="1"/>
                <a:t>Lstart</a:t>
              </a:r>
              <a:r>
                <a:rPr lang="en-US" altLang="ko-KR" sz="2000" dirty="0"/>
                <a:t>[S</a:t>
              </a:r>
              <a:r>
                <a:rPr lang="en-US" altLang="ko-KR" sz="2000" baseline="-25000" dirty="0"/>
                <a:t>m</a:t>
              </a:r>
              <a:r>
                <a:rPr lang="en-US" altLang="ko-KR" sz="2000" dirty="0"/>
                <a:t>] - Latency[</a:t>
              </a:r>
              <a:r>
                <a:rPr lang="en-US" altLang="ko-KR" sz="2000" dirty="0" err="1"/>
                <a:t>S</a:t>
              </a:r>
              <a:r>
                <a:rPr lang="en-US" altLang="ko-KR" sz="2000" baseline="-25000" dirty="0" err="1"/>
                <a:t>n</a:t>
              </a:r>
              <a:r>
                <a:rPr lang="en-US" altLang="ko-KR" sz="2000" dirty="0" err="1"/>
                <a:t>,S</a:t>
              </a:r>
              <a:r>
                <a:rPr lang="en-US" altLang="ko-KR" sz="2000" baseline="-25000" dirty="0" err="1"/>
                <a:t>m</a:t>
              </a:r>
              <a:r>
                <a:rPr lang="en-US" altLang="ko-KR" sz="2000" dirty="0"/>
                <a:t>])               otherwise</a:t>
              </a:r>
            </a:p>
            <a:p>
              <a:pPr eaLnBrk="1" hangingPunct="1"/>
              <a:r>
                <a:rPr lang="en-US" altLang="ko-KR" sz="1200" dirty="0" err="1"/>
                <a:t>S</a:t>
              </a:r>
              <a:r>
                <a:rPr lang="en-US" altLang="ko-KR" sz="1200" baseline="-25000" dirty="0" err="1"/>
                <a:t>m</a:t>
              </a:r>
              <a:r>
                <a:rPr lang="en-US" altLang="ko-KR" sz="1200" dirty="0" err="1">
                  <a:sym typeface="Symbol" panose="05050102010706020507" pitchFamily="18" charset="2"/>
                </a:rPr>
                <a:t>Succ</a:t>
              </a:r>
              <a:r>
                <a:rPr lang="en-US" altLang="ko-KR" sz="1200" dirty="0">
                  <a:sym typeface="Symbol" panose="05050102010706020507" pitchFamily="18" charset="2"/>
                </a:rPr>
                <a:t>(S</a:t>
              </a:r>
              <a:r>
                <a:rPr lang="en-US" altLang="ko-KR" sz="1200" baseline="-25000" dirty="0">
                  <a:sym typeface="Symbol" panose="05050102010706020507" pitchFamily="18" charset="2"/>
                </a:rPr>
                <a:t>n</a:t>
              </a:r>
              <a:r>
                <a:rPr lang="en-US" altLang="ko-KR" sz="1200" dirty="0">
                  <a:sym typeface="Symbol" panose="05050102010706020507" pitchFamily="18" charset="2"/>
                </a:rPr>
                <a:t>)</a:t>
              </a:r>
              <a:endParaRPr lang="en-US" altLang="ko-KR" sz="1200" dirty="0"/>
            </a:p>
          </p:txBody>
        </p:sp>
        <p:sp>
          <p:nvSpPr>
            <p:cNvPr id="39" name="AutoShape 21"/>
            <p:cNvSpPr>
              <a:spLocks/>
            </p:cNvSpPr>
            <p:nvPr/>
          </p:nvSpPr>
          <p:spPr bwMode="auto">
            <a:xfrm>
              <a:off x="1632" y="1004"/>
              <a:ext cx="96" cy="576"/>
            </a:xfrm>
            <a:prstGeom prst="leftBrace">
              <a:avLst>
                <a:gd name="adj1" fmla="val 50000"/>
                <a:gd name="adj2" fmla="val 4861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753" y="1165"/>
              <a:ext cx="9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/>
                <a:t>Lstart[S</a:t>
              </a:r>
              <a:r>
                <a:rPr lang="en-US" altLang="ko-KR" sz="2000" baseline="-25000"/>
                <a:t>n</a:t>
              </a:r>
              <a:r>
                <a:rPr lang="en-US" altLang="ko-KR" sz="2000"/>
                <a:t>] =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077883" y="3251328"/>
            <a:ext cx="2489200" cy="2930744"/>
            <a:chOff x="1211407" y="3499375"/>
            <a:chExt cx="2489200" cy="2930744"/>
          </a:xfrm>
        </p:grpSpPr>
        <p:grpSp>
          <p:nvGrpSpPr>
            <p:cNvPr id="42" name="组合 41"/>
            <p:cNvGrpSpPr/>
            <p:nvPr/>
          </p:nvGrpSpPr>
          <p:grpSpPr>
            <a:xfrm>
              <a:off x="1211407" y="3499375"/>
              <a:ext cx="2489200" cy="2930744"/>
              <a:chOff x="617538" y="3277196"/>
              <a:chExt cx="2489200" cy="2930744"/>
            </a:xfrm>
          </p:grpSpPr>
          <p:grpSp>
            <p:nvGrpSpPr>
              <p:cNvPr id="46" name="Group 3"/>
              <p:cNvGrpSpPr>
                <a:grpSpLocks/>
              </p:cNvGrpSpPr>
              <p:nvPr/>
            </p:nvGrpSpPr>
            <p:grpSpPr bwMode="auto">
              <a:xfrm>
                <a:off x="982663" y="3277196"/>
                <a:ext cx="2124075" cy="2481263"/>
                <a:chOff x="768" y="2016"/>
                <a:chExt cx="1493" cy="1836"/>
              </a:xfrm>
            </p:grpSpPr>
            <p:sp>
              <p:nvSpPr>
                <p:cNvPr id="48" name="Oval 4"/>
                <p:cNvSpPr>
                  <a:spLocks noChangeArrowheads="1"/>
                </p:cNvSpPr>
                <p:nvPr/>
              </p:nvSpPr>
              <p:spPr bwMode="auto">
                <a:xfrm>
                  <a:off x="1392" y="2256"/>
                  <a:ext cx="245" cy="25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 eaLnBrk="1" hangingPunct="1"/>
                  <a:r>
                    <a:rPr lang="en-US" altLang="ko-KR" sz="1400" dirty="0"/>
                    <a:t>S</a:t>
                  </a:r>
                  <a:r>
                    <a:rPr lang="en-US" altLang="ko-KR" sz="1400" baseline="-25000" dirty="0"/>
                    <a:t>2</a:t>
                  </a:r>
                </a:p>
              </p:txBody>
            </p:sp>
            <p:sp>
              <p:nvSpPr>
                <p:cNvPr id="49" name="Oval 5"/>
                <p:cNvSpPr>
                  <a:spLocks noChangeArrowheads="1"/>
                </p:cNvSpPr>
                <p:nvPr/>
              </p:nvSpPr>
              <p:spPr bwMode="auto">
                <a:xfrm>
                  <a:off x="768" y="2640"/>
                  <a:ext cx="245" cy="25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 eaLnBrk="1" hangingPunct="1"/>
                  <a:r>
                    <a:rPr lang="en-US" altLang="ko-KR" sz="1400"/>
                    <a:t>S</a:t>
                  </a:r>
                  <a:r>
                    <a:rPr lang="en-US" altLang="ko-KR" sz="1400" baseline="-25000"/>
                    <a:t>3</a:t>
                  </a:r>
                </a:p>
              </p:txBody>
            </p:sp>
            <p:sp>
              <p:nvSpPr>
                <p:cNvPr id="50" name="Oval 6"/>
                <p:cNvSpPr>
                  <a:spLocks noChangeArrowheads="1"/>
                </p:cNvSpPr>
                <p:nvPr/>
              </p:nvSpPr>
              <p:spPr bwMode="auto">
                <a:xfrm>
                  <a:off x="1632" y="2976"/>
                  <a:ext cx="245" cy="25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 eaLnBrk="1" hangingPunct="1"/>
                  <a:r>
                    <a:rPr lang="en-US" altLang="ko-KR" sz="1400"/>
                    <a:t>S</a:t>
                  </a:r>
                  <a:r>
                    <a:rPr lang="en-US" altLang="ko-KR" sz="1400" baseline="-25000"/>
                    <a:t>4</a:t>
                  </a:r>
                </a:p>
              </p:txBody>
            </p:sp>
            <p:sp>
              <p:nvSpPr>
                <p:cNvPr id="51" name="Oval 7"/>
                <p:cNvSpPr>
                  <a:spLocks noChangeArrowheads="1"/>
                </p:cNvSpPr>
                <p:nvPr/>
              </p:nvSpPr>
              <p:spPr bwMode="auto">
                <a:xfrm>
                  <a:off x="1056" y="3408"/>
                  <a:ext cx="245" cy="25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 eaLnBrk="1" hangingPunct="1"/>
                  <a:r>
                    <a:rPr lang="en-US" altLang="ko-KR" sz="1400"/>
                    <a:t>S</a:t>
                  </a:r>
                  <a:r>
                    <a:rPr lang="en-US" altLang="ko-KR" sz="1400" baseline="-25000"/>
                    <a:t>5</a:t>
                  </a:r>
                </a:p>
              </p:txBody>
            </p:sp>
            <p:sp>
              <p:nvSpPr>
                <p:cNvPr id="52" name="Oval 8"/>
                <p:cNvSpPr>
                  <a:spLocks noChangeArrowheads="1"/>
                </p:cNvSpPr>
                <p:nvPr/>
              </p:nvSpPr>
              <p:spPr bwMode="auto">
                <a:xfrm>
                  <a:off x="2016" y="3600"/>
                  <a:ext cx="245" cy="25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 eaLnBrk="1" hangingPunct="1"/>
                  <a:r>
                    <a:rPr lang="en-US" altLang="ko-KR" sz="1400"/>
                    <a:t>S</a:t>
                  </a:r>
                  <a:r>
                    <a:rPr lang="en-US" altLang="ko-KR" sz="1400" baseline="-25000"/>
                    <a:t>6</a:t>
                  </a:r>
                </a:p>
              </p:txBody>
            </p:sp>
            <p:sp>
              <p:nvSpPr>
                <p:cNvPr id="53" name="Oval 9"/>
                <p:cNvSpPr>
                  <a:spLocks noChangeArrowheads="1"/>
                </p:cNvSpPr>
                <p:nvPr/>
              </p:nvSpPr>
              <p:spPr bwMode="auto">
                <a:xfrm>
                  <a:off x="768" y="2016"/>
                  <a:ext cx="245" cy="25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 eaLnBrk="1" hangingPunct="1"/>
                  <a:r>
                    <a:rPr lang="en-US" altLang="ko-KR" sz="1400" dirty="0"/>
                    <a:t>S</a:t>
                  </a:r>
                  <a:r>
                    <a:rPr lang="en-US" altLang="ko-KR" sz="1400" baseline="-25000" dirty="0"/>
                    <a:t>1</a:t>
                  </a:r>
                </a:p>
              </p:txBody>
            </p:sp>
            <p:cxnSp>
              <p:nvCxnSpPr>
                <p:cNvPr id="54" name="AutoShape 10"/>
                <p:cNvCxnSpPr>
                  <a:cxnSpLocks noChangeShapeType="1"/>
                  <a:stCxn id="53" idx="6"/>
                  <a:endCxn id="48" idx="2"/>
                </p:cNvCxnSpPr>
                <p:nvPr/>
              </p:nvCxnSpPr>
              <p:spPr bwMode="auto">
                <a:xfrm>
                  <a:off x="1013" y="2142"/>
                  <a:ext cx="379" cy="24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5" name="AutoShape 11"/>
                <p:cNvCxnSpPr>
                  <a:cxnSpLocks noChangeShapeType="1"/>
                  <a:stCxn id="48" idx="4"/>
                  <a:endCxn id="50" idx="0"/>
                </p:cNvCxnSpPr>
                <p:nvPr/>
              </p:nvCxnSpPr>
              <p:spPr bwMode="auto">
                <a:xfrm>
                  <a:off x="1515" y="2508"/>
                  <a:ext cx="240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6" name="AutoShape 12"/>
                <p:cNvCxnSpPr>
                  <a:cxnSpLocks noChangeShapeType="1"/>
                  <a:stCxn id="49" idx="6"/>
                  <a:endCxn id="50" idx="1"/>
                </p:cNvCxnSpPr>
                <p:nvPr/>
              </p:nvCxnSpPr>
              <p:spPr bwMode="auto">
                <a:xfrm>
                  <a:off x="1013" y="2766"/>
                  <a:ext cx="655" cy="247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7" name="AutoShape 13"/>
                <p:cNvCxnSpPr>
                  <a:cxnSpLocks noChangeShapeType="1"/>
                  <a:stCxn id="50" idx="3"/>
                  <a:endCxn id="51" idx="7"/>
                </p:cNvCxnSpPr>
                <p:nvPr/>
              </p:nvCxnSpPr>
              <p:spPr bwMode="auto">
                <a:xfrm flipH="1">
                  <a:off x="1265" y="3191"/>
                  <a:ext cx="403" cy="25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8" name="AutoShape 14"/>
                <p:cNvCxnSpPr>
                  <a:cxnSpLocks noChangeShapeType="1"/>
                  <a:stCxn id="50" idx="5"/>
                  <a:endCxn id="52" idx="1"/>
                </p:cNvCxnSpPr>
                <p:nvPr/>
              </p:nvCxnSpPr>
              <p:spPr bwMode="auto">
                <a:xfrm>
                  <a:off x="1841" y="3191"/>
                  <a:ext cx="211" cy="44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200" y="2153"/>
                  <a:ext cx="11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 eaLnBrk="1" hangingPunct="1"/>
                  <a:endParaRPr lang="ko-KR" altLang="ko-KR" sz="1400"/>
                </a:p>
              </p:txBody>
            </p:sp>
            <p:sp>
              <p:nvSpPr>
                <p:cNvPr id="6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296" y="2736"/>
                  <a:ext cx="18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 eaLnBrk="1" hangingPunct="1"/>
                  <a:r>
                    <a:rPr lang="en-US" altLang="ko-KR" sz="1400" dirty="0"/>
                    <a:t>2</a:t>
                  </a:r>
                </a:p>
              </p:txBody>
            </p:sp>
            <p:sp>
              <p:nvSpPr>
                <p:cNvPr id="6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344" y="3168"/>
                  <a:ext cx="18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Trebuchet MS" panose="020B0603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 eaLnBrk="1" hangingPunct="1"/>
                  <a:r>
                    <a:rPr lang="en-US" altLang="ko-KR" sz="1400"/>
                    <a:t>2</a:t>
                  </a:r>
                </a:p>
              </p:txBody>
            </p:sp>
          </p:grpSp>
          <p:sp>
            <p:nvSpPr>
              <p:cNvPr id="47" name="Text Box 23"/>
              <p:cNvSpPr txBox="1">
                <a:spLocks noChangeArrowheads="1"/>
              </p:cNvSpPr>
              <p:nvPr/>
            </p:nvSpPr>
            <p:spPr bwMode="auto">
              <a:xfrm>
                <a:off x="617538" y="5561609"/>
                <a:ext cx="2295525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dirty="0"/>
                  <a:t>Dependence graph with latencies</a:t>
                </a:r>
              </a:p>
            </p:txBody>
          </p:sp>
        </p:grpSp>
        <p:sp>
          <p:nvSpPr>
            <p:cNvPr id="43" name="Text Box 16"/>
            <p:cNvSpPr txBox="1">
              <a:spLocks noChangeArrowheads="1"/>
            </p:cNvSpPr>
            <p:nvPr/>
          </p:nvSpPr>
          <p:spPr bwMode="auto">
            <a:xfrm>
              <a:off x="2097237" y="3569650"/>
              <a:ext cx="2904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400" dirty="0"/>
                <a:t>1</a:t>
              </a:r>
            </a:p>
          </p:txBody>
        </p:sp>
        <p:sp>
          <p:nvSpPr>
            <p:cNvPr id="44" name="Text Box 16"/>
            <p:cNvSpPr txBox="1">
              <a:spLocks noChangeArrowheads="1"/>
            </p:cNvSpPr>
            <p:nvPr/>
          </p:nvSpPr>
          <p:spPr bwMode="auto">
            <a:xfrm>
              <a:off x="2812849" y="4277312"/>
              <a:ext cx="2904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400" dirty="0"/>
                <a:t>1</a:t>
              </a:r>
            </a:p>
          </p:txBody>
        </p:sp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>
              <a:off x="3206125" y="5131551"/>
              <a:ext cx="2904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400" dirty="0"/>
                <a:t>1</a:t>
              </a:r>
            </a:p>
          </p:txBody>
        </p:sp>
      </p:grp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5934812" y="3465966"/>
            <a:ext cx="3975805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ko-KR" dirty="0" err="1"/>
              <a:t>Lstart</a:t>
            </a:r>
            <a:r>
              <a:rPr lang="en-US" altLang="ko-KR" dirty="0"/>
              <a:t>[S6] = </a:t>
            </a:r>
            <a:r>
              <a:rPr lang="en-US" altLang="ko-KR" dirty="0" err="1"/>
              <a:t>Estart</a:t>
            </a:r>
            <a:r>
              <a:rPr lang="en-US" altLang="ko-KR" dirty="0"/>
              <a:t> (S</a:t>
            </a:r>
            <a:r>
              <a:rPr lang="en-US" altLang="ko-KR" baseline="-25000" dirty="0"/>
              <a:t>5</a:t>
            </a:r>
            <a:r>
              <a:rPr lang="en-US" altLang="ko-KR" dirty="0"/>
              <a:t>) = 4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ko-KR" dirty="0" err="1"/>
              <a:t>Lstart</a:t>
            </a:r>
            <a:r>
              <a:rPr lang="en-US" altLang="ko-KR" dirty="0"/>
              <a:t>[S</a:t>
            </a:r>
            <a:r>
              <a:rPr lang="en-US" altLang="ko-KR" baseline="-25000" dirty="0"/>
              <a:t>5</a:t>
            </a:r>
            <a:r>
              <a:rPr lang="en-US" altLang="ko-KR" dirty="0"/>
              <a:t>] = </a:t>
            </a:r>
            <a:r>
              <a:rPr lang="en-US" altLang="ko-KR" dirty="0" err="1"/>
              <a:t>Estart</a:t>
            </a:r>
            <a:r>
              <a:rPr lang="en-US" altLang="ko-KR" dirty="0"/>
              <a:t> (S</a:t>
            </a:r>
            <a:r>
              <a:rPr lang="en-US" altLang="ko-KR" baseline="-25000" dirty="0"/>
              <a:t>5</a:t>
            </a:r>
            <a:r>
              <a:rPr lang="en-US" altLang="ko-KR" dirty="0"/>
              <a:t>) = 4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ko-KR" dirty="0" err="1"/>
              <a:t>Lstart</a:t>
            </a:r>
            <a:r>
              <a:rPr lang="en-US" altLang="ko-KR" dirty="0"/>
              <a:t>[S</a:t>
            </a:r>
            <a:r>
              <a:rPr lang="en-US" altLang="ko-KR" baseline="-25000" dirty="0"/>
              <a:t>4</a:t>
            </a:r>
            <a:r>
              <a:rPr lang="en-US" altLang="ko-KR" dirty="0"/>
              <a:t>] = min(4-1,4-2) = 2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ko-KR" dirty="0" err="1"/>
              <a:t>Lstart</a:t>
            </a:r>
            <a:r>
              <a:rPr lang="en-US" altLang="ko-KR" dirty="0"/>
              <a:t>[S</a:t>
            </a:r>
            <a:r>
              <a:rPr lang="en-US" altLang="ko-KR" baseline="-25000" dirty="0"/>
              <a:t>3</a:t>
            </a:r>
            <a:r>
              <a:rPr lang="en-US" altLang="ko-KR" dirty="0"/>
              <a:t>] = 2-2 = 0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ko-KR" dirty="0" err="1"/>
              <a:t>Lstart</a:t>
            </a:r>
            <a:r>
              <a:rPr lang="en-US" altLang="ko-KR" dirty="0"/>
              <a:t>[S</a:t>
            </a:r>
            <a:r>
              <a:rPr lang="en-US" altLang="ko-KR" baseline="-25000" dirty="0"/>
              <a:t>2</a:t>
            </a:r>
            <a:r>
              <a:rPr lang="en-US" altLang="ko-KR" dirty="0"/>
              <a:t>] = 2-1 = 1</a:t>
            </a:r>
          </a:p>
          <a:p>
            <a:pPr eaLnBrk="1" hangingPunct="1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ko-KR" dirty="0" err="1"/>
              <a:t>Lstart</a:t>
            </a:r>
            <a:r>
              <a:rPr lang="en-US" altLang="ko-KR" dirty="0"/>
              <a:t>[S</a:t>
            </a:r>
            <a:r>
              <a:rPr lang="en-US" altLang="ko-KR" baseline="-25000" dirty="0"/>
              <a:t>1</a:t>
            </a:r>
            <a:r>
              <a:rPr lang="en-US" altLang="ko-KR" dirty="0"/>
              <a:t>] = 1-1 = 0</a:t>
            </a:r>
          </a:p>
        </p:txBody>
      </p:sp>
    </p:spTree>
    <p:extLst>
      <p:ext uri="{BB962C8B-B14F-4D97-AF65-F5344CB8AC3E}">
        <p14:creationId xmlns:p14="http://schemas.microsoft.com/office/powerpoint/2010/main" val="246706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D83681D-12EE-844E-8C09-E767231D8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2638" y="1628905"/>
            <a:ext cx="10156694" cy="478013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 smtClean="0"/>
              <a:t>基本概念</a:t>
            </a:r>
            <a:endParaRPr lang="en-US" altLang="zh-CN" b="1" dirty="0"/>
          </a:p>
          <a:p>
            <a:pPr>
              <a:lnSpc>
                <a:spcPct val="200000"/>
              </a:lnSpc>
              <a:buFont typeface="+mj-lt"/>
              <a:buAutoNum type="arabicPeriod" startAt="2"/>
            </a:pPr>
            <a:r>
              <a:rPr lang="zh-CN" altLang="en-US" b="1" dirty="0" smtClean="0"/>
              <a:t>算法实现</a:t>
            </a:r>
            <a:endParaRPr lang="en-US" altLang="zh-CN" b="1" dirty="0"/>
          </a:p>
          <a:p>
            <a:pPr marL="357187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Pre-Scheduling</a:t>
            </a:r>
            <a:endParaRPr lang="en-US" altLang="zh-CN" sz="1400" dirty="0"/>
          </a:p>
          <a:p>
            <a:pPr marL="357187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smtClean="0"/>
              <a:t>List-Scheduling</a:t>
            </a:r>
          </a:p>
          <a:p>
            <a:pPr>
              <a:lnSpc>
                <a:spcPct val="200000"/>
              </a:lnSpc>
              <a:buFont typeface="+mj-lt"/>
              <a:buAutoNum type="arabicPeriod" startAt="3"/>
            </a:pPr>
            <a:r>
              <a:rPr lang="en-US" altLang="zh-CN" b="1" dirty="0" smtClean="0"/>
              <a:t>Q&amp;A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222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Selecting nodes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1523654" y="1299622"/>
            <a:ext cx="10733557" cy="4690459"/>
          </a:xfrm>
        </p:spPr>
        <p:txBody>
          <a:bodyPr/>
          <a:lstStyle/>
          <a:p>
            <a:pPr marL="457200" indent="-457200"/>
            <a:r>
              <a:rPr lang="en-US" altLang="ko-KR" dirty="0" err="1">
                <a:latin typeface="Trebuchet MS" panose="020B0603020202020204" pitchFamily="34" charset="0"/>
              </a:rPr>
              <a:t>CurTime</a:t>
            </a:r>
            <a:r>
              <a:rPr lang="en-US" altLang="ko-KR" dirty="0">
                <a:latin typeface="Trebuchet MS" panose="020B0603020202020204" pitchFamily="34" charset="0"/>
              </a:rPr>
              <a:t> </a:t>
            </a:r>
            <a:r>
              <a:rPr lang="en-US" altLang="ko-KR" dirty="0">
                <a:latin typeface="Trebuchet MS" panose="020B0603020202020204" pitchFamily="34" charset="0"/>
                <a:sym typeface="Wingdings" panose="05000000000000000000" pitchFamily="2" charset="2"/>
              </a:rPr>
              <a:t></a:t>
            </a:r>
            <a:r>
              <a:rPr lang="en-US" altLang="ko-KR" dirty="0">
                <a:latin typeface="Trebuchet MS" panose="020B0603020202020204" pitchFamily="34" charset="0"/>
              </a:rPr>
              <a:t> 0; Sched </a:t>
            </a:r>
            <a:r>
              <a:rPr lang="en-US" altLang="ko-KR" dirty="0">
                <a:latin typeface="Trebuchet MS" panose="020B0603020202020204" pitchFamily="34" charset="0"/>
                <a:sym typeface="Wingdings" panose="05000000000000000000" pitchFamily="2" charset="2"/>
              </a:rPr>
              <a:t></a:t>
            </a:r>
            <a:r>
              <a:rPr lang="en-US" altLang="ko-KR" dirty="0">
                <a:latin typeface="Trebuchet MS" panose="020B0603020202020204" pitchFamily="34" charset="0"/>
              </a:rPr>
              <a:t> </a:t>
            </a: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; </a:t>
            </a:r>
            <a:r>
              <a:rPr lang="en-US" altLang="ko-KR" dirty="0" err="1">
                <a:latin typeface="Trebuchet MS" panose="020B0603020202020204" pitchFamily="34" charset="0"/>
              </a:rPr>
              <a:t>Cands</a:t>
            </a:r>
            <a:r>
              <a:rPr lang="en-US" altLang="ko-KR" dirty="0">
                <a:latin typeface="Trebuchet MS" panose="020B0603020202020204" pitchFamily="34" charset="0"/>
              </a:rPr>
              <a:t> </a:t>
            </a:r>
            <a:r>
              <a:rPr lang="en-US" altLang="ko-KR" dirty="0">
                <a:latin typeface="Trebuchet MS" panose="020B0603020202020204" pitchFamily="34" charset="0"/>
                <a:sym typeface="Wingdings" panose="05000000000000000000" pitchFamily="2" charset="2"/>
              </a:rPr>
              <a:t></a:t>
            </a:r>
            <a:r>
              <a:rPr lang="en-US" altLang="ko-KR" dirty="0">
                <a:latin typeface="Trebuchet MS" panose="020B0603020202020204" pitchFamily="34" charset="0"/>
              </a:rPr>
              <a:t> roots; </a:t>
            </a:r>
          </a:p>
          <a:p>
            <a:pPr marL="457200" indent="-457200"/>
            <a:r>
              <a:rPr lang="en-US" altLang="ko-KR" dirty="0">
                <a:latin typeface="Trebuchet MS" panose="020B0603020202020204" pitchFamily="34" charset="0"/>
              </a:rPr>
              <a:t>While </a:t>
            </a:r>
            <a:r>
              <a:rPr lang="en-US" altLang="ko-KR" dirty="0" err="1">
                <a:latin typeface="Trebuchet MS" panose="020B0603020202020204" pitchFamily="34" charset="0"/>
              </a:rPr>
              <a:t>Cands</a:t>
            </a:r>
            <a:r>
              <a:rPr lang="en-US" altLang="ko-KR" dirty="0">
                <a:latin typeface="Trebuchet MS" panose="020B0603020202020204" pitchFamily="34" charset="0"/>
              </a:rPr>
              <a:t> </a:t>
            </a: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</a:t>
            </a:r>
            <a:r>
              <a:rPr lang="en-US" altLang="ko-KR" dirty="0">
                <a:latin typeface="Trebuchet MS" panose="020B0603020202020204" pitchFamily="34" charset="0"/>
              </a:rPr>
              <a:t> </a:t>
            </a: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 {</a:t>
            </a:r>
          </a:p>
          <a:p>
            <a:pPr marL="457200" indent="-457200"/>
            <a:r>
              <a:rPr lang="en-US" altLang="ko-KR" sz="1600" dirty="0">
                <a:latin typeface="Trebuchet MS" panose="020B0603020202020204" pitchFamily="34" charset="0"/>
              </a:rPr>
              <a:t>	Compute </a:t>
            </a:r>
            <a:r>
              <a:rPr lang="en-US" altLang="ko-KR" sz="1600" dirty="0" err="1">
                <a:latin typeface="Trebuchet MS" panose="020B0603020202020204" pitchFamily="34" charset="0"/>
              </a:rPr>
              <a:t>Estart</a:t>
            </a:r>
            <a:r>
              <a:rPr lang="en-US" altLang="ko-KR" sz="1600" dirty="0">
                <a:latin typeface="Trebuchet MS" panose="020B0603020202020204" pitchFamily="34" charset="0"/>
              </a:rPr>
              <a:t> and </a:t>
            </a:r>
            <a:r>
              <a:rPr lang="en-US" altLang="ko-KR" sz="1600" dirty="0" err="1">
                <a:latin typeface="Trebuchet MS" panose="020B0603020202020204" pitchFamily="34" charset="0"/>
              </a:rPr>
              <a:t>Lstart</a:t>
            </a:r>
            <a:r>
              <a:rPr lang="en-US" altLang="ko-KR" sz="1600" dirty="0">
                <a:latin typeface="Trebuchet MS" panose="020B0603020202020204" pitchFamily="34" charset="0"/>
              </a:rPr>
              <a:t>;</a:t>
            </a:r>
            <a:endParaRPr lang="en-US" altLang="ko-KR" sz="1600" dirty="0">
              <a:latin typeface="Trebuchet MS" panose="020B0603020202020204" pitchFamily="34" charset="0"/>
              <a:sym typeface="Symbol" panose="05050102010706020507" pitchFamily="18" charset="2"/>
            </a:endParaRPr>
          </a:p>
          <a:p>
            <a:pPr marL="838200" lvl="1" indent="-381000">
              <a:lnSpc>
                <a:spcPct val="100000"/>
              </a:lnSpc>
              <a:buNone/>
            </a:pPr>
            <a:r>
              <a:rPr lang="en-US" altLang="ko-KR" sz="1600" dirty="0" err="1">
                <a:latin typeface="Trebuchet MS" panose="020B0603020202020204" pitchFamily="34" charset="0"/>
                <a:sym typeface="Symbol" panose="05050102010706020507" pitchFamily="18" charset="2"/>
              </a:rPr>
              <a:t>Mcands</a:t>
            </a: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  <a:sym typeface="Wingdings" panose="05000000000000000000" pitchFamily="2" charset="2"/>
              </a:rPr>
              <a:t></a:t>
            </a: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 a set of all nodes </a:t>
            </a:r>
            <a:r>
              <a:rPr lang="en-US" altLang="ko-KR" sz="1600" dirty="0" err="1">
                <a:latin typeface="Trebuchet MS" panose="020B0603020202020204" pitchFamily="34" charset="0"/>
                <a:sym typeface="Symbol" panose="05050102010706020507" pitchFamily="18" charset="2"/>
              </a:rPr>
              <a:t>S</a:t>
            </a:r>
            <a:r>
              <a:rPr lang="en-US" altLang="ko-KR" sz="1600" baseline="-25000" dirty="0" err="1">
                <a:latin typeface="Trebuchet MS" panose="020B0603020202020204" pitchFamily="34" charset="0"/>
                <a:sym typeface="Symbol" panose="05050102010706020507" pitchFamily="18" charset="2"/>
              </a:rPr>
              <a:t>j</a:t>
            </a: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 from </a:t>
            </a:r>
            <a:r>
              <a:rPr lang="en-US" altLang="ko-KR" sz="1600" dirty="0" err="1">
                <a:latin typeface="Trebuchet MS" panose="020B0603020202020204" pitchFamily="34" charset="0"/>
                <a:sym typeface="Symbol" panose="05050102010706020507" pitchFamily="18" charset="2"/>
              </a:rPr>
              <a:t>Cands</a:t>
            </a: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 such that</a:t>
            </a:r>
          </a:p>
          <a:p>
            <a:pPr marL="1295400" lvl="2" indent="-381000">
              <a:lnSpc>
                <a:spcPct val="100000"/>
              </a:lnSpc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Estart</a:t>
            </a: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[</a:t>
            </a:r>
            <a:r>
              <a:rPr lang="en-US" altLang="ko-KR" sz="1600" dirty="0" err="1">
                <a:latin typeface="Trebuchet MS" panose="020B0603020202020204" pitchFamily="34" charset="0"/>
                <a:sym typeface="Symbol" panose="05050102010706020507" pitchFamily="18" charset="2"/>
              </a:rPr>
              <a:t>S</a:t>
            </a:r>
            <a:r>
              <a:rPr lang="en-US" altLang="ko-KR" sz="1600" baseline="-25000" dirty="0" err="1">
                <a:latin typeface="Trebuchet MS" panose="020B0603020202020204" pitchFamily="34" charset="0"/>
                <a:sym typeface="Symbol" panose="05050102010706020507" pitchFamily="18" charset="2"/>
              </a:rPr>
              <a:t>j</a:t>
            </a: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]  </a:t>
            </a:r>
            <a:r>
              <a:rPr lang="en-US" altLang="ko-KR" sz="1600" dirty="0" err="1">
                <a:latin typeface="Trebuchet MS" panose="020B0603020202020204" pitchFamily="34" charset="0"/>
                <a:sym typeface="Symbol" panose="05050102010706020507" pitchFamily="18" charset="2"/>
              </a:rPr>
              <a:t>CurTime</a:t>
            </a: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 and no conflict to resource;</a:t>
            </a:r>
          </a:p>
          <a:p>
            <a:pPr marL="838200" lvl="1" indent="-381000">
              <a:lnSpc>
                <a:spcPct val="100000"/>
              </a:lnSpc>
              <a:buNone/>
            </a:pPr>
            <a:r>
              <a:rPr lang="en-US" altLang="ko-KR" sz="1600" dirty="0" err="1">
                <a:latin typeface="Trebuchet MS" panose="020B0603020202020204" pitchFamily="34" charset="0"/>
                <a:sym typeface="Symbol" panose="05050102010706020507" pitchFamily="18" charset="2"/>
              </a:rPr>
              <a:t>Ecands</a:t>
            </a: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  <a:sym typeface="Wingdings" panose="05000000000000000000" pitchFamily="2" charset="2"/>
              </a:rPr>
              <a:t></a:t>
            </a: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 a set of all nodes </a:t>
            </a:r>
            <a:r>
              <a:rPr lang="en-US" altLang="ko-KR" sz="1600" dirty="0" err="1">
                <a:latin typeface="Trebuchet MS" panose="020B0603020202020204" pitchFamily="34" charset="0"/>
                <a:sym typeface="Symbol" panose="05050102010706020507" pitchFamily="18" charset="2"/>
              </a:rPr>
              <a:t>S</a:t>
            </a:r>
            <a:r>
              <a:rPr lang="en-US" altLang="ko-KR" sz="1600" baseline="-25000" dirty="0" err="1">
                <a:latin typeface="Trebuchet MS" panose="020B0603020202020204" pitchFamily="34" charset="0"/>
                <a:sym typeface="Symbol" panose="05050102010706020507" pitchFamily="18" charset="2"/>
              </a:rPr>
              <a:t>j</a:t>
            </a: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 from </a:t>
            </a:r>
            <a:r>
              <a:rPr lang="en-US" altLang="ko-KR" sz="1600" dirty="0" err="1">
                <a:latin typeface="Trebuchet MS" panose="020B0603020202020204" pitchFamily="34" charset="0"/>
                <a:sym typeface="Symbol" panose="05050102010706020507" pitchFamily="18" charset="2"/>
              </a:rPr>
              <a:t>Mcands</a:t>
            </a: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 such that</a:t>
            </a:r>
          </a:p>
          <a:p>
            <a:pPr marL="1295400" lvl="2" indent="-381000">
              <a:lnSpc>
                <a:spcPct val="100000"/>
              </a:lnSpc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Lstart</a:t>
            </a: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[</a:t>
            </a:r>
            <a:r>
              <a:rPr lang="en-US" altLang="ko-KR" sz="1600" dirty="0" err="1">
                <a:latin typeface="Trebuchet MS" panose="020B0603020202020204" pitchFamily="34" charset="0"/>
                <a:sym typeface="Symbol" panose="05050102010706020507" pitchFamily="18" charset="2"/>
              </a:rPr>
              <a:t>S</a:t>
            </a:r>
            <a:r>
              <a:rPr lang="en-US" altLang="ko-KR" sz="1600" baseline="-25000" dirty="0" err="1">
                <a:latin typeface="Trebuchet MS" panose="020B0603020202020204" pitchFamily="34" charset="0"/>
                <a:sym typeface="Symbol" panose="05050102010706020507" pitchFamily="18" charset="2"/>
              </a:rPr>
              <a:t>j</a:t>
            </a: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]  </a:t>
            </a:r>
            <a:r>
              <a:rPr lang="en-US" altLang="ko-KR" sz="1600" dirty="0" err="1">
                <a:latin typeface="Trebuchet MS" panose="020B0603020202020204" pitchFamily="34" charset="0"/>
              </a:rPr>
              <a:t>Lstart</a:t>
            </a: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[S</a:t>
            </a:r>
            <a:r>
              <a:rPr lang="en-US" altLang="ko-KR" sz="1600" baseline="-25000" dirty="0">
                <a:latin typeface="Trebuchet MS" panose="020B0603020202020204" pitchFamily="34" charset="0"/>
                <a:sym typeface="Symbol" panose="05050102010706020507" pitchFamily="18" charset="2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] for any other nodes S</a:t>
            </a:r>
            <a:r>
              <a:rPr lang="en-US" altLang="ko-KR" sz="1600" baseline="-25000" dirty="0">
                <a:latin typeface="Trebuchet MS" panose="020B0603020202020204" pitchFamily="34" charset="0"/>
                <a:sym typeface="Symbol" panose="05050102010706020507" pitchFamily="18" charset="2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 in </a:t>
            </a:r>
            <a:r>
              <a:rPr lang="en-US" altLang="ko-KR" sz="1600" dirty="0" err="1">
                <a:latin typeface="Trebuchet MS" panose="020B0603020202020204" pitchFamily="34" charset="0"/>
                <a:sym typeface="Symbol" panose="05050102010706020507" pitchFamily="18" charset="2"/>
              </a:rPr>
              <a:t>Cands</a:t>
            </a: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;</a:t>
            </a:r>
          </a:p>
          <a:p>
            <a:pPr marL="838200" lvl="1" indent="-381000">
              <a:lnSpc>
                <a:spcPct val="1000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If </a:t>
            </a:r>
            <a:r>
              <a:rPr lang="en-US" altLang="ko-KR" sz="1600" dirty="0" err="1">
                <a:latin typeface="Trebuchet MS" panose="020B0603020202020204" pitchFamily="34" charset="0"/>
                <a:sym typeface="Symbol" panose="05050102010706020507" pitchFamily="18" charset="2"/>
              </a:rPr>
              <a:t>Ecands</a:t>
            </a: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  , then select a node </a:t>
            </a:r>
            <a:r>
              <a:rPr lang="en-US" altLang="ko-KR" sz="1600" dirty="0" err="1">
                <a:latin typeface="Trebuchet MS" panose="020B0603020202020204" pitchFamily="34" charset="0"/>
                <a:sym typeface="Symbol" panose="05050102010706020507" pitchFamily="18" charset="2"/>
              </a:rPr>
              <a:t>S</a:t>
            </a:r>
            <a:r>
              <a:rPr lang="en-US" altLang="ko-KR" sz="1600" baseline="-25000" dirty="0" err="1">
                <a:latin typeface="Trebuchet MS" panose="020B0603020202020204" pitchFamily="34" charset="0"/>
                <a:sym typeface="Symbol" panose="05050102010706020507" pitchFamily="18" charset="2"/>
              </a:rPr>
              <a:t>k</a:t>
            </a: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 from </a:t>
            </a:r>
            <a:r>
              <a:rPr lang="en-US" altLang="ko-KR" sz="1600" dirty="0" err="1">
                <a:latin typeface="Trebuchet MS" panose="020B0603020202020204" pitchFamily="34" charset="0"/>
                <a:sym typeface="Symbol" panose="05050102010706020507" pitchFamily="18" charset="2"/>
              </a:rPr>
              <a:t>Ecands</a:t>
            </a: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;</a:t>
            </a:r>
          </a:p>
          <a:p>
            <a:pPr marL="838200" lvl="1" indent="-381000">
              <a:lnSpc>
                <a:spcPct val="1000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Else </a:t>
            </a:r>
            <a:r>
              <a:rPr lang="en-US" altLang="ko-KR" sz="1600" dirty="0" err="1">
                <a:latin typeface="Trebuchet MS" panose="020B0603020202020204" pitchFamily="34" charset="0"/>
                <a:sym typeface="Symbol" panose="05050102010706020507" pitchFamily="18" charset="2"/>
              </a:rPr>
              <a:t>CurTime</a:t>
            </a: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 = </a:t>
            </a:r>
            <a:r>
              <a:rPr lang="en-US" altLang="ko-KR" sz="1600" dirty="0" err="1">
                <a:latin typeface="Trebuchet MS" panose="020B0603020202020204" pitchFamily="34" charset="0"/>
                <a:sym typeface="Symbol" panose="05050102010706020507" pitchFamily="18" charset="2"/>
              </a:rPr>
              <a:t>CurTime</a:t>
            </a: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 + 1 and continue;</a:t>
            </a:r>
          </a:p>
          <a:p>
            <a:pPr marL="838200" lvl="1" indent="-381000">
              <a:lnSpc>
                <a:spcPct val="1000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Delete the node from </a:t>
            </a:r>
            <a:r>
              <a:rPr lang="en-US" altLang="ko-KR" sz="1600" dirty="0" err="1">
                <a:latin typeface="Trebuchet MS" panose="020B0603020202020204" pitchFamily="34" charset="0"/>
                <a:sym typeface="Symbol" panose="05050102010706020507" pitchFamily="18" charset="2"/>
              </a:rPr>
              <a:t>Cands</a:t>
            </a: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 and add it to Sched;</a:t>
            </a:r>
          </a:p>
          <a:p>
            <a:pPr marL="838200" lvl="1" indent="-381000">
              <a:lnSpc>
                <a:spcPct val="1000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For each successor S</a:t>
            </a:r>
            <a:r>
              <a:rPr lang="en-US" altLang="ko-KR" sz="1600" baseline="-25000" dirty="0">
                <a:latin typeface="Trebuchet MS" panose="020B0603020202020204" pitchFamily="34" charset="0"/>
                <a:sym typeface="Symbol" panose="05050102010706020507" pitchFamily="18" charset="2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 of </a:t>
            </a:r>
            <a:r>
              <a:rPr lang="en-US" altLang="ko-KR" sz="1600" dirty="0" err="1">
                <a:latin typeface="Trebuchet MS" panose="020B0603020202020204" pitchFamily="34" charset="0"/>
                <a:sym typeface="Symbol" panose="05050102010706020507" pitchFamily="18" charset="2"/>
              </a:rPr>
              <a:t>S</a:t>
            </a:r>
            <a:r>
              <a:rPr lang="en-US" altLang="ko-KR" sz="1600" baseline="-25000" dirty="0" err="1">
                <a:latin typeface="Trebuchet MS" panose="020B0603020202020204" pitchFamily="34" charset="0"/>
                <a:sym typeface="Symbol" panose="05050102010706020507" pitchFamily="18" charset="2"/>
              </a:rPr>
              <a:t>k</a:t>
            </a:r>
            <a:r>
              <a:rPr lang="en-US" altLang="ko-KR" sz="1600" dirty="0">
                <a:latin typeface="Trebuchet MS" panose="020B0603020202020204" pitchFamily="34" charset="0"/>
                <a:sym typeface="Symbol" panose="05050102010706020507" pitchFamily="18" charset="2"/>
              </a:rPr>
              <a:t> {</a:t>
            </a:r>
          </a:p>
          <a:p>
            <a:pPr marL="1295400" lvl="2" indent="-381000">
              <a:lnSpc>
                <a:spcPct val="100000"/>
              </a:lnSpc>
              <a:buNone/>
            </a:pPr>
            <a:r>
              <a:rPr lang="en-US" altLang="ko-KR" sz="1400" dirty="0">
                <a:latin typeface="Trebuchet MS" panose="020B0603020202020204" pitchFamily="34" charset="0"/>
                <a:sym typeface="Symbol" panose="05050102010706020507" pitchFamily="18" charset="2"/>
              </a:rPr>
              <a:t>If all the predecessors of S</a:t>
            </a:r>
            <a:r>
              <a:rPr lang="en-US" altLang="ko-KR" sz="1400" baseline="-25000" dirty="0">
                <a:latin typeface="Trebuchet MS" panose="020B0603020202020204" pitchFamily="34" charset="0"/>
                <a:sym typeface="Symbol" panose="05050102010706020507" pitchFamily="18" charset="2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sym typeface="Symbol" panose="05050102010706020507" pitchFamily="18" charset="2"/>
              </a:rPr>
              <a:t> are already in Sched, then</a:t>
            </a:r>
          </a:p>
          <a:p>
            <a:pPr marL="1752600" lvl="3" indent="-381000">
              <a:lnSpc>
                <a:spcPct val="100000"/>
              </a:lnSpc>
              <a:buNone/>
            </a:pPr>
            <a:r>
              <a:rPr lang="en-US" altLang="ko-KR" sz="1400" dirty="0">
                <a:latin typeface="Trebuchet MS" panose="020B0603020202020204" pitchFamily="34" charset="0"/>
                <a:sym typeface="Symbol" panose="05050102010706020507" pitchFamily="18" charset="2"/>
              </a:rPr>
              <a:t>add S</a:t>
            </a:r>
            <a:r>
              <a:rPr lang="en-US" altLang="ko-KR" sz="1400" baseline="-25000" dirty="0">
                <a:latin typeface="Trebuchet MS" panose="020B0603020202020204" pitchFamily="34" charset="0"/>
                <a:sym typeface="Symbol" panose="05050102010706020507" pitchFamily="18" charset="2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sym typeface="Symbol" panose="05050102010706020507" pitchFamily="18" charset="2"/>
              </a:rPr>
              <a:t> to </a:t>
            </a:r>
            <a:r>
              <a:rPr lang="en-US" altLang="ko-KR" sz="1400" dirty="0" err="1">
                <a:latin typeface="Trebuchet MS" panose="020B0603020202020204" pitchFamily="34" charset="0"/>
                <a:sym typeface="Symbol" panose="05050102010706020507" pitchFamily="18" charset="2"/>
              </a:rPr>
              <a:t>Cands</a:t>
            </a:r>
            <a:r>
              <a:rPr lang="en-US" altLang="ko-KR" sz="1400" dirty="0">
                <a:latin typeface="Trebuchet MS" panose="020B0603020202020204" pitchFamily="34" charset="0"/>
                <a:sym typeface="Symbol" panose="05050102010706020507" pitchFamily="18" charset="2"/>
              </a:rPr>
              <a:t>;</a:t>
            </a:r>
          </a:p>
          <a:p>
            <a:pPr marL="838200" lvl="1" indent="-381000">
              <a:lnSpc>
                <a:spcPct val="1000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  <a:sym typeface="Wingdings" panose="05000000000000000000" pitchFamily="2" charset="2"/>
              </a:rPr>
              <a:t>}</a:t>
            </a:r>
          </a:p>
          <a:p>
            <a:pPr marL="457200" indent="-457200"/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}</a:t>
            </a:r>
          </a:p>
          <a:p>
            <a:pPr marL="457200" indent="-457200"/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Print nodes in Sched in the order they were added.</a:t>
            </a:r>
          </a:p>
          <a:p>
            <a:endParaRPr lang="zh-CN" altLang="en-US" dirty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455988" y="1551588"/>
            <a:ext cx="4552950" cy="401638"/>
            <a:chOff x="2467" y="905"/>
            <a:chExt cx="2868" cy="253"/>
          </a:xfrm>
        </p:grpSpPr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3203" y="966"/>
              <a:ext cx="21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400" i="1">
                  <a:solidFill>
                    <a:srgbClr val="009999"/>
                  </a:solidFill>
                </a:rPr>
                <a:t>a queue of nodes already scheduled</a:t>
              </a: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2467" y="905"/>
              <a:ext cx="736" cy="167"/>
            </a:xfrm>
            <a:custGeom>
              <a:avLst/>
              <a:gdLst>
                <a:gd name="T0" fmla="*/ 0 w 448"/>
                <a:gd name="T1" fmla="*/ 0 h 112"/>
                <a:gd name="T2" fmla="*/ 80 w 448"/>
                <a:gd name="T3" fmla="*/ 74 h 112"/>
                <a:gd name="T4" fmla="*/ 448 w 448"/>
                <a:gd name="T5" fmla="*/ 112 h 112"/>
                <a:gd name="T6" fmla="*/ 0 60000 65536"/>
                <a:gd name="T7" fmla="*/ 0 60000 65536"/>
                <a:gd name="T8" fmla="*/ 0 60000 65536"/>
                <a:gd name="T9" fmla="*/ 0 w 448"/>
                <a:gd name="T10" fmla="*/ 0 h 112"/>
                <a:gd name="T11" fmla="*/ 448 w 448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8" h="112">
                  <a:moveTo>
                    <a:pt x="0" y="0"/>
                  </a:moveTo>
                  <a:cubicBezTo>
                    <a:pt x="2" y="27"/>
                    <a:pt x="5" y="55"/>
                    <a:pt x="80" y="74"/>
                  </a:cubicBezTo>
                  <a:cubicBezTo>
                    <a:pt x="155" y="93"/>
                    <a:pt x="301" y="102"/>
                    <a:pt x="448" y="112"/>
                  </a:cubicBezTo>
                </a:path>
              </a:pathLst>
            </a:custGeom>
            <a:noFill/>
            <a:ln w="9525" cap="sq">
              <a:solidFill>
                <a:srgbClr val="009999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776788" y="1800824"/>
            <a:ext cx="3384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r>
              <a:rPr lang="en-US" altLang="ko-KR" sz="1400" i="1" dirty="0">
                <a:solidFill>
                  <a:srgbClr val="009999"/>
                </a:solidFill>
              </a:rPr>
              <a:t>a queue of nodes already scheduled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203429" y="695279"/>
            <a:ext cx="253206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r>
              <a:rPr lang="en-US" altLang="ko-KR" sz="1400" dirty="0">
                <a:solidFill>
                  <a:srgbClr val="009999"/>
                </a:solidFill>
              </a:rPr>
              <a:t>a </a:t>
            </a:r>
            <a:r>
              <a:rPr lang="en-US" altLang="ko-KR" sz="1400" i="1" dirty="0">
                <a:solidFill>
                  <a:srgbClr val="009999"/>
                </a:solidFill>
              </a:rPr>
              <a:t>set of candidate nodes currently considered to be scheduled</a:t>
            </a:r>
          </a:p>
        </p:txBody>
      </p:sp>
      <p:sp>
        <p:nvSpPr>
          <p:cNvPr id="12" name="Freeform 15"/>
          <p:cNvSpPr>
            <a:spLocks/>
          </p:cNvSpPr>
          <p:nvPr/>
        </p:nvSpPr>
        <p:spPr bwMode="auto">
          <a:xfrm>
            <a:off x="4679430" y="860380"/>
            <a:ext cx="1566863" cy="384175"/>
          </a:xfrm>
          <a:custGeom>
            <a:avLst/>
            <a:gdLst>
              <a:gd name="T0" fmla="*/ 0 w 581"/>
              <a:gd name="T1" fmla="*/ 271 h 216"/>
              <a:gd name="T2" fmla="*/ 54 w 581"/>
              <a:gd name="T3" fmla="*/ 103 h 216"/>
              <a:gd name="T4" fmla="*/ 231 w 581"/>
              <a:gd name="T5" fmla="*/ 17 h 216"/>
              <a:gd name="T6" fmla="*/ 615 w 581"/>
              <a:gd name="T7" fmla="*/ 2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581"/>
              <a:gd name="T13" fmla="*/ 0 h 216"/>
              <a:gd name="T14" fmla="*/ 581 w 581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1" h="216">
                <a:moveTo>
                  <a:pt x="0" y="216"/>
                </a:moveTo>
                <a:cubicBezTo>
                  <a:pt x="8" y="166"/>
                  <a:pt x="17" y="116"/>
                  <a:pt x="53" y="82"/>
                </a:cubicBezTo>
                <a:cubicBezTo>
                  <a:pt x="89" y="48"/>
                  <a:pt x="130" y="26"/>
                  <a:pt x="218" y="13"/>
                </a:cubicBezTo>
                <a:cubicBezTo>
                  <a:pt x="306" y="0"/>
                  <a:pt x="443" y="1"/>
                  <a:pt x="581" y="2"/>
                </a:cubicBezTo>
              </a:path>
            </a:pathLst>
          </a:custGeom>
          <a:noFill/>
          <a:ln w="9525" cap="sq">
            <a:solidFill>
              <a:srgbClr val="0099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70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31825" y="1364104"/>
            <a:ext cx="10708234" cy="509860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000" dirty="0" smtClean="0">
                <a:latin typeface="Trebuchet MS" panose="020B0603020202020204" pitchFamily="34" charset="0"/>
                <a:ea typeface="+mn-ea"/>
              </a:rPr>
              <a:t>We have 3 FUs (</a:t>
            </a:r>
            <a:r>
              <a:rPr lang="en-US" altLang="zh-CN" sz="2000" dirty="0" smtClean="0">
                <a:latin typeface="Trebuchet MS" panose="020B0603020202020204" pitchFamily="34" charset="0"/>
                <a:ea typeface="+mn-ea"/>
              </a:rPr>
              <a:t>1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  <a:ea typeface="+mn-ea"/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  <a:latin typeface="Trebuchet MS" panose="020B0603020202020204" pitchFamily="34" charset="0"/>
                <a:ea typeface="+mn-ea"/>
              </a:rPr>
              <a:t>FU</a:t>
            </a:r>
            <a:r>
              <a:rPr lang="en-US" altLang="ko-KR" sz="2000" baseline="-25000" dirty="0" smtClean="0">
                <a:solidFill>
                  <a:srgbClr val="00B050"/>
                </a:solidFill>
                <a:latin typeface="Trebuchet MS" panose="020B0603020202020204" pitchFamily="34" charset="0"/>
                <a:ea typeface="+mn-ea"/>
              </a:rPr>
              <a:t>1</a:t>
            </a:r>
            <a:r>
              <a:rPr lang="en-US" altLang="ko-KR" sz="2000" baseline="-250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  <a:ea typeface="+mn-ea"/>
              </a:rPr>
              <a:t> </a:t>
            </a:r>
            <a:r>
              <a:rPr lang="en-US" altLang="ko-KR" sz="2000" i="1" dirty="0" smtClean="0">
                <a:latin typeface="Trebuchet MS" panose="020B0603020202020204" pitchFamily="34" charset="0"/>
                <a:ea typeface="+mn-ea"/>
              </a:rPr>
              <a:t>and 2 </a:t>
            </a:r>
            <a:r>
              <a:rPr lang="en-US" altLang="ko-KR" sz="2000" dirty="0" smtClean="0">
                <a:solidFill>
                  <a:schemeClr val="accent2"/>
                </a:solidFill>
                <a:latin typeface="Trebuchet MS" panose="020B0603020202020204" pitchFamily="34" charset="0"/>
                <a:ea typeface="+mn-ea"/>
              </a:rPr>
              <a:t>FU</a:t>
            </a:r>
            <a:r>
              <a:rPr lang="en-US" altLang="ko-KR" sz="2000" baseline="-25000" dirty="0" smtClean="0">
                <a:solidFill>
                  <a:schemeClr val="accent2"/>
                </a:solidFill>
                <a:latin typeface="Trebuchet MS" panose="020B0603020202020204" pitchFamily="34" charset="0"/>
                <a:ea typeface="+mn-ea"/>
              </a:rPr>
              <a:t>2</a:t>
            </a:r>
            <a:r>
              <a:rPr lang="en-US" altLang="ko-KR" sz="2000" i="1" dirty="0">
                <a:latin typeface="Trebuchet MS" panose="020B0603020202020204" pitchFamily="34" charset="0"/>
              </a:rPr>
              <a:t> , ExecTime</a:t>
            </a:r>
            <a:r>
              <a:rPr lang="en-US" altLang="ko-KR" sz="2000" i="1" baseline="-25000" dirty="0">
                <a:solidFill>
                  <a:srgbClr val="00B050"/>
                </a:solidFill>
                <a:latin typeface="Trebuchet MS" panose="020B0603020202020204" pitchFamily="34" charset="0"/>
              </a:rPr>
              <a:t>FU1</a:t>
            </a:r>
            <a:r>
              <a:rPr lang="en-US" altLang="ko-KR" sz="2000" i="1" dirty="0">
                <a:latin typeface="Trebuchet MS" panose="020B0603020202020204" pitchFamily="34" charset="0"/>
              </a:rPr>
              <a:t>=1, ExecTime</a:t>
            </a:r>
            <a:r>
              <a:rPr lang="en-US" altLang="ko-KR" sz="2000" i="1" baseline="-25000" dirty="0">
                <a:solidFill>
                  <a:srgbClr val="E9002F"/>
                </a:solidFill>
                <a:latin typeface="Trebuchet MS" panose="020B0603020202020204" pitchFamily="34" charset="0"/>
              </a:rPr>
              <a:t>FU2</a:t>
            </a:r>
            <a:r>
              <a:rPr lang="en-US" altLang="ko-KR" sz="2000" i="1" dirty="0">
                <a:latin typeface="Trebuchet MS" panose="020B0603020202020204" pitchFamily="34" charset="0"/>
              </a:rPr>
              <a:t>=2</a:t>
            </a:r>
            <a:r>
              <a:rPr lang="en-US" altLang="ko-KR" sz="2000" dirty="0" smtClean="0">
                <a:latin typeface="Trebuchet MS" panose="020B0603020202020204" pitchFamily="34" charset="0"/>
                <a:ea typeface="+mn-ea"/>
              </a:rPr>
              <a:t>).</a:t>
            </a:r>
          </a:p>
          <a:p>
            <a:pPr eaLnBrk="1" hangingPunct="1">
              <a:defRPr/>
            </a:pPr>
            <a:r>
              <a:rPr lang="en-US" altLang="ko-KR" sz="2000" dirty="0" smtClean="0">
                <a:latin typeface="Trebuchet MS" panose="020B0603020202020204" pitchFamily="34" charset="0"/>
                <a:ea typeface="+mn-ea"/>
              </a:rPr>
              <a:t>S</a:t>
            </a:r>
            <a:r>
              <a:rPr lang="en-US" altLang="ko-KR" sz="2000" baseline="-25000" dirty="0" smtClean="0">
                <a:latin typeface="Trebuchet MS" panose="020B0603020202020204" pitchFamily="34" charset="0"/>
                <a:ea typeface="+mn-ea"/>
              </a:rPr>
              <a:t>1</a:t>
            </a:r>
            <a:r>
              <a:rPr lang="en-US" altLang="ko-KR" sz="2000" dirty="0" smtClean="0">
                <a:latin typeface="Trebuchet MS" panose="020B0603020202020204" pitchFamily="34" charset="0"/>
                <a:ea typeface="+mn-ea"/>
              </a:rPr>
              <a:t>/S</a:t>
            </a:r>
            <a:r>
              <a:rPr lang="en-US" altLang="ko-KR" sz="2000" baseline="-25000" dirty="0" smtClean="0">
                <a:latin typeface="Trebuchet MS" panose="020B0603020202020204" pitchFamily="34" charset="0"/>
                <a:ea typeface="+mn-ea"/>
              </a:rPr>
              <a:t>6</a:t>
            </a:r>
            <a:r>
              <a:rPr lang="en-US" altLang="ko-KR" sz="2000" dirty="0" smtClean="0">
                <a:latin typeface="Trebuchet MS" panose="020B0603020202020204" pitchFamily="34" charset="0"/>
                <a:ea typeface="+mn-ea"/>
              </a:rPr>
              <a:t>/S</a:t>
            </a:r>
            <a:r>
              <a:rPr lang="en-US" altLang="ko-KR" sz="2000" baseline="-25000" dirty="0" smtClean="0">
                <a:latin typeface="Trebuchet MS" panose="020B0603020202020204" pitchFamily="34" charset="0"/>
                <a:ea typeface="+mn-ea"/>
              </a:rPr>
              <a:t>7</a:t>
            </a:r>
            <a:r>
              <a:rPr lang="en-US" altLang="ko-KR" sz="2000" dirty="0" smtClean="0">
                <a:latin typeface="Trebuchet MS" panose="020B0603020202020204" pitchFamily="34" charset="0"/>
                <a:ea typeface="+mn-ea"/>
              </a:rPr>
              <a:t> uses </a:t>
            </a:r>
            <a:r>
              <a:rPr lang="en-US" altLang="ko-KR" sz="2000" dirty="0" smtClean="0">
                <a:solidFill>
                  <a:srgbClr val="00B050"/>
                </a:solidFill>
                <a:latin typeface="Trebuchet MS" panose="020B0603020202020204" pitchFamily="34" charset="0"/>
                <a:ea typeface="+mn-ea"/>
              </a:rPr>
              <a:t>FU</a:t>
            </a:r>
            <a:r>
              <a:rPr lang="en-US" altLang="ko-KR" sz="2000" baseline="-25000" dirty="0" smtClean="0">
                <a:solidFill>
                  <a:srgbClr val="00B050"/>
                </a:solidFill>
                <a:latin typeface="Trebuchet MS" panose="020B0603020202020204" pitchFamily="34" charset="0"/>
                <a:ea typeface="+mn-ea"/>
              </a:rPr>
              <a:t>1</a:t>
            </a:r>
            <a:r>
              <a:rPr lang="en-US" altLang="ko-KR" sz="2000" dirty="0" smtClean="0">
                <a:latin typeface="Trebuchet MS" panose="020B0603020202020204" pitchFamily="34" charset="0"/>
                <a:ea typeface="+mn-ea"/>
              </a:rPr>
              <a:t>, S</a:t>
            </a:r>
            <a:r>
              <a:rPr lang="en-US" altLang="ko-KR" sz="2000" baseline="-25000" dirty="0" smtClean="0">
                <a:latin typeface="Trebuchet MS" panose="020B0603020202020204" pitchFamily="34" charset="0"/>
                <a:ea typeface="+mn-ea"/>
              </a:rPr>
              <a:t>2</a:t>
            </a:r>
            <a:r>
              <a:rPr lang="en-US" altLang="ko-KR" sz="2000" dirty="0" smtClean="0">
                <a:latin typeface="Trebuchet MS" panose="020B0603020202020204" pitchFamily="34" charset="0"/>
                <a:ea typeface="+mn-ea"/>
              </a:rPr>
              <a:t>/S</a:t>
            </a:r>
            <a:r>
              <a:rPr lang="en-US" altLang="ko-KR" sz="2000" baseline="-25000" dirty="0" smtClean="0">
                <a:latin typeface="Trebuchet MS" panose="020B0603020202020204" pitchFamily="34" charset="0"/>
                <a:ea typeface="+mn-ea"/>
              </a:rPr>
              <a:t>3</a:t>
            </a:r>
            <a:r>
              <a:rPr lang="en-US" altLang="ko-KR" sz="2000" dirty="0" smtClean="0">
                <a:latin typeface="Trebuchet MS" panose="020B0603020202020204" pitchFamily="34" charset="0"/>
                <a:ea typeface="+mn-ea"/>
              </a:rPr>
              <a:t>/S</a:t>
            </a:r>
            <a:r>
              <a:rPr lang="en-US" altLang="ko-KR" sz="2000" baseline="-25000" dirty="0" smtClean="0">
                <a:latin typeface="Trebuchet MS" panose="020B0603020202020204" pitchFamily="34" charset="0"/>
                <a:ea typeface="+mn-ea"/>
              </a:rPr>
              <a:t>4</a:t>
            </a:r>
            <a:r>
              <a:rPr lang="en-US" altLang="ko-KR" sz="2000" dirty="0" smtClean="0">
                <a:latin typeface="Trebuchet MS" panose="020B0603020202020204" pitchFamily="34" charset="0"/>
                <a:ea typeface="+mn-ea"/>
              </a:rPr>
              <a:t>/S</a:t>
            </a:r>
            <a:r>
              <a:rPr lang="en-US" altLang="ko-KR" sz="2000" baseline="-25000" dirty="0" smtClean="0">
                <a:latin typeface="Trebuchet MS" panose="020B0603020202020204" pitchFamily="34" charset="0"/>
                <a:ea typeface="+mn-ea"/>
              </a:rPr>
              <a:t>5</a:t>
            </a:r>
            <a:r>
              <a:rPr lang="en-US" altLang="ko-KR" sz="2000" dirty="0" smtClean="0">
                <a:latin typeface="Trebuchet MS" panose="020B0603020202020204" pitchFamily="34" charset="0"/>
                <a:ea typeface="+mn-ea"/>
              </a:rPr>
              <a:t> use </a:t>
            </a:r>
            <a:r>
              <a:rPr lang="en-US" altLang="ko-KR" sz="2000" dirty="0" smtClean="0">
                <a:solidFill>
                  <a:schemeClr val="accent2"/>
                </a:solidFill>
                <a:latin typeface="Trebuchet MS" panose="020B0603020202020204" pitchFamily="34" charset="0"/>
                <a:ea typeface="+mn-ea"/>
              </a:rPr>
              <a:t>FU</a:t>
            </a:r>
            <a:r>
              <a:rPr lang="en-US" altLang="ko-KR" sz="2000" baseline="-25000" dirty="0" smtClean="0">
                <a:solidFill>
                  <a:schemeClr val="accent2"/>
                </a:solidFill>
                <a:latin typeface="Trebuchet MS" panose="020B0603020202020204" pitchFamily="34" charset="0"/>
                <a:ea typeface="+mn-ea"/>
              </a:rPr>
              <a:t>2</a:t>
            </a:r>
          </a:p>
        </p:txBody>
      </p:sp>
      <p:grpSp>
        <p:nvGrpSpPr>
          <p:cNvPr id="123" name="组合 122"/>
          <p:cNvGrpSpPr/>
          <p:nvPr/>
        </p:nvGrpSpPr>
        <p:grpSpPr>
          <a:xfrm>
            <a:off x="999603" y="2412248"/>
            <a:ext cx="2125144" cy="2872254"/>
            <a:chOff x="999603" y="2412248"/>
            <a:chExt cx="2125144" cy="2872254"/>
          </a:xfrm>
        </p:grpSpPr>
        <p:sp>
          <p:nvSpPr>
            <p:cNvPr id="5" name="椭圆 4"/>
            <p:cNvSpPr/>
            <p:nvPr/>
          </p:nvSpPr>
          <p:spPr bwMode="auto">
            <a:xfrm>
              <a:off x="1818755" y="2412248"/>
              <a:ext cx="517525" cy="392580"/>
            </a:xfrm>
            <a:prstGeom prst="ellipse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tIns="46800" rIns="90000" bIns="4680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FFFFFF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ko-KR" sz="1200" baseline="-25000" dirty="0">
                  <a:solidFill>
                    <a:srgbClr val="FFFFFF"/>
                  </a:solidFill>
                  <a:sym typeface="Symbol" panose="05050102010706020507" pitchFamily="18" charset="2"/>
                </a:rPr>
                <a:t>1</a:t>
              </a:r>
              <a:endParaRPr lang="zh-CN" altLang="en-US" sz="1200" dirty="0"/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999603" y="3409343"/>
              <a:ext cx="565152" cy="392580"/>
            </a:xfrm>
            <a:prstGeom prst="ellipse">
              <a:avLst/>
            </a:prstGeom>
            <a:solidFill>
              <a:srgbClr val="E9002F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0000" tIns="46800" rIns="90000" bIns="4680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FFFFFF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ko-KR" sz="1200" baseline="-25000" dirty="0">
                  <a:solidFill>
                    <a:srgbClr val="FFFFFF"/>
                  </a:solidFill>
                  <a:sym typeface="Symbol" panose="05050102010706020507" pitchFamily="18" charset="2"/>
                </a:rPr>
                <a:t>2</a:t>
              </a:r>
              <a:endParaRPr lang="zh-CN" altLang="en-US" sz="1200" dirty="0"/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1811596" y="3467935"/>
              <a:ext cx="563306" cy="392580"/>
            </a:xfrm>
            <a:prstGeom prst="ellipse">
              <a:avLst/>
            </a:prstGeom>
            <a:solidFill>
              <a:srgbClr val="E9002F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0000" tIns="46800" rIns="90000" bIns="4680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FFFFFF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ko-KR" sz="1200" baseline="-25000" dirty="0">
                  <a:solidFill>
                    <a:srgbClr val="FFFFFF"/>
                  </a:solidFill>
                  <a:sym typeface="Symbol" panose="05050102010706020507" pitchFamily="18" charset="2"/>
                </a:rPr>
                <a:t>3</a:t>
              </a:r>
              <a:endParaRPr lang="zh-CN" altLang="en-US" sz="1200" dirty="0"/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547417" y="3004385"/>
              <a:ext cx="577329" cy="392580"/>
            </a:xfrm>
            <a:prstGeom prst="ellipse">
              <a:avLst/>
            </a:prstGeom>
            <a:solidFill>
              <a:srgbClr val="E9002F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0000" tIns="46800" rIns="90000" bIns="4680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FFFFFF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ko-KR" sz="1200" baseline="-25000" dirty="0">
                  <a:solidFill>
                    <a:srgbClr val="FFFFFF"/>
                  </a:solidFill>
                  <a:sym typeface="Symbol" panose="05050102010706020507" pitchFamily="18" charset="2"/>
                </a:rPr>
                <a:t>4</a:t>
              </a:r>
              <a:endParaRPr lang="zh-CN" altLang="en-US" sz="1200" dirty="0"/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2555355" y="3698121"/>
              <a:ext cx="569392" cy="39258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90000" tIns="46800" rIns="90000" bIns="4680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FFFFFF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ko-KR" sz="1200" baseline="-25000" dirty="0">
                  <a:solidFill>
                    <a:srgbClr val="FFFFFF"/>
                  </a:solidFill>
                  <a:sym typeface="Symbol" panose="05050102010706020507" pitchFamily="18" charset="2"/>
                </a:rPr>
                <a:t>5</a:t>
              </a:r>
              <a:endParaRPr lang="zh-CN" altLang="en-US" sz="1200" dirty="0"/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2539479" y="4375985"/>
              <a:ext cx="534468" cy="392580"/>
            </a:xfrm>
            <a:prstGeom prst="ellipse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tIns="46800" rIns="90000" bIns="4680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FFFFFF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ko-KR" sz="1200" baseline="-25000" dirty="0">
                  <a:solidFill>
                    <a:srgbClr val="FFFFFF"/>
                  </a:solidFill>
                  <a:sym typeface="Symbol" panose="05050102010706020507" pitchFamily="18" charset="2"/>
                </a:rPr>
                <a:t>6</a:t>
              </a:r>
              <a:endParaRPr lang="zh-CN" altLang="en-US" sz="1200" dirty="0"/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1811596" y="4891922"/>
              <a:ext cx="550084" cy="392580"/>
            </a:xfrm>
            <a:prstGeom prst="ellipse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tIns="46800" rIns="90000" bIns="4680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FFFFFF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ko-KR" sz="1200" baseline="-25000" dirty="0">
                  <a:solidFill>
                    <a:srgbClr val="FFFFFF"/>
                  </a:solidFill>
                  <a:sym typeface="Symbol" panose="05050102010706020507" pitchFamily="18" charset="2"/>
                </a:rPr>
                <a:t>7</a:t>
              </a:r>
              <a:endParaRPr lang="zh-CN" altLang="en-US" sz="1200" dirty="0"/>
            </a:p>
          </p:txBody>
        </p:sp>
        <p:cxnSp>
          <p:nvCxnSpPr>
            <p:cNvPr id="12" name="直接箭头连接符 17"/>
            <p:cNvCxnSpPr>
              <a:cxnSpLocks noChangeShapeType="1"/>
              <a:stCxn id="5" idx="3"/>
              <a:endCxn id="6" idx="0"/>
            </p:cNvCxnSpPr>
            <p:nvPr/>
          </p:nvCxnSpPr>
          <p:spPr bwMode="auto">
            <a:xfrm flipH="1">
              <a:off x="1282179" y="2747336"/>
              <a:ext cx="612366" cy="66200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箭头连接符 19"/>
            <p:cNvCxnSpPr>
              <a:cxnSpLocks noChangeShapeType="1"/>
              <a:stCxn id="5" idx="4"/>
              <a:endCxn id="7" idx="0"/>
            </p:cNvCxnSpPr>
            <p:nvPr/>
          </p:nvCxnSpPr>
          <p:spPr bwMode="auto">
            <a:xfrm>
              <a:off x="2077518" y="2804828"/>
              <a:ext cx="15731" cy="66310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箭头连接符 21"/>
            <p:cNvCxnSpPr>
              <a:cxnSpLocks noChangeShapeType="1"/>
              <a:stCxn id="5" idx="6"/>
              <a:endCxn id="8" idx="0"/>
            </p:cNvCxnSpPr>
            <p:nvPr/>
          </p:nvCxnSpPr>
          <p:spPr bwMode="auto">
            <a:xfrm>
              <a:off x="2336280" y="2608538"/>
              <a:ext cx="499802" cy="39584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箭头连接符 24"/>
            <p:cNvCxnSpPr>
              <a:cxnSpLocks noChangeShapeType="1"/>
              <a:stCxn id="6" idx="4"/>
              <a:endCxn id="11" idx="1"/>
            </p:cNvCxnSpPr>
            <p:nvPr/>
          </p:nvCxnSpPr>
          <p:spPr bwMode="auto">
            <a:xfrm>
              <a:off x="1282179" y="3801923"/>
              <a:ext cx="609975" cy="1147491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箭头连接符 26"/>
            <p:cNvCxnSpPr>
              <a:cxnSpLocks noChangeShapeType="1"/>
              <a:stCxn id="7" idx="4"/>
              <a:endCxn id="11" idx="0"/>
            </p:cNvCxnSpPr>
            <p:nvPr/>
          </p:nvCxnSpPr>
          <p:spPr bwMode="auto">
            <a:xfrm flipH="1">
              <a:off x="2086638" y="3860515"/>
              <a:ext cx="6611" cy="103140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箭头连接符 33"/>
            <p:cNvCxnSpPr>
              <a:cxnSpLocks noChangeShapeType="1"/>
              <a:stCxn id="8" idx="4"/>
              <a:endCxn id="9" idx="0"/>
            </p:cNvCxnSpPr>
            <p:nvPr/>
          </p:nvCxnSpPr>
          <p:spPr bwMode="auto">
            <a:xfrm>
              <a:off x="2836082" y="3396965"/>
              <a:ext cx="3969" cy="30115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接箭头连接符 35"/>
            <p:cNvCxnSpPr>
              <a:cxnSpLocks noChangeShapeType="1"/>
              <a:stCxn id="9" idx="4"/>
              <a:endCxn id="10" idx="0"/>
            </p:cNvCxnSpPr>
            <p:nvPr/>
          </p:nvCxnSpPr>
          <p:spPr bwMode="auto">
            <a:xfrm flipH="1">
              <a:off x="2806713" y="4090701"/>
              <a:ext cx="33338" cy="28528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接箭头连接符 37"/>
            <p:cNvCxnSpPr>
              <a:cxnSpLocks noChangeShapeType="1"/>
              <a:stCxn id="10" idx="4"/>
              <a:endCxn id="11" idx="6"/>
            </p:cNvCxnSpPr>
            <p:nvPr/>
          </p:nvCxnSpPr>
          <p:spPr bwMode="auto">
            <a:xfrm flipH="1">
              <a:off x="2361680" y="4768565"/>
              <a:ext cx="445033" cy="31964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36"/>
            <p:cNvSpPr txBox="1">
              <a:spLocks noChangeArrowheads="1"/>
            </p:cNvSpPr>
            <p:nvPr/>
          </p:nvSpPr>
          <p:spPr bwMode="auto">
            <a:xfrm>
              <a:off x="1564755" y="2763085"/>
              <a:ext cx="2540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1" name="Text Box 36"/>
            <p:cNvSpPr txBox="1">
              <a:spLocks noChangeArrowheads="1"/>
            </p:cNvSpPr>
            <p:nvPr/>
          </p:nvSpPr>
          <p:spPr bwMode="auto">
            <a:xfrm>
              <a:off x="2082280" y="2882147"/>
              <a:ext cx="25241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" name="Text Box 36"/>
            <p:cNvSpPr txBox="1">
              <a:spLocks noChangeArrowheads="1"/>
            </p:cNvSpPr>
            <p:nvPr/>
          </p:nvSpPr>
          <p:spPr bwMode="auto">
            <a:xfrm>
              <a:off x="2453755" y="2567822"/>
              <a:ext cx="2540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000" dirty="0" smtClean="0">
                  <a:solidFill>
                    <a:srgbClr val="0000FF"/>
                  </a:solidFill>
                </a:rPr>
                <a:t>1</a:t>
              </a:r>
              <a:endParaRPr lang="en-US" altLang="ko-KR" sz="1000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 Box 36"/>
            <p:cNvSpPr txBox="1">
              <a:spLocks noChangeArrowheads="1"/>
            </p:cNvSpPr>
            <p:nvPr/>
          </p:nvSpPr>
          <p:spPr bwMode="auto">
            <a:xfrm>
              <a:off x="1467918" y="4142622"/>
              <a:ext cx="25241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4" name="Text Box 36"/>
            <p:cNvSpPr txBox="1">
              <a:spLocks noChangeArrowheads="1"/>
            </p:cNvSpPr>
            <p:nvPr/>
          </p:nvSpPr>
          <p:spPr bwMode="auto">
            <a:xfrm>
              <a:off x="2107680" y="4036260"/>
              <a:ext cx="252413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5" name="Text Box 36"/>
            <p:cNvSpPr txBox="1">
              <a:spLocks noChangeArrowheads="1"/>
            </p:cNvSpPr>
            <p:nvPr/>
          </p:nvSpPr>
          <p:spPr bwMode="auto">
            <a:xfrm>
              <a:off x="2855926" y="3398084"/>
              <a:ext cx="252413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000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6" name="Text Box 36"/>
            <p:cNvSpPr txBox="1">
              <a:spLocks noChangeArrowheads="1"/>
            </p:cNvSpPr>
            <p:nvPr/>
          </p:nvSpPr>
          <p:spPr bwMode="auto">
            <a:xfrm>
              <a:off x="2806713" y="4098637"/>
              <a:ext cx="25241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000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2533241" y="4846912"/>
              <a:ext cx="2540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000">
                  <a:solidFill>
                    <a:srgbClr val="0000FF"/>
                  </a:solidFill>
                </a:rPr>
                <a:t>1</a:t>
              </a:r>
            </a:p>
          </p:txBody>
        </p:sp>
      </p:grp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1091358" y="5449914"/>
            <a:ext cx="25976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/>
            <a:r>
              <a:rPr lang="en-US" altLang="ko-KR" dirty="0"/>
              <a:t>Dependence graph with latencies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4148534" y="4526508"/>
            <a:ext cx="1262062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400" dirty="0" err="1"/>
              <a:t>Estart</a:t>
            </a:r>
            <a:r>
              <a:rPr lang="en-US" altLang="ko-KR" sz="1400" dirty="0"/>
              <a:t>[S</a:t>
            </a:r>
            <a:r>
              <a:rPr lang="en-US" altLang="ko-KR" sz="1400" baseline="-25000" dirty="0"/>
              <a:t>1</a:t>
            </a:r>
            <a:r>
              <a:rPr lang="en-US" altLang="ko-KR" sz="1400" dirty="0"/>
              <a:t>]=0</a:t>
            </a:r>
          </a:p>
          <a:p>
            <a:pPr eaLnBrk="1" hangingPunct="1"/>
            <a:r>
              <a:rPr lang="en-US" altLang="ko-KR" sz="1400" dirty="0" err="1"/>
              <a:t>Estart</a:t>
            </a:r>
            <a:r>
              <a:rPr lang="en-US" altLang="ko-KR" sz="1400" dirty="0"/>
              <a:t>[S</a:t>
            </a:r>
            <a:r>
              <a:rPr lang="en-US" altLang="ko-KR" sz="1400" baseline="-25000" dirty="0"/>
              <a:t>2</a:t>
            </a:r>
            <a:r>
              <a:rPr lang="en-US" altLang="ko-KR" sz="1400" dirty="0"/>
              <a:t>]=1</a:t>
            </a:r>
            <a:endParaRPr lang="en-US" altLang="ko-KR" sz="14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 sz="1400" dirty="0" err="1"/>
              <a:t>Estart</a:t>
            </a:r>
            <a:r>
              <a:rPr lang="en-US" altLang="ko-KR" sz="1400" dirty="0"/>
              <a:t> [S</a:t>
            </a:r>
            <a:r>
              <a:rPr lang="en-US" altLang="ko-KR" sz="1400" baseline="-25000" dirty="0"/>
              <a:t>3</a:t>
            </a:r>
            <a:r>
              <a:rPr lang="en-US" altLang="ko-KR" sz="1400" dirty="0"/>
              <a:t>]=1</a:t>
            </a:r>
            <a:endParaRPr lang="en-US" altLang="ko-KR" sz="1400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400" dirty="0" err="1"/>
              <a:t>Estart</a:t>
            </a:r>
            <a:r>
              <a:rPr lang="en-US" altLang="ko-KR" sz="1400" dirty="0"/>
              <a:t> [S</a:t>
            </a:r>
            <a:r>
              <a:rPr lang="en-US" altLang="ko-KR" sz="1400" baseline="-25000" dirty="0"/>
              <a:t>4</a:t>
            </a:r>
            <a:r>
              <a:rPr lang="en-US" altLang="ko-KR" sz="1400" dirty="0"/>
              <a:t>]=2</a:t>
            </a:r>
            <a:endParaRPr lang="en-US" altLang="ko-KR" sz="1400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400" dirty="0" err="1">
                <a:sym typeface="Symbol" panose="05050102010706020507" pitchFamily="18" charset="2"/>
              </a:rPr>
              <a:t>CurTime</a:t>
            </a:r>
            <a:r>
              <a:rPr lang="en-US" altLang="ko-KR" sz="1400" dirty="0">
                <a:sym typeface="Symbol" panose="05050102010706020507" pitchFamily="18" charset="2"/>
              </a:rPr>
              <a:t>=0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400" dirty="0" err="1">
                <a:sym typeface="Symbol" panose="05050102010706020507" pitchFamily="18" charset="2"/>
              </a:rPr>
              <a:t>Cands</a:t>
            </a:r>
            <a:r>
              <a:rPr lang="en-US" altLang="ko-KR" sz="1400" dirty="0">
                <a:sym typeface="Symbol" panose="05050102010706020507" pitchFamily="18" charset="2"/>
              </a:rPr>
              <a:t>={1}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400" dirty="0">
                <a:sym typeface="Symbol" panose="05050102010706020507" pitchFamily="18" charset="2"/>
              </a:rPr>
              <a:t>Sched=</a:t>
            </a:r>
          </a:p>
        </p:txBody>
      </p:sp>
      <p:grpSp>
        <p:nvGrpSpPr>
          <p:cNvPr id="30" name="Group 6"/>
          <p:cNvGrpSpPr>
            <a:grpSpLocks/>
          </p:cNvGrpSpPr>
          <p:nvPr/>
        </p:nvGrpSpPr>
        <p:grpSpPr bwMode="auto">
          <a:xfrm>
            <a:off x="4448718" y="2181498"/>
            <a:ext cx="2265362" cy="2344739"/>
            <a:chOff x="1683" y="1865"/>
            <a:chExt cx="1427" cy="1477"/>
          </a:xfrm>
        </p:grpSpPr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1683" y="1865"/>
              <a:ext cx="1427" cy="1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/>
                <a:t>Estart</a:t>
              </a:r>
              <a:r>
                <a:rPr lang="en-US" altLang="ko-KR" sz="1400" dirty="0"/>
                <a:t> [S</a:t>
              </a:r>
              <a:r>
                <a:rPr lang="en-US" altLang="ko-KR" sz="1400" baseline="-25000" dirty="0"/>
                <a:t>2</a:t>
              </a:r>
              <a:r>
                <a:rPr lang="en-US" altLang="ko-KR" sz="1400" dirty="0"/>
                <a:t>]=</a:t>
              </a:r>
              <a:r>
                <a:rPr lang="en-US" altLang="ko-KR" sz="1400" dirty="0" err="1"/>
                <a:t>Estart</a:t>
              </a:r>
              <a:r>
                <a:rPr lang="en-US" altLang="ko-KR" sz="1400" dirty="0"/>
                <a:t> [S</a:t>
              </a:r>
              <a:r>
                <a:rPr lang="en-US" altLang="ko-KR" sz="1400" baseline="-25000" dirty="0"/>
                <a:t>3</a:t>
              </a:r>
              <a:r>
                <a:rPr lang="en-US" altLang="ko-KR" sz="1400" dirty="0"/>
                <a:t>]= 1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/>
                <a:t>Estart</a:t>
              </a:r>
              <a:r>
                <a:rPr lang="en-US" altLang="ko-KR" sz="1400" dirty="0"/>
                <a:t> [S</a:t>
              </a:r>
              <a:r>
                <a:rPr lang="en-US" altLang="ko-KR" sz="1400" baseline="-25000" dirty="0"/>
                <a:t>4</a:t>
              </a:r>
              <a:r>
                <a:rPr lang="en-US" altLang="ko-KR" sz="1400" dirty="0"/>
                <a:t>]=</a:t>
              </a:r>
              <a:r>
                <a:rPr lang="en-US" altLang="ko-KR" sz="1400" dirty="0" smtClean="0"/>
                <a:t>1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1400" dirty="0" err="1" smtClean="0">
                  <a:sym typeface="Symbol" panose="05050102010706020507" pitchFamily="18" charset="2"/>
                </a:rPr>
                <a:t>Lstart</a:t>
              </a:r>
              <a:r>
                <a:rPr lang="en-US" altLang="zh-CN" sz="1400" dirty="0">
                  <a:sym typeface="Symbol" panose="05050102010706020507" pitchFamily="18" charset="2"/>
                </a:rPr>
                <a:t> </a:t>
              </a:r>
              <a:r>
                <a:rPr lang="en-US" altLang="ko-KR" sz="1400" dirty="0"/>
                <a:t>[S</a:t>
              </a:r>
              <a:r>
                <a:rPr lang="en-US" altLang="ko-KR" sz="1400" baseline="-25000" dirty="0"/>
                <a:t>4</a:t>
              </a:r>
              <a:r>
                <a:rPr lang="en-US" altLang="ko-KR" sz="1400" dirty="0" smtClean="0"/>
                <a:t>]=2</a:t>
              </a:r>
            </a:p>
            <a:p>
              <a:pPr eaLnBrk="1" hangingPunct="1"/>
              <a:r>
                <a:rPr lang="en-US" altLang="zh-CN" sz="1400" dirty="0" err="1" smtClean="0"/>
                <a:t>L</a:t>
              </a:r>
              <a:r>
                <a:rPr lang="en-US" altLang="ko-KR" sz="1400" dirty="0" err="1" smtClean="0"/>
                <a:t>start</a:t>
              </a:r>
              <a:r>
                <a:rPr lang="en-US" altLang="ko-KR" sz="1400" dirty="0" smtClean="0"/>
                <a:t> </a:t>
              </a:r>
              <a:r>
                <a:rPr lang="en-US" altLang="ko-KR" sz="1400" dirty="0"/>
                <a:t>[S</a:t>
              </a:r>
              <a:r>
                <a:rPr lang="en-US" altLang="ko-KR" sz="1400" baseline="-25000" dirty="0"/>
                <a:t>2</a:t>
              </a:r>
              <a:r>
                <a:rPr lang="en-US" altLang="ko-KR" sz="1400" dirty="0" smtClean="0"/>
                <a:t>]=</a:t>
              </a:r>
              <a:r>
                <a:rPr lang="en-US" altLang="ko-KR" sz="1400" dirty="0" err="1" smtClean="0"/>
                <a:t>Lstart</a:t>
              </a:r>
              <a:r>
                <a:rPr lang="en-US" altLang="ko-KR" sz="1400" dirty="0" smtClean="0"/>
                <a:t> </a:t>
              </a:r>
              <a:r>
                <a:rPr lang="en-US" altLang="ko-KR" sz="1400" dirty="0"/>
                <a:t>[S</a:t>
              </a:r>
              <a:r>
                <a:rPr lang="en-US" altLang="ko-KR" sz="1400" baseline="-25000" dirty="0"/>
                <a:t>3</a:t>
              </a:r>
              <a:r>
                <a:rPr lang="en-US" altLang="ko-KR" sz="1400" dirty="0"/>
                <a:t>]= </a:t>
              </a:r>
              <a:r>
                <a:rPr lang="en-US" altLang="ko-KR" sz="1400" dirty="0" smtClean="0"/>
                <a:t>4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 smtClean="0">
                  <a:sym typeface="Symbol" panose="05050102010706020507" pitchFamily="18" charset="2"/>
                </a:rPr>
                <a:t>CurTime</a:t>
              </a:r>
              <a:r>
                <a:rPr lang="en-US" altLang="ko-KR" sz="1400" dirty="0" smtClean="0">
                  <a:sym typeface="Symbol" panose="05050102010706020507" pitchFamily="18" charset="2"/>
                </a:rPr>
                <a:t>=1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 smtClean="0">
                  <a:sym typeface="Symbol" panose="05050102010706020507" pitchFamily="18" charset="2"/>
                </a:rPr>
                <a:t>Cands</a:t>
              </a:r>
              <a:r>
                <a:rPr lang="en-US" altLang="ko-KR" sz="1400" dirty="0">
                  <a:sym typeface="Symbol" panose="05050102010706020507" pitchFamily="18" charset="2"/>
                </a:rPr>
                <a:t>={2,3,4}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>
                  <a:sym typeface="Symbol" panose="05050102010706020507" pitchFamily="18" charset="2"/>
                </a:rPr>
                <a:t>Ecands</a:t>
              </a:r>
              <a:r>
                <a:rPr lang="en-US" altLang="ko-KR" sz="1400" dirty="0">
                  <a:sym typeface="Symbol" panose="05050102010706020507" pitchFamily="18" charset="2"/>
                </a:rPr>
                <a:t> ={2,3,4}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>
                  <a:sym typeface="Symbol" panose="05050102010706020507" pitchFamily="18" charset="2"/>
                </a:rPr>
                <a:t>Mcands</a:t>
              </a:r>
              <a:r>
                <a:rPr lang="en-US" altLang="ko-KR" sz="1400" dirty="0">
                  <a:sym typeface="Symbol" panose="05050102010706020507" pitchFamily="18" charset="2"/>
                </a:rPr>
                <a:t>={4}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>
                  <a:sym typeface="Symbol" panose="05050102010706020507" pitchFamily="18" charset="2"/>
                </a:rPr>
                <a:t>Sched=[1]</a:t>
              </a:r>
            </a:p>
          </p:txBody>
        </p:sp>
        <p:cxnSp>
          <p:nvCxnSpPr>
            <p:cNvPr id="32" name="AutoShape 8"/>
            <p:cNvCxnSpPr>
              <a:cxnSpLocks noChangeShapeType="1"/>
              <a:stCxn id="29" idx="0"/>
              <a:endCxn id="31" idx="2"/>
            </p:cNvCxnSpPr>
            <p:nvPr/>
          </p:nvCxnSpPr>
          <p:spPr bwMode="auto">
            <a:xfrm flipV="1">
              <a:off x="1887" y="3145"/>
              <a:ext cx="510" cy="197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5573335" y="4212938"/>
            <a:ext cx="2308759" cy="1902301"/>
            <a:chOff x="2403" y="3012"/>
            <a:chExt cx="1582" cy="1225"/>
          </a:xfrm>
        </p:grpSpPr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2621" y="3345"/>
              <a:ext cx="1364" cy="8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Ins="36000">
              <a:spAutoFit/>
            </a:bodyPr>
            <a:lstStyle>
              <a:lvl1pPr marL="457200" indent="-4572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/>
                <a:t>Estart</a:t>
              </a:r>
              <a:r>
                <a:rPr lang="en-US" altLang="ko-KR" sz="1400" dirty="0"/>
                <a:t> [S</a:t>
              </a:r>
              <a:r>
                <a:rPr lang="en-US" altLang="ko-KR" sz="1400" baseline="-25000" dirty="0"/>
                <a:t>2</a:t>
              </a:r>
              <a:r>
                <a:rPr lang="en-US" altLang="ko-KR" sz="1400" dirty="0"/>
                <a:t>]=1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/>
                <a:t>Estart</a:t>
              </a:r>
              <a:r>
                <a:rPr lang="en-US" altLang="ko-KR" sz="1400" dirty="0"/>
                <a:t> [S</a:t>
              </a:r>
              <a:r>
                <a:rPr lang="en-US" altLang="ko-KR" sz="1400" baseline="-25000" dirty="0"/>
                <a:t>3</a:t>
              </a:r>
              <a:r>
                <a:rPr lang="en-US" altLang="ko-KR" sz="1400" dirty="0"/>
                <a:t>]=1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 smtClean="0">
                  <a:sym typeface="Symbol" panose="05050102010706020507" pitchFamily="18" charset="2"/>
                </a:rPr>
                <a:t>CurTime</a:t>
              </a:r>
              <a:r>
                <a:rPr lang="en-US" altLang="ko-KR" sz="1400" dirty="0" smtClean="0">
                  <a:sym typeface="Symbol" panose="05050102010706020507" pitchFamily="18" charset="2"/>
                </a:rPr>
                <a:t>=1</a:t>
              </a:r>
              <a:endParaRPr lang="en-US" altLang="ko-KR" sz="1400" dirty="0">
                <a:sym typeface="Symbol" panose="05050102010706020507" pitchFamily="18" charset="2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>
                  <a:sym typeface="Symbol" panose="05050102010706020507" pitchFamily="18" charset="2"/>
                </a:rPr>
                <a:t>Cands</a:t>
              </a:r>
              <a:r>
                <a:rPr lang="en-US" altLang="ko-KR" sz="1400" dirty="0">
                  <a:sym typeface="Symbol" panose="05050102010706020507" pitchFamily="18" charset="2"/>
                </a:rPr>
                <a:t>={2,3}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>
                  <a:sym typeface="Symbol" panose="05050102010706020507" pitchFamily="18" charset="2"/>
                </a:rPr>
                <a:t>Mcands</a:t>
              </a:r>
              <a:r>
                <a:rPr lang="en-US" altLang="ko-KR" sz="1400" dirty="0">
                  <a:sym typeface="Symbol" panose="05050102010706020507" pitchFamily="18" charset="2"/>
                </a:rPr>
                <a:t>=</a:t>
              </a:r>
              <a:r>
                <a:rPr lang="en-US" altLang="ko-KR" sz="1400" dirty="0" err="1">
                  <a:sym typeface="Symbol" panose="05050102010706020507" pitchFamily="18" charset="2"/>
                </a:rPr>
                <a:t>Ecands</a:t>
              </a:r>
              <a:r>
                <a:rPr lang="en-US" altLang="ko-KR" sz="1400" dirty="0">
                  <a:sym typeface="Symbol" panose="05050102010706020507" pitchFamily="18" charset="2"/>
                </a:rPr>
                <a:t>={2,3}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>
                  <a:sym typeface="Symbol" panose="05050102010706020507" pitchFamily="18" charset="2"/>
                </a:rPr>
                <a:t>Sched=[1,4]</a:t>
              </a:r>
            </a:p>
          </p:txBody>
        </p:sp>
        <p:cxnSp>
          <p:nvCxnSpPr>
            <p:cNvPr id="35" name="AutoShape 11"/>
            <p:cNvCxnSpPr>
              <a:cxnSpLocks noChangeShapeType="1"/>
              <a:stCxn id="31" idx="2"/>
              <a:endCxn id="34" idx="0"/>
            </p:cNvCxnSpPr>
            <p:nvPr/>
          </p:nvCxnSpPr>
          <p:spPr bwMode="auto">
            <a:xfrm>
              <a:off x="2403" y="3012"/>
              <a:ext cx="900" cy="333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" name="Group 18"/>
          <p:cNvGrpSpPr>
            <a:grpSpLocks/>
          </p:cNvGrpSpPr>
          <p:nvPr/>
        </p:nvGrpSpPr>
        <p:grpSpPr bwMode="auto">
          <a:xfrm>
            <a:off x="7934870" y="4181747"/>
            <a:ext cx="2127250" cy="1717675"/>
            <a:chOff x="3847" y="2841"/>
            <a:chExt cx="1340" cy="1082"/>
          </a:xfrm>
        </p:grpSpPr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4026" y="3186"/>
              <a:ext cx="1161" cy="7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400" dirty="0" err="1"/>
                <a:t>Estart</a:t>
              </a:r>
              <a:r>
                <a:rPr lang="en-US" altLang="ko-KR" sz="1400" dirty="0"/>
                <a:t> [S</a:t>
              </a:r>
              <a:r>
                <a:rPr lang="en-US" altLang="ko-KR" sz="1400" baseline="-25000" dirty="0"/>
                <a:t>6</a:t>
              </a:r>
              <a:r>
                <a:rPr lang="en-US" altLang="ko-KR" sz="1400" dirty="0"/>
                <a:t>]=5</a:t>
              </a:r>
              <a:endParaRPr lang="en-US" altLang="ko-KR" sz="1400" dirty="0">
                <a:sym typeface="Symbol" panose="05050102010706020507" pitchFamily="18" charset="2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 smtClean="0">
                  <a:sym typeface="Symbol" panose="05050102010706020507" pitchFamily="18" charset="2"/>
                </a:rPr>
                <a:t>CurTime</a:t>
              </a:r>
              <a:r>
                <a:rPr lang="en-US" altLang="ko-KR" sz="1400" dirty="0" smtClean="0">
                  <a:sym typeface="Symbol" panose="05050102010706020507" pitchFamily="18" charset="2"/>
                </a:rPr>
                <a:t>=5</a:t>
              </a:r>
              <a:endParaRPr lang="en-US" altLang="ko-KR" sz="1400" dirty="0">
                <a:sym typeface="Symbol" panose="05050102010706020507" pitchFamily="18" charset="2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>
                  <a:sym typeface="Symbol" panose="05050102010706020507" pitchFamily="18" charset="2"/>
                </a:rPr>
                <a:t>Cands</a:t>
              </a:r>
              <a:r>
                <a:rPr lang="en-US" altLang="ko-KR" sz="1400" dirty="0">
                  <a:sym typeface="Symbol" panose="05050102010706020507" pitchFamily="18" charset="2"/>
                </a:rPr>
                <a:t>={6}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 smtClean="0">
                  <a:sym typeface="Symbol" panose="05050102010706020507" pitchFamily="18" charset="2"/>
                </a:rPr>
                <a:t>Mcands</a:t>
              </a:r>
              <a:r>
                <a:rPr lang="en-US" altLang="ko-KR" sz="1400" dirty="0" smtClean="0">
                  <a:sym typeface="Symbol" panose="05050102010706020507" pitchFamily="18" charset="2"/>
                </a:rPr>
                <a:t>=</a:t>
              </a:r>
              <a:r>
                <a:rPr lang="en-US" altLang="ko-KR" sz="1400" dirty="0" err="1" smtClean="0">
                  <a:sym typeface="Symbol" panose="05050102010706020507" pitchFamily="18" charset="2"/>
                </a:rPr>
                <a:t>Ecands</a:t>
              </a:r>
              <a:r>
                <a:rPr lang="en-US" altLang="ko-KR" sz="1400" dirty="0" smtClean="0">
                  <a:sym typeface="Symbol" panose="05050102010706020507" pitchFamily="18" charset="2"/>
                </a:rPr>
                <a:t>={6}</a:t>
              </a:r>
              <a:endParaRPr lang="en-US" altLang="ko-KR" sz="1400" dirty="0">
                <a:sym typeface="Symbol" panose="05050102010706020507" pitchFamily="18" charset="2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>
                  <a:sym typeface="Symbol" panose="05050102010706020507" pitchFamily="18" charset="2"/>
                </a:rPr>
                <a:t>Sched=[</a:t>
              </a:r>
              <a:r>
                <a:rPr lang="en-US" altLang="ko-KR" sz="1400" dirty="0" smtClean="0">
                  <a:sym typeface="Symbol" panose="05050102010706020507" pitchFamily="18" charset="2"/>
                </a:rPr>
                <a:t>1,4,2,3,5]</a:t>
              </a:r>
              <a:endParaRPr lang="en-US" altLang="ko-KR" sz="1400" dirty="0">
                <a:sym typeface="Symbol" panose="05050102010706020507" pitchFamily="18" charset="2"/>
              </a:endParaRPr>
            </a:p>
          </p:txBody>
        </p:sp>
        <p:cxnSp>
          <p:nvCxnSpPr>
            <p:cNvPr id="44" name="AutoShape 20"/>
            <p:cNvCxnSpPr>
              <a:cxnSpLocks noChangeShapeType="1"/>
              <a:stCxn id="37" idx="2"/>
              <a:endCxn id="43" idx="0"/>
            </p:cNvCxnSpPr>
            <p:nvPr/>
          </p:nvCxnSpPr>
          <p:spPr bwMode="auto">
            <a:xfrm>
              <a:off x="3847" y="2841"/>
              <a:ext cx="759" cy="345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4257" y="2887"/>
              <a:ext cx="40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200" i="1" dirty="0">
                  <a:solidFill>
                    <a:srgbClr val="0000FF"/>
                  </a:solidFill>
                </a:rPr>
                <a:t>1 stall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139925" y="2689366"/>
            <a:ext cx="2183471" cy="2040068"/>
            <a:chOff x="9139925" y="2689366"/>
            <a:chExt cx="2183471" cy="2040068"/>
          </a:xfrm>
        </p:grpSpPr>
        <p:cxnSp>
          <p:nvCxnSpPr>
            <p:cNvPr id="41" name="AutoShape 17"/>
            <p:cNvCxnSpPr>
              <a:cxnSpLocks noChangeShapeType="1"/>
              <a:stCxn id="43" idx="0"/>
              <a:endCxn id="101" idx="2"/>
            </p:cNvCxnSpPr>
            <p:nvPr/>
          </p:nvCxnSpPr>
          <p:spPr bwMode="auto">
            <a:xfrm flipV="1">
              <a:off x="9139925" y="3859484"/>
              <a:ext cx="1236663" cy="86995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" name="Text Box 19"/>
            <p:cNvSpPr txBox="1">
              <a:spLocks noChangeArrowheads="1"/>
            </p:cNvSpPr>
            <p:nvPr/>
          </p:nvSpPr>
          <p:spPr bwMode="auto">
            <a:xfrm>
              <a:off x="9429929" y="2689366"/>
              <a:ext cx="1893467" cy="11695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400" dirty="0" err="1"/>
                <a:t>Estart</a:t>
              </a:r>
              <a:r>
                <a:rPr lang="en-US" altLang="ko-KR" sz="1400" dirty="0"/>
                <a:t> [S</a:t>
              </a:r>
              <a:r>
                <a:rPr lang="en-US" altLang="ko-KR" sz="1400" baseline="-25000" dirty="0"/>
                <a:t>7</a:t>
              </a:r>
              <a:r>
                <a:rPr lang="en-US" altLang="ko-KR" sz="1400" dirty="0"/>
                <a:t>]=6</a:t>
              </a:r>
              <a:endParaRPr lang="en-US" altLang="ko-KR" sz="1400" dirty="0">
                <a:sym typeface="Symbol" panose="05050102010706020507" pitchFamily="18" charset="2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>
                  <a:sym typeface="Symbol" panose="05050102010706020507" pitchFamily="18" charset="2"/>
                </a:rPr>
                <a:t>CurTime</a:t>
              </a:r>
              <a:r>
                <a:rPr lang="en-US" altLang="ko-KR" sz="1400" dirty="0">
                  <a:sym typeface="Symbol" panose="05050102010706020507" pitchFamily="18" charset="2"/>
                </a:rPr>
                <a:t>=6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>
                  <a:sym typeface="Symbol" panose="05050102010706020507" pitchFamily="18" charset="2"/>
                </a:rPr>
                <a:t>Cands</a:t>
              </a:r>
              <a:r>
                <a:rPr lang="en-US" altLang="ko-KR" sz="1400" dirty="0">
                  <a:sym typeface="Symbol" panose="05050102010706020507" pitchFamily="18" charset="2"/>
                </a:rPr>
                <a:t>={7}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>
                  <a:sym typeface="Symbol" panose="05050102010706020507" pitchFamily="18" charset="2"/>
                </a:rPr>
                <a:t>Mcands</a:t>
              </a:r>
              <a:r>
                <a:rPr lang="en-US" altLang="ko-KR" sz="1400" dirty="0">
                  <a:sym typeface="Symbol" panose="05050102010706020507" pitchFamily="18" charset="2"/>
                </a:rPr>
                <a:t>=</a:t>
              </a:r>
              <a:r>
                <a:rPr lang="en-US" altLang="ko-KR" sz="1400" dirty="0" err="1">
                  <a:sym typeface="Symbol" panose="05050102010706020507" pitchFamily="18" charset="2"/>
                </a:rPr>
                <a:t>Ecands</a:t>
              </a:r>
              <a:r>
                <a:rPr lang="en-US" altLang="ko-KR" sz="1400" dirty="0">
                  <a:sym typeface="Symbol" panose="05050102010706020507" pitchFamily="18" charset="2"/>
                </a:rPr>
                <a:t>={7}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>
                  <a:sym typeface="Symbol" panose="05050102010706020507" pitchFamily="18" charset="2"/>
                </a:rPr>
                <a:t>Sched=[1,4,2,3,5,6]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139783" y="2282172"/>
            <a:ext cx="2306638" cy="382387"/>
            <a:chOff x="9139783" y="2282172"/>
            <a:chExt cx="2306638" cy="382387"/>
          </a:xfrm>
        </p:grpSpPr>
        <p:sp>
          <p:nvSpPr>
            <p:cNvPr id="120" name="Text Box 14"/>
            <p:cNvSpPr txBox="1">
              <a:spLocks noChangeArrowheads="1"/>
            </p:cNvSpPr>
            <p:nvPr/>
          </p:nvSpPr>
          <p:spPr bwMode="auto">
            <a:xfrm>
              <a:off x="9139783" y="2282172"/>
              <a:ext cx="23066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400" dirty="0">
                  <a:solidFill>
                    <a:srgbClr val="009999"/>
                  </a:solidFill>
                </a:rPr>
                <a:t>Total requires </a:t>
              </a:r>
              <a:r>
                <a:rPr lang="en-US" altLang="ko-KR" sz="1400" dirty="0" smtClean="0">
                  <a:solidFill>
                    <a:srgbClr val="009999"/>
                  </a:solidFill>
                </a:rPr>
                <a:t>7 </a:t>
              </a:r>
              <a:r>
                <a:rPr lang="en-US" altLang="ko-KR" sz="1400" dirty="0">
                  <a:solidFill>
                    <a:srgbClr val="009999"/>
                  </a:solidFill>
                </a:rPr>
                <a:t>cycles</a:t>
              </a:r>
              <a:endParaRPr lang="en-US" altLang="ko-KR" sz="1400" i="1" dirty="0">
                <a:solidFill>
                  <a:srgbClr val="009999"/>
                </a:solidFill>
              </a:endParaRPr>
            </a:p>
          </p:txBody>
        </p:sp>
        <p:sp>
          <p:nvSpPr>
            <p:cNvPr id="121" name="Freeform 15"/>
            <p:cNvSpPr>
              <a:spLocks/>
            </p:cNvSpPr>
            <p:nvPr/>
          </p:nvSpPr>
          <p:spPr bwMode="auto">
            <a:xfrm flipH="1">
              <a:off x="11149085" y="2453422"/>
              <a:ext cx="116207" cy="211137"/>
            </a:xfrm>
            <a:custGeom>
              <a:avLst/>
              <a:gdLst>
                <a:gd name="T0" fmla="*/ 0 w 581"/>
                <a:gd name="T1" fmla="*/ 50 h 216"/>
                <a:gd name="T2" fmla="*/ 0 w 581"/>
                <a:gd name="T3" fmla="*/ 19 h 216"/>
                <a:gd name="T4" fmla="*/ 0 w 581"/>
                <a:gd name="T5" fmla="*/ 3 h 216"/>
                <a:gd name="T6" fmla="*/ 1 w 581"/>
                <a:gd name="T7" fmla="*/ 1 h 2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1"/>
                <a:gd name="T13" fmla="*/ 0 h 216"/>
                <a:gd name="T14" fmla="*/ 581 w 581"/>
                <a:gd name="T15" fmla="*/ 216 h 2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1" h="216">
                  <a:moveTo>
                    <a:pt x="0" y="216"/>
                  </a:moveTo>
                  <a:cubicBezTo>
                    <a:pt x="8" y="166"/>
                    <a:pt x="17" y="116"/>
                    <a:pt x="53" y="82"/>
                  </a:cubicBezTo>
                  <a:cubicBezTo>
                    <a:pt x="89" y="48"/>
                    <a:pt x="130" y="26"/>
                    <a:pt x="218" y="13"/>
                  </a:cubicBezTo>
                  <a:cubicBezTo>
                    <a:pt x="306" y="0"/>
                    <a:pt x="443" y="1"/>
                    <a:pt x="581" y="2"/>
                  </a:cubicBezTo>
                </a:path>
              </a:pathLst>
            </a:custGeom>
            <a:noFill/>
            <a:ln w="9525" cap="sq">
              <a:solidFill>
                <a:srgbClr val="009999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886789" y="2366092"/>
            <a:ext cx="2055560" cy="2370721"/>
            <a:chOff x="6886789" y="2366092"/>
            <a:chExt cx="2055560" cy="2370721"/>
          </a:xfrm>
        </p:grpSpPr>
        <p:grpSp>
          <p:nvGrpSpPr>
            <p:cNvPr id="40" name="组合 39"/>
            <p:cNvGrpSpPr/>
            <p:nvPr/>
          </p:nvGrpSpPr>
          <p:grpSpPr>
            <a:xfrm>
              <a:off x="6886789" y="2366092"/>
              <a:ext cx="2055560" cy="2363961"/>
              <a:chOff x="6886789" y="2366092"/>
              <a:chExt cx="2055560" cy="2363961"/>
            </a:xfrm>
          </p:grpSpPr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6927810" y="2366092"/>
                <a:ext cx="2014539" cy="18161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marL="457200" indent="-4572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ko-KR" sz="1400" dirty="0" err="1" smtClean="0"/>
                  <a:t>Estart</a:t>
                </a:r>
                <a:r>
                  <a:rPr lang="en-US" altLang="ko-KR" sz="1400" dirty="0" smtClean="0"/>
                  <a:t> </a:t>
                </a:r>
                <a:r>
                  <a:rPr lang="en-US" altLang="ko-KR" sz="1400" dirty="0"/>
                  <a:t>[S</a:t>
                </a:r>
                <a:r>
                  <a:rPr lang="en-US" altLang="ko-KR" sz="1400" baseline="-25000" dirty="0"/>
                  <a:t>3</a:t>
                </a:r>
                <a:r>
                  <a:rPr lang="en-US" altLang="ko-KR" sz="1400" dirty="0" smtClean="0"/>
                  <a:t>]=3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ko-KR" sz="1400" dirty="0" err="1"/>
                  <a:t>Estart</a:t>
                </a:r>
                <a:r>
                  <a:rPr lang="en-US" altLang="ko-KR" sz="1400" dirty="0"/>
                  <a:t> [S</a:t>
                </a:r>
                <a:r>
                  <a:rPr lang="en-US" altLang="ko-KR" sz="1400" baseline="-25000" dirty="0"/>
                  <a:t>5</a:t>
                </a:r>
                <a:r>
                  <a:rPr lang="en-US" altLang="ko-KR" sz="1400" dirty="0" smtClean="0"/>
                  <a:t>]=3</a:t>
                </a:r>
              </a:p>
              <a:p>
                <a:pPr eaLnBrk="1" hangingPunct="1"/>
                <a:r>
                  <a:rPr lang="en-US" altLang="ko-KR" sz="1400" dirty="0" err="1" smtClean="0"/>
                  <a:t>Lstart</a:t>
                </a:r>
                <a:r>
                  <a:rPr lang="en-US" altLang="ko-KR" sz="1400" dirty="0" smtClean="0"/>
                  <a:t> </a:t>
                </a:r>
                <a:r>
                  <a:rPr lang="en-US" altLang="ko-KR" sz="1400" dirty="0"/>
                  <a:t>[S</a:t>
                </a:r>
                <a:r>
                  <a:rPr lang="en-US" altLang="ko-KR" sz="1400" baseline="-25000" dirty="0"/>
                  <a:t>5</a:t>
                </a:r>
                <a:r>
                  <a:rPr lang="en-US" altLang="ko-KR" sz="1400" dirty="0" smtClean="0"/>
                  <a:t>]=3</a:t>
                </a:r>
              </a:p>
              <a:p>
                <a:pPr eaLnBrk="1" hangingPunct="1"/>
                <a:r>
                  <a:rPr lang="en-US" altLang="ko-KR" sz="1400" dirty="0" err="1" smtClean="0"/>
                  <a:t>Lstart</a:t>
                </a:r>
                <a:r>
                  <a:rPr lang="en-US" altLang="ko-KR" sz="1400" dirty="0" smtClean="0"/>
                  <a:t> </a:t>
                </a:r>
                <a:r>
                  <a:rPr lang="en-US" altLang="ko-KR" sz="1400" dirty="0"/>
                  <a:t>[S</a:t>
                </a:r>
                <a:r>
                  <a:rPr lang="en-US" altLang="ko-KR" sz="1400" baseline="-25000" dirty="0"/>
                  <a:t>3</a:t>
                </a:r>
                <a:r>
                  <a:rPr lang="en-US" altLang="ko-KR" sz="1400" dirty="0" smtClean="0"/>
                  <a:t>]=4</a:t>
                </a:r>
                <a:endParaRPr lang="en-US" altLang="ko-KR" sz="1400" dirty="0"/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ko-KR" sz="1400" dirty="0" err="1" smtClean="0">
                    <a:sym typeface="Symbol" panose="05050102010706020507" pitchFamily="18" charset="2"/>
                  </a:rPr>
                  <a:t>CurTime</a:t>
                </a:r>
                <a:r>
                  <a:rPr lang="en-US" altLang="ko-KR" sz="1400" dirty="0" smtClean="0">
                    <a:sym typeface="Symbol" panose="05050102010706020507" pitchFamily="18" charset="2"/>
                  </a:rPr>
                  <a:t>=3</a:t>
                </a:r>
                <a:endParaRPr lang="en-US" altLang="ko-KR" sz="1400" dirty="0">
                  <a:sym typeface="Symbol" panose="05050102010706020507" pitchFamily="18" charset="2"/>
                </a:endParaRP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ko-KR" sz="1400" dirty="0" err="1">
                    <a:sym typeface="Symbol" panose="05050102010706020507" pitchFamily="18" charset="2"/>
                  </a:rPr>
                  <a:t>Cands</a:t>
                </a:r>
                <a:r>
                  <a:rPr lang="en-US" altLang="ko-KR" sz="1400" dirty="0">
                    <a:sym typeface="Symbol" panose="05050102010706020507" pitchFamily="18" charset="2"/>
                  </a:rPr>
                  <a:t>={</a:t>
                </a:r>
                <a:r>
                  <a:rPr lang="en-US" altLang="ko-KR" sz="1400" dirty="0" smtClean="0">
                    <a:sym typeface="Symbol" panose="05050102010706020507" pitchFamily="18" charset="2"/>
                  </a:rPr>
                  <a:t>3,5}</a:t>
                </a:r>
                <a:endParaRPr lang="en-US" altLang="ko-KR" sz="1400" dirty="0">
                  <a:sym typeface="Symbol" panose="05050102010706020507" pitchFamily="18" charset="2"/>
                </a:endParaRP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ko-KR" sz="1400" dirty="0" err="1">
                    <a:sym typeface="Symbol" panose="05050102010706020507" pitchFamily="18" charset="2"/>
                  </a:rPr>
                  <a:t>Mcands</a:t>
                </a:r>
                <a:r>
                  <a:rPr lang="en-US" altLang="ko-KR" sz="1400" dirty="0">
                    <a:sym typeface="Symbol" panose="05050102010706020507" pitchFamily="18" charset="2"/>
                  </a:rPr>
                  <a:t>=</a:t>
                </a:r>
                <a:r>
                  <a:rPr lang="en-US" altLang="ko-KR" sz="1400" dirty="0" err="1">
                    <a:sym typeface="Symbol" panose="05050102010706020507" pitchFamily="18" charset="2"/>
                  </a:rPr>
                  <a:t>Ecands</a:t>
                </a:r>
                <a:r>
                  <a:rPr lang="en-US" altLang="ko-KR" sz="1400" dirty="0">
                    <a:sym typeface="Symbol" panose="05050102010706020507" pitchFamily="18" charset="2"/>
                  </a:rPr>
                  <a:t>={</a:t>
                </a:r>
                <a:r>
                  <a:rPr lang="en-US" altLang="ko-KR" sz="1400" dirty="0" smtClean="0">
                    <a:sym typeface="Symbol" panose="05050102010706020507" pitchFamily="18" charset="2"/>
                  </a:rPr>
                  <a:t>3,5}</a:t>
                </a:r>
                <a:endParaRPr lang="en-US" altLang="ko-KR" sz="1400" dirty="0">
                  <a:sym typeface="Symbol" panose="05050102010706020507" pitchFamily="18" charset="2"/>
                </a:endParaRP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ko-KR" sz="1400" dirty="0">
                    <a:sym typeface="Symbol" panose="05050102010706020507" pitchFamily="18" charset="2"/>
                  </a:rPr>
                  <a:t>Sched=[1,4,2]</a:t>
                </a:r>
              </a:p>
            </p:txBody>
          </p:sp>
          <p:cxnSp>
            <p:nvCxnSpPr>
              <p:cNvPr id="109" name="AutoShape 20"/>
              <p:cNvCxnSpPr>
                <a:cxnSpLocks noChangeShapeType="1"/>
                <a:stCxn id="34" idx="0"/>
                <a:endCxn id="37" idx="2"/>
              </p:cNvCxnSpPr>
              <p:nvPr/>
            </p:nvCxnSpPr>
            <p:spPr bwMode="auto">
              <a:xfrm flipV="1">
                <a:off x="6886789" y="4182193"/>
                <a:ext cx="1048291" cy="547860"/>
              </a:xfrm>
              <a:prstGeom prst="straightConnector1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3" name="Text Box 21"/>
            <p:cNvSpPr txBox="1">
              <a:spLocks noChangeArrowheads="1"/>
            </p:cNvSpPr>
            <p:nvPr/>
          </p:nvSpPr>
          <p:spPr bwMode="auto">
            <a:xfrm>
              <a:off x="6938211" y="4090701"/>
              <a:ext cx="1027113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200" i="1" dirty="0">
                  <a:solidFill>
                    <a:srgbClr val="0000FF"/>
                  </a:solidFill>
                </a:rPr>
                <a:t>1 stall</a:t>
              </a:r>
            </a:p>
            <a:p>
              <a:pPr eaLnBrk="1" hangingPunct="1"/>
              <a:r>
                <a:rPr lang="en-US" altLang="ko-KR" sz="1200" i="1" dirty="0">
                  <a:solidFill>
                    <a:srgbClr val="0000FF"/>
                  </a:solidFill>
                </a:rPr>
                <a:t>resource conflict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073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Limitation of </a:t>
            </a:r>
            <a:r>
              <a:rPr lang="en-US" altLang="zh-CN" dirty="0" smtClean="0"/>
              <a:t>List</a:t>
            </a:r>
            <a:r>
              <a:rPr lang="en-US" altLang="ko-KR" dirty="0" smtClean="0"/>
              <a:t> </a:t>
            </a:r>
            <a:r>
              <a:rPr lang="en-US" altLang="ko-KR" dirty="0"/>
              <a:t>scheduling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908" y="1244184"/>
            <a:ext cx="10733557" cy="4948265"/>
          </a:xfrm>
        </p:spPr>
        <p:txBody>
          <a:bodyPr/>
          <a:lstStyle/>
          <a:p>
            <a:r>
              <a:rPr lang="en-US" altLang="ko-KR" sz="2000" dirty="0" smtClean="0">
                <a:latin typeface="Trebuchet MS" panose="020B0603020202020204" pitchFamily="34" charset="0"/>
              </a:rPr>
              <a:t>List </a:t>
            </a:r>
            <a:r>
              <a:rPr lang="en-US" altLang="ko-KR" sz="2000" dirty="0">
                <a:latin typeface="Trebuchet MS" panose="020B0603020202020204" pitchFamily="34" charset="0"/>
              </a:rPr>
              <a:t>scheduling produced the optimal sequence of instructions in the previous example. 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ko-KR" sz="1600" dirty="0">
                <a:latin typeface="Trebuchet MS" panose="020B0603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600" dirty="0">
                <a:latin typeface="Trebuchet MS" panose="020B0603020202020204" pitchFamily="34" charset="0"/>
              </a:rPr>
              <a:t>Does it always do so for any sequences of instructions?</a:t>
            </a:r>
          </a:p>
          <a:p>
            <a:r>
              <a:rPr lang="en-US" altLang="ko-KR" dirty="0" smtClean="0">
                <a:latin typeface="Trebuchet MS" panose="020B0603020202020204" pitchFamily="34" charset="0"/>
              </a:rPr>
              <a:t>We </a:t>
            </a:r>
            <a:r>
              <a:rPr lang="en-US" altLang="ko-KR" dirty="0">
                <a:latin typeface="Trebuchet MS" panose="020B0603020202020204" pitchFamily="34" charset="0"/>
              </a:rPr>
              <a:t>have </a:t>
            </a:r>
            <a:r>
              <a:rPr lang="en-US" altLang="ko-KR" dirty="0" smtClean="0">
                <a:latin typeface="Trebuchet MS" panose="020B0603020202020204" pitchFamily="34" charset="0"/>
              </a:rPr>
              <a:t>3 </a:t>
            </a:r>
            <a:r>
              <a:rPr lang="en-US" altLang="ko-KR" dirty="0">
                <a:latin typeface="Trebuchet MS" panose="020B0603020202020204" pitchFamily="34" charset="0"/>
              </a:rPr>
              <a:t>FUs </a:t>
            </a:r>
            <a:r>
              <a:rPr lang="en-US" altLang="ko-KR" dirty="0" smtClean="0">
                <a:latin typeface="Trebuchet MS" panose="020B0603020202020204" pitchFamily="34" charset="0"/>
              </a:rPr>
              <a:t>(</a:t>
            </a:r>
            <a:r>
              <a:rPr lang="en-US" altLang="ko-KR" sz="2000" dirty="0" smtClean="0">
                <a:solidFill>
                  <a:srgbClr val="009973"/>
                </a:solidFill>
                <a:latin typeface="Trebuchet MS" panose="020B0603020202020204" pitchFamily="34" charset="0"/>
              </a:rPr>
              <a:t> 1 FU</a:t>
            </a:r>
            <a:r>
              <a:rPr lang="en-US" altLang="ko-KR" sz="2000" baseline="-25000" dirty="0" smtClean="0">
                <a:solidFill>
                  <a:srgbClr val="009973"/>
                </a:solidFill>
                <a:latin typeface="Trebuchet MS" panose="020B0603020202020204" pitchFamily="34" charset="0"/>
              </a:rPr>
              <a:t>1 </a:t>
            </a:r>
            <a:r>
              <a:rPr lang="en-US" altLang="ko-KR" sz="2200" i="1" dirty="0">
                <a:latin typeface="Trebuchet MS" panose="020B0603020202020204" pitchFamily="34" charset="0"/>
              </a:rPr>
              <a:t>and </a:t>
            </a:r>
            <a:r>
              <a:rPr lang="en-US" altLang="ko-KR" sz="2200" i="1" dirty="0" smtClean="0">
                <a:latin typeface="Trebuchet MS" panose="020B0603020202020204" pitchFamily="34" charset="0"/>
              </a:rPr>
              <a:t> 2 </a:t>
            </a:r>
            <a:r>
              <a:rPr lang="en-US" altLang="ko-KR" sz="20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FU</a:t>
            </a:r>
            <a:r>
              <a:rPr lang="en-US" altLang="ko-KR" sz="2000" baseline="-250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2 </a:t>
            </a:r>
            <a:r>
              <a:rPr lang="en-US" altLang="ko-KR" sz="2200" i="1" dirty="0">
                <a:latin typeface="Trebuchet MS" panose="020B0603020202020204" pitchFamily="34" charset="0"/>
              </a:rPr>
              <a:t>, ExecTime</a:t>
            </a:r>
            <a:r>
              <a:rPr lang="en-US" altLang="ko-KR" sz="2200" i="1" baseline="-25000" dirty="0">
                <a:solidFill>
                  <a:srgbClr val="00B050"/>
                </a:solidFill>
                <a:latin typeface="Trebuchet MS" panose="020B0603020202020204" pitchFamily="34" charset="0"/>
              </a:rPr>
              <a:t>FU1</a:t>
            </a:r>
            <a:r>
              <a:rPr lang="en-US" altLang="ko-KR" sz="2200" i="1" dirty="0">
                <a:latin typeface="Trebuchet MS" panose="020B0603020202020204" pitchFamily="34" charset="0"/>
              </a:rPr>
              <a:t>=1, ExecTime</a:t>
            </a:r>
            <a:r>
              <a:rPr lang="en-US" altLang="ko-KR" sz="2200" i="1" baseline="-25000" dirty="0">
                <a:solidFill>
                  <a:srgbClr val="E9002F"/>
                </a:solidFill>
                <a:latin typeface="Trebuchet MS" panose="020B0603020202020204" pitchFamily="34" charset="0"/>
              </a:rPr>
              <a:t>FU2</a:t>
            </a:r>
            <a:r>
              <a:rPr lang="en-US" altLang="ko-KR" sz="2200" i="1" dirty="0">
                <a:latin typeface="Trebuchet MS" panose="020B0603020202020204" pitchFamily="34" charset="0"/>
              </a:rPr>
              <a:t>=2</a:t>
            </a:r>
            <a:r>
              <a:rPr lang="en-US" altLang="ko-KR" dirty="0">
                <a:latin typeface="Trebuchet MS" panose="020B0603020202020204" pitchFamily="34" charset="0"/>
              </a:rPr>
              <a:t>).</a:t>
            </a:r>
          </a:p>
          <a:p>
            <a:r>
              <a:rPr lang="en-US" altLang="ko-KR" dirty="0">
                <a:latin typeface="Trebuchet MS" panose="020B0603020202020204" pitchFamily="34" charset="0"/>
              </a:rPr>
              <a:t>S</a:t>
            </a:r>
            <a:r>
              <a:rPr lang="en-US" altLang="ko-KR" baseline="-25000" dirty="0">
                <a:latin typeface="Trebuchet MS" panose="020B0603020202020204" pitchFamily="34" charset="0"/>
              </a:rPr>
              <a:t>1</a:t>
            </a:r>
            <a:r>
              <a:rPr lang="en-US" altLang="ko-KR" dirty="0">
                <a:latin typeface="Trebuchet MS" panose="020B0603020202020204" pitchFamily="34" charset="0"/>
              </a:rPr>
              <a:t>/S</a:t>
            </a:r>
            <a:r>
              <a:rPr lang="en-US" altLang="ko-KR" baseline="-25000" dirty="0">
                <a:latin typeface="Trebuchet MS" panose="020B0603020202020204" pitchFamily="34" charset="0"/>
              </a:rPr>
              <a:t>6</a:t>
            </a:r>
            <a:r>
              <a:rPr lang="en-US" altLang="ko-KR" dirty="0">
                <a:latin typeface="Trebuchet MS" panose="020B0603020202020204" pitchFamily="34" charset="0"/>
              </a:rPr>
              <a:t>/S</a:t>
            </a:r>
            <a:r>
              <a:rPr lang="en-US" altLang="ko-KR" baseline="-25000" dirty="0">
                <a:latin typeface="Trebuchet MS" panose="020B0603020202020204" pitchFamily="34" charset="0"/>
              </a:rPr>
              <a:t>7</a:t>
            </a:r>
            <a:r>
              <a:rPr lang="en-US" altLang="ko-KR" dirty="0">
                <a:latin typeface="Trebuchet MS" panose="020B0603020202020204" pitchFamily="34" charset="0"/>
              </a:rPr>
              <a:t> uses </a:t>
            </a:r>
            <a:r>
              <a:rPr lang="en-US" altLang="ko-KR" dirty="0">
                <a:solidFill>
                  <a:srgbClr val="009973"/>
                </a:solidFill>
                <a:latin typeface="Trebuchet MS" panose="020B0603020202020204" pitchFamily="34" charset="0"/>
              </a:rPr>
              <a:t>FU</a:t>
            </a:r>
            <a:r>
              <a:rPr lang="en-US" altLang="ko-KR" baseline="-25000" dirty="0">
                <a:solidFill>
                  <a:srgbClr val="009973"/>
                </a:solidFill>
                <a:latin typeface="Trebuchet MS" panose="020B0603020202020204" pitchFamily="34" charset="0"/>
              </a:rPr>
              <a:t>1</a:t>
            </a:r>
            <a:r>
              <a:rPr lang="en-US" altLang="ko-KR" dirty="0">
                <a:latin typeface="Trebuchet MS" panose="020B0603020202020204" pitchFamily="34" charset="0"/>
              </a:rPr>
              <a:t>, S</a:t>
            </a:r>
            <a:r>
              <a:rPr lang="en-US" altLang="ko-KR" baseline="-25000" dirty="0">
                <a:latin typeface="Trebuchet MS" panose="020B0603020202020204" pitchFamily="34" charset="0"/>
              </a:rPr>
              <a:t>2</a:t>
            </a:r>
            <a:r>
              <a:rPr lang="en-US" altLang="ko-KR" dirty="0">
                <a:latin typeface="Trebuchet MS" panose="020B0603020202020204" pitchFamily="34" charset="0"/>
              </a:rPr>
              <a:t>/S</a:t>
            </a:r>
            <a:r>
              <a:rPr lang="en-US" altLang="ko-KR" baseline="-25000" dirty="0">
                <a:latin typeface="Trebuchet MS" panose="020B0603020202020204" pitchFamily="34" charset="0"/>
              </a:rPr>
              <a:t>3</a:t>
            </a:r>
            <a:r>
              <a:rPr lang="en-US" altLang="ko-KR" dirty="0">
                <a:latin typeface="Trebuchet MS" panose="020B0603020202020204" pitchFamily="34" charset="0"/>
              </a:rPr>
              <a:t>/S</a:t>
            </a:r>
            <a:r>
              <a:rPr lang="en-US" altLang="ko-KR" baseline="-25000" dirty="0">
                <a:latin typeface="Trebuchet MS" panose="020B0603020202020204" pitchFamily="34" charset="0"/>
              </a:rPr>
              <a:t>4</a:t>
            </a:r>
            <a:r>
              <a:rPr lang="en-US" altLang="ko-KR" dirty="0">
                <a:latin typeface="Trebuchet MS" panose="020B0603020202020204" pitchFamily="34" charset="0"/>
              </a:rPr>
              <a:t>/S</a:t>
            </a:r>
            <a:r>
              <a:rPr lang="en-US" altLang="ko-KR" baseline="-25000" dirty="0">
                <a:latin typeface="Trebuchet MS" panose="020B0603020202020204" pitchFamily="34" charset="0"/>
              </a:rPr>
              <a:t>5</a:t>
            </a:r>
            <a:r>
              <a:rPr lang="en-US" altLang="ko-KR" dirty="0">
                <a:latin typeface="Trebuchet MS" panose="020B0603020202020204" pitchFamily="34" charset="0"/>
              </a:rPr>
              <a:t> use </a:t>
            </a:r>
            <a:r>
              <a:rPr lang="en-US" altLang="ko-KR" dirty="0">
                <a:solidFill>
                  <a:schemeClr val="accent2"/>
                </a:solidFill>
                <a:latin typeface="Trebuchet MS" panose="020B0603020202020204" pitchFamily="34" charset="0"/>
              </a:rPr>
              <a:t>FU</a:t>
            </a:r>
            <a:r>
              <a:rPr lang="en-US" altLang="ko-KR" baseline="-25000" dirty="0">
                <a:solidFill>
                  <a:schemeClr val="accent2"/>
                </a:solidFill>
                <a:latin typeface="Trebuchet MS" panose="020B0603020202020204" pitchFamily="34" charset="0"/>
              </a:rPr>
              <a:t>2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831973" y="2766817"/>
            <a:ext cx="2635499" cy="3576077"/>
            <a:chOff x="831973" y="2882147"/>
            <a:chExt cx="2635499" cy="3576077"/>
          </a:xfrm>
        </p:grpSpPr>
        <p:grpSp>
          <p:nvGrpSpPr>
            <p:cNvPr id="5" name="组合 4"/>
            <p:cNvGrpSpPr/>
            <p:nvPr/>
          </p:nvGrpSpPr>
          <p:grpSpPr>
            <a:xfrm>
              <a:off x="831973" y="2882147"/>
              <a:ext cx="2125144" cy="2872254"/>
              <a:chOff x="999603" y="2412248"/>
              <a:chExt cx="2125144" cy="2872254"/>
            </a:xfrm>
          </p:grpSpPr>
          <p:sp>
            <p:nvSpPr>
              <p:cNvPr id="6" name="椭圆 5"/>
              <p:cNvSpPr/>
              <p:nvPr/>
            </p:nvSpPr>
            <p:spPr bwMode="auto">
              <a:xfrm>
                <a:off x="1818755" y="2412248"/>
                <a:ext cx="517525" cy="392580"/>
              </a:xfrm>
              <a:prstGeom prst="ellipse">
                <a:avLst/>
              </a:prstGeom>
              <a:solidFill>
                <a:srgbClr val="00B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1200" dirty="0">
                    <a:solidFill>
                      <a:srgbClr val="FFFFFF"/>
                    </a:solidFill>
                    <a:sym typeface="Symbol" panose="05050102010706020507" pitchFamily="18" charset="2"/>
                  </a:rPr>
                  <a:t>S</a:t>
                </a:r>
                <a:r>
                  <a:rPr lang="en-US" altLang="ko-KR" sz="1200" baseline="-25000" dirty="0">
                    <a:solidFill>
                      <a:srgbClr val="FFFFFF"/>
                    </a:solidFill>
                    <a:sym typeface="Symbol" panose="05050102010706020507" pitchFamily="18" charset="2"/>
                  </a:rPr>
                  <a:t>1</a:t>
                </a:r>
                <a:endParaRPr lang="zh-CN" altLang="en-US" sz="1200" dirty="0"/>
              </a:p>
            </p:txBody>
          </p:sp>
          <p:sp>
            <p:nvSpPr>
              <p:cNvPr id="7" name="椭圆 6"/>
              <p:cNvSpPr/>
              <p:nvPr/>
            </p:nvSpPr>
            <p:spPr bwMode="auto">
              <a:xfrm>
                <a:off x="999603" y="3409343"/>
                <a:ext cx="565152" cy="392580"/>
              </a:xfrm>
              <a:prstGeom prst="ellipse">
                <a:avLst/>
              </a:prstGeom>
              <a:solidFill>
                <a:srgbClr val="E9002F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1200" dirty="0">
                    <a:solidFill>
                      <a:srgbClr val="FFFFFF"/>
                    </a:solidFill>
                    <a:sym typeface="Symbol" panose="05050102010706020507" pitchFamily="18" charset="2"/>
                  </a:rPr>
                  <a:t>S</a:t>
                </a:r>
                <a:r>
                  <a:rPr lang="en-US" altLang="ko-KR" sz="1200" baseline="-25000" dirty="0">
                    <a:solidFill>
                      <a:srgbClr val="FFFFFF"/>
                    </a:solidFill>
                    <a:sym typeface="Symbol" panose="05050102010706020507" pitchFamily="18" charset="2"/>
                  </a:rPr>
                  <a:t>2</a:t>
                </a:r>
                <a:endParaRPr lang="zh-CN" altLang="en-US" sz="1200" dirty="0"/>
              </a:p>
            </p:txBody>
          </p:sp>
          <p:sp>
            <p:nvSpPr>
              <p:cNvPr id="8" name="椭圆 7"/>
              <p:cNvSpPr/>
              <p:nvPr/>
            </p:nvSpPr>
            <p:spPr bwMode="auto">
              <a:xfrm>
                <a:off x="1811596" y="3467935"/>
                <a:ext cx="563306" cy="392580"/>
              </a:xfrm>
              <a:prstGeom prst="ellipse">
                <a:avLst/>
              </a:prstGeom>
              <a:solidFill>
                <a:srgbClr val="E9002F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1200" dirty="0">
                    <a:solidFill>
                      <a:srgbClr val="FFFFFF"/>
                    </a:solidFill>
                    <a:sym typeface="Symbol" panose="05050102010706020507" pitchFamily="18" charset="2"/>
                  </a:rPr>
                  <a:t>S</a:t>
                </a:r>
                <a:r>
                  <a:rPr lang="en-US" altLang="ko-KR" sz="1200" baseline="-25000" dirty="0">
                    <a:solidFill>
                      <a:srgbClr val="FFFFFF"/>
                    </a:solidFill>
                    <a:sym typeface="Symbol" panose="05050102010706020507" pitchFamily="18" charset="2"/>
                  </a:rPr>
                  <a:t>3</a:t>
                </a:r>
                <a:endParaRPr lang="zh-CN" altLang="en-US" sz="1200" dirty="0"/>
              </a:p>
            </p:txBody>
          </p:sp>
          <p:sp>
            <p:nvSpPr>
              <p:cNvPr id="9" name="椭圆 8"/>
              <p:cNvSpPr/>
              <p:nvPr/>
            </p:nvSpPr>
            <p:spPr bwMode="auto">
              <a:xfrm>
                <a:off x="2547417" y="3004385"/>
                <a:ext cx="577329" cy="392580"/>
              </a:xfrm>
              <a:prstGeom prst="ellipse">
                <a:avLst/>
              </a:prstGeom>
              <a:solidFill>
                <a:srgbClr val="E9002F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1200" dirty="0">
                    <a:solidFill>
                      <a:srgbClr val="FFFFFF"/>
                    </a:solidFill>
                    <a:sym typeface="Symbol" panose="05050102010706020507" pitchFamily="18" charset="2"/>
                  </a:rPr>
                  <a:t>S</a:t>
                </a:r>
                <a:r>
                  <a:rPr lang="en-US" altLang="ko-KR" sz="1200" baseline="-25000" dirty="0">
                    <a:solidFill>
                      <a:srgbClr val="FFFFFF"/>
                    </a:solidFill>
                    <a:sym typeface="Symbol" panose="05050102010706020507" pitchFamily="18" charset="2"/>
                  </a:rPr>
                  <a:t>4</a:t>
                </a:r>
                <a:endParaRPr lang="zh-CN" altLang="en-US" sz="1200" dirty="0"/>
              </a:p>
            </p:txBody>
          </p:sp>
          <p:sp>
            <p:nvSpPr>
              <p:cNvPr id="10" name="椭圆 9"/>
              <p:cNvSpPr/>
              <p:nvPr/>
            </p:nvSpPr>
            <p:spPr bwMode="auto">
              <a:xfrm>
                <a:off x="2555355" y="3698121"/>
                <a:ext cx="569392" cy="39258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1200" dirty="0">
                    <a:solidFill>
                      <a:srgbClr val="FFFFFF"/>
                    </a:solidFill>
                    <a:sym typeface="Symbol" panose="05050102010706020507" pitchFamily="18" charset="2"/>
                  </a:rPr>
                  <a:t>S</a:t>
                </a:r>
                <a:r>
                  <a:rPr lang="en-US" altLang="ko-KR" sz="1200" baseline="-25000" dirty="0">
                    <a:solidFill>
                      <a:srgbClr val="FFFFFF"/>
                    </a:solidFill>
                    <a:sym typeface="Symbol" panose="05050102010706020507" pitchFamily="18" charset="2"/>
                  </a:rPr>
                  <a:t>5</a:t>
                </a:r>
                <a:endParaRPr lang="zh-CN" altLang="en-US" sz="1200" dirty="0"/>
              </a:p>
            </p:txBody>
          </p:sp>
          <p:sp>
            <p:nvSpPr>
              <p:cNvPr id="11" name="椭圆 10"/>
              <p:cNvSpPr/>
              <p:nvPr/>
            </p:nvSpPr>
            <p:spPr bwMode="auto">
              <a:xfrm>
                <a:off x="2539479" y="4375985"/>
                <a:ext cx="534468" cy="392580"/>
              </a:xfrm>
              <a:prstGeom prst="ellipse">
                <a:avLst/>
              </a:prstGeom>
              <a:solidFill>
                <a:srgbClr val="00B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1200" dirty="0">
                    <a:solidFill>
                      <a:srgbClr val="FFFFFF"/>
                    </a:solidFill>
                    <a:sym typeface="Symbol" panose="05050102010706020507" pitchFamily="18" charset="2"/>
                  </a:rPr>
                  <a:t>S</a:t>
                </a:r>
                <a:r>
                  <a:rPr lang="en-US" altLang="ko-KR" sz="1200" baseline="-25000" dirty="0">
                    <a:solidFill>
                      <a:srgbClr val="FFFFFF"/>
                    </a:solidFill>
                    <a:sym typeface="Symbol" panose="05050102010706020507" pitchFamily="18" charset="2"/>
                  </a:rPr>
                  <a:t>6</a:t>
                </a:r>
                <a:endParaRPr lang="zh-CN" altLang="en-US" sz="1200" dirty="0"/>
              </a:p>
            </p:txBody>
          </p:sp>
          <p:sp>
            <p:nvSpPr>
              <p:cNvPr id="12" name="椭圆 11"/>
              <p:cNvSpPr/>
              <p:nvPr/>
            </p:nvSpPr>
            <p:spPr bwMode="auto">
              <a:xfrm>
                <a:off x="1811596" y="4891922"/>
                <a:ext cx="550084" cy="392580"/>
              </a:xfrm>
              <a:prstGeom prst="ellipse">
                <a:avLst/>
              </a:prstGeom>
              <a:solidFill>
                <a:srgbClr val="00B05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1200" dirty="0">
                    <a:solidFill>
                      <a:srgbClr val="FFFFFF"/>
                    </a:solidFill>
                    <a:sym typeface="Symbol" panose="05050102010706020507" pitchFamily="18" charset="2"/>
                  </a:rPr>
                  <a:t>S</a:t>
                </a:r>
                <a:r>
                  <a:rPr lang="en-US" altLang="ko-KR" sz="1200" baseline="-25000" dirty="0">
                    <a:solidFill>
                      <a:srgbClr val="FFFFFF"/>
                    </a:solidFill>
                    <a:sym typeface="Symbol" panose="05050102010706020507" pitchFamily="18" charset="2"/>
                  </a:rPr>
                  <a:t>7</a:t>
                </a:r>
                <a:endParaRPr lang="zh-CN" altLang="en-US" sz="1200" dirty="0"/>
              </a:p>
            </p:txBody>
          </p:sp>
          <p:cxnSp>
            <p:nvCxnSpPr>
              <p:cNvPr id="13" name="直接箭头连接符 17"/>
              <p:cNvCxnSpPr>
                <a:cxnSpLocks noChangeShapeType="1"/>
                <a:stCxn id="6" idx="3"/>
                <a:endCxn id="7" idx="0"/>
              </p:cNvCxnSpPr>
              <p:nvPr/>
            </p:nvCxnSpPr>
            <p:spPr bwMode="auto">
              <a:xfrm flipH="1">
                <a:off x="1282179" y="2747336"/>
                <a:ext cx="612366" cy="662007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直接箭头连接符 19"/>
              <p:cNvCxnSpPr>
                <a:cxnSpLocks noChangeShapeType="1"/>
                <a:stCxn id="6" idx="4"/>
                <a:endCxn id="8" idx="0"/>
              </p:cNvCxnSpPr>
              <p:nvPr/>
            </p:nvCxnSpPr>
            <p:spPr bwMode="auto">
              <a:xfrm>
                <a:off x="2077518" y="2804828"/>
                <a:ext cx="15731" cy="663107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直接箭头连接符 21"/>
              <p:cNvCxnSpPr>
                <a:cxnSpLocks noChangeShapeType="1"/>
                <a:stCxn id="6" idx="6"/>
                <a:endCxn id="9" idx="0"/>
              </p:cNvCxnSpPr>
              <p:nvPr/>
            </p:nvCxnSpPr>
            <p:spPr bwMode="auto">
              <a:xfrm>
                <a:off x="2336280" y="2608538"/>
                <a:ext cx="499802" cy="395847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直接箭头连接符 24"/>
              <p:cNvCxnSpPr>
                <a:cxnSpLocks noChangeShapeType="1"/>
                <a:stCxn id="7" idx="4"/>
                <a:endCxn id="12" idx="1"/>
              </p:cNvCxnSpPr>
              <p:nvPr/>
            </p:nvCxnSpPr>
            <p:spPr bwMode="auto">
              <a:xfrm>
                <a:off x="1282179" y="3801923"/>
                <a:ext cx="609975" cy="1147491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直接箭头连接符 26"/>
              <p:cNvCxnSpPr>
                <a:cxnSpLocks noChangeShapeType="1"/>
                <a:stCxn id="8" idx="4"/>
                <a:endCxn id="12" idx="0"/>
              </p:cNvCxnSpPr>
              <p:nvPr/>
            </p:nvCxnSpPr>
            <p:spPr bwMode="auto">
              <a:xfrm flipH="1">
                <a:off x="2086638" y="3860515"/>
                <a:ext cx="6611" cy="1031407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直接箭头连接符 33"/>
              <p:cNvCxnSpPr>
                <a:cxnSpLocks noChangeShapeType="1"/>
                <a:stCxn id="9" idx="4"/>
                <a:endCxn id="10" idx="0"/>
              </p:cNvCxnSpPr>
              <p:nvPr/>
            </p:nvCxnSpPr>
            <p:spPr bwMode="auto">
              <a:xfrm>
                <a:off x="2836082" y="3396965"/>
                <a:ext cx="3969" cy="301156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直接箭头连接符 35"/>
              <p:cNvCxnSpPr>
                <a:cxnSpLocks noChangeShapeType="1"/>
                <a:stCxn id="10" idx="4"/>
                <a:endCxn id="11" idx="0"/>
              </p:cNvCxnSpPr>
              <p:nvPr/>
            </p:nvCxnSpPr>
            <p:spPr bwMode="auto">
              <a:xfrm flipH="1">
                <a:off x="2806713" y="4090701"/>
                <a:ext cx="33338" cy="285284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直接箭头连接符 37"/>
              <p:cNvCxnSpPr>
                <a:cxnSpLocks noChangeShapeType="1"/>
                <a:stCxn id="11" idx="4"/>
                <a:endCxn id="12" idx="6"/>
              </p:cNvCxnSpPr>
              <p:nvPr/>
            </p:nvCxnSpPr>
            <p:spPr bwMode="auto">
              <a:xfrm flipH="1">
                <a:off x="2361680" y="4768565"/>
                <a:ext cx="445033" cy="319647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" name="Text Box 36"/>
              <p:cNvSpPr txBox="1">
                <a:spLocks noChangeArrowheads="1"/>
              </p:cNvSpPr>
              <p:nvPr/>
            </p:nvSpPr>
            <p:spPr bwMode="auto">
              <a:xfrm>
                <a:off x="1564755" y="2763085"/>
                <a:ext cx="254000" cy="246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1000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22" name="Text Box 36"/>
              <p:cNvSpPr txBox="1">
                <a:spLocks noChangeArrowheads="1"/>
              </p:cNvSpPr>
              <p:nvPr/>
            </p:nvSpPr>
            <p:spPr bwMode="auto">
              <a:xfrm>
                <a:off x="2082280" y="2882147"/>
                <a:ext cx="252413" cy="246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1000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2453755" y="2567822"/>
                <a:ext cx="254000" cy="246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1000" dirty="0" smtClean="0">
                    <a:solidFill>
                      <a:srgbClr val="0000FF"/>
                    </a:solidFill>
                  </a:rPr>
                  <a:t>2</a:t>
                </a:r>
                <a:endParaRPr lang="en-US" altLang="ko-KR" sz="1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4" name="Text Box 36"/>
              <p:cNvSpPr txBox="1">
                <a:spLocks noChangeArrowheads="1"/>
              </p:cNvSpPr>
              <p:nvPr/>
            </p:nvSpPr>
            <p:spPr bwMode="auto">
              <a:xfrm>
                <a:off x="1467918" y="4142622"/>
                <a:ext cx="252412" cy="246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100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25" name="Text Box 36"/>
              <p:cNvSpPr txBox="1">
                <a:spLocks noChangeArrowheads="1"/>
              </p:cNvSpPr>
              <p:nvPr/>
            </p:nvSpPr>
            <p:spPr bwMode="auto">
              <a:xfrm>
                <a:off x="2107680" y="4036260"/>
                <a:ext cx="252413" cy="246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100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26" name="Text Box 36"/>
              <p:cNvSpPr txBox="1">
                <a:spLocks noChangeArrowheads="1"/>
              </p:cNvSpPr>
              <p:nvPr/>
            </p:nvSpPr>
            <p:spPr bwMode="auto">
              <a:xfrm>
                <a:off x="2855926" y="3398084"/>
                <a:ext cx="252413" cy="246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1000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27" name="Text Box 36"/>
              <p:cNvSpPr txBox="1">
                <a:spLocks noChangeArrowheads="1"/>
              </p:cNvSpPr>
              <p:nvPr/>
            </p:nvSpPr>
            <p:spPr bwMode="auto">
              <a:xfrm>
                <a:off x="2806713" y="4098637"/>
                <a:ext cx="252413" cy="246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1000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28" name="Text Box 36"/>
              <p:cNvSpPr txBox="1">
                <a:spLocks noChangeArrowheads="1"/>
              </p:cNvSpPr>
              <p:nvPr/>
            </p:nvSpPr>
            <p:spPr bwMode="auto">
              <a:xfrm>
                <a:off x="2533241" y="4846912"/>
                <a:ext cx="254000" cy="246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rebuchet MS" panose="020B0603020202020204" pitchFamily="34" charset="0"/>
                    <a:ea typeface="Gulim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1000">
                    <a:solidFill>
                      <a:srgbClr val="0000FF"/>
                    </a:solidFill>
                  </a:rPr>
                  <a:t>1</a:t>
                </a:r>
              </a:p>
            </p:txBody>
          </p:sp>
        </p:grp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869828" y="5811893"/>
              <a:ext cx="259764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dirty="0"/>
                <a:t>Dependence graph with latencies</a:t>
              </a:r>
            </a:p>
          </p:txBody>
        </p:sp>
      </p:grp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076583" y="4576643"/>
            <a:ext cx="1262063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400" dirty="0" err="1"/>
              <a:t>Estart</a:t>
            </a:r>
            <a:r>
              <a:rPr lang="en-US" altLang="ko-KR" sz="1400" dirty="0"/>
              <a:t>[S</a:t>
            </a:r>
            <a:r>
              <a:rPr lang="en-US" altLang="ko-KR" sz="1400" baseline="-25000" dirty="0"/>
              <a:t>1</a:t>
            </a:r>
            <a:r>
              <a:rPr lang="en-US" altLang="ko-KR" sz="1400" dirty="0"/>
              <a:t>]=0</a:t>
            </a:r>
          </a:p>
          <a:p>
            <a:pPr eaLnBrk="1" hangingPunct="1"/>
            <a:r>
              <a:rPr lang="en-US" altLang="ko-KR" sz="1400" dirty="0" err="1"/>
              <a:t>Estart</a:t>
            </a:r>
            <a:r>
              <a:rPr lang="en-US" altLang="ko-KR" sz="1400" dirty="0"/>
              <a:t>[S</a:t>
            </a:r>
            <a:r>
              <a:rPr lang="en-US" altLang="ko-KR" sz="1400" baseline="-25000" dirty="0"/>
              <a:t>2</a:t>
            </a:r>
            <a:r>
              <a:rPr lang="en-US" altLang="ko-KR" sz="1400" dirty="0"/>
              <a:t>]=1</a:t>
            </a:r>
            <a:endParaRPr lang="en-US" altLang="ko-KR" sz="14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 sz="1400" dirty="0" err="1"/>
              <a:t>Estart</a:t>
            </a:r>
            <a:r>
              <a:rPr lang="en-US" altLang="ko-KR" sz="1400" dirty="0"/>
              <a:t> [S</a:t>
            </a:r>
            <a:r>
              <a:rPr lang="en-US" altLang="ko-KR" sz="1400" baseline="-25000" dirty="0"/>
              <a:t>3</a:t>
            </a:r>
            <a:r>
              <a:rPr lang="en-US" altLang="ko-KR" sz="1400" dirty="0"/>
              <a:t>]=1</a:t>
            </a:r>
            <a:endParaRPr lang="en-US" altLang="ko-KR" sz="1400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400" dirty="0" err="1"/>
              <a:t>Estart</a:t>
            </a:r>
            <a:r>
              <a:rPr lang="en-US" altLang="ko-KR" sz="1400" dirty="0"/>
              <a:t> [S</a:t>
            </a:r>
            <a:r>
              <a:rPr lang="en-US" altLang="ko-KR" sz="1400" baseline="-25000" dirty="0"/>
              <a:t>4</a:t>
            </a:r>
            <a:r>
              <a:rPr lang="en-US" altLang="ko-KR" sz="1400" dirty="0"/>
              <a:t>]=2</a:t>
            </a:r>
            <a:endParaRPr lang="en-US" altLang="ko-KR" sz="1400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400" dirty="0" err="1">
                <a:sym typeface="Symbol" panose="05050102010706020507" pitchFamily="18" charset="2"/>
              </a:rPr>
              <a:t>CurTime</a:t>
            </a:r>
            <a:r>
              <a:rPr lang="en-US" altLang="ko-KR" sz="1400" dirty="0">
                <a:sym typeface="Symbol" panose="05050102010706020507" pitchFamily="18" charset="2"/>
              </a:rPr>
              <a:t>=0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400" dirty="0" err="1">
                <a:sym typeface="Symbol" panose="05050102010706020507" pitchFamily="18" charset="2"/>
              </a:rPr>
              <a:t>Cands</a:t>
            </a:r>
            <a:r>
              <a:rPr lang="en-US" altLang="ko-KR" sz="1400" dirty="0">
                <a:sym typeface="Symbol" panose="05050102010706020507" pitchFamily="18" charset="2"/>
              </a:rPr>
              <a:t>={1}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400" dirty="0">
                <a:sym typeface="Symbol" panose="05050102010706020507" pitchFamily="18" charset="2"/>
              </a:rPr>
              <a:t>Sched=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376621" y="2922468"/>
            <a:ext cx="2265362" cy="1654176"/>
            <a:chOff x="4376621" y="2922468"/>
            <a:chExt cx="2265362" cy="1654176"/>
          </a:xfrm>
        </p:grpSpPr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4376621" y="2922468"/>
              <a:ext cx="2265362" cy="1384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/>
                <a:t>Estart</a:t>
              </a:r>
              <a:r>
                <a:rPr lang="en-US" altLang="ko-KR" sz="1400" dirty="0"/>
                <a:t> [S</a:t>
              </a:r>
              <a:r>
                <a:rPr lang="en-US" altLang="ko-KR" sz="1400" baseline="-25000" dirty="0"/>
                <a:t>2</a:t>
              </a:r>
              <a:r>
                <a:rPr lang="en-US" altLang="ko-KR" sz="1400" dirty="0"/>
                <a:t>]=</a:t>
              </a:r>
              <a:r>
                <a:rPr lang="en-US" altLang="ko-KR" sz="1400" dirty="0" err="1"/>
                <a:t>Estart</a:t>
              </a:r>
              <a:r>
                <a:rPr lang="en-US" altLang="ko-KR" sz="1400" dirty="0"/>
                <a:t> [S</a:t>
              </a:r>
              <a:r>
                <a:rPr lang="en-US" altLang="ko-KR" sz="1400" baseline="-25000" dirty="0"/>
                <a:t>3</a:t>
              </a:r>
              <a:r>
                <a:rPr lang="en-US" altLang="ko-KR" sz="1400" dirty="0"/>
                <a:t>]= 1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/>
                <a:t>Estart</a:t>
              </a:r>
              <a:r>
                <a:rPr lang="en-US" altLang="ko-KR" sz="1400" dirty="0"/>
                <a:t> [S</a:t>
              </a:r>
              <a:r>
                <a:rPr lang="en-US" altLang="ko-KR" sz="1400" baseline="-25000" dirty="0"/>
                <a:t>4</a:t>
              </a:r>
              <a:r>
                <a:rPr lang="en-US" altLang="ko-KR" sz="1400" dirty="0"/>
                <a:t>]=2</a:t>
              </a:r>
              <a:endParaRPr lang="en-US" altLang="ko-KR" sz="1400" dirty="0">
                <a:sym typeface="Symbol" panose="05050102010706020507" pitchFamily="18" charset="2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>
                  <a:sym typeface="Symbol" panose="05050102010706020507" pitchFamily="18" charset="2"/>
                </a:rPr>
                <a:t>CurTime</a:t>
              </a:r>
              <a:r>
                <a:rPr lang="en-US" altLang="ko-KR" sz="1400" dirty="0">
                  <a:sym typeface="Symbol" panose="05050102010706020507" pitchFamily="18" charset="2"/>
                </a:rPr>
                <a:t>=1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>
                  <a:sym typeface="Symbol" panose="05050102010706020507" pitchFamily="18" charset="2"/>
                </a:rPr>
                <a:t>Cands</a:t>
              </a:r>
              <a:r>
                <a:rPr lang="en-US" altLang="ko-KR" sz="1400" dirty="0">
                  <a:sym typeface="Symbol" panose="05050102010706020507" pitchFamily="18" charset="2"/>
                </a:rPr>
                <a:t>={</a:t>
              </a:r>
              <a:r>
                <a:rPr lang="en-US" altLang="ko-KR" sz="1400" dirty="0" smtClean="0">
                  <a:sym typeface="Symbol" panose="05050102010706020507" pitchFamily="18" charset="2"/>
                </a:rPr>
                <a:t>2,3}</a:t>
              </a:r>
              <a:endParaRPr lang="en-US" altLang="ko-KR" sz="1400" dirty="0">
                <a:sym typeface="Symbol" panose="05050102010706020507" pitchFamily="18" charset="2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>
                  <a:sym typeface="Symbol" panose="05050102010706020507" pitchFamily="18" charset="2"/>
                </a:rPr>
                <a:t>Mcands</a:t>
              </a:r>
              <a:r>
                <a:rPr lang="en-US" altLang="ko-KR" sz="1400" dirty="0">
                  <a:sym typeface="Symbol" panose="05050102010706020507" pitchFamily="18" charset="2"/>
                </a:rPr>
                <a:t>=</a:t>
              </a:r>
              <a:r>
                <a:rPr lang="en-US" altLang="ko-KR" sz="1400" dirty="0" err="1">
                  <a:sym typeface="Symbol" panose="05050102010706020507" pitchFamily="18" charset="2"/>
                </a:rPr>
                <a:t>Ecands</a:t>
              </a:r>
              <a:r>
                <a:rPr lang="en-US" altLang="ko-KR" sz="1400" dirty="0">
                  <a:sym typeface="Symbol" panose="05050102010706020507" pitchFamily="18" charset="2"/>
                </a:rPr>
                <a:t>={2,3}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>
                  <a:sym typeface="Symbol" panose="05050102010706020507" pitchFamily="18" charset="2"/>
                </a:rPr>
                <a:t>Sched=[1]</a:t>
              </a:r>
            </a:p>
          </p:txBody>
        </p:sp>
        <p:cxnSp>
          <p:nvCxnSpPr>
            <p:cNvPr id="50" name="AutoShape 8"/>
            <p:cNvCxnSpPr>
              <a:cxnSpLocks noChangeShapeType="1"/>
              <a:stCxn id="32" idx="0"/>
              <a:endCxn id="49" idx="2"/>
            </p:cNvCxnSpPr>
            <p:nvPr/>
          </p:nvCxnSpPr>
          <p:spPr bwMode="auto">
            <a:xfrm rot="5400000" flipH="1" flipV="1">
              <a:off x="4975108" y="4041656"/>
              <a:ext cx="268288" cy="801687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6" name="Group 15"/>
          <p:cNvGrpSpPr>
            <a:grpSpLocks/>
          </p:cNvGrpSpPr>
          <p:nvPr/>
        </p:nvGrpSpPr>
        <p:grpSpPr bwMode="auto">
          <a:xfrm>
            <a:off x="8796221" y="2939930"/>
            <a:ext cx="1893887" cy="1979613"/>
            <a:chOff x="4472" y="2301"/>
            <a:chExt cx="1193" cy="1247"/>
          </a:xfrm>
        </p:grpSpPr>
        <p:sp>
          <p:nvSpPr>
            <p:cNvPr id="43" name="Text Box 16"/>
            <p:cNvSpPr txBox="1">
              <a:spLocks noChangeArrowheads="1"/>
            </p:cNvSpPr>
            <p:nvPr/>
          </p:nvSpPr>
          <p:spPr bwMode="auto">
            <a:xfrm>
              <a:off x="4472" y="2301"/>
              <a:ext cx="1193" cy="7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400"/>
                <a:t>Estart [S</a:t>
              </a:r>
              <a:r>
                <a:rPr lang="en-US" altLang="ko-KR" sz="1400" baseline="-25000"/>
                <a:t>7</a:t>
              </a:r>
              <a:r>
                <a:rPr lang="en-US" altLang="ko-KR" sz="1400"/>
                <a:t>]=8</a:t>
              </a:r>
              <a:endParaRPr lang="en-US" altLang="ko-KR" sz="1400">
                <a:sym typeface="Symbol" panose="05050102010706020507" pitchFamily="18" charset="2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>
                  <a:sym typeface="Symbol" panose="05050102010706020507" pitchFamily="18" charset="2"/>
                </a:rPr>
                <a:t>CurTime=8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>
                  <a:sym typeface="Symbol" panose="05050102010706020507" pitchFamily="18" charset="2"/>
                </a:rPr>
                <a:t>Cands={7}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>
                  <a:sym typeface="Symbol" panose="05050102010706020507" pitchFamily="18" charset="2"/>
                </a:rPr>
                <a:t>Mcands=Ecands={7}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>
                  <a:sym typeface="Symbol" panose="05050102010706020507" pitchFamily="18" charset="2"/>
                </a:rPr>
                <a:t>Sched=[2,1,3,4,5,6]</a:t>
              </a:r>
            </a:p>
          </p:txBody>
        </p:sp>
        <p:cxnSp>
          <p:nvCxnSpPr>
            <p:cNvPr id="44" name="AutoShape 17"/>
            <p:cNvCxnSpPr>
              <a:cxnSpLocks noChangeShapeType="1"/>
              <a:stCxn id="40" idx="0"/>
              <a:endCxn id="43" idx="2"/>
            </p:cNvCxnSpPr>
            <p:nvPr/>
          </p:nvCxnSpPr>
          <p:spPr bwMode="auto">
            <a:xfrm rot="5400000" flipH="1" flipV="1">
              <a:off x="4588" y="3068"/>
              <a:ext cx="511" cy="45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Group 18"/>
          <p:cNvGrpSpPr>
            <a:grpSpLocks/>
          </p:cNvGrpSpPr>
          <p:nvPr/>
        </p:nvGrpSpPr>
        <p:grpSpPr bwMode="auto">
          <a:xfrm>
            <a:off x="7753233" y="4094043"/>
            <a:ext cx="2197100" cy="1997075"/>
            <a:chOff x="3803" y="2665"/>
            <a:chExt cx="1384" cy="1258"/>
          </a:xfrm>
        </p:grpSpPr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4026" y="3186"/>
              <a:ext cx="1161" cy="7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400"/>
                <a:t>Estart [S</a:t>
              </a:r>
              <a:r>
                <a:rPr lang="en-US" altLang="ko-KR" sz="1400" baseline="-25000"/>
                <a:t>6</a:t>
              </a:r>
              <a:r>
                <a:rPr lang="en-US" altLang="ko-KR" sz="1400"/>
                <a:t>]=7</a:t>
              </a:r>
              <a:endParaRPr lang="en-US" altLang="ko-KR" sz="1400">
                <a:sym typeface="Symbol" panose="05050102010706020507" pitchFamily="18" charset="2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>
                  <a:sym typeface="Symbol" panose="05050102010706020507" pitchFamily="18" charset="2"/>
                </a:rPr>
                <a:t>CurTime=7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>
                  <a:sym typeface="Symbol" panose="05050102010706020507" pitchFamily="18" charset="2"/>
                </a:rPr>
                <a:t>Cands={6}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>
                  <a:sym typeface="Symbol" panose="05050102010706020507" pitchFamily="18" charset="2"/>
                </a:rPr>
                <a:t>Mcands=Ecands={6}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>
                  <a:sym typeface="Symbol" panose="05050102010706020507" pitchFamily="18" charset="2"/>
                </a:rPr>
                <a:t>Sched=[1,2,3,4,5]</a:t>
              </a:r>
            </a:p>
          </p:txBody>
        </p:sp>
        <p:cxnSp>
          <p:nvCxnSpPr>
            <p:cNvPr id="41" name="AutoShape 20"/>
            <p:cNvCxnSpPr>
              <a:cxnSpLocks noChangeShapeType="1"/>
              <a:stCxn id="45" idx="2"/>
              <a:endCxn id="40" idx="0"/>
            </p:cNvCxnSpPr>
            <p:nvPr/>
          </p:nvCxnSpPr>
          <p:spPr bwMode="auto">
            <a:xfrm rot="16200000" flipH="1">
              <a:off x="3944" y="2524"/>
              <a:ext cx="521" cy="804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4094" y="2750"/>
              <a:ext cx="40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200" i="1" dirty="0">
                  <a:solidFill>
                    <a:srgbClr val="0000FF"/>
                  </a:solidFill>
                </a:rPr>
                <a:t>1 stall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58952" y="2927229"/>
            <a:ext cx="2011858" cy="2010161"/>
            <a:chOff x="6658952" y="2927229"/>
            <a:chExt cx="2011858" cy="2010161"/>
          </a:xfrm>
        </p:grpSpPr>
        <p:sp>
          <p:nvSpPr>
            <p:cNvPr id="45" name="Text Box 13"/>
            <p:cNvSpPr txBox="1">
              <a:spLocks noChangeArrowheads="1"/>
            </p:cNvSpPr>
            <p:nvPr/>
          </p:nvSpPr>
          <p:spPr bwMode="auto">
            <a:xfrm>
              <a:off x="6834072" y="2927229"/>
              <a:ext cx="1836738" cy="1165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/>
                <a:t>Estart</a:t>
              </a:r>
              <a:r>
                <a:rPr lang="en-US" altLang="ko-KR" sz="1400" dirty="0"/>
                <a:t> [S</a:t>
              </a:r>
              <a:r>
                <a:rPr lang="en-US" altLang="ko-KR" sz="1400" baseline="-25000" dirty="0"/>
                <a:t>5</a:t>
              </a:r>
              <a:r>
                <a:rPr lang="en-US" altLang="ko-KR" sz="1400" dirty="0"/>
                <a:t>]=5</a:t>
              </a:r>
              <a:endParaRPr lang="en-US" altLang="ko-KR" sz="1400" dirty="0">
                <a:sym typeface="Symbol" panose="05050102010706020507" pitchFamily="18" charset="2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>
                  <a:sym typeface="Symbol" panose="05050102010706020507" pitchFamily="18" charset="2"/>
                </a:rPr>
                <a:t>CurTime</a:t>
              </a:r>
              <a:r>
                <a:rPr lang="en-US" altLang="ko-KR" sz="1400" dirty="0">
                  <a:sym typeface="Symbol" panose="05050102010706020507" pitchFamily="18" charset="2"/>
                </a:rPr>
                <a:t>=5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>
                  <a:sym typeface="Symbol" panose="05050102010706020507" pitchFamily="18" charset="2"/>
                </a:rPr>
                <a:t>Cands</a:t>
              </a:r>
              <a:r>
                <a:rPr lang="en-US" altLang="ko-KR" sz="1400" dirty="0">
                  <a:sym typeface="Symbol" panose="05050102010706020507" pitchFamily="18" charset="2"/>
                </a:rPr>
                <a:t>={5}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>
                  <a:sym typeface="Symbol" panose="05050102010706020507" pitchFamily="18" charset="2"/>
                </a:rPr>
                <a:t>Mcands</a:t>
              </a:r>
              <a:r>
                <a:rPr lang="en-US" altLang="ko-KR" sz="1400" dirty="0">
                  <a:sym typeface="Symbol" panose="05050102010706020507" pitchFamily="18" charset="2"/>
                </a:rPr>
                <a:t>=</a:t>
              </a:r>
              <a:r>
                <a:rPr lang="en-US" altLang="ko-KR" sz="1400" dirty="0" err="1">
                  <a:sym typeface="Symbol" panose="05050102010706020507" pitchFamily="18" charset="2"/>
                </a:rPr>
                <a:t>Ecands</a:t>
              </a:r>
              <a:r>
                <a:rPr lang="en-US" altLang="ko-KR" sz="1400" dirty="0">
                  <a:sym typeface="Symbol" panose="05050102010706020507" pitchFamily="18" charset="2"/>
                </a:rPr>
                <a:t>={5}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>
                  <a:sym typeface="Symbol" panose="05050102010706020507" pitchFamily="18" charset="2"/>
                </a:rPr>
                <a:t>Sched=[1,2,3,4]</a:t>
              </a: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7199196" y="4389318"/>
              <a:ext cx="64928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200" i="1" dirty="0">
                  <a:solidFill>
                    <a:srgbClr val="0000FF"/>
                  </a:solidFill>
                </a:rPr>
                <a:t>1 stall</a:t>
              </a:r>
            </a:p>
          </p:txBody>
        </p:sp>
        <p:cxnSp>
          <p:nvCxnSpPr>
            <p:cNvPr id="51" name="AutoShape 20"/>
            <p:cNvCxnSpPr>
              <a:cxnSpLocks noChangeShapeType="1"/>
              <a:stCxn id="47" idx="0"/>
              <a:endCxn id="45" idx="2"/>
            </p:cNvCxnSpPr>
            <p:nvPr/>
          </p:nvCxnSpPr>
          <p:spPr bwMode="auto">
            <a:xfrm flipV="1">
              <a:off x="6658952" y="4092454"/>
              <a:ext cx="1093489" cy="844936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4" name="组合 33"/>
          <p:cNvGrpSpPr/>
          <p:nvPr/>
        </p:nvGrpSpPr>
        <p:grpSpPr>
          <a:xfrm>
            <a:off x="5509302" y="4249618"/>
            <a:ext cx="2034379" cy="1857377"/>
            <a:chOff x="5509302" y="4249618"/>
            <a:chExt cx="2034379" cy="1857377"/>
          </a:xfrm>
        </p:grpSpPr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5774218" y="4937392"/>
              <a:ext cx="1769463" cy="11696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Ins="36000">
              <a:spAutoFit/>
            </a:bodyPr>
            <a:lstStyle>
              <a:lvl1pPr marL="457200" indent="-4572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/>
                <a:t>Estart</a:t>
              </a:r>
              <a:r>
                <a:rPr lang="en-US" altLang="ko-KR" sz="1400" dirty="0"/>
                <a:t> [S</a:t>
              </a:r>
              <a:r>
                <a:rPr lang="en-US" altLang="ko-KR" sz="1400" baseline="-25000" dirty="0"/>
                <a:t>4</a:t>
              </a:r>
              <a:r>
                <a:rPr lang="en-US" altLang="ko-KR" sz="1400" dirty="0"/>
                <a:t>]=3</a:t>
              </a:r>
              <a:endParaRPr lang="en-US" altLang="ko-KR" sz="1400" dirty="0">
                <a:sym typeface="Symbol" panose="05050102010706020507" pitchFamily="18" charset="2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>
                  <a:sym typeface="Symbol" panose="05050102010706020507" pitchFamily="18" charset="2"/>
                </a:rPr>
                <a:t>CurTime</a:t>
              </a:r>
              <a:r>
                <a:rPr lang="en-US" altLang="ko-KR" sz="1400" dirty="0">
                  <a:sym typeface="Symbol" panose="05050102010706020507" pitchFamily="18" charset="2"/>
                </a:rPr>
                <a:t>=3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>
                  <a:sym typeface="Symbol" panose="05050102010706020507" pitchFamily="18" charset="2"/>
                </a:rPr>
                <a:t>Cands</a:t>
              </a:r>
              <a:r>
                <a:rPr lang="en-US" altLang="ko-KR" sz="1400" dirty="0">
                  <a:sym typeface="Symbol" panose="05050102010706020507" pitchFamily="18" charset="2"/>
                </a:rPr>
                <a:t>={4}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 err="1">
                  <a:sym typeface="Symbol" panose="05050102010706020507" pitchFamily="18" charset="2"/>
                </a:rPr>
                <a:t>Mcands</a:t>
              </a:r>
              <a:r>
                <a:rPr lang="en-US" altLang="ko-KR" sz="1400" dirty="0">
                  <a:sym typeface="Symbol" panose="05050102010706020507" pitchFamily="18" charset="2"/>
                </a:rPr>
                <a:t>=</a:t>
              </a:r>
              <a:r>
                <a:rPr lang="en-US" altLang="ko-KR" sz="1400" dirty="0" err="1">
                  <a:sym typeface="Symbol" panose="05050102010706020507" pitchFamily="18" charset="2"/>
                </a:rPr>
                <a:t>Ecands</a:t>
              </a:r>
              <a:r>
                <a:rPr lang="en-US" altLang="ko-KR" sz="1400" dirty="0">
                  <a:sym typeface="Symbol" panose="05050102010706020507" pitchFamily="18" charset="2"/>
                </a:rPr>
                <a:t>={4}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ko-KR" sz="1400" dirty="0">
                  <a:sym typeface="Symbol" panose="05050102010706020507" pitchFamily="18" charset="2"/>
                </a:rPr>
                <a:t>Sched=[1,2,3]</a:t>
              </a:r>
            </a:p>
          </p:txBody>
        </p:sp>
        <p:sp>
          <p:nvSpPr>
            <p:cNvPr id="38" name="Text Box 21"/>
            <p:cNvSpPr txBox="1">
              <a:spLocks noChangeArrowheads="1"/>
            </p:cNvSpPr>
            <p:nvPr/>
          </p:nvSpPr>
          <p:spPr bwMode="auto">
            <a:xfrm>
              <a:off x="5873633" y="4249618"/>
              <a:ext cx="1027113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200" i="1" dirty="0">
                  <a:solidFill>
                    <a:srgbClr val="0000FF"/>
                  </a:solidFill>
                </a:rPr>
                <a:t>1 stall</a:t>
              </a:r>
            </a:p>
            <a:p>
              <a:pPr eaLnBrk="1" hangingPunct="1"/>
              <a:r>
                <a:rPr lang="en-US" altLang="ko-KR" sz="1200" i="1" dirty="0">
                  <a:solidFill>
                    <a:srgbClr val="0000FF"/>
                  </a:solidFill>
                </a:rPr>
                <a:t>resource conflict</a:t>
              </a:r>
            </a:p>
          </p:txBody>
        </p:sp>
        <p:cxnSp>
          <p:nvCxnSpPr>
            <p:cNvPr id="54" name="AutoShape 20"/>
            <p:cNvCxnSpPr>
              <a:cxnSpLocks noChangeShapeType="1"/>
              <a:stCxn id="49" idx="2"/>
              <a:endCxn id="47" idx="0"/>
            </p:cNvCxnSpPr>
            <p:nvPr/>
          </p:nvCxnSpPr>
          <p:spPr bwMode="auto">
            <a:xfrm>
              <a:off x="5509302" y="4306768"/>
              <a:ext cx="1149648" cy="630624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组合 45"/>
          <p:cNvGrpSpPr/>
          <p:nvPr/>
        </p:nvGrpSpPr>
        <p:grpSpPr>
          <a:xfrm>
            <a:off x="8383470" y="2553123"/>
            <a:ext cx="2306638" cy="382387"/>
            <a:chOff x="8383470" y="2553123"/>
            <a:chExt cx="2306638" cy="382387"/>
          </a:xfrm>
        </p:grpSpPr>
        <p:sp>
          <p:nvSpPr>
            <p:cNvPr id="57" name="Text Box 14"/>
            <p:cNvSpPr txBox="1">
              <a:spLocks noChangeArrowheads="1"/>
            </p:cNvSpPr>
            <p:nvPr/>
          </p:nvSpPr>
          <p:spPr bwMode="auto">
            <a:xfrm>
              <a:off x="8383470" y="2553123"/>
              <a:ext cx="23066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400" dirty="0">
                  <a:solidFill>
                    <a:srgbClr val="009999"/>
                  </a:solidFill>
                </a:rPr>
                <a:t>Total requires </a:t>
              </a:r>
              <a:r>
                <a:rPr lang="en-US" altLang="ko-KR" sz="1400" dirty="0" smtClean="0">
                  <a:solidFill>
                    <a:srgbClr val="009999"/>
                  </a:solidFill>
                </a:rPr>
                <a:t>9 </a:t>
              </a:r>
              <a:r>
                <a:rPr lang="en-US" altLang="ko-KR" sz="1400" dirty="0">
                  <a:solidFill>
                    <a:srgbClr val="009999"/>
                  </a:solidFill>
                </a:rPr>
                <a:t>cycles</a:t>
              </a:r>
              <a:endParaRPr lang="en-US" altLang="ko-KR" sz="1400" i="1" dirty="0">
                <a:solidFill>
                  <a:srgbClr val="009999"/>
                </a:solidFill>
              </a:endParaRPr>
            </a:p>
          </p:txBody>
        </p:sp>
        <p:sp>
          <p:nvSpPr>
            <p:cNvPr id="58" name="Freeform 15"/>
            <p:cNvSpPr>
              <a:spLocks/>
            </p:cNvSpPr>
            <p:nvPr/>
          </p:nvSpPr>
          <p:spPr bwMode="auto">
            <a:xfrm flipH="1">
              <a:off x="10392772" y="2724373"/>
              <a:ext cx="116207" cy="211137"/>
            </a:xfrm>
            <a:custGeom>
              <a:avLst/>
              <a:gdLst>
                <a:gd name="T0" fmla="*/ 0 w 581"/>
                <a:gd name="T1" fmla="*/ 50 h 216"/>
                <a:gd name="T2" fmla="*/ 0 w 581"/>
                <a:gd name="T3" fmla="*/ 19 h 216"/>
                <a:gd name="T4" fmla="*/ 0 w 581"/>
                <a:gd name="T5" fmla="*/ 3 h 216"/>
                <a:gd name="T6" fmla="*/ 1 w 581"/>
                <a:gd name="T7" fmla="*/ 1 h 2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1"/>
                <a:gd name="T13" fmla="*/ 0 h 216"/>
                <a:gd name="T14" fmla="*/ 581 w 581"/>
                <a:gd name="T15" fmla="*/ 216 h 2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1" h="216">
                  <a:moveTo>
                    <a:pt x="0" y="216"/>
                  </a:moveTo>
                  <a:cubicBezTo>
                    <a:pt x="8" y="166"/>
                    <a:pt x="17" y="116"/>
                    <a:pt x="53" y="82"/>
                  </a:cubicBezTo>
                  <a:cubicBezTo>
                    <a:pt x="89" y="48"/>
                    <a:pt x="130" y="26"/>
                    <a:pt x="218" y="13"/>
                  </a:cubicBezTo>
                  <a:cubicBezTo>
                    <a:pt x="306" y="0"/>
                    <a:pt x="443" y="1"/>
                    <a:pt x="581" y="2"/>
                  </a:cubicBezTo>
                </a:path>
              </a:pathLst>
            </a:custGeom>
            <a:noFill/>
            <a:ln w="9525" cap="sq">
              <a:solidFill>
                <a:srgbClr val="009999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74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Limitation of </a:t>
            </a:r>
            <a:r>
              <a:rPr lang="en-US" altLang="ko-KR" dirty="0" smtClean="0"/>
              <a:t>List scheduling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Trebuchet MS" panose="020B0603020202020204" pitchFamily="34" charset="0"/>
              </a:rPr>
              <a:t>The schedule </a:t>
            </a: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[S</a:t>
            </a:r>
            <a:r>
              <a:rPr lang="en-US" altLang="ko-KR" baseline="-25000" dirty="0">
                <a:latin typeface="Trebuchet MS" panose="020B0603020202020204" pitchFamily="34" charset="0"/>
                <a:sym typeface="Symbol" panose="05050102010706020507" pitchFamily="18" charset="2"/>
              </a:rPr>
              <a:t>1</a:t>
            </a: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,S</a:t>
            </a:r>
            <a:r>
              <a:rPr lang="en-US" altLang="ko-KR" baseline="-25000" dirty="0">
                <a:latin typeface="Trebuchet MS" panose="020B0603020202020204" pitchFamily="34" charset="0"/>
                <a:sym typeface="Symbol" panose="05050102010706020507" pitchFamily="18" charset="2"/>
              </a:rPr>
              <a:t>2</a:t>
            </a: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,S</a:t>
            </a:r>
            <a:r>
              <a:rPr lang="en-US" altLang="ko-KR" baseline="-25000" dirty="0">
                <a:latin typeface="Trebuchet MS" panose="020B0603020202020204" pitchFamily="34" charset="0"/>
                <a:sym typeface="Symbol" panose="05050102010706020507" pitchFamily="18" charset="2"/>
              </a:rPr>
              <a:t>3</a:t>
            </a: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,S</a:t>
            </a:r>
            <a:r>
              <a:rPr lang="en-US" altLang="ko-KR" baseline="-25000" dirty="0">
                <a:latin typeface="Trebuchet MS" panose="020B0603020202020204" pitchFamily="34" charset="0"/>
                <a:sym typeface="Symbol" panose="05050102010706020507" pitchFamily="18" charset="2"/>
              </a:rPr>
              <a:t>4</a:t>
            </a: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,S</a:t>
            </a:r>
            <a:r>
              <a:rPr lang="en-US" altLang="ko-KR" baseline="-25000" dirty="0">
                <a:latin typeface="Trebuchet MS" panose="020B0603020202020204" pitchFamily="34" charset="0"/>
                <a:sym typeface="Symbol" panose="05050102010706020507" pitchFamily="18" charset="2"/>
              </a:rPr>
              <a:t>5</a:t>
            </a: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,S</a:t>
            </a:r>
            <a:r>
              <a:rPr lang="en-US" altLang="ko-KR" baseline="-25000" dirty="0">
                <a:latin typeface="Trebuchet MS" panose="020B0603020202020204" pitchFamily="34" charset="0"/>
                <a:sym typeface="Symbol" panose="05050102010706020507" pitchFamily="18" charset="2"/>
              </a:rPr>
              <a:t>6</a:t>
            </a: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,S</a:t>
            </a:r>
            <a:r>
              <a:rPr lang="en-US" altLang="ko-KR" baseline="-25000" dirty="0">
                <a:latin typeface="Trebuchet MS" panose="020B0603020202020204" pitchFamily="34" charset="0"/>
                <a:sym typeface="Symbol" panose="05050102010706020507" pitchFamily="18" charset="2"/>
              </a:rPr>
              <a:t>7</a:t>
            </a: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] produced by the </a:t>
            </a:r>
            <a:r>
              <a:rPr lang="en-US" altLang="ko-KR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List scheduling </a:t>
            </a: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algorithm requires 9 cycles with </a:t>
            </a:r>
            <a:r>
              <a:rPr lang="en-US" altLang="ko-KR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3 </a:t>
            </a: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stalls.</a:t>
            </a:r>
          </a:p>
          <a:p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The optimal schedule in fact is</a:t>
            </a:r>
          </a:p>
          <a:p>
            <a:pPr algn="ctr"/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[S</a:t>
            </a:r>
            <a:r>
              <a:rPr lang="en-US" altLang="ko-KR" baseline="-25000" dirty="0">
                <a:latin typeface="Trebuchet MS" panose="020B0603020202020204" pitchFamily="34" charset="0"/>
                <a:sym typeface="Symbol" panose="05050102010706020507" pitchFamily="18" charset="2"/>
              </a:rPr>
              <a:t>1</a:t>
            </a: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,S</a:t>
            </a:r>
            <a:r>
              <a:rPr lang="en-US" altLang="ko-KR" baseline="-25000" dirty="0">
                <a:latin typeface="Trebuchet MS" panose="020B0603020202020204" pitchFamily="34" charset="0"/>
                <a:sym typeface="Symbol" panose="05050102010706020507" pitchFamily="18" charset="2"/>
              </a:rPr>
              <a:t>2</a:t>
            </a: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,S</a:t>
            </a:r>
            <a:r>
              <a:rPr lang="en-US" altLang="ko-KR" baseline="-25000" dirty="0">
                <a:latin typeface="Trebuchet MS" panose="020B0603020202020204" pitchFamily="34" charset="0"/>
                <a:sym typeface="Symbol" panose="05050102010706020507" pitchFamily="18" charset="2"/>
              </a:rPr>
              <a:t>4</a:t>
            </a: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,S</a:t>
            </a:r>
            <a:r>
              <a:rPr lang="en-US" altLang="ko-KR" baseline="-25000" dirty="0">
                <a:latin typeface="Trebuchet MS" panose="020B0603020202020204" pitchFamily="34" charset="0"/>
                <a:sym typeface="Symbol" panose="05050102010706020507" pitchFamily="18" charset="2"/>
              </a:rPr>
              <a:t>3</a:t>
            </a: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,S</a:t>
            </a:r>
            <a:r>
              <a:rPr lang="en-US" altLang="ko-KR" baseline="-25000" dirty="0">
                <a:latin typeface="Trebuchet MS" panose="020B0603020202020204" pitchFamily="34" charset="0"/>
                <a:sym typeface="Symbol" panose="05050102010706020507" pitchFamily="18" charset="2"/>
              </a:rPr>
              <a:t>5</a:t>
            </a: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,S</a:t>
            </a:r>
            <a:r>
              <a:rPr lang="en-US" altLang="ko-KR" baseline="-25000" dirty="0">
                <a:latin typeface="Trebuchet MS" panose="020B0603020202020204" pitchFamily="34" charset="0"/>
                <a:sym typeface="Symbol" panose="05050102010706020507" pitchFamily="18" charset="2"/>
              </a:rPr>
              <a:t>6</a:t>
            </a: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,S</a:t>
            </a:r>
            <a:r>
              <a:rPr lang="en-US" altLang="ko-KR" baseline="-25000" dirty="0">
                <a:latin typeface="Trebuchet MS" panose="020B0603020202020204" pitchFamily="34" charset="0"/>
                <a:sym typeface="Symbol" panose="05050102010706020507" pitchFamily="18" charset="2"/>
              </a:rPr>
              <a:t>7</a:t>
            </a: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] or [S</a:t>
            </a:r>
            <a:r>
              <a:rPr lang="en-US" altLang="ko-KR" baseline="-25000" dirty="0">
                <a:latin typeface="Trebuchet MS" panose="020B0603020202020204" pitchFamily="34" charset="0"/>
                <a:sym typeface="Symbol" panose="05050102010706020507" pitchFamily="18" charset="2"/>
              </a:rPr>
              <a:t>1</a:t>
            </a: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,S</a:t>
            </a:r>
            <a:r>
              <a:rPr lang="en-US" altLang="ko-KR" baseline="-25000" dirty="0">
                <a:latin typeface="Trebuchet MS" panose="020B0603020202020204" pitchFamily="34" charset="0"/>
                <a:sym typeface="Symbol" panose="05050102010706020507" pitchFamily="18" charset="2"/>
              </a:rPr>
              <a:t>3</a:t>
            </a: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,S</a:t>
            </a:r>
            <a:r>
              <a:rPr lang="en-US" altLang="ko-KR" baseline="-25000" dirty="0">
                <a:latin typeface="Trebuchet MS" panose="020B0603020202020204" pitchFamily="34" charset="0"/>
                <a:sym typeface="Symbol" panose="05050102010706020507" pitchFamily="18" charset="2"/>
              </a:rPr>
              <a:t>4</a:t>
            </a: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,S</a:t>
            </a:r>
            <a:r>
              <a:rPr lang="en-US" altLang="ko-KR" baseline="-25000" dirty="0">
                <a:latin typeface="Trebuchet MS" panose="020B0603020202020204" pitchFamily="34" charset="0"/>
                <a:sym typeface="Symbol" panose="05050102010706020507" pitchFamily="18" charset="2"/>
              </a:rPr>
              <a:t>2</a:t>
            </a: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,S</a:t>
            </a:r>
            <a:r>
              <a:rPr lang="en-US" altLang="ko-KR" baseline="-25000" dirty="0">
                <a:latin typeface="Trebuchet MS" panose="020B0603020202020204" pitchFamily="34" charset="0"/>
                <a:sym typeface="Symbol" panose="05050102010706020507" pitchFamily="18" charset="2"/>
              </a:rPr>
              <a:t>5</a:t>
            </a: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,S</a:t>
            </a:r>
            <a:r>
              <a:rPr lang="en-US" altLang="ko-KR" baseline="-25000" dirty="0">
                <a:latin typeface="Trebuchet MS" panose="020B0603020202020204" pitchFamily="34" charset="0"/>
                <a:sym typeface="Symbol" panose="05050102010706020507" pitchFamily="18" charset="2"/>
              </a:rPr>
              <a:t>6</a:t>
            </a: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,S</a:t>
            </a:r>
            <a:r>
              <a:rPr lang="en-US" altLang="ko-KR" baseline="-25000" dirty="0">
                <a:latin typeface="Trebuchet MS" panose="020B0603020202020204" pitchFamily="34" charset="0"/>
                <a:sym typeface="Symbol" panose="05050102010706020507" pitchFamily="18" charset="2"/>
              </a:rPr>
              <a:t>7</a:t>
            </a: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],requires 8 cycles.</a:t>
            </a:r>
            <a:endParaRPr lang="en-US" altLang="ko-KR" sz="2800" dirty="0">
              <a:latin typeface="Trebuchet MS" panose="020B0603020202020204" pitchFamily="34" charset="0"/>
              <a:sym typeface="Symbol" panose="05050102010706020507" pitchFamily="18" charset="2"/>
            </a:endParaRPr>
          </a:p>
          <a:p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Why couldn’t the algorithm find the optimal schedule?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Trebuchet MS" panose="020B0603020202020204" pitchFamily="34" charset="0"/>
                <a:sym typeface="Symbol" panose="05050102010706020507" pitchFamily="18" charset="2"/>
              </a:rPr>
              <a:t>Need better heuristics at Step 3.c. to choose the best node from multiple candidates.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ko-KR" sz="2200" dirty="0">
                <a:latin typeface="Trebuchet MS" panose="020B0603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2200" dirty="0">
                <a:latin typeface="Trebuchet MS" panose="020B0603020202020204" pitchFamily="34" charset="0"/>
                <a:sym typeface="Symbol" panose="05050102010706020507" pitchFamily="18" charset="2"/>
              </a:rPr>
              <a:t>When scheduling a new node, the current algorithm does not reserve functions for later schedulable instructions.(</a:t>
            </a:r>
            <a:r>
              <a:rPr lang="en-US" altLang="ko-KR" sz="2200" dirty="0" err="1">
                <a:latin typeface="Trebuchet MS" panose="020B0603020202020204" pitchFamily="34" charset="0"/>
                <a:sym typeface="Symbol" panose="05050102010706020507" pitchFamily="18" charset="2"/>
              </a:rPr>
              <a:t>i.e</a:t>
            </a:r>
            <a:r>
              <a:rPr lang="en-US" altLang="ko-KR" sz="2200" dirty="0">
                <a:latin typeface="Trebuchet MS" panose="020B0603020202020204" pitchFamily="34" charset="0"/>
                <a:sym typeface="Symbol" panose="05050102010706020507" pitchFamily="18" charset="2"/>
              </a:rPr>
              <a:t>, the node in critical path </a:t>
            </a:r>
            <a:r>
              <a:rPr lang="en-US" altLang="ko-KR" sz="2400" dirty="0">
                <a:latin typeface="Trebuchet MS" panose="020B0603020202020204" pitchFamily="34" charset="0"/>
                <a:sym typeface="Symbol" panose="05050102010706020507" pitchFamily="18" charset="2"/>
              </a:rPr>
              <a:t>S</a:t>
            </a:r>
            <a:r>
              <a:rPr lang="en-US" altLang="ko-KR" sz="2400" baseline="-25000" dirty="0">
                <a:latin typeface="Trebuchet MS" panose="020B0603020202020204" pitchFamily="34" charset="0"/>
                <a:sym typeface="Symbol" panose="05050102010706020507" pitchFamily="18" charset="2"/>
              </a:rPr>
              <a:t>4</a:t>
            </a:r>
            <a:r>
              <a:rPr lang="en-US" altLang="ko-KR" sz="2200" dirty="0">
                <a:latin typeface="Trebuchet MS" panose="020B0603020202020204" pitchFamily="34" charset="0"/>
                <a:sym typeface="Symbol" panose="05050102010706020507" pitchFamily="18" charset="2"/>
              </a:rPr>
              <a:t>), which may require an NP-hard algorithm.</a:t>
            </a:r>
          </a:p>
        </p:txBody>
      </p:sp>
    </p:spTree>
    <p:extLst>
      <p:ext uri="{BB962C8B-B14F-4D97-AF65-F5344CB8AC3E}">
        <p14:creationId xmlns:p14="http://schemas.microsoft.com/office/powerpoint/2010/main" val="42354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="" xmlns:a16="http://schemas.microsoft.com/office/drawing/2014/main" id="{2D83681D-12EE-844E-8C09-E767231D897D}"/>
              </a:ext>
            </a:extLst>
          </p:cNvPr>
          <p:cNvSpPr txBox="1">
            <a:spLocks/>
          </p:cNvSpPr>
          <p:nvPr/>
        </p:nvSpPr>
        <p:spPr>
          <a:xfrm>
            <a:off x="1109251" y="2487322"/>
            <a:ext cx="10156694" cy="2122001"/>
          </a:xfrm>
          <a:prstGeom prst="rect">
            <a:avLst/>
          </a:prstGeom>
        </p:spPr>
        <p:txBody>
          <a:bodyPr lIns="0" tIns="0" rIns="0" bIns="0"/>
          <a:lstStyle>
            <a:lvl1pPr marL="12373" indent="0" algn="l" defTabSz="1187798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" algn="ctr">
              <a:lnSpc>
                <a:spcPct val="200000"/>
              </a:lnSpc>
            </a:pPr>
            <a:r>
              <a:rPr lang="en-US" altLang="zh-CN" sz="2800" b="1" dirty="0" smtClean="0"/>
              <a:t>Q&amp;A</a:t>
            </a:r>
            <a:endParaRPr lang="en-US" altLang="zh-CN" sz="2800" dirty="0" smtClean="0"/>
          </a:p>
          <a:p>
            <a:pPr marL="14287" algn="ctr">
              <a:lnSpc>
                <a:spcPct val="200000"/>
              </a:lnSpc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708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="" xmlns:a16="http://schemas.microsoft.com/office/drawing/2014/main" id="{2D83681D-12EE-844E-8C09-E767231D897D}"/>
              </a:ext>
            </a:extLst>
          </p:cNvPr>
          <p:cNvSpPr txBox="1">
            <a:spLocks/>
          </p:cNvSpPr>
          <p:nvPr/>
        </p:nvSpPr>
        <p:spPr>
          <a:xfrm>
            <a:off x="1109251" y="2487322"/>
            <a:ext cx="10156694" cy="2122001"/>
          </a:xfrm>
          <a:prstGeom prst="rect">
            <a:avLst/>
          </a:prstGeom>
        </p:spPr>
        <p:txBody>
          <a:bodyPr lIns="0" tIns="0" rIns="0" bIns="0"/>
          <a:lstStyle>
            <a:lvl1pPr marL="12373" indent="0" algn="l" defTabSz="1187798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" algn="ctr">
              <a:lnSpc>
                <a:spcPct val="200000"/>
              </a:lnSpc>
            </a:pPr>
            <a:r>
              <a:rPr lang="zh-CN" altLang="en-US" sz="2800" b="1" dirty="0"/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20540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什么是指令调度？</a:t>
            </a:r>
            <a:endParaRPr lang="zh-CN" altLang="en-US" sz="2800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635541" y="1449535"/>
            <a:ext cx="7932892" cy="4742914"/>
          </a:xfrm>
        </p:spPr>
        <p:txBody>
          <a:bodyPr/>
          <a:lstStyle/>
          <a:p>
            <a:pPr marL="355273" indent="-342900">
              <a:buFont typeface="Arial" panose="020B0604020202020204" pitchFamily="34" charset="0"/>
              <a:buChar char="•"/>
            </a:pPr>
            <a:r>
              <a:rPr lang="en-US" altLang="ko-KR" sz="2000" i="1" dirty="0">
                <a:latin typeface="Trebuchet MS" panose="020B0603020202020204" pitchFamily="34" charset="0"/>
              </a:rPr>
              <a:t>Instruction scheduling/reordering</a:t>
            </a:r>
            <a:r>
              <a:rPr lang="en-US" altLang="ko-KR" sz="2000" dirty="0">
                <a:latin typeface="Trebuchet MS" panose="020B0603020202020204" pitchFamily="34" charset="0"/>
              </a:rPr>
              <a:t> is a compiler technique that optimizes execution </a:t>
            </a:r>
            <a:r>
              <a:rPr lang="en-US" altLang="ko-KR" sz="2000" dirty="0" smtClean="0">
                <a:latin typeface="Trebuchet MS" panose="020B0603020202020204" pitchFamily="34" charset="0"/>
              </a:rPr>
              <a:t>time, resource utilization or reduce register pressure by </a:t>
            </a:r>
            <a:r>
              <a:rPr lang="en-US" altLang="ko-KR" sz="2000" dirty="0">
                <a:latin typeface="Trebuchet MS" panose="020B0603020202020204" pitchFamily="34" charset="0"/>
              </a:rPr>
              <a:t>moving </a:t>
            </a:r>
            <a:r>
              <a:rPr lang="en-US" altLang="ko-KR" sz="2000" dirty="0" smtClean="0">
                <a:latin typeface="Trebuchet MS" panose="020B0603020202020204" pitchFamily="34" charset="0"/>
              </a:rPr>
              <a:t>instructions.</a:t>
            </a:r>
            <a:endParaRPr lang="en-US" altLang="ko-KR" sz="2000" dirty="0">
              <a:latin typeface="Trebuchet MS" panose="020B0603020202020204" pitchFamily="34" charset="0"/>
            </a:endParaRPr>
          </a:p>
          <a:p>
            <a:pPr marL="355273" indent="-342900">
              <a:buFont typeface="Arial" panose="020B0604020202020204" pitchFamily="34" charset="0"/>
              <a:buChar char="•"/>
            </a:pPr>
            <a:endParaRPr lang="en-US" altLang="zh-CN" sz="2000" i="1" dirty="0" smtClean="0">
              <a:latin typeface="Trebuchet MS" panose="020B0603020202020204" pitchFamily="34" charset="0"/>
            </a:endParaRPr>
          </a:p>
          <a:p>
            <a:pPr marL="355273" indent="-342900">
              <a:buFont typeface="Arial" panose="020B0604020202020204" pitchFamily="34" charset="0"/>
              <a:buChar char="•"/>
            </a:pPr>
            <a:r>
              <a:rPr lang="zh-CN" altLang="en-US" sz="2000" i="1" dirty="0" smtClean="0">
                <a:latin typeface="Trebuchet MS" panose="020B0603020202020204" pitchFamily="34" charset="0"/>
              </a:rPr>
              <a:t>硬件</a:t>
            </a:r>
            <a:r>
              <a:rPr lang="zh-CN" altLang="en-US" sz="2000" i="1" dirty="0" smtClean="0">
                <a:latin typeface="Trebuchet MS" panose="020B0603020202020204" pitchFamily="34" charset="0"/>
              </a:rPr>
              <a:t>调度</a:t>
            </a:r>
            <a:endParaRPr lang="en-US" altLang="zh-CN" sz="2000" i="1" dirty="0">
              <a:latin typeface="Trebuchet MS" panose="020B0603020202020204" pitchFamily="34" charset="0"/>
            </a:endParaRPr>
          </a:p>
          <a:p>
            <a:pPr marL="355273" indent="-342900">
              <a:buFont typeface="Arial" panose="020B0604020202020204" pitchFamily="34" charset="0"/>
              <a:buChar char="•"/>
            </a:pPr>
            <a:endParaRPr lang="en-US" altLang="zh-CN" sz="1499" i="1" dirty="0" smtClean="0">
              <a:latin typeface="Trebuchet MS" panose="020B0603020202020204" pitchFamily="34" charset="0"/>
            </a:endParaRPr>
          </a:p>
          <a:p>
            <a:pPr marL="355273" indent="-342900">
              <a:buFont typeface="Arial" panose="020B0604020202020204" pitchFamily="34" charset="0"/>
              <a:buChar char="•"/>
            </a:pPr>
            <a:r>
              <a:rPr lang="zh-CN" altLang="en-US" sz="2000" i="1" smtClean="0">
                <a:latin typeface="Trebuchet MS" panose="020B0603020202020204" pitchFamily="34" charset="0"/>
              </a:rPr>
              <a:t>软件</a:t>
            </a:r>
            <a:r>
              <a:rPr lang="zh-CN" altLang="en-US" sz="2000" i="1" smtClean="0">
                <a:latin typeface="Trebuchet MS" panose="020B0603020202020204" pitchFamily="34" charset="0"/>
              </a:rPr>
              <a:t>调度</a:t>
            </a:r>
            <a:endParaRPr lang="en-US" altLang="ko-KR" sz="1499" i="1" dirty="0">
              <a:latin typeface="Trebuchet MS" panose="020B0603020202020204" pitchFamily="34" charset="0"/>
            </a:endParaRPr>
          </a:p>
          <a:p>
            <a:pPr marL="868750" lvl="1" indent="-342900">
              <a:lnSpc>
                <a:spcPct val="100000"/>
              </a:lnSpc>
            </a:pPr>
            <a:r>
              <a:rPr lang="en-US" altLang="ko-KR" sz="1600" dirty="0" smtClean="0">
                <a:latin typeface="Trebuchet MS" panose="020B0603020202020204" pitchFamily="34" charset="0"/>
              </a:rPr>
              <a:t>ARM/RISCV/DSP/VLIW/…  compiler</a:t>
            </a:r>
            <a:endParaRPr lang="en-US" altLang="ko-KR" sz="1499" i="1" dirty="0" smtClean="0">
              <a:latin typeface="Trebuchet MS" panose="020B0603020202020204" pitchFamily="34" charset="0"/>
            </a:endParaRPr>
          </a:p>
          <a:p>
            <a:pPr marL="355273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rebuchet MS" panose="020B0603020202020204" pitchFamily="34" charset="0"/>
              </a:rPr>
              <a:t>目的：</a:t>
            </a:r>
            <a:endParaRPr lang="en-US" altLang="zh-CN" sz="2000" dirty="0" smtClean="0">
              <a:latin typeface="Trebuchet MS" panose="020B0603020202020204" pitchFamily="34" charset="0"/>
            </a:endParaRPr>
          </a:p>
          <a:p>
            <a:pPr marL="868750" lvl="1" indent="-342900"/>
            <a:r>
              <a:rPr lang="zh-CN" altLang="en-US" sz="1499" dirty="0" smtClean="0">
                <a:latin typeface="Trebuchet MS" panose="020B0603020202020204" pitchFamily="34" charset="0"/>
              </a:rPr>
              <a:t>减少寄存器压力</a:t>
            </a:r>
            <a:endParaRPr lang="en-US" altLang="zh-CN" sz="1499" dirty="0" smtClean="0">
              <a:latin typeface="Trebuchet MS" panose="020B0603020202020204" pitchFamily="34" charset="0"/>
            </a:endParaRPr>
          </a:p>
          <a:p>
            <a:pPr marL="868750" lvl="1" indent="-342900"/>
            <a:r>
              <a:rPr lang="zh-CN" altLang="en-US" sz="1499" dirty="0" smtClean="0">
                <a:latin typeface="Trebuchet MS" panose="020B0603020202020204" pitchFamily="34" charset="0"/>
              </a:rPr>
              <a:t>提高指令并发度，提高硬件资源利用率</a:t>
            </a:r>
            <a:endParaRPr lang="en-US" altLang="ko-KR" sz="1499" dirty="0" smtClean="0">
              <a:latin typeface="Trebuchet MS" panose="020B0603020202020204" pitchFamily="34" charset="0"/>
            </a:endParaRPr>
          </a:p>
          <a:p>
            <a:pPr marL="355273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rebuchet MS" panose="020B0603020202020204" pitchFamily="34" charset="0"/>
              </a:rPr>
              <a:t>准确的依赖分析不可或缺</a:t>
            </a:r>
            <a:endParaRPr lang="en-US" altLang="ko-KR" sz="2000" dirty="0" smtClean="0">
              <a:latin typeface="Trebuchet MS" panose="020B0603020202020204" pitchFamily="34" charset="0"/>
            </a:endParaRPr>
          </a:p>
          <a:p>
            <a:pPr marL="355273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Trebuchet MS" panose="020B0603020202020204" pitchFamily="34" charset="0"/>
            </a:endParaRPr>
          </a:p>
          <a:p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8881962" y="1139150"/>
            <a:ext cx="2568575" cy="4762500"/>
            <a:chOff x="8523725" y="1476375"/>
            <a:chExt cx="2568575" cy="4762500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8546745" y="3604131"/>
              <a:ext cx="2522537" cy="3397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600"/>
                <a:t>Low-level optimizations</a:t>
              </a:r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8623199" y="4949825"/>
              <a:ext cx="2243137" cy="3413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med" len="sm"/>
            </a:ln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600" dirty="0"/>
                <a:t>Register allocation</a:t>
              </a: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8523725" y="5611423"/>
              <a:ext cx="2568575" cy="339725"/>
            </a:xfrm>
            <a:prstGeom prst="rect">
              <a:avLst/>
            </a:prstGeom>
            <a:solidFill>
              <a:srgbClr val="8F8FFF"/>
            </a:solidFill>
            <a:ln w="12700">
              <a:solidFill>
                <a:schemeClr val="tx1"/>
              </a:solidFill>
              <a:miter lim="800000"/>
              <a:headEnd/>
              <a:tailEnd type="none" w="med" len="sm"/>
            </a:ln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600" dirty="0"/>
                <a:t>Instruction </a:t>
              </a:r>
              <a:r>
                <a:rPr lang="en-US" altLang="ko-KR" sz="1600" dirty="0" smtClean="0"/>
                <a:t>scheduling</a:t>
              </a:r>
              <a:endParaRPr lang="en-US" altLang="ko-KR" sz="1600" dirty="0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8931714" y="2986864"/>
              <a:ext cx="1492250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med" len="sm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600" dirty="0"/>
                <a:t>Machine code</a:t>
              </a: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8950764" y="1501775"/>
              <a:ext cx="16002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8798364" y="2986864"/>
              <a:ext cx="1724025" cy="381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9484164" y="2568575"/>
              <a:ext cx="495300" cy="381000"/>
            </a:xfrm>
            <a:custGeom>
              <a:avLst/>
              <a:gdLst>
                <a:gd name="T0" fmla="*/ 165100 w 312"/>
                <a:gd name="T1" fmla="*/ 0 h 480"/>
                <a:gd name="T2" fmla="*/ 393700 w 312"/>
                <a:gd name="T3" fmla="*/ 76200 h 480"/>
                <a:gd name="T4" fmla="*/ 12700 w 312"/>
                <a:gd name="T5" fmla="*/ 152400 h 480"/>
                <a:gd name="T6" fmla="*/ 469900 w 312"/>
                <a:gd name="T7" fmla="*/ 228600 h 480"/>
                <a:gd name="T8" fmla="*/ 165100 w 312"/>
                <a:gd name="T9" fmla="*/ 38100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2"/>
                <a:gd name="T16" fmla="*/ 0 h 480"/>
                <a:gd name="T17" fmla="*/ 312 w 312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2" h="480">
                  <a:moveTo>
                    <a:pt x="104" y="0"/>
                  </a:moveTo>
                  <a:cubicBezTo>
                    <a:pt x="184" y="32"/>
                    <a:pt x="264" y="64"/>
                    <a:pt x="248" y="96"/>
                  </a:cubicBezTo>
                  <a:cubicBezTo>
                    <a:pt x="232" y="128"/>
                    <a:pt x="0" y="160"/>
                    <a:pt x="8" y="192"/>
                  </a:cubicBezTo>
                  <a:cubicBezTo>
                    <a:pt x="16" y="224"/>
                    <a:pt x="280" y="240"/>
                    <a:pt x="296" y="288"/>
                  </a:cubicBezTo>
                  <a:cubicBezTo>
                    <a:pt x="312" y="336"/>
                    <a:pt x="208" y="408"/>
                    <a:pt x="104" y="48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9704657" y="3367864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9704658" y="4625975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9704657" y="5291138"/>
              <a:ext cx="1" cy="325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9788964" y="5997575"/>
              <a:ext cx="838200" cy="241300"/>
            </a:xfrm>
            <a:custGeom>
              <a:avLst/>
              <a:gdLst>
                <a:gd name="T0" fmla="*/ 0 w 528"/>
                <a:gd name="T1" fmla="*/ 0 h 152"/>
                <a:gd name="T2" fmla="*/ 76200 w 528"/>
                <a:gd name="T3" fmla="*/ 152400 h 152"/>
                <a:gd name="T4" fmla="*/ 457200 w 528"/>
                <a:gd name="T5" fmla="*/ 228600 h 152"/>
                <a:gd name="T6" fmla="*/ 838200 w 528"/>
                <a:gd name="T7" fmla="*/ 228600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52"/>
                <a:gd name="T14" fmla="*/ 528 w 528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52">
                  <a:moveTo>
                    <a:pt x="0" y="0"/>
                  </a:moveTo>
                  <a:cubicBezTo>
                    <a:pt x="0" y="36"/>
                    <a:pt x="0" y="72"/>
                    <a:pt x="48" y="96"/>
                  </a:cubicBezTo>
                  <a:cubicBezTo>
                    <a:pt x="96" y="120"/>
                    <a:pt x="208" y="136"/>
                    <a:pt x="288" y="144"/>
                  </a:cubicBezTo>
                  <a:cubicBezTo>
                    <a:pt x="368" y="152"/>
                    <a:pt x="448" y="148"/>
                    <a:pt x="528" y="14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9158726" y="2192338"/>
              <a:ext cx="885825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med" len="sm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600"/>
                <a:t>IR code</a:t>
              </a: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8671364" y="2187575"/>
              <a:ext cx="2057400" cy="381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9560364" y="1806575"/>
              <a:ext cx="495300" cy="381000"/>
            </a:xfrm>
            <a:custGeom>
              <a:avLst/>
              <a:gdLst>
                <a:gd name="T0" fmla="*/ 165100 w 312"/>
                <a:gd name="T1" fmla="*/ 0 h 480"/>
                <a:gd name="T2" fmla="*/ 393700 w 312"/>
                <a:gd name="T3" fmla="*/ 76200 h 480"/>
                <a:gd name="T4" fmla="*/ 12700 w 312"/>
                <a:gd name="T5" fmla="*/ 152400 h 480"/>
                <a:gd name="T6" fmla="*/ 469900 w 312"/>
                <a:gd name="T7" fmla="*/ 228600 h 480"/>
                <a:gd name="T8" fmla="*/ 165100 w 312"/>
                <a:gd name="T9" fmla="*/ 38100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2"/>
                <a:gd name="T16" fmla="*/ 0 h 480"/>
                <a:gd name="T17" fmla="*/ 312 w 312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2" h="480">
                  <a:moveTo>
                    <a:pt x="104" y="0"/>
                  </a:moveTo>
                  <a:cubicBezTo>
                    <a:pt x="184" y="32"/>
                    <a:pt x="264" y="64"/>
                    <a:pt x="248" y="96"/>
                  </a:cubicBezTo>
                  <a:cubicBezTo>
                    <a:pt x="232" y="128"/>
                    <a:pt x="0" y="160"/>
                    <a:pt x="8" y="192"/>
                  </a:cubicBezTo>
                  <a:cubicBezTo>
                    <a:pt x="16" y="224"/>
                    <a:pt x="280" y="240"/>
                    <a:pt x="296" y="288"/>
                  </a:cubicBezTo>
                  <a:cubicBezTo>
                    <a:pt x="312" y="336"/>
                    <a:pt x="208" y="408"/>
                    <a:pt x="104" y="48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9034901" y="1476375"/>
              <a:ext cx="1357313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med" len="sm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600"/>
                <a:t>Source code</a:t>
              </a: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8523725" y="4274632"/>
              <a:ext cx="2568575" cy="339725"/>
            </a:xfrm>
            <a:prstGeom prst="rect">
              <a:avLst/>
            </a:prstGeom>
            <a:solidFill>
              <a:srgbClr val="8F8FFF"/>
            </a:solidFill>
            <a:ln w="12700">
              <a:solidFill>
                <a:schemeClr val="tx1"/>
              </a:solidFill>
              <a:miter lim="800000"/>
              <a:headEnd/>
              <a:tailEnd type="none" w="med" len="sm"/>
            </a:ln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600" dirty="0"/>
                <a:t>Instruction </a:t>
              </a:r>
              <a:r>
                <a:rPr lang="en-US" altLang="ko-KR" sz="1600" dirty="0" smtClean="0"/>
                <a:t>scheduling</a:t>
              </a:r>
              <a:endParaRPr lang="en-US" altLang="ko-KR" sz="1600" dirty="0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9704658" y="3951523"/>
              <a:ext cx="0" cy="3379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4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Dependence analysis</a:t>
            </a:r>
            <a:endParaRPr lang="zh-CN" altLang="en-US" dirty="0"/>
          </a:p>
        </p:txBody>
      </p:sp>
      <p:grpSp>
        <p:nvGrpSpPr>
          <p:cNvPr id="52" name="Group 5"/>
          <p:cNvGrpSpPr>
            <a:grpSpLocks/>
          </p:cNvGrpSpPr>
          <p:nvPr/>
        </p:nvGrpSpPr>
        <p:grpSpPr bwMode="auto">
          <a:xfrm>
            <a:off x="8061487" y="3996126"/>
            <a:ext cx="3324225" cy="2117725"/>
            <a:chOff x="2816" y="2423"/>
            <a:chExt cx="2094" cy="1334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2816" y="2423"/>
              <a:ext cx="265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dirty="0"/>
                <a:t>S</a:t>
              </a:r>
              <a:r>
                <a:rPr lang="en-US" altLang="ko-KR" sz="2000" baseline="-25000" dirty="0"/>
                <a:t>1</a:t>
              </a: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3241" y="2717"/>
              <a:ext cx="265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dirty="0"/>
                <a:t>S</a:t>
              </a:r>
              <a:r>
                <a:rPr lang="en-US" altLang="ko-KR" sz="2000" baseline="-25000" dirty="0"/>
                <a:t>2</a:t>
              </a:r>
            </a:p>
          </p:txBody>
        </p: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4584" y="3501"/>
              <a:ext cx="32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dirty="0"/>
                <a:t>S</a:t>
              </a:r>
              <a:r>
                <a:rPr lang="en-US" altLang="ko-KR" sz="2000" baseline="-25000" dirty="0"/>
                <a:t>14</a:t>
              </a:r>
            </a:p>
          </p:txBody>
        </p:sp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3689" y="2978"/>
              <a:ext cx="265" cy="256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/>
                <a:t>S</a:t>
              </a:r>
              <a:r>
                <a:rPr lang="en-US" altLang="ko-KR" sz="2000" baseline="-25000"/>
                <a:t>3</a:t>
              </a:r>
            </a:p>
          </p:txBody>
        </p:sp>
        <p:sp>
          <p:nvSpPr>
            <p:cNvPr id="58" name="Line 11"/>
            <p:cNvSpPr>
              <a:spLocks noChangeShapeType="1"/>
            </p:cNvSpPr>
            <p:nvPr/>
          </p:nvSpPr>
          <p:spPr bwMode="auto">
            <a:xfrm>
              <a:off x="3055" y="2678"/>
              <a:ext cx="189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3012" y="2678"/>
              <a:ext cx="684" cy="437"/>
            </a:xfrm>
            <a:custGeom>
              <a:avLst/>
              <a:gdLst>
                <a:gd name="T0" fmla="*/ 0 w 735"/>
                <a:gd name="T1" fmla="*/ 0 h 446"/>
                <a:gd name="T2" fmla="*/ 54 w 735"/>
                <a:gd name="T3" fmla="*/ 212 h 446"/>
                <a:gd name="T4" fmla="*/ 206 w 735"/>
                <a:gd name="T5" fmla="*/ 371 h 446"/>
                <a:gd name="T6" fmla="*/ 514 w 735"/>
                <a:gd name="T7" fmla="*/ 403 h 4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5"/>
                <a:gd name="T13" fmla="*/ 0 h 446"/>
                <a:gd name="T14" fmla="*/ 735 w 735"/>
                <a:gd name="T15" fmla="*/ 446 h 4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5" h="446">
                  <a:moveTo>
                    <a:pt x="0" y="0"/>
                  </a:moveTo>
                  <a:cubicBezTo>
                    <a:pt x="14" y="83"/>
                    <a:pt x="28" y="166"/>
                    <a:pt x="77" y="235"/>
                  </a:cubicBezTo>
                  <a:cubicBezTo>
                    <a:pt x="126" y="304"/>
                    <a:pt x="184" y="376"/>
                    <a:pt x="294" y="411"/>
                  </a:cubicBezTo>
                  <a:cubicBezTo>
                    <a:pt x="404" y="446"/>
                    <a:pt x="569" y="446"/>
                    <a:pt x="735" y="44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>
              <a:off x="2946" y="2684"/>
              <a:ext cx="1187" cy="674"/>
            </a:xfrm>
            <a:custGeom>
              <a:avLst/>
              <a:gdLst>
                <a:gd name="T0" fmla="*/ 0 w 1217"/>
                <a:gd name="T1" fmla="*/ 0 h 772"/>
                <a:gd name="T2" fmla="*/ 67 w 1217"/>
                <a:gd name="T3" fmla="*/ 140 h 772"/>
                <a:gd name="T4" fmla="*/ 250 w 1217"/>
                <a:gd name="T5" fmla="*/ 290 h 772"/>
                <a:gd name="T6" fmla="*/ 628 w 1217"/>
                <a:gd name="T7" fmla="*/ 375 h 772"/>
                <a:gd name="T8" fmla="*/ 1074 w 1217"/>
                <a:gd name="T9" fmla="*/ 388 h 7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7"/>
                <a:gd name="T16" fmla="*/ 0 h 772"/>
                <a:gd name="T17" fmla="*/ 1217 w 1217"/>
                <a:gd name="T18" fmla="*/ 772 h 7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7" h="772">
                  <a:moveTo>
                    <a:pt x="0" y="0"/>
                  </a:moveTo>
                  <a:cubicBezTo>
                    <a:pt x="15" y="90"/>
                    <a:pt x="30" y="181"/>
                    <a:pt x="77" y="276"/>
                  </a:cubicBezTo>
                  <a:cubicBezTo>
                    <a:pt x="124" y="371"/>
                    <a:pt x="177" y="493"/>
                    <a:pt x="283" y="570"/>
                  </a:cubicBezTo>
                  <a:cubicBezTo>
                    <a:pt x="389" y="647"/>
                    <a:pt x="556" y="708"/>
                    <a:pt x="712" y="740"/>
                  </a:cubicBezTo>
                  <a:cubicBezTo>
                    <a:pt x="868" y="772"/>
                    <a:pt x="1042" y="768"/>
                    <a:pt x="1217" y="7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1" name="Freeform 14"/>
            <p:cNvSpPr>
              <a:spLocks/>
            </p:cNvSpPr>
            <p:nvPr/>
          </p:nvSpPr>
          <p:spPr bwMode="auto">
            <a:xfrm>
              <a:off x="2891" y="2678"/>
              <a:ext cx="1693" cy="969"/>
            </a:xfrm>
            <a:custGeom>
              <a:avLst/>
              <a:gdLst>
                <a:gd name="T0" fmla="*/ 0 w 1634"/>
                <a:gd name="T1" fmla="*/ 0 h 1067"/>
                <a:gd name="T2" fmla="*/ 57 w 1634"/>
                <a:gd name="T3" fmla="*/ 192 h 1067"/>
                <a:gd name="T4" fmla="*/ 238 w 1634"/>
                <a:gd name="T5" fmla="*/ 403 h 1067"/>
                <a:gd name="T6" fmla="*/ 610 w 1634"/>
                <a:gd name="T7" fmla="*/ 549 h 1067"/>
                <a:gd name="T8" fmla="*/ 1313 w 1634"/>
                <a:gd name="T9" fmla="*/ 642 h 1067"/>
                <a:gd name="T10" fmla="*/ 1951 w 1634"/>
                <a:gd name="T11" fmla="*/ 649 h 10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4"/>
                <a:gd name="T19" fmla="*/ 0 h 1067"/>
                <a:gd name="T20" fmla="*/ 1634 w 1634"/>
                <a:gd name="T21" fmla="*/ 1067 h 10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4" h="1067">
                  <a:moveTo>
                    <a:pt x="0" y="0"/>
                  </a:moveTo>
                  <a:cubicBezTo>
                    <a:pt x="7" y="101"/>
                    <a:pt x="14" y="202"/>
                    <a:pt x="47" y="311"/>
                  </a:cubicBezTo>
                  <a:cubicBezTo>
                    <a:pt x="80" y="420"/>
                    <a:pt x="123" y="556"/>
                    <a:pt x="200" y="652"/>
                  </a:cubicBezTo>
                  <a:cubicBezTo>
                    <a:pt x="277" y="748"/>
                    <a:pt x="361" y="822"/>
                    <a:pt x="511" y="887"/>
                  </a:cubicBezTo>
                  <a:cubicBezTo>
                    <a:pt x="661" y="952"/>
                    <a:pt x="912" y="1013"/>
                    <a:pt x="1099" y="1040"/>
                  </a:cubicBezTo>
                  <a:cubicBezTo>
                    <a:pt x="1286" y="1067"/>
                    <a:pt x="1460" y="1059"/>
                    <a:pt x="1634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2" name="Freeform 15"/>
            <p:cNvSpPr>
              <a:spLocks/>
            </p:cNvSpPr>
            <p:nvPr/>
          </p:nvSpPr>
          <p:spPr bwMode="auto">
            <a:xfrm>
              <a:off x="3512" y="2786"/>
              <a:ext cx="816" cy="468"/>
            </a:xfrm>
            <a:custGeom>
              <a:avLst/>
              <a:gdLst>
                <a:gd name="T0" fmla="*/ 0 w 787"/>
                <a:gd name="T1" fmla="*/ 21 h 515"/>
                <a:gd name="T2" fmla="*/ 450 w 787"/>
                <a:gd name="T3" fmla="*/ 11 h 515"/>
                <a:gd name="T4" fmla="*/ 748 w 787"/>
                <a:gd name="T5" fmla="*/ 78 h 515"/>
                <a:gd name="T6" fmla="*/ 942 w 787"/>
                <a:gd name="T7" fmla="*/ 319 h 5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7"/>
                <a:gd name="T13" fmla="*/ 0 h 515"/>
                <a:gd name="T14" fmla="*/ 787 w 787"/>
                <a:gd name="T15" fmla="*/ 515 h 5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7" h="515">
                  <a:moveTo>
                    <a:pt x="0" y="33"/>
                  </a:moveTo>
                  <a:cubicBezTo>
                    <a:pt x="136" y="16"/>
                    <a:pt x="272" y="0"/>
                    <a:pt x="376" y="16"/>
                  </a:cubicBezTo>
                  <a:cubicBezTo>
                    <a:pt x="480" y="32"/>
                    <a:pt x="555" y="44"/>
                    <a:pt x="623" y="127"/>
                  </a:cubicBezTo>
                  <a:cubicBezTo>
                    <a:pt x="691" y="210"/>
                    <a:pt x="739" y="362"/>
                    <a:pt x="787" y="51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" name="Line 16"/>
            <p:cNvSpPr>
              <a:spLocks noChangeShapeType="1"/>
            </p:cNvSpPr>
            <p:nvPr/>
          </p:nvSpPr>
          <p:spPr bwMode="auto">
            <a:xfrm>
              <a:off x="3962" y="3131"/>
              <a:ext cx="196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17"/>
            <p:cNvSpPr>
              <a:spLocks noChangeShapeType="1"/>
            </p:cNvSpPr>
            <p:nvPr/>
          </p:nvSpPr>
          <p:spPr bwMode="auto">
            <a:xfrm>
              <a:off x="4407" y="3452"/>
              <a:ext cx="17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Oval 18"/>
            <p:cNvSpPr>
              <a:spLocks noChangeArrowheads="1"/>
            </p:cNvSpPr>
            <p:nvPr/>
          </p:nvSpPr>
          <p:spPr bwMode="auto">
            <a:xfrm>
              <a:off x="3262" y="3196"/>
              <a:ext cx="58" cy="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 flipV="1">
              <a:off x="4060" y="2816"/>
              <a:ext cx="3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20"/>
            <p:cNvSpPr>
              <a:spLocks noChangeShapeType="1"/>
            </p:cNvSpPr>
            <p:nvPr/>
          </p:nvSpPr>
          <p:spPr bwMode="auto">
            <a:xfrm flipV="1">
              <a:off x="4017" y="3158"/>
              <a:ext cx="31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4137" y="3239"/>
              <a:ext cx="265" cy="2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rebuchet MS" panose="020B0603020202020204" pitchFamily="34" charset="0"/>
                  <a:ea typeface="Gulim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dirty="0"/>
                <a:t>S</a:t>
              </a:r>
              <a:r>
                <a:rPr lang="en-US" altLang="ko-KR" sz="2000" baseline="-25000" dirty="0"/>
                <a:t>5</a:t>
              </a:r>
            </a:p>
          </p:txBody>
        </p:sp>
      </p:grpSp>
      <p:sp>
        <p:nvSpPr>
          <p:cNvPr id="68" name="内容占位符 2"/>
          <p:cNvSpPr>
            <a:spLocks noGrp="1"/>
          </p:cNvSpPr>
          <p:nvPr>
            <p:ph idx="10"/>
          </p:nvPr>
        </p:nvSpPr>
        <p:spPr>
          <a:xfrm>
            <a:off x="736909" y="1219200"/>
            <a:ext cx="9613754" cy="5194569"/>
          </a:xfrm>
          <a:noFill/>
        </p:spPr>
        <p:txBody>
          <a:bodyPr/>
          <a:lstStyle/>
          <a:p>
            <a:pPr marL="298123" indent="-285750" eaLnBrk="1" hangingPunct="1">
              <a:buFont typeface="Arial" panose="020B0604020202020204" pitchFamily="34" charset="0"/>
              <a:buChar char="•"/>
            </a:pPr>
            <a:r>
              <a:rPr lang="en-US" altLang="ko-KR" sz="2400" i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Dependence analysis</a:t>
            </a:r>
            <a:r>
              <a:rPr lang="en-US" altLang="ko-KR" sz="2400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2400" dirty="0" smtClean="0">
                <a:latin typeface="Trebuchet MS" panose="020B0603020202020204" pitchFamily="34" charset="0"/>
              </a:rPr>
              <a:t>is a compiler technique that identifies the dependence relations in the code.</a:t>
            </a:r>
          </a:p>
          <a:p>
            <a:pPr marL="298123" indent="-285750" eaLnBrk="1" hangingPunct="1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Trebuchet MS" panose="020B0603020202020204" pitchFamily="34" charset="0"/>
              </a:rPr>
              <a:t>Dependences</a:t>
            </a:r>
          </a:p>
          <a:p>
            <a:pPr lvl="1" eaLnBrk="1" hangingPunct="1"/>
            <a:r>
              <a:rPr lang="en-US" altLang="ko-KR" sz="2000" dirty="0" smtClean="0">
                <a:latin typeface="Trebuchet MS" panose="020B0603020202020204" pitchFamily="34" charset="0"/>
              </a:rPr>
              <a:t>control dependences</a:t>
            </a:r>
          </a:p>
          <a:p>
            <a:pPr lvl="4"/>
            <a:r>
              <a:rPr lang="en-US" altLang="ko-KR" sz="2000" dirty="0" smtClean="0">
                <a:latin typeface="Trebuchet MS" panose="020B0603020202020204" pitchFamily="34" charset="0"/>
              </a:rPr>
              <a:t>data dependences</a:t>
            </a:r>
          </a:p>
          <a:p>
            <a:pPr marL="720000" lvl="5" indent="-180000"/>
            <a:r>
              <a:rPr lang="en-US" altLang="ko-KR" sz="18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Read After Write:  </a:t>
            </a:r>
            <a:r>
              <a:rPr lang="en-US" altLang="ko-KR" sz="1800" i="1" dirty="0" smtClean="0">
                <a:solidFill>
                  <a:schemeClr val="accent2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flow/true dependence, </a:t>
            </a:r>
            <a:r>
              <a:rPr lang="en-US" altLang="ko-KR" sz="18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denoted by </a:t>
            </a:r>
            <a:r>
              <a:rPr lang="en-US" altLang="ko-KR" sz="1800" dirty="0" smtClean="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</a:t>
            </a:r>
            <a:endParaRPr lang="en-US" altLang="ko-KR" sz="1800" i="1" dirty="0" smtClean="0">
              <a:solidFill>
                <a:schemeClr val="accent2"/>
              </a:solidFill>
              <a:latin typeface="Trebuchet MS" panose="020B0603020202020204" pitchFamily="34" charset="0"/>
              <a:sym typeface="Symbol" panose="05050102010706020507" pitchFamily="18" charset="2"/>
            </a:endParaRPr>
          </a:p>
          <a:p>
            <a:pPr marL="720000" lvl="5" indent="-180000"/>
            <a:r>
              <a:rPr lang="en-US" altLang="ko-KR" sz="18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Write After Read:  </a:t>
            </a:r>
            <a:r>
              <a:rPr lang="en-US" altLang="ko-KR" sz="1800" i="1" dirty="0" smtClean="0">
                <a:solidFill>
                  <a:srgbClr val="CC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anti dependence, </a:t>
            </a:r>
            <a:r>
              <a:rPr lang="en-US" altLang="ko-KR" sz="18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denoted by </a:t>
            </a:r>
            <a:r>
              <a:rPr lang="en-US" altLang="ko-KR" sz="1800" dirty="0" smtClean="0">
                <a:latin typeface="Trebuchet MS" panose="020B0603020202020204" pitchFamily="34" charset="0"/>
              </a:rPr>
              <a:t>S </a:t>
            </a:r>
            <a:r>
              <a:rPr lang="en-US" altLang="ko-KR" sz="1800" dirty="0" smtClean="0">
                <a:solidFill>
                  <a:srgbClr val="CC00FF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</a:t>
            </a:r>
            <a:r>
              <a:rPr lang="en-US" altLang="ko-KR" sz="1800" baseline="30000" dirty="0" smtClean="0">
                <a:solidFill>
                  <a:srgbClr val="CC00FF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-</a:t>
            </a:r>
            <a:r>
              <a:rPr lang="en-US" altLang="ko-KR" sz="18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 </a:t>
            </a:r>
            <a:endParaRPr lang="en-US" altLang="ko-KR" sz="1800" i="1" dirty="0" smtClean="0">
              <a:solidFill>
                <a:srgbClr val="CC00CC"/>
              </a:solidFill>
              <a:latin typeface="Trebuchet MS" panose="020B0603020202020204" pitchFamily="34" charset="0"/>
              <a:sym typeface="Symbol" panose="05050102010706020507" pitchFamily="18" charset="2"/>
            </a:endParaRPr>
          </a:p>
          <a:p>
            <a:pPr marL="720000" lvl="5" indent="-180000"/>
            <a:r>
              <a:rPr lang="en-US" altLang="ko-KR" sz="18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Write After Write:  </a:t>
            </a:r>
            <a:r>
              <a:rPr lang="en-US" altLang="ko-KR" sz="1800" i="1" dirty="0" smtClean="0">
                <a:solidFill>
                  <a:srgbClr val="0000FF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output dependence, </a:t>
            </a:r>
            <a:r>
              <a:rPr lang="en-US" altLang="ko-KR" sz="1800" dirty="0" smtClean="0">
                <a:latin typeface="Trebuchet MS" panose="020B0603020202020204" pitchFamily="34" charset="0"/>
                <a:sym typeface="Symbol" panose="05050102010706020507" pitchFamily="18" charset="2"/>
              </a:rPr>
              <a:t>denoted by </a:t>
            </a:r>
            <a:r>
              <a:rPr lang="en-US" altLang="ko-KR" sz="1800" dirty="0" smtClean="0">
                <a:solidFill>
                  <a:srgbClr val="0000FF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</a:t>
            </a:r>
            <a:r>
              <a:rPr lang="en-US" altLang="ko-KR" sz="1800" baseline="30000" dirty="0" smtClean="0">
                <a:solidFill>
                  <a:srgbClr val="0000FF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o</a:t>
            </a:r>
            <a:endParaRPr lang="en-US" altLang="ko-KR" sz="1800" dirty="0" smtClean="0">
              <a:latin typeface="Trebuchet MS" panose="020B0603020202020204" pitchFamily="34" charset="0"/>
            </a:endParaRPr>
          </a:p>
          <a:p>
            <a:pPr marL="298123" indent="-285750" eaLnBrk="1" hangingPunct="1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Trebuchet MS" panose="020B0603020202020204" pitchFamily="34" charset="0"/>
            </a:endParaRPr>
          </a:p>
          <a:p>
            <a:pPr marL="298123" indent="-285750" eaLnBrk="1" hangingPunct="1">
              <a:buFont typeface="Arial" panose="020B0604020202020204" pitchFamily="34" charset="0"/>
              <a:buChar char="•"/>
            </a:pPr>
            <a:endParaRPr lang="en-US" altLang="ko-KR" sz="2400" dirty="0">
              <a:latin typeface="Trebuchet MS" panose="020B0603020202020204" pitchFamily="34" charset="0"/>
            </a:endParaRPr>
          </a:p>
          <a:p>
            <a:pPr marL="298123" indent="-285750" eaLnBrk="1" hangingPunct="1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Trebuchet MS" panose="020B0603020202020204" pitchFamily="34" charset="0"/>
              </a:rPr>
              <a:t>Dependence graph</a:t>
            </a:r>
          </a:p>
          <a:p>
            <a:pPr lvl="1" eaLnBrk="1" hangingPunct="1"/>
            <a:r>
              <a:rPr lang="en-US" altLang="ko-KR" sz="2000" dirty="0" smtClean="0">
                <a:latin typeface="Trebuchet MS" panose="020B0603020202020204" pitchFamily="34" charset="0"/>
              </a:rPr>
              <a:t>the way to represent dependences</a:t>
            </a:r>
          </a:p>
          <a:p>
            <a:pPr lvl="1" eaLnBrk="1" hangingPunct="1"/>
            <a:r>
              <a:rPr lang="en-US" altLang="ko-KR" sz="2000" dirty="0" smtClean="0">
                <a:latin typeface="Trebuchet MS" panose="020B0603020202020204" pitchFamily="34" charset="0"/>
              </a:rPr>
              <a:t>dependence types, latencies</a:t>
            </a:r>
          </a:p>
        </p:txBody>
      </p:sp>
      <p:sp>
        <p:nvSpPr>
          <p:cNvPr id="69" name="Text Box 4"/>
          <p:cNvSpPr txBox="1">
            <a:spLocks noChangeArrowheads="1"/>
          </p:cNvSpPr>
          <p:nvPr/>
        </p:nvSpPr>
        <p:spPr bwMode="auto">
          <a:xfrm>
            <a:off x="8149594" y="1904881"/>
            <a:ext cx="2527300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rebuchet MS" panose="020B0603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2400" dirty="0"/>
              <a:t>S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 </a:t>
            </a:r>
            <a:r>
              <a:rPr lang="en-US" altLang="ko-KR" sz="2400" dirty="0">
                <a:sym typeface="Symbol" panose="05050102010706020507" pitchFamily="18" charset="2"/>
              </a:rPr>
              <a:t></a:t>
            </a:r>
            <a:r>
              <a:rPr lang="en-US" altLang="ko-KR" sz="2400" dirty="0"/>
              <a:t> S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, S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 </a:t>
            </a:r>
            <a:r>
              <a:rPr lang="en-US" altLang="ko-KR" sz="2400" dirty="0">
                <a:sym typeface="Symbol" panose="05050102010706020507" pitchFamily="18" charset="2"/>
              </a:rPr>
              <a:t></a:t>
            </a:r>
            <a:r>
              <a:rPr lang="en-US" altLang="ko-KR" sz="2400" dirty="0"/>
              <a:t> S</a:t>
            </a:r>
            <a:r>
              <a:rPr lang="en-US" altLang="ko-KR" sz="2400" baseline="-25000" dirty="0"/>
              <a:t>3</a:t>
            </a:r>
            <a:r>
              <a:rPr lang="en-US" altLang="ko-KR" sz="2400" dirty="0"/>
              <a:t>,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2400" dirty="0"/>
              <a:t>S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 </a:t>
            </a:r>
            <a:r>
              <a:rPr lang="en-US" altLang="ko-KR" sz="2400" dirty="0">
                <a:sym typeface="Symbol" panose="05050102010706020507" pitchFamily="18" charset="2"/>
              </a:rPr>
              <a:t></a:t>
            </a:r>
            <a:r>
              <a:rPr lang="en-US" altLang="ko-KR" sz="2400" baseline="30000" dirty="0">
                <a:sym typeface="Symbol" panose="05050102010706020507" pitchFamily="18" charset="2"/>
              </a:rPr>
              <a:t>o</a:t>
            </a:r>
            <a:r>
              <a:rPr lang="en-US" altLang="ko-KR" sz="2400" dirty="0"/>
              <a:t> S</a:t>
            </a:r>
            <a:r>
              <a:rPr lang="en-US" altLang="ko-KR" sz="2400" baseline="-25000" dirty="0"/>
              <a:t>5</a:t>
            </a:r>
            <a:r>
              <a:rPr lang="en-US" altLang="ko-KR" sz="2400" dirty="0"/>
              <a:t>, S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 </a:t>
            </a:r>
            <a:r>
              <a:rPr lang="en-US" altLang="ko-KR" sz="2400" dirty="0">
                <a:sym typeface="Symbol" panose="05050102010706020507" pitchFamily="18" charset="2"/>
              </a:rPr>
              <a:t></a:t>
            </a:r>
            <a:r>
              <a:rPr lang="en-US" altLang="ko-KR" sz="2400" dirty="0"/>
              <a:t> S</a:t>
            </a:r>
            <a:r>
              <a:rPr lang="en-US" altLang="ko-KR" sz="2400" baseline="-25000" dirty="0"/>
              <a:t>14</a:t>
            </a:r>
            <a:r>
              <a:rPr lang="en-US" altLang="ko-KR" sz="2400" dirty="0"/>
              <a:t>,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2400" dirty="0"/>
              <a:t>S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 </a:t>
            </a:r>
            <a:r>
              <a:rPr lang="en-US" altLang="ko-KR" sz="2400" dirty="0">
                <a:sym typeface="Symbol" panose="05050102010706020507" pitchFamily="18" charset="2"/>
              </a:rPr>
              <a:t></a:t>
            </a:r>
            <a:r>
              <a:rPr lang="en-US" altLang="ko-KR" sz="2400" baseline="30000" dirty="0">
                <a:sym typeface="Symbol" panose="05050102010706020507" pitchFamily="18" charset="2"/>
              </a:rPr>
              <a:t>-</a:t>
            </a:r>
            <a:r>
              <a:rPr lang="en-US" altLang="ko-KR" sz="2400" dirty="0"/>
              <a:t> S</a:t>
            </a:r>
            <a:r>
              <a:rPr lang="en-US" altLang="ko-KR" sz="2400" baseline="-25000" dirty="0"/>
              <a:t>5</a:t>
            </a:r>
            <a:r>
              <a:rPr lang="en-US" altLang="ko-KR" sz="2400" dirty="0"/>
              <a:t>, S</a:t>
            </a:r>
            <a:r>
              <a:rPr lang="en-US" altLang="ko-KR" sz="2400" baseline="-25000" dirty="0"/>
              <a:t>3</a:t>
            </a:r>
            <a:r>
              <a:rPr lang="en-US" altLang="ko-KR" sz="2400" dirty="0"/>
              <a:t> </a:t>
            </a:r>
            <a:r>
              <a:rPr lang="en-US" altLang="ko-KR" sz="2400" dirty="0">
                <a:sym typeface="Symbol" panose="05050102010706020507" pitchFamily="18" charset="2"/>
              </a:rPr>
              <a:t></a:t>
            </a:r>
            <a:r>
              <a:rPr lang="en-US" altLang="ko-KR" sz="2400" baseline="30000" dirty="0">
                <a:sym typeface="Symbol" panose="05050102010706020507" pitchFamily="18" charset="2"/>
              </a:rPr>
              <a:t>- </a:t>
            </a:r>
            <a:r>
              <a:rPr lang="en-US" altLang="ko-KR" sz="2400" dirty="0"/>
              <a:t>S</a:t>
            </a:r>
            <a:r>
              <a:rPr lang="en-US" altLang="ko-KR" sz="2400" baseline="-25000" dirty="0"/>
              <a:t>5</a:t>
            </a:r>
            <a:r>
              <a:rPr lang="en-US" altLang="ko-KR" sz="2400" dirty="0"/>
              <a:t>,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2400" dirty="0"/>
              <a:t>S</a:t>
            </a:r>
            <a:r>
              <a:rPr lang="en-US" altLang="ko-KR" sz="2400" baseline="-25000" dirty="0"/>
              <a:t>5</a:t>
            </a:r>
            <a:r>
              <a:rPr lang="en-US" altLang="ko-KR" sz="2400" dirty="0"/>
              <a:t> </a:t>
            </a:r>
            <a:r>
              <a:rPr lang="en-US" altLang="ko-KR" sz="2400" dirty="0">
                <a:sym typeface="Symbol" panose="05050102010706020507" pitchFamily="18" charset="2"/>
              </a:rPr>
              <a:t></a:t>
            </a:r>
            <a:r>
              <a:rPr lang="en-US" altLang="ko-KR" sz="2400" dirty="0"/>
              <a:t> S</a:t>
            </a:r>
            <a:r>
              <a:rPr lang="en-US" altLang="ko-KR" sz="2400" baseline="-25000" dirty="0"/>
              <a:t>14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7986948" y="1368593"/>
            <a:ext cx="129691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dirty="0" smtClean="0">
                <a:latin typeface="Trebuchet MS" panose="020B0603020202020204" pitchFamily="34" charset="0"/>
                <a:ea typeface="Microsoft YaHei" panose="020B0503020204020204" pitchFamily="34" charset="-122"/>
              </a:rPr>
              <a:t>Example:</a:t>
            </a:r>
            <a:endParaRPr lang="zh-CN" altLang="en-US" dirty="0" smtClean="0">
              <a:latin typeface="Trebuchet MS" panose="020B0603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82208" y="4142514"/>
            <a:ext cx="1786855" cy="60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000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&lt;1&gt; </a:t>
            </a:r>
            <a:r>
              <a:rPr lang="en-US" altLang="zh-CN" sz="10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R1</a:t>
            </a:r>
            <a:r>
              <a:rPr lang="en-US" altLang="zh-CN" sz="1000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 sz="1000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load(R2)</a:t>
            </a:r>
            <a:endParaRPr lang="en-US" altLang="zh-CN" sz="10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000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&lt;2&gt; R3 </a:t>
            </a:r>
            <a:r>
              <a:rPr lang="en-US" altLang="zh-CN" sz="10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 sz="1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R1</a:t>
            </a:r>
            <a:r>
              <a:rPr lang="en-US" altLang="zh-CN" sz="10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+ 4</a:t>
            </a:r>
            <a:endParaRPr lang="en-US" altLang="zh-CN" sz="10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961150" y="4142514"/>
            <a:ext cx="1786855" cy="60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000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&lt;1&gt; R3 = </a:t>
            </a:r>
            <a:r>
              <a:rPr lang="en-US" altLang="zh-CN" sz="1000" dirty="0" smtClean="0">
                <a:solidFill>
                  <a:srgbClr val="CC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R1</a:t>
            </a:r>
            <a:r>
              <a:rPr lang="en-US" altLang="zh-CN" sz="1000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+ 4</a:t>
            </a:r>
            <a:endParaRPr lang="en-US" altLang="zh-CN" sz="10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000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&lt;2&gt; </a:t>
            </a:r>
            <a:r>
              <a:rPr lang="en-US" altLang="zh-CN" sz="1000" dirty="0" smtClean="0">
                <a:solidFill>
                  <a:srgbClr val="CC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R1 </a:t>
            </a:r>
            <a:r>
              <a:rPr lang="en-US" altLang="zh-CN" sz="1000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R4 + R5</a:t>
            </a:r>
            <a:endParaRPr lang="en-US" altLang="zh-CN" sz="10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931942" y="4142514"/>
            <a:ext cx="1786855" cy="605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000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&lt;1&gt; </a:t>
            </a:r>
            <a:r>
              <a:rPr lang="en-US" altLang="zh-CN" sz="1000" dirty="0" smtClean="0">
                <a:solidFill>
                  <a:srgbClr val="8F8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R1</a:t>
            </a:r>
            <a:r>
              <a:rPr lang="en-US" altLang="zh-CN" sz="1000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load(R2)</a:t>
            </a:r>
          </a:p>
          <a:p>
            <a:pPr>
              <a:lnSpc>
                <a:spcPts val="2000"/>
              </a:lnSpc>
            </a:pPr>
            <a:r>
              <a:rPr lang="en-US" altLang="zh-CN" sz="1000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&lt;2&gt; </a:t>
            </a:r>
            <a:r>
              <a:rPr lang="en-US" altLang="zh-CN" sz="1000" dirty="0" smtClean="0">
                <a:solidFill>
                  <a:srgbClr val="8F8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R1</a:t>
            </a:r>
            <a:r>
              <a:rPr lang="en-US" altLang="zh-CN" sz="1000" dirty="0" smtClean="0">
                <a:solidFill>
                  <a:srgbClr val="CC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R4 + R5</a:t>
            </a:r>
            <a:endParaRPr lang="en-US" altLang="zh-CN" sz="10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915450" y="2147979"/>
            <a:ext cx="1786855" cy="84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0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(R1 &gt; 0)</a:t>
            </a:r>
          </a:p>
          <a:p>
            <a:pPr>
              <a:lnSpc>
                <a:spcPts val="1500"/>
              </a:lnSpc>
            </a:pPr>
            <a:r>
              <a:rPr lang="en-US" altLang="zh-CN" sz="10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R2 = 5</a:t>
            </a:r>
          </a:p>
          <a:p>
            <a:pPr>
              <a:lnSpc>
                <a:spcPts val="1500"/>
              </a:lnSpc>
            </a:pPr>
            <a:r>
              <a:rPr lang="en-US" altLang="zh-CN" sz="10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else </a:t>
            </a:r>
          </a:p>
          <a:p>
            <a:pPr>
              <a:lnSpc>
                <a:spcPts val="1500"/>
              </a:lnSpc>
            </a:pPr>
            <a:r>
              <a:rPr lang="en-US" altLang="zh-CN" sz="10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R2 = 6</a:t>
            </a:r>
          </a:p>
        </p:txBody>
      </p:sp>
    </p:spTree>
    <p:extLst>
      <p:ext uri="{BB962C8B-B14F-4D97-AF65-F5344CB8AC3E}">
        <p14:creationId xmlns:p14="http://schemas.microsoft.com/office/powerpoint/2010/main" val="8793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="" xmlns:a16="http://schemas.microsoft.com/office/drawing/2014/main" id="{2D83681D-12EE-844E-8C09-E767231D897D}"/>
              </a:ext>
            </a:extLst>
          </p:cNvPr>
          <p:cNvSpPr txBox="1">
            <a:spLocks/>
          </p:cNvSpPr>
          <p:nvPr/>
        </p:nvSpPr>
        <p:spPr>
          <a:xfrm>
            <a:off x="1109251" y="2487322"/>
            <a:ext cx="10156694" cy="2122001"/>
          </a:xfrm>
          <a:prstGeom prst="rect">
            <a:avLst/>
          </a:prstGeom>
        </p:spPr>
        <p:txBody>
          <a:bodyPr lIns="0" tIns="0" rIns="0" bIns="0"/>
          <a:lstStyle>
            <a:lvl1pPr marL="12373" indent="0" algn="l" defTabSz="1187798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" algn="ctr">
              <a:lnSpc>
                <a:spcPct val="200000"/>
              </a:lnSpc>
            </a:pPr>
            <a:r>
              <a:rPr lang="zh-CN" altLang="en-US" sz="2800" b="1" dirty="0" smtClean="0"/>
              <a:t>算法实现</a:t>
            </a:r>
            <a:endParaRPr lang="en-US" altLang="zh-CN" sz="2800" b="1" dirty="0" smtClean="0"/>
          </a:p>
          <a:p>
            <a:pPr marL="14287" algn="ctr">
              <a:lnSpc>
                <a:spcPct val="200000"/>
              </a:lnSpc>
            </a:pPr>
            <a:r>
              <a:rPr lang="en-US" altLang="zh-CN" sz="2400" dirty="0" smtClean="0"/>
              <a:t>Pre-Scheduling</a:t>
            </a:r>
          </a:p>
          <a:p>
            <a:pPr marL="14287" algn="ctr">
              <a:lnSpc>
                <a:spcPct val="200000"/>
              </a:lnSpc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367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908" y="680757"/>
            <a:ext cx="10993274" cy="5582145"/>
          </a:xfrm>
        </p:spPr>
        <p:txBody>
          <a:bodyPr/>
          <a:lstStyle/>
          <a:p>
            <a:pPr marL="298123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简介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811600" lvl="1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 Scheduling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1600" lvl="1" indent="-285750"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1600" lvl="1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缩短寄存器生存周期，降低寄存器压力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1600" lvl="1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98123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基本思路：</a:t>
            </a:r>
            <a:r>
              <a:rPr lang="zh-CN" altLang="en-US" sz="1400" dirty="0"/>
              <a:t>尽可能</a:t>
            </a:r>
            <a:r>
              <a:rPr lang="zh-CN" altLang="en-US" sz="1400" dirty="0" smtClean="0"/>
              <a:t>将使用相同寄存器的指令移到一起，缩短寄存器的</a:t>
            </a:r>
            <a:r>
              <a:rPr lang="en-US" altLang="zh-CN" sz="1400" dirty="0" err="1" smtClean="0"/>
              <a:t>liverange</a:t>
            </a:r>
            <a:r>
              <a:rPr lang="en-US" altLang="zh-CN" sz="1400" dirty="0" smtClean="0"/>
              <a:t>.</a:t>
            </a:r>
          </a:p>
          <a:p>
            <a:pPr marL="298123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98123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算法：</a:t>
            </a:r>
            <a:endParaRPr lang="en-US" altLang="zh-CN" dirty="0"/>
          </a:p>
          <a:p>
            <a:pPr marL="811600" lvl="1" indent="-285750">
              <a:buFont typeface="Wingdings" panose="05000000000000000000" pitchFamily="2" charset="2"/>
              <a:buChar char="l"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的四个主要属性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                                                  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1600" lvl="1" indent="-285750">
              <a:buFont typeface="Wingdings" panose="05000000000000000000" pitchFamily="2" charset="2"/>
              <a:buChar char="l"/>
            </a:pP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11600" lvl="1" indent="-285750">
              <a:buFont typeface="Wingdings" panose="05000000000000000000" pitchFamily="2" charset="2"/>
              <a:buChar char="l"/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0">
              <a:buNone/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0">
              <a:buNone/>
            </a:pP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11600" lvl="1" indent="-285750"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启发式规则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                                                                 </a:t>
            </a:r>
            <a:endParaRPr lang="en-US" altLang="zh-CN" dirty="0" smtClean="0"/>
          </a:p>
          <a:p>
            <a:endParaRPr lang="en-US" altLang="zh-CN" dirty="0" smtClean="0"/>
          </a:p>
          <a:p>
            <a:pPr marL="298123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 indent="0"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副标题 1"/>
          <p:cNvSpPr>
            <a:spLocks noGrp="1"/>
          </p:cNvSpPr>
          <p:nvPr>
            <p:ph type="subTitle" idx="1"/>
          </p:nvPr>
        </p:nvSpPr>
        <p:spPr>
          <a:xfrm>
            <a:off x="309726" y="258669"/>
            <a:ext cx="10740640" cy="655731"/>
          </a:xfrm>
        </p:spPr>
        <p:txBody>
          <a:bodyPr/>
          <a:lstStyle/>
          <a:p>
            <a:pPr algn="ctr"/>
            <a:r>
              <a:rPr lang="en-US" altLang="zh-CN" dirty="0"/>
              <a:t>Pre-Scheduling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35024" y="3154360"/>
            <a:ext cx="5041782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初始化每个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的属性值；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添加根节点到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readylist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中；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readylist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 empty) {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select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node from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readylist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according to heuristics 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(node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不可调度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UpdatePriority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(node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node from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readylist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again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succNode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node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的所有后继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if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succNode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可调度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||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两者是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 dependence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add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succNode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readylist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3255" y="3154360"/>
            <a:ext cx="500776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int32 priority;   //  node </a:t>
            </a:r>
            <a:r>
              <a:rPr lang="zh-CN" altLang="en-US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的优先级，值越大，越高</a:t>
            </a:r>
            <a:r>
              <a:rPr lang="en-US" altLang="zh-CN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</a:t>
            </a:r>
          </a:p>
          <a:p>
            <a:r>
              <a:rPr lang="en-US" altLang="zh-CN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int32 pressure[]; //  </a:t>
            </a:r>
            <a:r>
              <a:rPr lang="zh-CN" altLang="en-US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保存 </a:t>
            </a:r>
            <a:r>
              <a:rPr lang="en-US" altLang="zh-CN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node </a:t>
            </a:r>
            <a:r>
              <a:rPr lang="zh-CN" altLang="en-US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对每类寄存器的压力变化</a:t>
            </a:r>
            <a:r>
              <a:rPr lang="en-US" altLang="zh-CN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</a:t>
            </a:r>
          </a:p>
          <a:p>
            <a:r>
              <a:rPr lang="en-US" altLang="zh-CN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int32 </a:t>
            </a:r>
            <a:r>
              <a:rPr lang="en-US" altLang="zh-CN" sz="1400" dirty="0" err="1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maxDepth</a:t>
            </a:r>
            <a:r>
              <a:rPr lang="en-US" altLang="zh-CN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;   //  node</a:t>
            </a:r>
            <a:r>
              <a:rPr lang="zh-CN" altLang="en-US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的后继的层数越多，值越大</a:t>
            </a:r>
            <a:r>
              <a:rPr lang="en-US" altLang="zh-CN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</a:t>
            </a:r>
          </a:p>
          <a:p>
            <a:r>
              <a:rPr lang="en-US" altLang="zh-CN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int32 near;       //  </a:t>
            </a:r>
            <a:r>
              <a:rPr lang="zh-CN" altLang="en-US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已调度的</a:t>
            </a:r>
            <a:r>
              <a:rPr lang="en-US" altLang="zh-CN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node</a:t>
            </a:r>
            <a:r>
              <a:rPr lang="zh-CN" altLang="en-US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的后继的</a:t>
            </a:r>
            <a:r>
              <a:rPr lang="en-US" altLang="zh-CN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near</a:t>
            </a:r>
            <a:r>
              <a:rPr lang="zh-CN" altLang="en-US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比较大</a:t>
            </a:r>
            <a:r>
              <a:rPr lang="en-US" altLang="zh-CN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</a:t>
            </a:r>
            <a:endParaRPr lang="zh-CN" altLang="en-US" sz="1400" dirty="0">
              <a:latin typeface="Trebuchet MS" panose="020B0603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23255" y="4600909"/>
            <a:ext cx="500776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/// </a:t>
            </a:r>
            <a:r>
              <a:rPr lang="zh-CN" altLang="en-US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对于任意可调度的两个</a:t>
            </a:r>
            <a:r>
              <a:rPr lang="en-US" altLang="zh-CN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node: node1, node2</a:t>
            </a:r>
          </a:p>
          <a:p>
            <a:r>
              <a:rPr lang="en-US" altLang="zh-CN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priority </a:t>
            </a:r>
            <a:r>
              <a:rPr lang="zh-CN" altLang="en-US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大的优先；</a:t>
            </a:r>
          </a:p>
          <a:p>
            <a:r>
              <a:rPr lang="en-US" altLang="zh-CN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</a:t>
            </a:r>
            <a:r>
              <a:rPr lang="zh-CN" altLang="en-US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不增加寄存器压力的优先；</a:t>
            </a:r>
          </a:p>
          <a:p>
            <a:r>
              <a:rPr lang="en-US" altLang="zh-CN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</a:t>
            </a:r>
            <a:r>
              <a:rPr lang="en-US" altLang="zh-CN" sz="1400" dirty="0" err="1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maxDepth</a:t>
            </a:r>
            <a:r>
              <a:rPr lang="en-US" altLang="zh-CN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+ near </a:t>
            </a:r>
            <a:r>
              <a:rPr lang="zh-CN" altLang="en-US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大的优先</a:t>
            </a:r>
            <a:r>
              <a:rPr lang="en-US" altLang="zh-CN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4. near </a:t>
            </a:r>
            <a:r>
              <a:rPr lang="zh-CN" altLang="en-US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大的优先（</a:t>
            </a:r>
            <a:r>
              <a:rPr lang="en-US" altLang="zh-CN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true dependence);</a:t>
            </a:r>
          </a:p>
          <a:p>
            <a:r>
              <a:rPr lang="en-US" altLang="zh-CN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5. </a:t>
            </a:r>
            <a:r>
              <a:rPr lang="en-US" altLang="zh-CN" sz="1400" dirty="0" err="1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insn</a:t>
            </a:r>
            <a:r>
              <a:rPr lang="en-US" altLang="zh-CN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id </a:t>
            </a:r>
            <a:r>
              <a:rPr lang="zh-CN" altLang="en-US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小的优先</a:t>
            </a:r>
            <a:r>
              <a:rPr lang="en-US" altLang="zh-CN" sz="1400" dirty="0">
                <a:latin typeface="Trebuchet MS" panose="020B0603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</a:t>
            </a:r>
            <a:endParaRPr lang="zh-CN" altLang="en-US" sz="1400" dirty="0">
              <a:latin typeface="Trebuchet MS" panose="020B0603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29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908" y="716962"/>
            <a:ext cx="10733557" cy="5637655"/>
          </a:xfrm>
        </p:spPr>
        <p:txBody>
          <a:bodyPr/>
          <a:lstStyle/>
          <a:p>
            <a:pPr marL="298123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四个属性计算流程：</a:t>
            </a:r>
            <a:endParaRPr lang="en-US" altLang="zh-CN" sz="1600" dirty="0" smtClean="0"/>
          </a:p>
          <a:p>
            <a:r>
              <a:rPr lang="zh-CN" altLang="en-US" sz="1600" dirty="0"/>
              <a:t> </a:t>
            </a:r>
            <a:r>
              <a:rPr lang="zh-CN" altLang="en-US" sz="1600" dirty="0" smtClean="0"/>
              <a:t> </a:t>
            </a:r>
            <a:r>
              <a:rPr lang="en-US" altLang="zh-CN" sz="1200" dirty="0" smtClean="0"/>
              <a:t> </a:t>
            </a:r>
            <a:endParaRPr lang="en-US" altLang="zh-CN" sz="1200" b="1" dirty="0" smtClean="0"/>
          </a:p>
          <a:p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</a:t>
            </a:r>
          </a:p>
          <a:p>
            <a:endParaRPr lang="en-US" altLang="zh-CN" sz="1200" dirty="0" smtClean="0"/>
          </a:p>
          <a:p>
            <a:pPr marL="298123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98123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 indent="0">
              <a:buNone/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副标题 1"/>
          <p:cNvSpPr>
            <a:spLocks noGrp="1"/>
          </p:cNvSpPr>
          <p:nvPr>
            <p:ph type="subTitle" idx="1"/>
          </p:nvPr>
        </p:nvSpPr>
        <p:spPr>
          <a:xfrm>
            <a:off x="309726" y="258669"/>
            <a:ext cx="10740640" cy="452531"/>
          </a:xfrm>
        </p:spPr>
        <p:txBody>
          <a:bodyPr/>
          <a:lstStyle/>
          <a:p>
            <a:pPr algn="ctr"/>
            <a:r>
              <a:rPr lang="en-US" altLang="zh-CN" dirty="0"/>
              <a:t>Pre-Scheduling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873671" y="4286049"/>
            <a:ext cx="4115374" cy="2029877"/>
            <a:chOff x="736908" y="4287110"/>
            <a:chExt cx="4115374" cy="202987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908" y="4668932"/>
              <a:ext cx="4115374" cy="1648055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736908" y="4287110"/>
              <a:ext cx="805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* </a:t>
              </a:r>
              <a:r>
                <a:rPr lang="en-US" altLang="zh-CN" b="1" dirty="0" smtClean="0"/>
                <a:t>near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87487" y="4008477"/>
            <a:ext cx="4324956" cy="2307449"/>
            <a:chOff x="6627632" y="3927120"/>
            <a:chExt cx="4324956" cy="230744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634" y="4367408"/>
              <a:ext cx="4324954" cy="1867161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6627632" y="3927120"/>
              <a:ext cx="13630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* </a:t>
              </a:r>
              <a:r>
                <a:rPr lang="en-US" altLang="zh-CN" b="1" dirty="0" err="1" smtClean="0"/>
                <a:t>maxDepth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87489" y="1054453"/>
            <a:ext cx="3153216" cy="2913846"/>
            <a:chOff x="6627632" y="1015737"/>
            <a:chExt cx="3153216" cy="291384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632" y="2472055"/>
              <a:ext cx="3153215" cy="1457528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633" y="1456025"/>
              <a:ext cx="3153215" cy="876422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6627632" y="1015737"/>
              <a:ext cx="1189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* </a:t>
              </a:r>
              <a:r>
                <a:rPr lang="en-US" altLang="zh-CN" b="1" dirty="0" smtClean="0"/>
                <a:t>pressure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73671" y="962453"/>
            <a:ext cx="4201111" cy="3287027"/>
            <a:chOff x="736908" y="960309"/>
            <a:chExt cx="4201111" cy="328702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908" y="1351332"/>
              <a:ext cx="4201111" cy="2896004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736908" y="960309"/>
              <a:ext cx="10823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* </a:t>
              </a:r>
              <a:r>
                <a:rPr lang="en-US" altLang="zh-CN" b="1" dirty="0" smtClean="0"/>
                <a:t>priority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267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908" y="716963"/>
            <a:ext cx="10733557" cy="5305146"/>
          </a:xfrm>
        </p:spPr>
        <p:txBody>
          <a:bodyPr/>
          <a:lstStyle/>
          <a:p>
            <a:pPr marL="298123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Example</a:t>
            </a:r>
            <a:endParaRPr lang="en-US" altLang="zh-CN" dirty="0" smtClean="0"/>
          </a:p>
          <a:p>
            <a:pPr marL="811600" lvl="1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指令序列及原本的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maxpressure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pPr marL="811600" lvl="1" indent="-285750">
              <a:buFont typeface="Wingdings" panose="05000000000000000000" pitchFamily="2" charset="2"/>
              <a:buChar char="l"/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11600" lvl="1" indent="-285750">
              <a:buFont typeface="Wingdings" panose="05000000000000000000" pitchFamily="2" charset="2"/>
              <a:buChar char="l"/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11600" lvl="1" indent="-285750">
              <a:buFont typeface="Wingdings" panose="05000000000000000000" pitchFamily="2" charset="2"/>
              <a:buChar char="l"/>
            </a:pP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11600" lvl="1" indent="-285750">
              <a:buFont typeface="Wingdings" panose="05000000000000000000" pitchFamily="2" charset="2"/>
              <a:buChar char="l"/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11600" lvl="1" indent="-285750">
              <a:buFont typeface="Wingdings" panose="05000000000000000000" pitchFamily="2" charset="2"/>
              <a:buChar char="l"/>
            </a:pP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11600" lvl="1" indent="-285750">
              <a:buFont typeface="Wingdings" panose="05000000000000000000" pitchFamily="2" charset="2"/>
              <a:buChar char="l"/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11600" lvl="1" indent="-285750">
              <a:buFont typeface="Wingdings" panose="05000000000000000000" pitchFamily="2" charset="2"/>
              <a:buChar char="l"/>
            </a:pP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11600" lvl="1" indent="-285750">
              <a:buFont typeface="Wingdings" panose="05000000000000000000" pitchFamily="2" charset="2"/>
              <a:buChar char="l"/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11600" lvl="1" indent="-285750">
              <a:buFont typeface="Wingdings" panose="05000000000000000000" pitchFamily="2" charset="2"/>
              <a:buChar char="l"/>
            </a:pP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副标题 1"/>
          <p:cNvSpPr>
            <a:spLocks noGrp="1"/>
          </p:cNvSpPr>
          <p:nvPr>
            <p:ph type="subTitle" idx="1"/>
          </p:nvPr>
        </p:nvSpPr>
        <p:spPr>
          <a:xfrm>
            <a:off x="309726" y="258669"/>
            <a:ext cx="10740640" cy="452531"/>
          </a:xfrm>
        </p:spPr>
        <p:txBody>
          <a:bodyPr/>
          <a:lstStyle/>
          <a:p>
            <a:pPr algn="ctr"/>
            <a:r>
              <a:rPr lang="en-US" altLang="zh-CN" dirty="0"/>
              <a:t>Pre-Scheduling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498705" y="2162955"/>
            <a:ext cx="190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Maxpressure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lang="zh-CN" altLang="en-US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1775004" y="4303545"/>
            <a:ext cx="5457227" cy="2226396"/>
            <a:chOff x="184134" y="3566393"/>
            <a:chExt cx="5457227" cy="2226396"/>
          </a:xfrm>
        </p:grpSpPr>
        <p:grpSp>
          <p:nvGrpSpPr>
            <p:cNvPr id="94" name="组合 93"/>
            <p:cNvGrpSpPr/>
            <p:nvPr/>
          </p:nvGrpSpPr>
          <p:grpSpPr>
            <a:xfrm>
              <a:off x="741820" y="3641233"/>
              <a:ext cx="4899541" cy="2151556"/>
              <a:chOff x="-52516" y="3486265"/>
              <a:chExt cx="4899541" cy="2151556"/>
            </a:xfrm>
          </p:grpSpPr>
          <p:cxnSp>
            <p:nvCxnSpPr>
              <p:cNvPr id="104" name="直接箭头连接符 103"/>
              <p:cNvCxnSpPr>
                <a:stCxn id="116" idx="4"/>
                <a:endCxn id="107" idx="0"/>
              </p:cNvCxnSpPr>
              <p:nvPr/>
            </p:nvCxnSpPr>
            <p:spPr>
              <a:xfrm flipH="1">
                <a:off x="1013911" y="4027439"/>
                <a:ext cx="1539052" cy="543336"/>
              </a:xfrm>
              <a:prstGeom prst="straightConnector1">
                <a:avLst/>
              </a:prstGeom>
              <a:ln>
                <a:solidFill>
                  <a:srgbClr val="15151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组合 104"/>
              <p:cNvGrpSpPr/>
              <p:nvPr/>
            </p:nvGrpSpPr>
            <p:grpSpPr>
              <a:xfrm>
                <a:off x="-52516" y="3486265"/>
                <a:ext cx="4899541" cy="2151556"/>
                <a:chOff x="-52516" y="3486265"/>
                <a:chExt cx="4899541" cy="2151556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1378504" y="3486265"/>
                  <a:ext cx="3468521" cy="2151556"/>
                  <a:chOff x="735763" y="3359707"/>
                  <a:chExt cx="3468521" cy="2151556"/>
                </a:xfrm>
              </p:grpSpPr>
              <p:sp>
                <p:nvSpPr>
                  <p:cNvPr id="112" name="文本框 111"/>
                  <p:cNvSpPr txBox="1"/>
                  <p:nvPr/>
                </p:nvSpPr>
                <p:spPr>
                  <a:xfrm>
                    <a:off x="735763" y="3369536"/>
                    <a:ext cx="872455" cy="5283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>
                      <a:lnSpc>
                        <a:spcPts val="3440"/>
                      </a:lnSpc>
                    </a:pPr>
                    <a:r>
                      <a:rPr lang="en-US" altLang="zh-CN" sz="1000" dirty="0" smtClean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[0, 1, 2, 0]</a:t>
                    </a:r>
                    <a:endParaRPr lang="zh-CN" altLang="en-US" sz="1000" dirty="0" smtClean="0">
                      <a:solidFill>
                        <a:srgbClr val="FF000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113" name="文本框 112"/>
                  <p:cNvSpPr txBox="1"/>
                  <p:nvPr/>
                </p:nvSpPr>
                <p:spPr>
                  <a:xfrm>
                    <a:off x="3331829" y="3359707"/>
                    <a:ext cx="872455" cy="5283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>
                      <a:lnSpc>
                        <a:spcPts val="3440"/>
                      </a:lnSpc>
                    </a:pPr>
                    <a:r>
                      <a:rPr lang="en-US" altLang="zh-CN" sz="1000" dirty="0" smtClean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[0, 1, 2, 0]</a:t>
                    </a:r>
                    <a:endParaRPr lang="zh-CN" altLang="en-US" sz="1000" dirty="0" smtClean="0">
                      <a:solidFill>
                        <a:srgbClr val="FF000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752542" y="3514987"/>
                    <a:ext cx="3451742" cy="1928281"/>
                    <a:chOff x="752542" y="3514987"/>
                    <a:chExt cx="3451742" cy="1928281"/>
                  </a:xfrm>
                </p:grpSpPr>
                <p:sp>
                  <p:nvSpPr>
                    <p:cNvPr id="116" name="椭圆 115"/>
                    <p:cNvSpPr/>
                    <p:nvPr/>
                  </p:nvSpPr>
                  <p:spPr>
                    <a:xfrm>
                      <a:off x="1608218" y="3514987"/>
                      <a:ext cx="604008" cy="385894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117" name="椭圆 116"/>
                    <p:cNvSpPr/>
                    <p:nvPr/>
                  </p:nvSpPr>
                  <p:spPr>
                    <a:xfrm>
                      <a:off x="2727821" y="3514987"/>
                      <a:ext cx="604008" cy="385894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1608218" y="4382654"/>
                      <a:ext cx="604008" cy="385894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119" name="椭圆 118"/>
                    <p:cNvSpPr/>
                    <p:nvPr/>
                  </p:nvSpPr>
                  <p:spPr>
                    <a:xfrm>
                      <a:off x="2727821" y="4376679"/>
                      <a:ext cx="604008" cy="385894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120" name="椭圆 119"/>
                    <p:cNvSpPr/>
                    <p:nvPr/>
                  </p:nvSpPr>
                  <p:spPr>
                    <a:xfrm>
                      <a:off x="2084506" y="5057374"/>
                      <a:ext cx="604008" cy="385894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cxnSp>
                  <p:nvCxnSpPr>
                    <p:cNvPr id="121" name="直接箭头连接符 120"/>
                    <p:cNvCxnSpPr>
                      <a:stCxn id="116" idx="4"/>
                      <a:endCxn id="118" idx="0"/>
                    </p:cNvCxnSpPr>
                    <p:nvPr/>
                  </p:nvCxnSpPr>
                  <p:spPr>
                    <a:xfrm>
                      <a:off x="1910222" y="3900881"/>
                      <a:ext cx="0" cy="48177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直接箭头连接符 121"/>
                    <p:cNvCxnSpPr>
                      <a:stCxn id="117" idx="4"/>
                      <a:endCxn id="119" idx="0"/>
                    </p:cNvCxnSpPr>
                    <p:nvPr/>
                  </p:nvCxnSpPr>
                  <p:spPr>
                    <a:xfrm>
                      <a:off x="3029825" y="3900881"/>
                      <a:ext cx="0" cy="47579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直接箭头连接符 122"/>
                    <p:cNvCxnSpPr>
                      <a:stCxn id="118" idx="4"/>
                      <a:endCxn id="120" idx="0"/>
                    </p:cNvCxnSpPr>
                    <p:nvPr/>
                  </p:nvCxnSpPr>
                  <p:spPr>
                    <a:xfrm>
                      <a:off x="1910222" y="4768548"/>
                      <a:ext cx="476288" cy="28882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直接箭头连接符 123"/>
                    <p:cNvCxnSpPr>
                      <a:stCxn id="119" idx="4"/>
                      <a:endCxn id="120" idx="0"/>
                    </p:cNvCxnSpPr>
                    <p:nvPr/>
                  </p:nvCxnSpPr>
                  <p:spPr>
                    <a:xfrm flipH="1">
                      <a:off x="2386510" y="4762573"/>
                      <a:ext cx="643315" cy="29480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5" name="文本框 124"/>
                    <p:cNvSpPr txBox="1"/>
                    <p:nvPr/>
                  </p:nvSpPr>
                  <p:spPr>
                    <a:xfrm>
                      <a:off x="752542" y="4240198"/>
                      <a:ext cx="872455" cy="52835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>
                        <a:lnSpc>
                          <a:spcPts val="3440"/>
                        </a:lnSpc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[0, 0, 1, 0]</a:t>
                      </a:r>
                      <a:endParaRPr lang="zh-CN" altLang="en-US" sz="1000" dirty="0" smtClean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126" name="文本框 125"/>
                    <p:cNvSpPr txBox="1"/>
                    <p:nvPr/>
                  </p:nvSpPr>
                  <p:spPr>
                    <a:xfrm>
                      <a:off x="3331829" y="4226172"/>
                      <a:ext cx="872455" cy="52835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>
                        <a:lnSpc>
                          <a:spcPts val="3440"/>
                        </a:lnSpc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[0, 0, 1, 0]</a:t>
                      </a:r>
                      <a:endParaRPr lang="zh-CN" altLang="en-US" sz="1000" dirty="0" smtClean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1132683" y="4982913"/>
                    <a:ext cx="872455" cy="5283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>
                      <a:lnSpc>
                        <a:spcPts val="3440"/>
                      </a:lnSpc>
                    </a:pPr>
                    <a:r>
                      <a:rPr lang="en-US" altLang="zh-CN" sz="1000" dirty="0" smtClean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[0, -1,  0, 0]</a:t>
                    </a:r>
                    <a:endParaRPr lang="zh-CN" altLang="en-US" sz="1000" dirty="0" smtClean="0">
                      <a:solidFill>
                        <a:srgbClr val="FF000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</p:grpSp>
            <p:sp>
              <p:nvSpPr>
                <p:cNvPr id="107" name="椭圆 106"/>
                <p:cNvSpPr/>
                <p:nvPr/>
              </p:nvSpPr>
              <p:spPr>
                <a:xfrm>
                  <a:off x="711907" y="4570775"/>
                  <a:ext cx="604008" cy="385894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3</a:t>
                  </a:r>
                  <a:endParaRPr lang="zh-CN" altLang="en-US" sz="1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08" name="文本框 107"/>
                <p:cNvSpPr txBox="1"/>
                <p:nvPr/>
              </p:nvSpPr>
              <p:spPr>
                <a:xfrm>
                  <a:off x="-36973" y="4360781"/>
                  <a:ext cx="872455" cy="528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ts val="3440"/>
                    </a:lnSpc>
                  </a:pPr>
                  <a:r>
                    <a:rPr lang="en-US" altLang="zh-CN" sz="1000" dirty="0" smtClean="0">
                      <a:solidFill>
                        <a:srgbClr val="FF000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[0, 0, 1, 0]</a:t>
                  </a:r>
                  <a:endParaRPr lang="zh-CN" altLang="en-US" sz="1000" dirty="0" smtClean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09" name="椭圆 108"/>
                <p:cNvSpPr/>
                <p:nvPr/>
              </p:nvSpPr>
              <p:spPr>
                <a:xfrm>
                  <a:off x="711907" y="5218366"/>
                  <a:ext cx="604008" cy="385894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5</a:t>
                  </a:r>
                  <a:endParaRPr lang="zh-CN" altLang="en-US" sz="1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cxnSp>
              <p:nvCxnSpPr>
                <p:cNvPr id="110" name="直接箭头连接符 109"/>
                <p:cNvCxnSpPr>
                  <a:stCxn id="107" idx="4"/>
                  <a:endCxn id="109" idx="0"/>
                </p:cNvCxnSpPr>
                <p:nvPr/>
              </p:nvCxnSpPr>
              <p:spPr>
                <a:xfrm>
                  <a:off x="1013911" y="4956669"/>
                  <a:ext cx="0" cy="2616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文本框 110"/>
                <p:cNvSpPr txBox="1"/>
                <p:nvPr/>
              </p:nvSpPr>
              <p:spPr>
                <a:xfrm>
                  <a:off x="-52516" y="5007513"/>
                  <a:ext cx="872455" cy="528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ts val="3440"/>
                    </a:lnSpc>
                  </a:pPr>
                  <a:r>
                    <a:rPr lang="en-US" altLang="zh-CN" sz="1000" dirty="0" smtClean="0">
                      <a:solidFill>
                        <a:srgbClr val="FF000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[0, </a:t>
                  </a:r>
                  <a:r>
                    <a:rPr lang="en-US" altLang="zh-CN" sz="1000" dirty="0">
                      <a:solidFill>
                        <a:srgbClr val="FF000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</a:t>
                  </a:r>
                  <a:r>
                    <a:rPr lang="en-US" altLang="zh-CN" sz="1000" dirty="0" smtClean="0">
                      <a:solidFill>
                        <a:srgbClr val="FF000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, 0, 0]</a:t>
                  </a:r>
                  <a:endParaRPr lang="zh-CN" altLang="en-US" sz="1000" dirty="0" smtClean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</p:grpSp>
        <p:grpSp>
          <p:nvGrpSpPr>
            <p:cNvPr id="95" name="组合 94"/>
            <p:cNvGrpSpPr/>
            <p:nvPr/>
          </p:nvGrpSpPr>
          <p:grpSpPr>
            <a:xfrm>
              <a:off x="184134" y="3566393"/>
              <a:ext cx="2760104" cy="677688"/>
              <a:chOff x="2745539" y="5890676"/>
              <a:chExt cx="2760104" cy="677688"/>
            </a:xfrm>
          </p:grpSpPr>
          <p:grpSp>
            <p:nvGrpSpPr>
              <p:cNvPr id="96" name="组合 95"/>
              <p:cNvGrpSpPr/>
              <p:nvPr/>
            </p:nvGrpSpPr>
            <p:grpSpPr>
              <a:xfrm>
                <a:off x="2745539" y="5890676"/>
                <a:ext cx="2760104" cy="525288"/>
                <a:chOff x="2745539" y="5890676"/>
                <a:chExt cx="2760104" cy="525288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2745539" y="5890676"/>
                  <a:ext cx="276010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[priority </a:t>
                  </a:r>
                  <a:r>
                    <a:rPr lang="en-US" altLang="zh-CN" sz="1000" dirty="0" smtClean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,pressure, </a:t>
                  </a:r>
                  <a:r>
                    <a:rPr lang="en-US" altLang="zh-CN" sz="1000" dirty="0" err="1" smtClean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maxDepth</a:t>
                  </a:r>
                  <a:r>
                    <a:rPr lang="en-US" altLang="zh-CN" sz="1000" dirty="0" smtClean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 near]</a:t>
                  </a:r>
                  <a:endParaRPr lang="zh-CN" altLang="en-US" sz="10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101" name="组合 100"/>
                <p:cNvGrpSpPr/>
                <p:nvPr/>
              </p:nvGrpSpPr>
              <p:grpSpPr>
                <a:xfrm>
                  <a:off x="2899719" y="6169743"/>
                  <a:ext cx="1869187" cy="246221"/>
                  <a:chOff x="2899719" y="6169743"/>
                  <a:chExt cx="1869187" cy="246221"/>
                </a:xfrm>
              </p:grpSpPr>
              <p:cxnSp>
                <p:nvCxnSpPr>
                  <p:cNvPr id="102" name="直接箭头连接符 101"/>
                  <p:cNvCxnSpPr/>
                  <p:nvPr/>
                </p:nvCxnSpPr>
                <p:spPr>
                  <a:xfrm>
                    <a:off x="2899719" y="6292854"/>
                    <a:ext cx="62186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文本框 102"/>
                  <p:cNvSpPr txBox="1"/>
                  <p:nvPr/>
                </p:nvSpPr>
                <p:spPr>
                  <a:xfrm>
                    <a:off x="3521583" y="6169743"/>
                    <a:ext cx="12473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en-US" altLang="zh-CN" sz="1000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t</a:t>
                    </a:r>
                    <a:r>
                      <a:rPr lang="en-US" altLang="zh-CN" sz="1000" dirty="0" smtClean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rue dependence</a:t>
                    </a:r>
                    <a:endParaRPr lang="zh-CN" altLang="en-US" sz="1000" dirty="0" smtClean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p:grpSp>
          </p:grpSp>
          <p:grpSp>
            <p:nvGrpSpPr>
              <p:cNvPr id="97" name="组合 96"/>
              <p:cNvGrpSpPr/>
              <p:nvPr/>
            </p:nvGrpSpPr>
            <p:grpSpPr>
              <a:xfrm>
                <a:off x="2899719" y="6322143"/>
                <a:ext cx="1869187" cy="246221"/>
                <a:chOff x="2899719" y="6169743"/>
                <a:chExt cx="1869187" cy="246221"/>
              </a:xfrm>
            </p:grpSpPr>
            <p:cxnSp>
              <p:nvCxnSpPr>
                <p:cNvPr id="98" name="直接箭头连接符 97"/>
                <p:cNvCxnSpPr/>
                <p:nvPr/>
              </p:nvCxnSpPr>
              <p:spPr>
                <a:xfrm>
                  <a:off x="2899719" y="6292854"/>
                  <a:ext cx="62186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文本框 98"/>
                <p:cNvSpPr txBox="1"/>
                <p:nvPr/>
              </p:nvSpPr>
              <p:spPr>
                <a:xfrm>
                  <a:off x="3521583" y="6169743"/>
                  <a:ext cx="12473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00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a</a:t>
                  </a:r>
                  <a:r>
                    <a:rPr lang="en-US" altLang="zh-CN" sz="1000" smtClean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nti dependence</a:t>
                  </a:r>
                  <a:endParaRPr lang="zh-CN" altLang="en-US" sz="10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sp>
        <p:nvSpPr>
          <p:cNvPr id="127" name="文本框 126"/>
          <p:cNvSpPr txBox="1"/>
          <p:nvPr/>
        </p:nvSpPr>
        <p:spPr>
          <a:xfrm>
            <a:off x="8351834" y="4583808"/>
            <a:ext cx="19072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Live </a:t>
            </a:r>
            <a:r>
              <a:rPr lang="en-US" altLang="zh-CN" sz="10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reg</a:t>
            </a:r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</a:p>
          <a:p>
            <a:pPr algn="l">
              <a:lnSpc>
                <a:spcPct val="150000"/>
              </a:lnSpc>
            </a:pPr>
            <a:r>
              <a:rPr lang="en-US" altLang="zh-CN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R1 R2 R7 R8</a:t>
            </a: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 flipV="1">
            <a:off x="4091329" y="5146595"/>
            <a:ext cx="91873" cy="11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251241" y="1168590"/>
            <a:ext cx="3070511" cy="2609843"/>
            <a:chOff x="3032040" y="1168590"/>
            <a:chExt cx="3070511" cy="2609843"/>
          </a:xfrm>
        </p:grpSpPr>
        <p:sp>
          <p:nvSpPr>
            <p:cNvPr id="6" name="文本框 5"/>
            <p:cNvSpPr txBox="1"/>
            <p:nvPr/>
          </p:nvSpPr>
          <p:spPr>
            <a:xfrm>
              <a:off x="3032040" y="1566406"/>
              <a:ext cx="2295157" cy="1887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000" dirty="0" smtClean="0">
                  <a:solidFill>
                    <a:srgbClr val="00206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&lt;</a:t>
              </a:r>
              <a:r>
                <a:rPr lang="en-US" altLang="zh-CN" sz="1000" dirty="0">
                  <a:solidFill>
                    <a:srgbClr val="00206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1&gt; add R0, R1, R2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000" dirty="0">
                  <a:solidFill>
                    <a:srgbClr val="00206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&lt;2&gt; </a:t>
              </a:r>
              <a:r>
                <a:rPr lang="en-US" altLang="zh-CN" sz="1000" dirty="0">
                  <a:solidFill>
                    <a:srgbClr val="00206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</a:t>
              </a:r>
              <a:r>
                <a:rPr lang="en-US" altLang="zh-CN" sz="1000" dirty="0">
                  <a:solidFill>
                    <a:srgbClr val="00206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R6, R7, R8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000" dirty="0">
                  <a:solidFill>
                    <a:srgbClr val="00206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&lt;</a:t>
              </a:r>
              <a:r>
                <a:rPr lang="en-US" altLang="zh-CN" sz="1000" dirty="0">
                  <a:solidFill>
                    <a:srgbClr val="00206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r>
                <a:rPr lang="en-US" altLang="zh-CN" sz="1000" dirty="0">
                  <a:solidFill>
                    <a:srgbClr val="00206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&gt; add R2, R1, R2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000" dirty="0">
                  <a:solidFill>
                    <a:srgbClr val="00206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&lt;4&gt; add R9, R6, R7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000" dirty="0">
                  <a:solidFill>
                    <a:srgbClr val="00206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&lt;5&gt; </a:t>
              </a:r>
              <a:r>
                <a:rPr lang="en-US" altLang="zh-CN" sz="1000" dirty="0">
                  <a:solidFill>
                    <a:srgbClr val="00206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R5, R2, </a:t>
              </a:r>
              <a:r>
                <a:rPr lang="en-US" altLang="zh-CN" sz="1000" dirty="0">
                  <a:solidFill>
                    <a:srgbClr val="00206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R2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000" dirty="0">
                  <a:solidFill>
                    <a:srgbClr val="00206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&lt;6&gt; </a:t>
              </a:r>
              <a:r>
                <a:rPr lang="en-US" altLang="zh-CN" sz="1000" dirty="0">
                  <a:solidFill>
                    <a:srgbClr val="00206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R3, R0, </a:t>
              </a:r>
              <a:r>
                <a:rPr lang="en-US" altLang="zh-CN" sz="1000" dirty="0">
                  <a:solidFill>
                    <a:srgbClr val="00206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R1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000" dirty="0">
                  <a:solidFill>
                    <a:srgbClr val="00206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&lt;</a:t>
              </a:r>
              <a:r>
                <a:rPr lang="en-US" altLang="zh-CN" sz="1000" dirty="0">
                  <a:solidFill>
                    <a:srgbClr val="00206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</a:t>
              </a:r>
              <a:r>
                <a:rPr lang="en-US" altLang="zh-CN" sz="1000" dirty="0">
                  <a:solidFill>
                    <a:srgbClr val="00206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&gt; </a:t>
              </a:r>
              <a:r>
                <a:rPr lang="en-US" altLang="zh-CN" sz="1000" dirty="0">
                  <a:solidFill>
                    <a:srgbClr val="00206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R4, R3, </a:t>
              </a:r>
              <a:r>
                <a:rPr lang="en-US" altLang="zh-CN" sz="1000" dirty="0">
                  <a:solidFill>
                    <a:srgbClr val="00206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R9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4195256" y="1168590"/>
              <a:ext cx="1907295" cy="295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1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Live in  :  R1 R2 R7 R8 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105735" y="3482455"/>
              <a:ext cx="1907295" cy="295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1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Live out:  R1 R2 R7 R8 R4 R5</a:t>
              </a:r>
              <a:endParaRPr lang="zh-CN" altLang="en-US" sz="1000" dirty="0" smtClean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5" name="直接箭头连接符 4"/>
          <p:cNvCxnSpPr>
            <a:endCxn id="6" idx="0"/>
          </p:cNvCxnSpPr>
          <p:nvPr/>
        </p:nvCxnSpPr>
        <p:spPr>
          <a:xfrm>
            <a:off x="5398820" y="984738"/>
            <a:ext cx="0" cy="58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6" idx="2"/>
          </p:cNvCxnSpPr>
          <p:nvPr/>
        </p:nvCxnSpPr>
        <p:spPr>
          <a:xfrm>
            <a:off x="5398820" y="3454102"/>
            <a:ext cx="0" cy="69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ine 19"/>
          <p:cNvSpPr>
            <a:spLocks noChangeShapeType="1"/>
          </p:cNvSpPr>
          <p:nvPr/>
        </p:nvSpPr>
        <p:spPr bwMode="auto">
          <a:xfrm flipV="1">
            <a:off x="2161874" y="4828833"/>
            <a:ext cx="87170" cy="877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166748" y="3888790"/>
            <a:ext cx="1088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* </a:t>
            </a:r>
            <a:r>
              <a:rPr lang="zh-CN" altLang="en-US" sz="1400" b="1" dirty="0" smtClean="0"/>
              <a:t>初始状态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47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1000" dirty="0" smtClean="0">
            <a:solidFill>
              <a:srgbClr val="FF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16677</TotalTime>
  <Words>3073</Words>
  <Application>Microsoft Office PowerPoint</Application>
  <PresentationFormat>自定义</PresentationFormat>
  <Paragraphs>721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굴림</vt:lpstr>
      <vt:lpstr>굴림</vt:lpstr>
      <vt:lpstr>맑은 고딕</vt:lpstr>
      <vt:lpstr>等线</vt:lpstr>
      <vt:lpstr>黑体</vt:lpstr>
      <vt:lpstr>Microsoft YaHei</vt:lpstr>
      <vt:lpstr>Microsoft YaHei</vt:lpstr>
      <vt:lpstr>Arial</vt:lpstr>
      <vt:lpstr>Calibri</vt:lpstr>
      <vt:lpstr>Courier New</vt:lpstr>
      <vt:lpstr>Symbol</vt:lpstr>
      <vt:lpstr>Trebuchet MS</vt:lpstr>
      <vt:lpstr>Wingdings</vt:lpstr>
      <vt:lpstr>1_Title Slide</vt:lpstr>
      <vt:lpstr>Chart page</vt:lpstr>
      <vt:lpstr>4_Chart page</vt:lpstr>
      <vt:lpstr>End page</vt:lpstr>
      <vt:lpstr>指令调度算法简介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daixianze (A)</cp:lastModifiedBy>
  <cp:revision>494</cp:revision>
  <dcterms:created xsi:type="dcterms:W3CDTF">2018-11-29T10:16:29Z</dcterms:created>
  <dcterms:modified xsi:type="dcterms:W3CDTF">2021-04-24T05:45:49Z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(3)stLzZOytFC4WAtXNmxV2J5EmuL8tjkZnP6tfzdMXl2Tx/jLJ7vtq1zf0RLWajSzz64EYbDAI
8oegwyaMYfcZw0ACqZy20wXkjmB//4Pi9r5WKOuxBfu1ClgAx7styUPhby6yAB+ykrFggnPL
fmukiXixbtoxaWvjg17LtlMwE3/4083kxclhXsbLPHDKXES+/89b3Bgw+W5Barpd0ebdp9UL
/817Hya+zR0P5RXBAZ</vt:lpwstr>
  </property>
  <property fmtid="{D5CDD505-2E9C-101B-9397-08002B2CF9AE}" pid="3" name="_2015_ms_pID_7253431">
    <vt:lpwstr>UccltekOTygmT+5XTyFf23qsAAXcKlI95PGsTb2Ud8+CVXThydtDJd
XAS9WA4qCrAFpKv9+oby1nSdape16v3ASyDznNFEHsu2q3w84oV3gWiyWCqRJ67CGPvUc4CX
LQhcMCrgj9b+M+DurSzGo1ZO9TnleJrsaQwu87lVLStH3O3qLi03iJm9Fhw+Bj3zk0UmcxDx
R4xy2PzDN1ZsxU+nCGOq+yXOepjJqKgwN+g3</vt:lpwstr>
  </property>
  <property fmtid="{D5CDD505-2E9C-101B-9397-08002B2CF9AE}" pid="4" name="_2015_ms_pID_7253432">
    <vt:lpwstr>aLfWbdC4Fu18WZPV8zd+FKQ=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1618210326</vt:lpwstr>
  </property>
</Properties>
</file>