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0" r:id="rId8"/>
    <p:sldId id="259" r:id="rId9"/>
    <p:sldId id="261" r:id="rId10"/>
    <p:sldId id="273" r:id="rId11"/>
    <p:sldId id="262" r:id="rId12"/>
    <p:sldId id="274" r:id="rId13"/>
    <p:sldId id="275" r:id="rId14"/>
    <p:sldId id="271" r:id="rId15"/>
    <p:sldId id="2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4" d="100"/>
          <a:sy n="104" d="100"/>
        </p:scale>
        <p:origin x="144" y="3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3488D4-3E9D-4761-A4D1-752BB46679C8}">
      <dgm:prSet/>
      <dgm:spPr/>
      <dgm:t>
        <a:bodyPr/>
        <a:lstStyle/>
        <a:p>
          <a:r>
            <a:rPr lang="ro-RO" dirty="0"/>
            <a:t>Înregistrarea daunelor</a:t>
          </a:r>
          <a:endParaRPr lang="en-US" dirty="0"/>
        </a:p>
      </dgm:t>
    </dgm:pt>
    <dgm:pt modelId="{782E8E11-4ED7-462A-A52B-B69F8F824F9F}" type="parTrans" cxnId="{8EF1814A-E04D-4485-A408-76C9AF23019A}">
      <dgm:prSet/>
      <dgm:spPr/>
      <dgm:t>
        <a:bodyPr/>
        <a:lstStyle/>
        <a:p>
          <a:endParaRPr lang="en-US"/>
        </a:p>
      </dgm:t>
    </dgm:pt>
    <dgm:pt modelId="{7669BFD0-9A04-4E0D-8496-CEF69FFE1893}" type="sibTrans" cxnId="{8EF1814A-E04D-4485-A408-76C9AF23019A}">
      <dgm:prSet/>
      <dgm:spPr/>
      <dgm:t>
        <a:bodyPr/>
        <a:lstStyle/>
        <a:p>
          <a:endParaRPr lang="en-US"/>
        </a:p>
      </dgm:t>
    </dgm:pt>
    <dgm:pt modelId="{6E0E6AEF-4D04-4695-8D78-8A82A5C706A3}">
      <dgm:prSet/>
      <dgm:spPr/>
      <dgm:t>
        <a:bodyPr/>
        <a:lstStyle/>
        <a:p>
          <a:r>
            <a:rPr lang="ro-RO" dirty="0"/>
            <a:t>Introducere datelor vânzărilor săptămânale</a:t>
          </a:r>
          <a:endParaRPr lang="en-US" dirty="0"/>
        </a:p>
      </dgm:t>
    </dgm:pt>
    <dgm:pt modelId="{867BD52D-1770-4C86-B88B-9741E92EAB5E}" type="parTrans" cxnId="{A5855722-108B-4CFE-8BA7-D99FCDA5C1F0}">
      <dgm:prSet/>
      <dgm:spPr/>
      <dgm:t>
        <a:bodyPr/>
        <a:lstStyle/>
        <a:p>
          <a:endParaRPr lang="en-US"/>
        </a:p>
      </dgm:t>
    </dgm:pt>
    <dgm:pt modelId="{AAB3E914-6B86-4B09-A9F4-61D28CE47E06}" type="sibTrans" cxnId="{A5855722-108B-4CFE-8BA7-D99FCDA5C1F0}">
      <dgm:prSet/>
      <dgm:spPr/>
      <dgm:t>
        <a:bodyPr/>
        <a:lstStyle/>
        <a:p>
          <a:endParaRPr lang="en-US"/>
        </a:p>
      </dgm:t>
    </dgm:pt>
    <dgm:pt modelId="{8D10FD42-5413-43D5-8153-D51A430477AE}">
      <dgm:prSet/>
      <dgm:spPr/>
      <dgm:t>
        <a:bodyPr/>
        <a:lstStyle/>
        <a:p>
          <a:r>
            <a:rPr lang="ro-RO" dirty="0"/>
            <a:t>Sistemul de decizii</a:t>
          </a:r>
          <a:endParaRPr lang="en-US" dirty="0"/>
        </a:p>
      </dgm:t>
    </dgm:pt>
    <dgm:pt modelId="{E1331C89-BBE9-4E2C-ABC5-A368238FBDBB}" type="parTrans" cxnId="{0FF49D9C-B877-4DED-8FD3-7DFCE078A82E}">
      <dgm:prSet/>
      <dgm:spPr/>
      <dgm:t>
        <a:bodyPr/>
        <a:lstStyle/>
        <a:p>
          <a:endParaRPr lang="en-US"/>
        </a:p>
      </dgm:t>
    </dgm:pt>
    <dgm:pt modelId="{F062CAC0-93BB-4EBC-9485-93AD648937A7}" type="sibTrans" cxnId="{0FF49D9C-B877-4DED-8FD3-7DFCE078A82E}">
      <dgm:prSet/>
      <dgm:spPr/>
      <dgm:t>
        <a:bodyPr/>
        <a:lstStyle/>
        <a:p>
          <a:endParaRPr lang="en-US"/>
        </a:p>
      </dgm:t>
    </dgm:pt>
    <dgm:pt modelId="{BA30B1A9-225F-4254-8032-8CB3790C2EB5}">
      <dgm:prSet/>
      <dgm:spPr/>
      <dgm:t>
        <a:bodyPr/>
        <a:lstStyle/>
        <a:p>
          <a:r>
            <a:rPr lang="ro-RO" dirty="0"/>
            <a:t>Sistemul de rapoarte</a:t>
          </a:r>
          <a:endParaRPr lang="en-US" dirty="0"/>
        </a:p>
      </dgm:t>
    </dgm:pt>
    <dgm:pt modelId="{1742D0AC-5C5A-4C76-BB89-D1024CAD6F8D}" type="parTrans" cxnId="{38B9D60A-F63C-42B8-9053-1C48891E88A4}">
      <dgm:prSet/>
      <dgm:spPr/>
      <dgm:t>
        <a:bodyPr/>
        <a:lstStyle/>
        <a:p>
          <a:endParaRPr lang="en-US"/>
        </a:p>
      </dgm:t>
    </dgm:pt>
    <dgm:pt modelId="{F0F26A8A-B2BF-48A6-9A7A-77E3881E482D}" type="sibTrans" cxnId="{38B9D60A-F63C-42B8-9053-1C48891E88A4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7A882E3F-8EB0-4513-9522-3ADC532756EE}" type="pres">
      <dgm:prSet presAssocID="{CD7942A0-B7D2-4B14-8FEA-55FC702F5BE7}" presName="FourNodes_1" presStyleLbl="node1" presStyleIdx="0" presStyleCnt="4" custLinFactNeighborX="-1829" custLinFactNeighborY="0">
        <dgm:presLayoutVars>
          <dgm:bulletEnabled val="1"/>
        </dgm:presLayoutVars>
      </dgm:prSet>
      <dgm:spPr/>
    </dgm:pt>
    <dgm:pt modelId="{5E11936C-7A4E-4389-8BBC-4A0820CB77F1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248AA019-FC31-4114-853D-DFAED67D85BE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20BC0AFC-A16D-4072-AB51-8DBE09584E07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3F08D9B6-33D1-4948-8D1F-8B12DE1AE209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6FAB0AD4-78A0-4E62-A8CB-954D84B38231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A7CE164E-B37D-4118-A29C-292AD9092E09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DA82DB5A-A073-4019-8440-733DF9129207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93A94E5B-F121-4627-BC6D-310FD1D165FD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1FE5D99C-711B-465C-B186-D0D097952178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7ACE2E26-5172-4132-8F1B-5661C473B15B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3060103-7DC2-4F67-8A86-540857CA3A07}" type="presOf" srcId="{6E0E6AEF-4D04-4695-8D78-8A82A5C706A3}" destId="{93A94E5B-F121-4627-BC6D-310FD1D165FD}" srcOrd="1" destOrd="0" presId="urn:microsoft.com/office/officeart/2005/8/layout/vProcess5"/>
    <dgm:cxn modelId="{38B9D60A-F63C-42B8-9053-1C48891E88A4}" srcId="{CD7942A0-B7D2-4B14-8FEA-55FC702F5BE7}" destId="{BA30B1A9-225F-4254-8032-8CB3790C2EB5}" srcOrd="3" destOrd="0" parTransId="{1742D0AC-5C5A-4C76-BB89-D1024CAD6F8D}" sibTransId="{F0F26A8A-B2BF-48A6-9A7A-77E3881E482D}"/>
    <dgm:cxn modelId="{A5855722-108B-4CFE-8BA7-D99FCDA5C1F0}" srcId="{CD7942A0-B7D2-4B14-8FEA-55FC702F5BE7}" destId="{6E0E6AEF-4D04-4695-8D78-8A82A5C706A3}" srcOrd="1" destOrd="0" parTransId="{867BD52D-1770-4C86-B88B-9741E92EAB5E}" sibTransId="{AAB3E914-6B86-4B09-A9F4-61D28CE47E06}"/>
    <dgm:cxn modelId="{2E90544A-71FC-4A76-B798-A78C2B661D5F}" type="presOf" srcId="{8D10FD42-5413-43D5-8153-D51A430477AE}" destId="{248AA019-FC31-4114-853D-DFAED67D85BE}" srcOrd="0" destOrd="0" presId="urn:microsoft.com/office/officeart/2005/8/layout/vProcess5"/>
    <dgm:cxn modelId="{8EF1814A-E04D-4485-A408-76C9AF23019A}" srcId="{CD7942A0-B7D2-4B14-8FEA-55FC702F5BE7}" destId="{0A3488D4-3E9D-4761-A4D1-752BB46679C8}" srcOrd="0" destOrd="0" parTransId="{782E8E11-4ED7-462A-A52B-B69F8F824F9F}" sibTransId="{7669BFD0-9A04-4E0D-8496-CEF69FFE1893}"/>
    <dgm:cxn modelId="{34E57E6E-7A44-4C42-AADC-BC29FC9A85F3}" type="presOf" srcId="{7669BFD0-9A04-4E0D-8496-CEF69FFE1893}" destId="{3F08D9B6-33D1-4948-8D1F-8B12DE1AE209}" srcOrd="0" destOrd="0" presId="urn:microsoft.com/office/officeart/2005/8/layout/vProcess5"/>
    <dgm:cxn modelId="{D0DFA54E-A30F-4555-B6DD-63864DBF181F}" type="presOf" srcId="{8D10FD42-5413-43D5-8153-D51A430477AE}" destId="{1FE5D99C-711B-465C-B186-D0D097952178}" srcOrd="1" destOrd="0" presId="urn:microsoft.com/office/officeart/2005/8/layout/vProcess5"/>
    <dgm:cxn modelId="{C107C475-901A-43E8-AB98-A9251D038FA3}" type="presOf" srcId="{6E0E6AEF-4D04-4695-8D78-8A82A5C706A3}" destId="{5E11936C-7A4E-4389-8BBC-4A0820CB77F1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2192F194-3997-460F-A908-5174C0D378CD}" type="presOf" srcId="{0A3488D4-3E9D-4761-A4D1-752BB46679C8}" destId="{7A882E3F-8EB0-4513-9522-3ADC532756EE}" srcOrd="0" destOrd="0" presId="urn:microsoft.com/office/officeart/2005/8/layout/vProcess5"/>
    <dgm:cxn modelId="{0FF49D9C-B877-4DED-8FD3-7DFCE078A82E}" srcId="{CD7942A0-B7D2-4B14-8FEA-55FC702F5BE7}" destId="{8D10FD42-5413-43D5-8153-D51A430477AE}" srcOrd="2" destOrd="0" parTransId="{E1331C89-BBE9-4E2C-ABC5-A368238FBDBB}" sibTransId="{F062CAC0-93BB-4EBC-9485-93AD648937A7}"/>
    <dgm:cxn modelId="{7641BEA0-B44E-4E4D-957E-F1C027E33D5D}" type="presOf" srcId="{AAB3E914-6B86-4B09-A9F4-61D28CE47E06}" destId="{6FAB0AD4-78A0-4E62-A8CB-954D84B38231}" srcOrd="0" destOrd="0" presId="urn:microsoft.com/office/officeart/2005/8/layout/vProcess5"/>
    <dgm:cxn modelId="{8B2C0CBA-D22B-4932-A1E7-960E7971C12A}" type="presOf" srcId="{F062CAC0-93BB-4EBC-9485-93AD648937A7}" destId="{A7CE164E-B37D-4118-A29C-292AD9092E09}" srcOrd="0" destOrd="0" presId="urn:microsoft.com/office/officeart/2005/8/layout/vProcess5"/>
    <dgm:cxn modelId="{4A5915BC-7525-4AC5-83E2-39349729198D}" type="presOf" srcId="{BA30B1A9-225F-4254-8032-8CB3790C2EB5}" destId="{20BC0AFC-A16D-4072-AB51-8DBE09584E07}" srcOrd="0" destOrd="0" presId="urn:microsoft.com/office/officeart/2005/8/layout/vProcess5"/>
    <dgm:cxn modelId="{3E4D0EBF-384A-4E3B-9C95-B3F9611FC6FE}" type="presOf" srcId="{0A3488D4-3E9D-4761-A4D1-752BB46679C8}" destId="{DA82DB5A-A073-4019-8440-733DF9129207}" srcOrd="1" destOrd="0" presId="urn:microsoft.com/office/officeart/2005/8/layout/vProcess5"/>
    <dgm:cxn modelId="{A1C4D7C4-C230-47AE-AED6-BBBE9334CFB1}" type="presOf" srcId="{BA30B1A9-225F-4254-8032-8CB3790C2EB5}" destId="{7ACE2E26-5172-4132-8F1B-5661C473B15B}" srcOrd="1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12E64680-472D-47E5-98F1-B3D6EEF2C2CC}" type="presParOf" srcId="{1D84D8B6-AB32-4491-B5D2-EFE3D7668B88}" destId="{7A882E3F-8EB0-4513-9522-3ADC532756EE}" srcOrd="1" destOrd="0" presId="urn:microsoft.com/office/officeart/2005/8/layout/vProcess5"/>
    <dgm:cxn modelId="{99CCC6C6-6890-42F4-8154-69B2C73A3F51}" type="presParOf" srcId="{1D84D8B6-AB32-4491-B5D2-EFE3D7668B88}" destId="{5E11936C-7A4E-4389-8BBC-4A0820CB77F1}" srcOrd="2" destOrd="0" presId="urn:microsoft.com/office/officeart/2005/8/layout/vProcess5"/>
    <dgm:cxn modelId="{248CBE29-6825-4A28-B63B-F36A261FDFC7}" type="presParOf" srcId="{1D84D8B6-AB32-4491-B5D2-EFE3D7668B88}" destId="{248AA019-FC31-4114-853D-DFAED67D85BE}" srcOrd="3" destOrd="0" presId="urn:microsoft.com/office/officeart/2005/8/layout/vProcess5"/>
    <dgm:cxn modelId="{642825BA-46CA-4666-8E5D-E867D2AD5E65}" type="presParOf" srcId="{1D84D8B6-AB32-4491-B5D2-EFE3D7668B88}" destId="{20BC0AFC-A16D-4072-AB51-8DBE09584E07}" srcOrd="4" destOrd="0" presId="urn:microsoft.com/office/officeart/2005/8/layout/vProcess5"/>
    <dgm:cxn modelId="{654D2BF0-BDB4-456D-BAEE-1A8B4AC38EC5}" type="presParOf" srcId="{1D84D8B6-AB32-4491-B5D2-EFE3D7668B88}" destId="{3F08D9B6-33D1-4948-8D1F-8B12DE1AE209}" srcOrd="5" destOrd="0" presId="urn:microsoft.com/office/officeart/2005/8/layout/vProcess5"/>
    <dgm:cxn modelId="{6CE88026-53C7-4F73-BBE4-136E4684D618}" type="presParOf" srcId="{1D84D8B6-AB32-4491-B5D2-EFE3D7668B88}" destId="{6FAB0AD4-78A0-4E62-A8CB-954D84B38231}" srcOrd="6" destOrd="0" presId="urn:microsoft.com/office/officeart/2005/8/layout/vProcess5"/>
    <dgm:cxn modelId="{10511534-6BAA-4759-A522-9621DABBFE59}" type="presParOf" srcId="{1D84D8B6-AB32-4491-B5D2-EFE3D7668B88}" destId="{A7CE164E-B37D-4118-A29C-292AD9092E09}" srcOrd="7" destOrd="0" presId="urn:microsoft.com/office/officeart/2005/8/layout/vProcess5"/>
    <dgm:cxn modelId="{4A3CD778-E16B-4673-BECC-8CC1CB080BDE}" type="presParOf" srcId="{1D84D8B6-AB32-4491-B5D2-EFE3D7668B88}" destId="{DA82DB5A-A073-4019-8440-733DF9129207}" srcOrd="8" destOrd="0" presId="urn:microsoft.com/office/officeart/2005/8/layout/vProcess5"/>
    <dgm:cxn modelId="{73CC1369-8258-4289-98BC-32339903CFE6}" type="presParOf" srcId="{1D84D8B6-AB32-4491-B5D2-EFE3D7668B88}" destId="{93A94E5B-F121-4627-BC6D-310FD1D165FD}" srcOrd="9" destOrd="0" presId="urn:microsoft.com/office/officeart/2005/8/layout/vProcess5"/>
    <dgm:cxn modelId="{A29FB8F8-DFC5-479E-AE2F-9B46094A043E}" type="presParOf" srcId="{1D84D8B6-AB32-4491-B5D2-EFE3D7668B88}" destId="{1FE5D99C-711B-465C-B186-D0D097952178}" srcOrd="10" destOrd="0" presId="urn:microsoft.com/office/officeart/2005/8/layout/vProcess5"/>
    <dgm:cxn modelId="{B1EEB693-EFAD-45E7-A038-333760FAC8DA}" type="presParOf" srcId="{1D84D8B6-AB32-4491-B5D2-EFE3D7668B88}" destId="{7ACE2E26-5172-4132-8F1B-5661C473B1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2E3F-8EB0-4513-9522-3ADC532756EE}">
      <dsp:nvSpPr>
        <dsp:cNvPr id="0" name=""/>
        <dsp:cNvSpPr/>
      </dsp:nvSpPr>
      <dsp:spPr>
        <a:xfrm>
          <a:off x="0" y="0"/>
          <a:ext cx="4165362" cy="1028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Înregistrarea daunelor</a:t>
          </a:r>
          <a:endParaRPr lang="en-US" sz="2400" kern="1200" dirty="0"/>
        </a:p>
      </dsp:txBody>
      <dsp:txXfrm>
        <a:off x="30115" y="30115"/>
        <a:ext cx="2968980" cy="967962"/>
      </dsp:txXfrm>
    </dsp:sp>
    <dsp:sp modelId="{5E11936C-7A4E-4389-8BBC-4A0820CB77F1}">
      <dsp:nvSpPr>
        <dsp:cNvPr id="0" name=""/>
        <dsp:cNvSpPr/>
      </dsp:nvSpPr>
      <dsp:spPr>
        <a:xfrm>
          <a:off x="348849" y="1215136"/>
          <a:ext cx="4165362" cy="1028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Introducere datelor vânzărilor săptămânale</a:t>
          </a:r>
          <a:endParaRPr lang="en-US" sz="2400" kern="1200" dirty="0"/>
        </a:p>
      </dsp:txBody>
      <dsp:txXfrm>
        <a:off x="378964" y="1245251"/>
        <a:ext cx="3087958" cy="967962"/>
      </dsp:txXfrm>
    </dsp:sp>
    <dsp:sp modelId="{248AA019-FC31-4114-853D-DFAED67D85BE}">
      <dsp:nvSpPr>
        <dsp:cNvPr id="0" name=""/>
        <dsp:cNvSpPr/>
      </dsp:nvSpPr>
      <dsp:spPr>
        <a:xfrm>
          <a:off x="692491" y="2430272"/>
          <a:ext cx="4165362" cy="1028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Sistemul de decizii</a:t>
          </a:r>
          <a:endParaRPr lang="en-US" sz="2400" kern="1200" dirty="0"/>
        </a:p>
      </dsp:txBody>
      <dsp:txXfrm>
        <a:off x="722606" y="2460387"/>
        <a:ext cx="3093165" cy="967961"/>
      </dsp:txXfrm>
    </dsp:sp>
    <dsp:sp modelId="{20BC0AFC-A16D-4072-AB51-8DBE09584E07}">
      <dsp:nvSpPr>
        <dsp:cNvPr id="0" name=""/>
        <dsp:cNvSpPr/>
      </dsp:nvSpPr>
      <dsp:spPr>
        <a:xfrm>
          <a:off x="1041340" y="3645408"/>
          <a:ext cx="4165362" cy="1028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Sistemul de rapoarte</a:t>
          </a:r>
          <a:endParaRPr lang="en-US" sz="2400" kern="1200" dirty="0"/>
        </a:p>
      </dsp:txBody>
      <dsp:txXfrm>
        <a:off x="1071455" y="3675523"/>
        <a:ext cx="3087958" cy="967962"/>
      </dsp:txXfrm>
    </dsp:sp>
    <dsp:sp modelId="{3F08D9B6-33D1-4948-8D1F-8B12DE1AE209}">
      <dsp:nvSpPr>
        <dsp:cNvPr id="0" name=""/>
        <dsp:cNvSpPr/>
      </dsp:nvSpPr>
      <dsp:spPr>
        <a:xfrm>
          <a:off x="3497037" y="787501"/>
          <a:ext cx="668324" cy="6683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47410" y="787501"/>
        <a:ext cx="367578" cy="502914"/>
      </dsp:txXfrm>
    </dsp:sp>
    <dsp:sp modelId="{6FAB0AD4-78A0-4E62-A8CB-954D84B38231}">
      <dsp:nvSpPr>
        <dsp:cNvPr id="0" name=""/>
        <dsp:cNvSpPr/>
      </dsp:nvSpPr>
      <dsp:spPr>
        <a:xfrm>
          <a:off x="3845886" y="2002637"/>
          <a:ext cx="668324" cy="66832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996259" y="2002637"/>
        <a:ext cx="367578" cy="502914"/>
      </dsp:txXfrm>
    </dsp:sp>
    <dsp:sp modelId="{A7CE164E-B37D-4118-A29C-292AD9092E09}">
      <dsp:nvSpPr>
        <dsp:cNvPr id="0" name=""/>
        <dsp:cNvSpPr/>
      </dsp:nvSpPr>
      <dsp:spPr>
        <a:xfrm>
          <a:off x="4189529" y="3217773"/>
          <a:ext cx="668324" cy="6683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339902" y="3217773"/>
        <a:ext cx="367578" cy="502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2017-06-25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2017-06-25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2017-06-25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 de gestionare a cererilor de despăgubire pentru o societate de asigurări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Rareș-florian Neagu</a:t>
            </a:r>
          </a:p>
          <a:p>
            <a:r>
              <a:rPr lang="ro-RO" dirty="0"/>
              <a:t>Grupa 344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Algoritmul de construire a raportului de vânzări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Abordare eficientă spațiu-timp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2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Algoritmul de construire a raportului de vânzări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4806BA-15B4-49C1-A8CC-0EED9BE54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Problema spațiu – chunking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567A79E-26E1-4944-BE8A-CD7874A246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Încadrarea algoritmului în 128MB RAM.</a:t>
            </a:r>
          </a:p>
          <a:p>
            <a:r>
              <a:rPr lang="ro-RO" dirty="0"/>
              <a:t>„Map-Reduce” – prin JavaScript.</a:t>
            </a:r>
          </a:p>
          <a:p>
            <a:r>
              <a:rPr lang="ro-RO" dirty="0"/>
              <a:t>33468+ linii – PhpExcel – 200MB+</a:t>
            </a:r>
          </a:p>
          <a:p>
            <a:endParaRPr lang="ro-RO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5B5481D-0176-4061-B860-C4FE7FBAF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/>
              <a:t>Problema timp – </a:t>
            </a:r>
            <a:br>
              <a:rPr lang="ro-RO" dirty="0"/>
            </a:br>
            <a:r>
              <a:rPr lang="ro-RO" dirty="0"/>
              <a:t>căutare binară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0F2D764-C29A-47B3-9E4E-828A1FF338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o-RO" dirty="0"/>
              <a:t>Căutare binară, în funcție de preț</a:t>
            </a:r>
          </a:p>
          <a:p>
            <a:pPr lvl="1"/>
            <a:r>
              <a:rPr lang="ro-RO" dirty="0"/>
              <a:t>15.000.000 comparări la 50.000.</a:t>
            </a:r>
          </a:p>
          <a:p>
            <a:r>
              <a:rPr lang="ro-RO" dirty="0"/>
              <a:t>Mulțumită chunking-ului, actualizarea utilizatorului despre progres.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2" grpId="0" uiExpand="1" build="p"/>
      <p:bldP spid="17" grpId="0" build="p"/>
      <p:bldP spid="1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Direcții</a:t>
            </a:r>
            <a:r>
              <a:rPr lang="ro-RO" dirty="0"/>
              <a:t> viitoare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dirty="0"/>
              <a:t>Din partea companiei și nu numai.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CC180D-08C3-4E3D-8BE8-B1C47DDC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71" y="1701800"/>
            <a:ext cx="6094413" cy="2946400"/>
          </a:xfrm>
        </p:spPr>
        <p:txBody>
          <a:bodyPr/>
          <a:lstStyle/>
          <a:p>
            <a:r>
              <a:rPr lang="ro-RO" dirty="0"/>
              <a:t>Sistem modular de rapoarte</a:t>
            </a:r>
          </a:p>
          <a:p>
            <a:r>
              <a:rPr lang="ro-RO" dirty="0"/>
              <a:t>Teste automate</a:t>
            </a:r>
          </a:p>
          <a:p>
            <a:r>
              <a:rPr lang="ro-RO" dirty="0"/>
              <a:t>Salvarea automată a backup-ului.</a:t>
            </a:r>
          </a:p>
          <a:p>
            <a:r>
              <a:rPr lang="ro-RO" dirty="0"/>
              <a:t>Introducerea câmpului de factură în decizie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Încadrarea aplicației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Aplicație web, accesibilă de pe mobil sau calculator.</a:t>
            </a:r>
          </a:p>
          <a:p>
            <a:r>
              <a:rPr lang="ro-RO" dirty="0"/>
              <a:t>Interfață de administrare.</a:t>
            </a:r>
          </a:p>
          <a:p>
            <a:r>
              <a:rPr lang="ro-RO" dirty="0"/>
              <a:t>Transparență utilizator-client.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Sistem anterior bazat pe Excel – prea flexibil.</a:t>
            </a:r>
          </a:p>
          <a:p>
            <a:r>
              <a:rPr lang="ro-RO" dirty="0"/>
              <a:t>Posibilitatea automatizării.</a:t>
            </a:r>
          </a:p>
          <a:p>
            <a:r>
              <a:rPr lang="ro-RO" dirty="0"/>
              <a:t>Impunerea unei structuri rigide.</a:t>
            </a:r>
          </a:p>
          <a:p>
            <a:r>
              <a:rPr lang="ro-RO" dirty="0"/>
              <a:t>Soluție cloud de salvare a datelor.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3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Funcționalitătile aplicației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Gestionarea clienților.</a:t>
            </a:r>
          </a:p>
          <a:p>
            <a:r>
              <a:rPr lang="ro-RO" dirty="0"/>
              <a:t>Gestionarea asigurărilor.</a:t>
            </a:r>
            <a:endParaRPr lang="en-US" dirty="0"/>
          </a:p>
          <a:p>
            <a:r>
              <a:rPr lang="ro-RO" dirty="0"/>
              <a:t>Centralizare informațiilor.</a:t>
            </a:r>
          </a:p>
          <a:p>
            <a:r>
              <a:rPr lang="ro-RO" dirty="0"/>
              <a:t>Rapoarte unitare pe orice perioada de timp.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2094571"/>
              </p:ext>
            </p:extLst>
          </p:nvPr>
        </p:nvGraphicFramePr>
        <p:xfrm>
          <a:off x="6372681" y="1828800"/>
          <a:ext cx="5206703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Tehnologiile folosite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 - Laravel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Eloquent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M în MVC</a:t>
            </a:r>
          </a:p>
          <a:p>
            <a:r>
              <a:rPr lang="ro-RO" dirty="0"/>
              <a:t>Convenție versus configurație</a:t>
            </a:r>
          </a:p>
          <a:p>
            <a:endParaRPr lang="ro-R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/>
              <a:t>Elixir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o-RO" dirty="0"/>
              <a:t>Gestionarea codului clientului.</a:t>
            </a:r>
          </a:p>
          <a:p>
            <a:r>
              <a:rPr lang="ro-RO" dirty="0"/>
              <a:t>Versionare automată.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 - Laravel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AWS S3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Stocare în cloud a datelor clientului.</a:t>
            </a:r>
          </a:p>
          <a:p>
            <a:r>
              <a:rPr lang="ro-RO" dirty="0"/>
              <a:t>Securitatea datelor prin atribuirea unei chei unice.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/>
              <a:t>ARTISAN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o-RO" dirty="0"/>
              <a:t>Generează cod șablon pentru dezvoltator.</a:t>
            </a:r>
          </a:p>
          <a:p>
            <a:r>
              <a:rPr lang="ro-RO" dirty="0"/>
              <a:t>Se ocupă de migrările bazei de date.</a:t>
            </a:r>
          </a:p>
          <a:p>
            <a:pPr lvl="1"/>
            <a:r>
              <a:rPr lang="ro-RO" dirty="0"/>
              <a:t>Problema și soluția găzduirii partajate.</a:t>
            </a:r>
          </a:p>
        </p:txBody>
      </p:sp>
    </p:spTree>
    <p:extLst>
      <p:ext uri="{BB962C8B-B14F-4D97-AF65-F5344CB8AC3E}">
        <p14:creationId xmlns:p14="http://schemas.microsoft.com/office/powerpoint/2010/main" val="2130921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uiExpand="1" build="p"/>
      <p:bldP spid="9" grpId="0" build="p"/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Ecranele aplicației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35DFF-4127-4C35-B538-B9D532909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498600"/>
            <a:ext cx="4840636" cy="1722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1EA9F-9F08-4441-A56A-94DFCF250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77" y="1498600"/>
            <a:ext cx="5181600" cy="3542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BB452-57E5-4049-A3CA-9FA6D14BF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05" y="3429000"/>
            <a:ext cx="4847143" cy="27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Ecranele aplicației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1EA9F-9F08-4441-A56A-94DFCF250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498600"/>
            <a:ext cx="5181600" cy="3542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68DD2-10B2-4B15-8478-161E8F28C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55" y="1498599"/>
            <a:ext cx="5172692" cy="354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C19745-1366-49B3-AEEA-2FF6EFF410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2"/>
          <a:stretch/>
        </p:blipFill>
        <p:spPr>
          <a:xfrm>
            <a:off x="1370012" y="5181600"/>
            <a:ext cx="10453372" cy="11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2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175</TotalTime>
  <Words>248</Words>
  <Application>Microsoft Office PowerPoint</Application>
  <PresentationFormat>Custom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Sistem de gestionare a cererilor de despăgubire pentru o societate de asigurări</vt:lpstr>
      <vt:lpstr>Încadrarea aplicației</vt:lpstr>
      <vt:lpstr>Motivație</vt:lpstr>
      <vt:lpstr>Funcționalitătile aplicației</vt:lpstr>
      <vt:lpstr>Tehnologiile folosite</vt:lpstr>
      <vt:lpstr>Tehnologii - Laravel</vt:lpstr>
      <vt:lpstr>Tehnologii - Laravel</vt:lpstr>
      <vt:lpstr>Ecranele aplicației</vt:lpstr>
      <vt:lpstr>Ecranele aplicației</vt:lpstr>
      <vt:lpstr>Algoritmul de construire a raportului de vânzări</vt:lpstr>
      <vt:lpstr>Algoritmul de construire a raportului de vânzări</vt:lpstr>
      <vt:lpstr>Direcții viitoare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gestionare a cererilor de despăgubire</dc:title>
  <dc:creator>Rares Neagu</dc:creator>
  <cp:lastModifiedBy>Rares Neagu</cp:lastModifiedBy>
  <cp:revision>21</cp:revision>
  <dcterms:created xsi:type="dcterms:W3CDTF">2017-06-24T15:11:49Z</dcterms:created>
  <dcterms:modified xsi:type="dcterms:W3CDTF">2017-06-25T13:24:41Z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