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7" r:id="rId2"/>
    <p:sldId id="344" r:id="rId3"/>
    <p:sldId id="258" r:id="rId4"/>
    <p:sldId id="268" r:id="rId5"/>
    <p:sldId id="278" r:id="rId6"/>
    <p:sldId id="279" r:id="rId7"/>
    <p:sldId id="280" r:id="rId8"/>
    <p:sldId id="281" r:id="rId9"/>
    <p:sldId id="336" r:id="rId10"/>
    <p:sldId id="343" r:id="rId11"/>
    <p:sldId id="290" r:id="rId12"/>
    <p:sldId id="319" r:id="rId13"/>
    <p:sldId id="287" r:id="rId14"/>
    <p:sldId id="321" r:id="rId15"/>
    <p:sldId id="320" r:id="rId16"/>
    <p:sldId id="314" r:id="rId17"/>
    <p:sldId id="286" r:id="rId18"/>
    <p:sldId id="312" r:id="rId19"/>
    <p:sldId id="289" r:id="rId20"/>
    <p:sldId id="309" r:id="rId21"/>
    <p:sldId id="310" r:id="rId22"/>
    <p:sldId id="291" r:id="rId23"/>
    <p:sldId id="302" r:id="rId24"/>
    <p:sldId id="315" r:id="rId25"/>
    <p:sldId id="288" r:id="rId26"/>
    <p:sldId id="316" r:id="rId27"/>
    <p:sldId id="285" r:id="rId28"/>
    <p:sldId id="311" r:id="rId29"/>
    <p:sldId id="317" r:id="rId30"/>
    <p:sldId id="348" r:id="rId31"/>
    <p:sldId id="337" r:id="rId32"/>
    <p:sldId id="345" r:id="rId33"/>
    <p:sldId id="341" r:id="rId34"/>
    <p:sldId id="342" r:id="rId35"/>
    <p:sldId id="328" r:id="rId36"/>
    <p:sldId id="349" r:id="rId37"/>
    <p:sldId id="329" r:id="rId38"/>
    <p:sldId id="330" r:id="rId39"/>
    <p:sldId id="334" r:id="rId40"/>
    <p:sldId id="277" r:id="rId41"/>
    <p:sldId id="338" r:id="rId42"/>
    <p:sldId id="284" r:id="rId43"/>
  </p:sldIdLst>
  <p:sldSz cx="12192000" cy="6858000"/>
  <p:notesSz cx="6858000" cy="9144000"/>
  <p:embeddedFontLst>
    <p:embeddedFont>
      <p:font typeface="210 맨발의청춘 R" panose="02020603020101020101" pitchFamily="18" charset="-127"/>
      <p:regular r:id="rId45"/>
    </p:embeddedFont>
    <p:embeddedFont>
      <p:font typeface="210 맨발의청춘 L" panose="0202060302010102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pos="2751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9B7"/>
    <a:srgbClr val="767171"/>
    <a:srgbClr val="333F50"/>
    <a:srgbClr val="010B0B"/>
    <a:srgbClr val="000000"/>
    <a:srgbClr val="D0CECE"/>
    <a:srgbClr val="F2F2F2"/>
    <a:srgbClr val="66FFFF"/>
    <a:srgbClr val="CCCCFF"/>
    <a:srgbClr val="FF3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3159" autoAdjust="0"/>
  </p:normalViewPr>
  <p:slideViewPr>
    <p:cSldViewPr snapToGrid="0">
      <p:cViewPr varScale="1">
        <p:scale>
          <a:sx n="96" d="100"/>
          <a:sy n="96" d="100"/>
        </p:scale>
        <p:origin x="1470" y="78"/>
      </p:cViewPr>
      <p:guideLst>
        <p:guide orient="horz" pos="2160"/>
        <p:guide pos="892"/>
        <p:guide pos="2751"/>
        <p:guide orient="horz" pos="1344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Neural</a:t>
            </a:r>
            <a:r>
              <a:rPr lang="en-US" altLang="ko-KR" sz="2000" baseline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Network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547828894366997E-2"/>
          <c:y val="0.23268529810382427"/>
          <c:w val="0.91762018701289294"/>
          <c:h val="0.72152528645399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38100" cap="rnd">
              <a:solidFill>
                <a:srgbClr val="14B9B7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tx1"/>
              </a:solidFill>
              <a:ln w="15875">
                <a:solidFill>
                  <a:schemeClr val="tx1"/>
                </a:solidFill>
                <a:bevel/>
              </a:ln>
              <a:effectLst/>
            </c:spPr>
          </c:marker>
          <c:dLbls>
            <c:dLbl>
              <c:idx val="3"/>
              <c:layout/>
              <c:tx>
                <c:rich>
                  <a:bodyPr/>
                  <a:lstStyle/>
                  <a:p>
                    <a:fld id="{CF02F236-A2CB-4106-8D63-AF38455BAC12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7B0-4C82-A794-1FA1084388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54.21</c:v>
                </c:pt>
                <c:pt idx="1">
                  <c:v>75.47</c:v>
                </c:pt>
                <c:pt idx="2">
                  <c:v>82.81</c:v>
                </c:pt>
                <c:pt idx="3">
                  <c:v>90.04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B0-4C82-A794-1FA10843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166432"/>
        <c:axId val="759163168"/>
      </c:lineChart>
      <c:catAx>
        <c:axId val="7591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163168"/>
        <c:crosses val="autoZero"/>
        <c:auto val="1"/>
        <c:lblAlgn val="ctr"/>
        <c:lblOffset val="100"/>
        <c:noMultiLvlLbl val="0"/>
      </c:catAx>
      <c:valAx>
        <c:axId val="759163168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16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XGBOOST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547828894366997E-2"/>
          <c:y val="0.23268529810382427"/>
          <c:w val="0.91762018701289294"/>
          <c:h val="0.72152528645399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38100" cap="rnd">
              <a:solidFill>
                <a:srgbClr val="14B9B7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tx1"/>
              </a:solidFill>
              <a:ln w="15875">
                <a:solidFill>
                  <a:schemeClr val="tx1"/>
                </a:solidFill>
                <a:bevel/>
              </a:ln>
              <a:effectLst/>
            </c:spPr>
          </c:marker>
          <c:dLbls>
            <c:dLbl>
              <c:idx val="3"/>
              <c:layout/>
              <c:tx>
                <c:rich>
                  <a:bodyPr/>
                  <a:lstStyle/>
                  <a:p>
                    <a:fld id="{23BDF0CB-D7D3-4FCE-B056-29B867B263A9}" type="VALUE">
                      <a:rPr lang="en-US" altLang="ko-KR" sz="16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7D5-47FA-986F-18C34C411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</c:v>
                </c:pt>
                <c:pt idx="1">
                  <c:v>전처리</c:v>
                </c:pt>
                <c:pt idx="2">
                  <c:v>파생변수</c:v>
                </c:pt>
                <c:pt idx="3">
                  <c:v>하이퍼파라메터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42.02</c:v>
                </c:pt>
                <c:pt idx="1">
                  <c:v>77.75</c:v>
                </c:pt>
                <c:pt idx="2">
                  <c:v>85.05</c:v>
                </c:pt>
                <c:pt idx="3">
                  <c:v>87.44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5-47FA-986F-18C34C411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176224"/>
        <c:axId val="759165888"/>
      </c:lineChart>
      <c:catAx>
        <c:axId val="759176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9165888"/>
        <c:crosses val="autoZero"/>
        <c:auto val="1"/>
        <c:lblAlgn val="ctr"/>
        <c:lblOffset val="100"/>
        <c:noMultiLvlLbl val="0"/>
      </c:catAx>
      <c:valAx>
        <c:axId val="759165888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1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Random Forest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547828894366997E-2"/>
          <c:y val="0.23268529810382427"/>
          <c:w val="0.91762018701289294"/>
          <c:h val="0.72152528645399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38100" cap="rnd">
              <a:solidFill>
                <a:srgbClr val="14B9B7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tx1"/>
              </a:solidFill>
              <a:ln w="15875">
                <a:solidFill>
                  <a:schemeClr val="tx1"/>
                </a:solidFill>
                <a:bevel/>
              </a:ln>
              <a:effectLst/>
            </c:spPr>
          </c:marker>
          <c:dLbls>
            <c:dLbl>
              <c:idx val="3"/>
              <c:layout/>
              <c:tx>
                <c:rich>
                  <a:bodyPr/>
                  <a:lstStyle/>
                  <a:p>
                    <a:fld id="{5624AE7E-AC20-435A-BC7D-7D002B35E96F}" type="VALUE">
                      <a:rPr lang="en-US" altLang="ko-KR" sz="16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D81-4205-BA0E-95464C10A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39.26</c:v>
                </c:pt>
                <c:pt idx="1">
                  <c:v>56.36</c:v>
                </c:pt>
                <c:pt idx="2">
                  <c:v>75.45</c:v>
                </c:pt>
                <c:pt idx="3">
                  <c:v>81.25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81-4205-BA0E-95464C10A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172416"/>
        <c:axId val="759177312"/>
      </c:lineChart>
      <c:catAx>
        <c:axId val="7591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177312"/>
        <c:crosses val="autoZero"/>
        <c:auto val="1"/>
        <c:lblAlgn val="ctr"/>
        <c:lblOffset val="100"/>
        <c:noMultiLvlLbl val="0"/>
      </c:catAx>
      <c:valAx>
        <c:axId val="759177312"/>
        <c:scaling>
          <c:orientation val="minMax"/>
          <c:max val="95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917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90280-0425-48F8-A377-F6CDB40BC7C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1A15-98B7-46DD-AB17-A1E1486AE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9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스트레이트 팀 발표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팀의 주제는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홈쇼핑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방송편성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활용하여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프로그램 상품판매실적을 예측하고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 수익을 고려하여 카테고리에 따라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시간대별 편성 최적화 방안을 제시하는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몇가지 과정을 거처 데이터 전처리 작업을 진행했습니다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노출에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결측값이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존재하는데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실적을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간주하고 주문량 계산을 위해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처리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노출은 같은 시간대에 같이 방송된 상품의 경우 첫번째 상품만 표기 되어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가장 위에 값과 동일한 값으로 처리했습니다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방송일시는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방송 편성 시간이 오전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시부터 익일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시까지이기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년으로 넘어가는 데이터가 일부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시 날짜 컬럼을 년도를 제외하고 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일로 나눠서 사용할 예정이기에 년도가 다른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데이터를 제거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판매단가가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데이터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무형 데이터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예측에서 제외할 예정이기에 학습용 실적데이터에서도 제거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실적데이터의 컬럼을 기반으로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파생변수를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생성해서 결과값에 더 많은 영향을 주는 변수를 찾아봤습니다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 점수입니다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그래프는 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 주문량을 나타내는 그래프로 저희는 브랜드에 따라 주문량이 달라질 수 있다고 생각하여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점수 컬럼을 만들었습니다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상품명의 첫 어절이 브랜드 이름으로 된 상품들이 대다수라고 판단하여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특수문자와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일시불과 같은 불필요한 단어를 제거한 후 첫 어절을 뽑아 상품별 브랜드를 뽑았습니다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뽑아낸 브랜드가 정확한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브랜드명은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아닌 경우가 다수 있기에 실제 브랜드명과는 오차가 있을 수 있지만 브랜드의 특징을 가지고 있다고 판단하여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브랜드 컬럼을 기반으로 편성된 브랜드 상품의 상품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점수화 시켜 가중치를 부여하여 브랜드 점수 컬럼을 만들었습니다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1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상품군별 월 단위 평균 주문량을 나타내는 그래프입니다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상품군에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추세는 다르지만 월별로 주문량 추세가 변한다고 생각하여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파생변수를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상반기 하반기를 나누는 상반기 변수를 생성했습니다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0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계절을 구분하는 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겨울 변수를 생성했습니다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3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주문량 변화가 큰 </a:t>
            </a:r>
            <a:r>
              <a:rPr lang="en-US" altLang="ko-KR" dirty="0" smtClean="0"/>
              <a:t>7~9</a:t>
            </a:r>
            <a:r>
              <a:rPr lang="ko-KR" altLang="en-US" dirty="0" smtClean="0"/>
              <a:t>월에 속하는지 나눠주는 월</a:t>
            </a:r>
            <a:r>
              <a:rPr lang="en-US" altLang="ko-KR" dirty="0" smtClean="0"/>
              <a:t>789 </a:t>
            </a:r>
            <a:r>
              <a:rPr lang="ko-KR" altLang="en-US" dirty="0" smtClean="0"/>
              <a:t>변수를 생성했습니다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상품군별 주 단위 평균 주문량을 나타내는 그래프입니다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77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주를 기준으로 추세가 변한다고 판단하여 </a:t>
            </a:r>
            <a:r>
              <a:rPr lang="en-US" altLang="ko-KR" dirty="0" smtClean="0"/>
              <a:t>32</a:t>
            </a:r>
            <a:r>
              <a:rPr lang="ko-KR" altLang="en-US" dirty="0" smtClean="0"/>
              <a:t>주</a:t>
            </a:r>
            <a:r>
              <a:rPr lang="ko-KR" altLang="en-US" baseline="0" dirty="0" smtClean="0"/>
              <a:t>를 기준으로 나눠주는 주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후 변수를 생성했습니다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1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상품군별 요일에 따른 평균 주문량을 나타내는 그래프입니다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3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평일과 주말로 나눴을 때 주문량의 차이가 있다고 판단하여 평일과 주말을 나누는 주말 변수를 생성했습니다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순서로 발표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변화 추세가 다르다고 생각되는 수</a:t>
            </a:r>
            <a:r>
              <a:rPr lang="en-US" altLang="ko-KR" dirty="0" smtClean="0"/>
              <a:t>~</a:t>
            </a:r>
            <a:r>
              <a:rPr lang="ko-KR" altLang="en-US" dirty="0" smtClean="0"/>
              <a:t>토에 포함되는지 나눠주는 </a:t>
            </a:r>
            <a:r>
              <a:rPr lang="ko-KR" altLang="en-US" dirty="0" err="1" smtClean="0"/>
              <a:t>수목금토</a:t>
            </a:r>
            <a:r>
              <a:rPr lang="ko-KR" altLang="en-US" dirty="0" smtClean="0"/>
              <a:t> 변수를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그래프는 각 상품군별 시간에 따른 평균 주문량을 나타내는 그래프입니다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시를 기준으로 주문량의 차이가 있다고 판단하여 각 시간대를 나눠주는 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오후 변수를 생성했습니다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2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상품별 노출 시간과 주문량의 관계를 보여주는 그래프입니다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7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분과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분을 기준으로 나눠서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변수를 생성했습니다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상품코드에</a:t>
            </a:r>
            <a:r>
              <a:rPr lang="ko-KR" altLang="en-US" dirty="0" smtClean="0"/>
              <a:t> 따른 방송 시간대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(hour)</a:t>
            </a:r>
            <a:r>
              <a:rPr lang="ko-KR" altLang="en-US" dirty="0" smtClean="0"/>
              <a:t> 컬럼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주문량의 관계를 나타내는 그래프입니다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79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시 이후에 해당되는지 판단하는 컬럼을 생성했습니다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40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상품별 </a:t>
            </a:r>
            <a:r>
              <a:rPr lang="ko-KR" altLang="en-US" dirty="0" err="1" smtClean="0"/>
              <a:t>판매단가와</a:t>
            </a:r>
            <a:r>
              <a:rPr lang="ko-KR" altLang="en-US" dirty="0" smtClean="0"/>
              <a:t> 주문량의 관계를 나타내는 그래프입니다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6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만원과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만원을 기준으로 저가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고가로 나눠주는 변수를 생성했습니다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08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판매단가를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분할하여 가격대별로 나눠서 분석을 진행하기도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2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파생변수를</a:t>
            </a:r>
            <a:r>
              <a:rPr lang="ko-KR" altLang="en-US" dirty="0" smtClean="0"/>
              <a:t> 추가하여 분석하여</a:t>
            </a:r>
            <a:r>
              <a:rPr lang="ko-KR" altLang="en-US" baseline="0" dirty="0" smtClean="0"/>
              <a:t> 주문량 예측에 영향을 주는 변수를 선정했습니다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최종적으로 사용할 </a:t>
            </a:r>
            <a:r>
              <a:rPr lang="ko-KR" altLang="en-US" baseline="0" dirty="0" err="1" smtClean="0"/>
              <a:t>파생변수는</a:t>
            </a:r>
            <a:r>
              <a:rPr lang="ko-KR" altLang="en-US" baseline="0" dirty="0" smtClean="0"/>
              <a:t> 브랜드 파워입니다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외 파생변수들은 기존 변수에 비해 영향력이 낮았기에 사용하지 않았습니다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판매실적을 예측할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편성표가 최적의 편성일까 라는 의문을 먼저 가졌습니다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각 상품에 대해 최적의 수익을 낼 수 있는 편성을 위해 데이터 분석을 진행했습니다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분석의 구체적인 목적입니다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주어진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방송편성표를 분석하여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방송편성표에 따른 판매실적을 예측하는 것이고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 예측한 데이터를 토대로 최적 수익을 고려하여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시간대별 최적화 방안을 제시하는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24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외부데이터로 날씨데이터와 주가데이터를 사용하였습니다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날씨 데이터 중 일</a:t>
            </a:r>
            <a:r>
              <a:rPr lang="ko-KR" altLang="en-US" baseline="0" dirty="0" smtClean="0"/>
              <a:t> 최고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최저</a:t>
            </a:r>
            <a:r>
              <a:rPr lang="ko-KR" altLang="en-US" dirty="0" smtClean="0"/>
              <a:t> 기온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최대풍속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일평균강수량을 사용하였고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NS shop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주가데이터</a:t>
            </a:r>
            <a:r>
              <a:rPr lang="ko-KR" altLang="en-US" baseline="0" dirty="0" smtClean="0"/>
              <a:t> 중 종가 데이터를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44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분석에 앞서 추가적으로 전처리 마무리 작업을 진행했습니다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분석에 사용할 수 있게 </a:t>
            </a:r>
            <a:r>
              <a:rPr lang="ko-KR" altLang="en-US" baseline="0" dirty="0" err="1" smtClean="0"/>
              <a:t>원핫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인코딩을</a:t>
            </a:r>
            <a:r>
              <a:rPr lang="ko-KR" altLang="en-US" baseline="0" dirty="0" smtClean="0"/>
              <a:t> 하여 범주형 변수들을 </a:t>
            </a:r>
            <a:r>
              <a:rPr lang="ko-KR" altLang="en-US" baseline="0" dirty="0" err="1" smtClean="0"/>
              <a:t>컬럼화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노출과 판매단가의 값이 커서 한 컬럼에 가중치가 과도하게 부여되는 현상을 없애기 위해 단위를 올려 값을 전체적으로 낮췄습니다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47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분석 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사용할 모델을 몇가지 선정하였습니다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종속변수가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실수값이기</a:t>
            </a:r>
            <a:r>
              <a:rPr lang="ko-KR" altLang="en-US" baseline="0" dirty="0" smtClean="0"/>
              <a:t> 때문에 </a:t>
            </a:r>
            <a:r>
              <a:rPr lang="ko-KR" altLang="en-US" baseline="0" dirty="0" err="1" smtClean="0"/>
              <a:t>회귀모델과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모델인 </a:t>
            </a:r>
            <a:r>
              <a:rPr lang="en-US" altLang="ko-KR" baseline="0" dirty="0" smtClean="0"/>
              <a:t>Neural Network</a:t>
            </a:r>
            <a:r>
              <a:rPr lang="ko-KR" altLang="en-US" baseline="0" dirty="0" smtClean="0"/>
              <a:t>를 사용하였고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중 정확도가 높은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모델을 선정하였습니다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86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선정 후 데이터 분석 과정은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Raw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데이터를 전처리 작업하고 파생 변수를 생성한 후 선택한 모델에 대해 최적의 </a:t>
            </a:r>
            <a:r>
              <a:rPr lang="ko-KR" altLang="en-US" baseline="0" dirty="0" err="1" smtClean="0"/>
              <a:t>하이퍼파라미터를</a:t>
            </a:r>
            <a:r>
              <a:rPr lang="ko-KR" altLang="en-US" baseline="0" dirty="0" smtClean="0"/>
              <a:t> 찾는 과정을 거쳐 분석을 진행합니다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17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모델 비교를 위해 각 단계별 분석을 진행하여 정확도 향상을 살펴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최종적으로 정확도가 가장 높았던 </a:t>
            </a:r>
            <a:r>
              <a:rPr lang="en-US" altLang="ko-KR" dirty="0" smtClean="0"/>
              <a:t>Neural Network</a:t>
            </a:r>
            <a:r>
              <a:rPr lang="ko-KR" altLang="en-US" baseline="0" dirty="0" smtClean="0"/>
              <a:t>를 선택했습니다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18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2019</a:t>
            </a:r>
            <a:r>
              <a:rPr lang="ko-KR" altLang="en-US" baseline="0" dirty="0" smtClean="0"/>
              <a:t>년 데이터를 학습한 모델을 통해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방송편성표의 주문량을 예측하여 최종 </a:t>
            </a:r>
            <a:r>
              <a:rPr lang="ko-KR" altLang="en-US" dirty="0" err="1" smtClean="0"/>
              <a:t>취급액을</a:t>
            </a:r>
            <a:r>
              <a:rPr lang="ko-KR" altLang="en-US" dirty="0" smtClean="0"/>
              <a:t> 뽑아냈습니다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7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2019</a:t>
            </a:r>
            <a:r>
              <a:rPr lang="ko-KR" altLang="en-US" baseline="0" dirty="0" smtClean="0"/>
              <a:t>년 데이터를 학습한 모델을 통해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방송편성표의 주문량을 예측하여 최종 </a:t>
            </a:r>
            <a:r>
              <a:rPr lang="ko-KR" altLang="en-US" dirty="0" err="1" smtClean="0"/>
              <a:t>취급액을</a:t>
            </a:r>
            <a:r>
              <a:rPr lang="ko-KR" altLang="en-US" dirty="0" smtClean="0"/>
              <a:t> 뽑아냈습니다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45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예측한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취급액을</a:t>
            </a:r>
            <a:r>
              <a:rPr lang="ko-KR" altLang="en-US" dirty="0" smtClean="0"/>
              <a:t> 바탕으로 </a:t>
            </a:r>
            <a:endParaRPr lang="en-US" altLang="ko-KR" dirty="0" smtClean="0"/>
          </a:p>
          <a:p>
            <a:r>
              <a:rPr lang="ko-KR" altLang="en-US" dirty="0" smtClean="0"/>
              <a:t>상품군별로 어떤 요일과 시간대에 편성하는 것이 좋은지 그래프를 통해 찾아보았습니다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그래프들과 같이 각 상품군별로 주문량이 많은 요일을 찾을 수 있었습니다</a:t>
            </a:r>
            <a:r>
              <a:rPr lang="en-US" altLang="ko-KR" dirty="0" smtClean="0"/>
              <a:t>.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건강기능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농수축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생활용품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속옷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이미용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주방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81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그래프를 통해 상품군별 최적 시간대를 찾을 수 있었습니다</a:t>
            </a:r>
            <a:r>
              <a:rPr lang="en-US" altLang="ko-KR" dirty="0" smtClean="0"/>
              <a:t>.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22, 21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건강기능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농수축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생활용품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속옷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이미용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주방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1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분석한 내용을 통해 기대해 볼 수 있는 부분은</a:t>
            </a:r>
            <a:endParaRPr lang="en-US" altLang="ko-KR" dirty="0" smtClean="0"/>
          </a:p>
          <a:p>
            <a:r>
              <a:rPr lang="ko-KR" altLang="en-US" dirty="0" smtClean="0"/>
              <a:t>최적 편성을 통해 홈쇼핑의 실적이 향상될</a:t>
            </a:r>
            <a:r>
              <a:rPr lang="ko-KR" altLang="en-US" baseline="0" dirty="0" smtClean="0"/>
              <a:t> 뿐만 아니라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인터넷 쇼핑몰인 </a:t>
            </a:r>
            <a:r>
              <a:rPr lang="en-US" altLang="ko-KR" dirty="0" smtClean="0"/>
              <a:t>NS mall</a:t>
            </a:r>
            <a:r>
              <a:rPr lang="ko-KR" altLang="en-US" dirty="0" smtClean="0"/>
              <a:t>의 상품 배치에 활용하여 소비자가 원하는 상품을 원하는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요일에 배치하거나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특가 이벤트를 진행하여</a:t>
            </a:r>
            <a:endParaRPr lang="en-US" altLang="ko-KR" dirty="0" smtClean="0"/>
          </a:p>
          <a:p>
            <a:r>
              <a:rPr lang="ko-KR" altLang="en-US" dirty="0" smtClean="0"/>
              <a:t>이익을 극대화할 수 있을 것이고 이에 따라 경쟁사들 간에 우위를 점할 수 있을 것으로 기대됩니다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사용한 데이터입니다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 Shop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방송편성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실적데이터를 내부 데이터로 생각하고 분석의 주요 변수로 활용했습니다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 실적데이터라고 부르겠습니다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방송편성표를 바탕으로 판매실적을 예측해볼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외부 데이터로 사용할 데이터는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시청률 데이터와 날씨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주가 데이터입니다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77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1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제공받은 데이터에 대해 잠시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방송편성에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데이터 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방송일시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마더코드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상품코드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판매단가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컬럼으로 구성되어있습니다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9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시청률 데이터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시청률데이터는 하루 단위 날짜 컬럼으로 이루어져있으며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컬럼은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단위 시청률로 구성되어있습니다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시청률 데이터 이외에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</a:t>
            </a:r>
            <a:r>
              <a:rPr lang="ko-KR" altLang="en-US" baseline="0" dirty="0" smtClean="0"/>
              <a:t> 일 평균</a:t>
            </a:r>
            <a:r>
              <a:rPr lang="ko-KR" altLang="en-US" dirty="0" smtClean="0"/>
              <a:t> 날씨 데이터와</a:t>
            </a:r>
            <a:r>
              <a:rPr lang="en-US" altLang="ko-KR" dirty="0" smtClean="0"/>
              <a:t>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NS</a:t>
            </a:r>
            <a:r>
              <a:rPr lang="en-US" altLang="ko-KR" baseline="0" dirty="0" smtClean="0"/>
              <a:t> shop</a:t>
            </a:r>
            <a:r>
              <a:rPr lang="ko-KR" altLang="en-US" baseline="0" dirty="0" smtClean="0"/>
              <a:t>의 일별 주가 데이터를 추가 데이터로 활용했습니다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0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예측에 사용할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방송편성표입니다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컬럼은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실적데이터와 동일하며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컬럼은 예측 결과 값으로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되어있습니다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데이터인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실적데이터의 특징을 간단히 설명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편성표의 방송시간은 심야 시간인 새벽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시를 제외한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시부터 익일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시까지로 편성이 되어있습니다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상품은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카테고리에 속해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판매단가는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원단위로 되어있고 무형 카테고리 상품은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원으로 표기되어 있고 그 외 상품들은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 이상의 값을 가지고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7,930,000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노출은 방송에 상품이 노출된 시간으로 각 상품은 적게는 몇 분 최대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내로 편성되어 방송에 노출됩니다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3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실적데이터의 각 칼럼을 분석에 사용할 수 있게 종속변수와 독립변수로 나눴습니다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판매단가로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나눈 주문량 컬럼을 새로 만들어 종속변수로 사용했습니다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취급액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주문량을 제외한 나머지 컬럼을 독립변수로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독립변수는 크게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변수와 범주형 변수로 나눴습니다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변수에는 노출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판매단가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범주형 변수에는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방송일시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컬럼은 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분으로 컬럼을 나눠 사용할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마더코드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상품코드가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1A15-98B7-46DD-AB17-A1E1486AEA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058777" y="1815970"/>
            <a:ext cx="6087313" cy="1555880"/>
            <a:chOff x="3420727" y="76509"/>
            <a:chExt cx="6087313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279420"/>
              <a:ext cx="5761540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srgbClr val="14B9B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홈쇼핑 방송편성표</a:t>
              </a:r>
              <a:endPara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최적화 방안</a:t>
              </a:r>
              <a:endParaRPr lang="ko-KR" altLang="en-US" sz="4800" kern="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0727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solidFill>
                    <a:prstClr val="white"/>
                  </a:solidFill>
                </a:rPr>
                <a:t>+</a:t>
              </a: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3706777" y="4528407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9004" y="4398799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122011" y="4528407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44238" y="4398799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김경진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564369" y="4524523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86596" y="4394915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신유지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7979603" y="4524523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301830" y="4394915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이성춘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6958" y="3917861"/>
            <a:ext cx="4416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스트레이트</a:t>
            </a:r>
          </a:p>
        </p:txBody>
      </p:sp>
    </p:spTree>
    <p:extLst>
      <p:ext uri="{BB962C8B-B14F-4D97-AF65-F5344CB8AC3E}">
        <p14:creationId xmlns:p14="http://schemas.microsoft.com/office/powerpoint/2010/main" val="2936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사용 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7706" y="4107137"/>
            <a:ext cx="636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연속형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변수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노출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판매단가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15480" y="2136511"/>
            <a:ext cx="6777977" cy="481596"/>
            <a:chOff x="1430665" y="1676352"/>
            <a:chExt cx="6777977" cy="48159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종속변수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주문량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취급액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/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15480" y="3207538"/>
            <a:ext cx="6777977" cy="481597"/>
            <a:chOff x="1430665" y="1676352"/>
            <a:chExt cx="6777977" cy="481596"/>
          </a:xfrm>
        </p:grpSpPr>
        <p:sp>
          <p:nvSpPr>
            <p:cNvPr id="18" name="TextBox 17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독립변수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34296" y="4918812"/>
            <a:ext cx="996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범주형 변수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방송일시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요일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상품군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마더코드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상품코드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7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데이터 전처리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15480" y="2136511"/>
            <a:ext cx="6777977" cy="481596"/>
            <a:chOff x="1430665" y="1676352"/>
            <a:chExt cx="6777977" cy="48159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취급액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NaN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결측치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→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‘0’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으로 처리</a:t>
              </a: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15480" y="3207538"/>
            <a:ext cx="6777977" cy="866316"/>
            <a:chOff x="1430665" y="1676352"/>
            <a:chExt cx="6777977" cy="866314"/>
          </a:xfrm>
        </p:grpSpPr>
        <p:sp>
          <p:nvSpPr>
            <p:cNvPr id="18" name="TextBox 17"/>
            <p:cNvSpPr txBox="1"/>
            <p:nvPr/>
          </p:nvSpPr>
          <p:spPr>
            <a:xfrm>
              <a:off x="1842891" y="1680894"/>
              <a:ext cx="6365751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노출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같은 시간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상품과 같은 경우 생략됨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fontAlgn="base"/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	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→ 위 값과 동일한 값으로 처리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415480" y="4262836"/>
            <a:ext cx="6777977" cy="481597"/>
            <a:chOff x="1430665" y="1676352"/>
            <a:chExt cx="6777977" cy="481596"/>
          </a:xfrm>
        </p:grpSpPr>
        <p:sp>
          <p:nvSpPr>
            <p:cNvPr id="29" name="TextBox 2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방송일시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2020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년 데이터 제거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(10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개 내외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15480" y="5318134"/>
            <a:ext cx="6777977" cy="481597"/>
            <a:chOff x="1430665" y="1676352"/>
            <a:chExt cx="6777977" cy="481596"/>
          </a:xfrm>
        </p:grpSpPr>
        <p:sp>
          <p:nvSpPr>
            <p:cNvPr id="21" name="TextBox 20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원인 데이터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무형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제거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02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브랜드 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912" b="2233"/>
          <a:stretch/>
        </p:blipFill>
        <p:spPr>
          <a:xfrm>
            <a:off x="3590129" y="1656080"/>
            <a:ext cx="2967513" cy="50901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01805" y="4132561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점수 상위20</a:t>
            </a:r>
          </a:p>
        </p:txBody>
      </p:sp>
      <p:sp>
        <p:nvSpPr>
          <p:cNvPr id="10" name="왼쪽 중괄호 9"/>
          <p:cNvSpPr/>
          <p:nvPr/>
        </p:nvSpPr>
        <p:spPr>
          <a:xfrm>
            <a:off x="3352800" y="2066556"/>
            <a:ext cx="235482" cy="4456164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8427" t="11292" r="9215" b="11020"/>
          <a:stretch/>
        </p:blipFill>
        <p:spPr>
          <a:xfrm>
            <a:off x="6812286" y="2467876"/>
            <a:ext cx="5168638" cy="32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32" y="2233693"/>
            <a:ext cx="5700980" cy="397631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3" name="TextBox 12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월단위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5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5"/>
          <a:stretch/>
        </p:blipFill>
        <p:spPr>
          <a:xfrm>
            <a:off x="4392732" y="2233693"/>
            <a:ext cx="5700980" cy="360830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7238540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7645" y="3577479"/>
            <a:ext cx="1572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상반기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월단위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</a:t>
              </a:r>
              <a:r>
                <a:rPr lang="ko-KR" altLang="en-US" sz="25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</a:t>
              </a:r>
              <a:r>
                <a:rPr lang="en-US" altLang="ko-KR" sz="25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(1) 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19194" y="3577479"/>
            <a:ext cx="1572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5" y="6087398"/>
            <a:ext cx="8715375" cy="4476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6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5"/>
          <a:stretch/>
        </p:blipFill>
        <p:spPr>
          <a:xfrm>
            <a:off x="4392732" y="2233693"/>
            <a:ext cx="5700980" cy="360830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006900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497550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월단위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</a:t>
              </a:r>
              <a:r>
                <a:rPr lang="ko-KR" altLang="en-US" sz="25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</a:t>
              </a:r>
              <a:r>
                <a:rPr lang="en-US" altLang="ko-KR" sz="25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(2)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7229210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8497" y="3577479"/>
            <a:ext cx="906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7585" y="3577479"/>
            <a:ext cx="906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여름</a:t>
            </a: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7779" y="3577479"/>
            <a:ext cx="906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가을</a:t>
            </a: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8429" y="3577479"/>
            <a:ext cx="906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겨울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9710530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60" y="5587653"/>
            <a:ext cx="8239125" cy="10477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7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5"/>
          <a:stretch/>
        </p:blipFill>
        <p:spPr>
          <a:xfrm>
            <a:off x="4392732" y="2233693"/>
            <a:ext cx="5700980" cy="36083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92" y="6130039"/>
            <a:ext cx="8343900" cy="4191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7639756" y="235540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889436" y="2340160"/>
            <a:ext cx="0" cy="3301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8476" y="3247959"/>
            <a:ext cx="1572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~9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월단위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(3)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5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46"/>
          <a:stretch/>
        </p:blipFill>
        <p:spPr>
          <a:xfrm>
            <a:off x="4367213" y="2244753"/>
            <a:ext cx="5722197" cy="409995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3" name="TextBox 12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46"/>
          <a:stretch/>
        </p:blipFill>
        <p:spPr>
          <a:xfrm>
            <a:off x="4367213" y="2244753"/>
            <a:ext cx="5722197" cy="409995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41987" y="2184880"/>
            <a:ext cx="0" cy="34583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2144" y="5649824"/>
            <a:ext cx="1082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32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700" y="6111446"/>
            <a:ext cx="6353175" cy="4572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6" name="TextBox 15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주단위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주문량 평균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61085" y="-9398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요일별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평균 주문량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8709" r="2326" b="5787"/>
          <a:stretch/>
        </p:blipFill>
        <p:spPr>
          <a:xfrm>
            <a:off x="3218489" y="2296236"/>
            <a:ext cx="7528559" cy="36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058777" y="1815970"/>
            <a:ext cx="6087313" cy="1555880"/>
            <a:chOff x="3420727" y="76509"/>
            <a:chExt cx="6087313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279420"/>
              <a:ext cx="5761540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srgbClr val="14B9B7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홈쇼핑 방송편성표</a:t>
              </a:r>
              <a:endPara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최적화 방안</a:t>
              </a:r>
              <a:endParaRPr lang="ko-KR" altLang="en-US" sz="4800" kern="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0727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solidFill>
                    <a:prstClr val="white"/>
                  </a:solidFill>
                </a:rPr>
                <a:t>+</a:t>
              </a: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4441825" y="3753148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64052" y="3623540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441825" y="4251929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64052" y="4122321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김경진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441825" y="4750710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64052" y="4621102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신유지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441825" y="5249491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764052" y="5119883"/>
            <a:ext cx="737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이성춘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7698" y="3623540"/>
            <a:ext cx="2393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ioter123@naver.com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67698" y="4114626"/>
            <a:ext cx="2289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xioix94@naver.com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67698" y="4621102"/>
            <a:ext cx="25505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tlsdbwq2@naver.com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67698" y="5119883"/>
            <a:ext cx="2656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dltjdcnsdl@naver.com </a:t>
            </a:r>
          </a:p>
        </p:txBody>
      </p:sp>
    </p:spTree>
    <p:extLst>
      <p:ext uri="{BB962C8B-B14F-4D97-AF65-F5344CB8AC3E}">
        <p14:creationId xmlns:p14="http://schemas.microsoft.com/office/powerpoint/2010/main" val="19191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8709" r="2326" b="5787"/>
          <a:stretch/>
        </p:blipFill>
        <p:spPr>
          <a:xfrm>
            <a:off x="3218489" y="2296236"/>
            <a:ext cx="7528559" cy="362428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820531" y="2276872"/>
            <a:ext cx="0" cy="34162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1275" y="3715121"/>
            <a:ext cx="770212" cy="3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평일</a:t>
            </a:r>
            <a:endParaRPr lang="ko-KR" altLang="en-US" sz="25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3766" y="3715121"/>
            <a:ext cx="770212" cy="3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주말</a:t>
            </a:r>
            <a:endParaRPr lang="ko-KR" altLang="en-US" sz="25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68476"/>
          <a:stretch/>
        </p:blipFill>
        <p:spPr>
          <a:xfrm>
            <a:off x="3372793" y="6093296"/>
            <a:ext cx="7219950" cy="19817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61085" y="-9398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24" name="TextBox 23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요일별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평균 주문량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65713"/>
          <a:stretch/>
        </p:blipFill>
        <p:spPr>
          <a:xfrm>
            <a:off x="3372793" y="6410204"/>
            <a:ext cx="7219950" cy="2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8709" r="2326" b="5787"/>
          <a:stretch/>
        </p:blipFill>
        <p:spPr>
          <a:xfrm>
            <a:off x="3218489" y="2296236"/>
            <a:ext cx="7528559" cy="362428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807968" y="2348880"/>
            <a:ext cx="0" cy="33725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83508" y="2348880"/>
            <a:ext cx="0" cy="33725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8676" y="4013901"/>
            <a:ext cx="1184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토</a:t>
            </a:r>
            <a:endParaRPr lang="ko-KR" altLang="en-US" sz="25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55" y="6165304"/>
            <a:ext cx="8810625" cy="43815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061085" y="-9398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28" name="TextBox 27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요일별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평균 주문량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77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288726" y="1700213"/>
            <a:ext cx="4749612" cy="3771785"/>
            <a:chOff x="4240835" y="2151343"/>
            <a:chExt cx="5843965" cy="45958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" t="50304" r="9047" b="11371"/>
            <a:stretch/>
          </p:blipFill>
          <p:spPr>
            <a:xfrm>
              <a:off x="7540715" y="2151343"/>
              <a:ext cx="2544085" cy="457300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" t="11836" r="8731" b="49703"/>
            <a:stretch/>
          </p:blipFill>
          <p:spPr>
            <a:xfrm>
              <a:off x="4240835" y="2157948"/>
              <a:ext cx="2553513" cy="4589260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1061085" y="-11430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6" name="TextBox 15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시간별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평균 주문량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87" y="5875002"/>
            <a:ext cx="9582150" cy="7810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17176" y="2902713"/>
            <a:ext cx="188967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~12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~17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17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~2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054926" y="1705634"/>
            <a:ext cx="0" cy="3747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682723" y="1705634"/>
            <a:ext cx="0" cy="3747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734971" y="1696669"/>
            <a:ext cx="0" cy="3747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62768" y="1696669"/>
            <a:ext cx="0" cy="3747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0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6" name="TextBox 15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노출시간별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상품분류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51" y="2226890"/>
            <a:ext cx="6790859" cy="35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93" y="5885815"/>
            <a:ext cx="7153275" cy="809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51" y="2226890"/>
            <a:ext cx="6790859" cy="350876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607654" y="4482616"/>
            <a:ext cx="65406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07654" y="4001215"/>
            <a:ext cx="65406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2167" y="4710284"/>
            <a:ext cx="142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11309" y="4010440"/>
            <a:ext cx="142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 ~ 30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99775" y="3004186"/>
            <a:ext cx="142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10009415" y="2324053"/>
            <a:ext cx="415100" cy="1657218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10009415" y="4491569"/>
            <a:ext cx="415100" cy="913491"/>
          </a:xfrm>
          <a:prstGeom prst="rightBrace">
            <a:avLst>
              <a:gd name="adj1" fmla="val 5499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9954068" y="4012169"/>
            <a:ext cx="239997" cy="451997"/>
          </a:xfrm>
          <a:custGeom>
            <a:avLst/>
            <a:gdLst>
              <a:gd name="connsiteX0" fmla="*/ 0 w 264338"/>
              <a:gd name="connsiteY0" fmla="*/ 0 h 497840"/>
              <a:gd name="connsiteX1" fmla="*/ 264160 w 264338"/>
              <a:gd name="connsiteY1" fmla="*/ 233680 h 497840"/>
              <a:gd name="connsiteX2" fmla="*/ 40640 w 264338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38" h="497840">
                <a:moveTo>
                  <a:pt x="0" y="0"/>
                </a:moveTo>
                <a:cubicBezTo>
                  <a:pt x="128693" y="75353"/>
                  <a:pt x="257387" y="150707"/>
                  <a:pt x="264160" y="233680"/>
                </a:cubicBezTo>
                <a:cubicBezTo>
                  <a:pt x="270933" y="316653"/>
                  <a:pt x="82973" y="452120"/>
                  <a:pt x="40640" y="49784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24" name="TextBox 23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노출시간별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상품분류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4" name="TextBox 13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 시간대별 상품코드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0" y="1747472"/>
            <a:ext cx="4431280" cy="42552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6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0" y="1747472"/>
            <a:ext cx="4431280" cy="4255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05" y="6100442"/>
            <a:ext cx="8743950" cy="476250"/>
          </a:xfrm>
          <a:prstGeom prst="rect">
            <a:avLst/>
          </a:prstGeom>
        </p:spPr>
      </p:pic>
      <p:sp>
        <p:nvSpPr>
          <p:cNvPr id="12" name="오른쪽 중괄호 11"/>
          <p:cNvSpPr/>
          <p:nvPr/>
        </p:nvSpPr>
        <p:spPr>
          <a:xfrm>
            <a:off x="9431124" y="1812236"/>
            <a:ext cx="277055" cy="675960"/>
          </a:xfrm>
          <a:prstGeom prst="rightBrace">
            <a:avLst>
              <a:gd name="adj1" fmla="val 29034"/>
              <a:gd name="adj2" fmla="val 4754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76900" y="1818640"/>
            <a:ext cx="4154224" cy="6604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6900" y="3240369"/>
            <a:ext cx="4154224" cy="79315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 시간대별 상품코드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" name="오른쪽 대괄호 2"/>
          <p:cNvSpPr/>
          <p:nvPr/>
        </p:nvSpPr>
        <p:spPr>
          <a:xfrm>
            <a:off x="9794240" y="2147836"/>
            <a:ext cx="203200" cy="1479284"/>
          </a:xfrm>
          <a:prstGeom prst="rightBracke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9431124" y="3249525"/>
            <a:ext cx="277055" cy="783994"/>
          </a:xfrm>
          <a:prstGeom prst="rightBrace">
            <a:avLst>
              <a:gd name="adj1" fmla="val 29034"/>
              <a:gd name="adj2" fmla="val 4754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302330" y="2541639"/>
            <a:ext cx="188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~15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&amp; 20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이후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9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3" name="TextBox 12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판매단가에 따른 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4" y="1628800"/>
            <a:ext cx="2972682" cy="5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7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93" y="5806989"/>
            <a:ext cx="7677150" cy="8953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069653" y="1628800"/>
            <a:ext cx="4514587" cy="4250777"/>
            <a:chOff x="2262133" y="1563570"/>
            <a:chExt cx="5406269" cy="50903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99" y="1563570"/>
              <a:ext cx="3015216" cy="5090354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3618376" y="6004560"/>
              <a:ext cx="27122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618376" y="4003232"/>
              <a:ext cx="27122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17409" y="5792344"/>
              <a:ext cx="1088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3</a:t>
              </a: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만원</a:t>
              </a:r>
              <a:endPara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2133" y="3811803"/>
              <a:ext cx="129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40</a:t>
              </a: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만원</a:t>
              </a:r>
              <a:endPara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57809" y="6004560"/>
              <a:ext cx="9105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저가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7809" y="4800162"/>
              <a:ext cx="9105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중가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7808" y="2656556"/>
              <a:ext cx="9105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고가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0" name="오른쪽 중괄호 19"/>
            <p:cNvSpPr/>
            <p:nvPr/>
          </p:nvSpPr>
          <p:spPr>
            <a:xfrm>
              <a:off x="6174962" y="1686512"/>
              <a:ext cx="457200" cy="2316720"/>
            </a:xfrm>
            <a:prstGeom prst="rightBrace">
              <a:avLst>
                <a:gd name="adj1" fmla="val 68333"/>
                <a:gd name="adj2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중괄호 20"/>
            <p:cNvSpPr/>
            <p:nvPr/>
          </p:nvSpPr>
          <p:spPr>
            <a:xfrm>
              <a:off x="6174962" y="4011858"/>
              <a:ext cx="457200" cy="1992702"/>
            </a:xfrm>
            <a:prstGeom prst="rightBrace">
              <a:avLst>
                <a:gd name="adj1" fmla="val 68333"/>
                <a:gd name="adj2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154642" y="5963920"/>
              <a:ext cx="175947" cy="410946"/>
            </a:xfrm>
            <a:custGeom>
              <a:avLst/>
              <a:gdLst>
                <a:gd name="connsiteX0" fmla="*/ 0 w 264338"/>
                <a:gd name="connsiteY0" fmla="*/ 0 h 497840"/>
                <a:gd name="connsiteX1" fmla="*/ 264160 w 264338"/>
                <a:gd name="connsiteY1" fmla="*/ 233680 h 497840"/>
                <a:gd name="connsiteX2" fmla="*/ 40640 w 264338"/>
                <a:gd name="connsiteY2" fmla="*/ 497840 h 49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338" h="497840">
                  <a:moveTo>
                    <a:pt x="0" y="0"/>
                  </a:moveTo>
                  <a:cubicBezTo>
                    <a:pt x="128693" y="75353"/>
                    <a:pt x="257387" y="150707"/>
                    <a:pt x="264160" y="233680"/>
                  </a:cubicBezTo>
                  <a:cubicBezTo>
                    <a:pt x="270933" y="316653"/>
                    <a:pt x="82973" y="452120"/>
                    <a:pt x="40640" y="49784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26" name="TextBox 25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판매단가에 따른 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602865"/>
            <a:ext cx="4779818" cy="33325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12778"/>
          <a:stretch/>
        </p:blipFill>
        <p:spPr>
          <a:xfrm>
            <a:off x="6715091" y="2602865"/>
            <a:ext cx="5429581" cy="346265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9" name="TextBox 1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상품가격대 비율에 따른 주문량 분류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목차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69617" y="2162944"/>
            <a:ext cx="1646681" cy="523440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69617" y="3280112"/>
            <a:ext cx="1646681" cy="523440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endParaRPr lang="en-US" altLang="ko-KR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69617" y="5514448"/>
            <a:ext cx="1646681" cy="523440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</a:t>
            </a:r>
            <a:endParaRPr lang="en-US" altLang="ko-KR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69617" y="4397280"/>
            <a:ext cx="1646681" cy="523440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endParaRPr lang="en-US" altLang="ko-KR" sz="200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8320" y="2199072"/>
            <a:ext cx="2621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및 목적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38320" y="3349109"/>
            <a:ext cx="5245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전처리 </a:t>
            </a:r>
            <a:r>
              <a:rPr lang="en-US" altLang="ko-KR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파생변수 생성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8320" y="4474334"/>
            <a:ext cx="2621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8320" y="5591502"/>
            <a:ext cx="5872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9398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04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파생변수 생성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최종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사용할 </a:t>
              </a:r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파생변수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912" b="2233"/>
          <a:stretch/>
        </p:blipFill>
        <p:spPr>
          <a:xfrm>
            <a:off x="7758337" y="1571635"/>
            <a:ext cx="2967513" cy="50901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703743" y="2491038"/>
            <a:ext cx="447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 파워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브랜드별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점수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302" y="3105621"/>
            <a:ext cx="5383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※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 외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파생변수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변수에 비해 영향력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↓↓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7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61085" y="-7366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30665" y="1696672"/>
            <a:ext cx="6777977" cy="866316"/>
            <a:chOff x="1430665" y="1676352"/>
            <a:chExt cx="6777977" cy="866316"/>
          </a:xfrm>
        </p:grpSpPr>
        <p:sp>
          <p:nvSpPr>
            <p:cNvPr id="17" name="TextBox 16"/>
            <p:cNvSpPr txBox="1"/>
            <p:nvPr/>
          </p:nvSpPr>
          <p:spPr>
            <a:xfrm>
              <a:off x="1842891" y="1680894"/>
              <a:ext cx="63657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2019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년 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날씨데이터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fontAlgn="base"/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기온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강수량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풍속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외부데이터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82250" y="1696672"/>
            <a:ext cx="6777977" cy="866316"/>
            <a:chOff x="1430665" y="1676352"/>
            <a:chExt cx="6777977" cy="866316"/>
          </a:xfrm>
        </p:grpSpPr>
        <p:sp>
          <p:nvSpPr>
            <p:cNvPr id="24" name="TextBox 23"/>
            <p:cNvSpPr txBox="1"/>
            <p:nvPr/>
          </p:nvSpPr>
          <p:spPr>
            <a:xfrm>
              <a:off x="1842891" y="1680894"/>
              <a:ext cx="63657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2019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년 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주가데이터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fontAlgn="base"/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(NS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홈쇼핑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137238"/>
            <a:ext cx="4629150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47" y="3140968"/>
            <a:ext cx="3013941" cy="24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 smtClean="0">
                <a:solidFill>
                  <a:schemeClr val="tx1"/>
                </a:solidFill>
              </a:rPr>
              <a:t>추가 데이터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전처리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15480" y="2136511"/>
            <a:ext cx="6777977" cy="866316"/>
            <a:chOff x="1430665" y="1676352"/>
            <a:chExt cx="6777977" cy="86631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원핫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인코딩을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이용하여 범주형 변수 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컬럼화</a:t>
              </a:r>
              <a:endParaRPr lang="en-US" altLang="ko-KR" sz="25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fontAlgn="base"/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상품코드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마더코드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월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일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요일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15480" y="3207538"/>
            <a:ext cx="6777977" cy="481596"/>
            <a:chOff x="1430665" y="1676352"/>
            <a:chExt cx="6777977" cy="481595"/>
          </a:xfrm>
        </p:grpSpPr>
        <p:sp>
          <p:nvSpPr>
            <p:cNvPr id="18" name="TextBox 17"/>
            <p:cNvSpPr txBox="1"/>
            <p:nvPr/>
          </p:nvSpPr>
          <p:spPr>
            <a:xfrm>
              <a:off x="1842891" y="1680894"/>
              <a:ext cx="6365751" cy="47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노출 시간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단위 변경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415480" y="4262836"/>
            <a:ext cx="6777977" cy="481597"/>
            <a:chOff x="1430665" y="1676352"/>
            <a:chExt cx="6777977" cy="481596"/>
          </a:xfrm>
        </p:grpSpPr>
        <p:sp>
          <p:nvSpPr>
            <p:cNvPr id="29" name="TextBox 2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 단위 변경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(1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원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-&gt;100,000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원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5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데이터 분석 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-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사용모델 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528052" y="4799224"/>
            <a:ext cx="1986645" cy="1712625"/>
          </a:xfrm>
          <a:prstGeom prst="hexagon">
            <a:avLst/>
          </a:prstGeom>
          <a:noFill/>
          <a:ln w="76200">
            <a:solidFill>
              <a:srgbClr val="14B9B7">
                <a:alpha val="2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0" name="육각형 99"/>
          <p:cNvSpPr/>
          <p:nvPr/>
        </p:nvSpPr>
        <p:spPr>
          <a:xfrm>
            <a:off x="3528052" y="3084336"/>
            <a:ext cx="1986645" cy="1712625"/>
          </a:xfrm>
          <a:prstGeom prst="hexagon">
            <a:avLst/>
          </a:prstGeom>
          <a:noFill/>
          <a:ln w="76200">
            <a:solidFill>
              <a:srgbClr val="14B9B7">
                <a:alpha val="2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2" name="육각형 101"/>
          <p:cNvSpPr/>
          <p:nvPr/>
        </p:nvSpPr>
        <p:spPr>
          <a:xfrm>
            <a:off x="6674342" y="4799224"/>
            <a:ext cx="1986645" cy="1712625"/>
          </a:xfrm>
          <a:prstGeom prst="hexagon">
            <a:avLst/>
          </a:prstGeom>
          <a:noFill/>
          <a:ln w="76200">
            <a:solidFill>
              <a:srgbClr val="14B9B7">
                <a:alpha val="2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3" name="육각형 102"/>
          <p:cNvSpPr/>
          <p:nvPr/>
        </p:nvSpPr>
        <p:spPr>
          <a:xfrm>
            <a:off x="6674342" y="3084336"/>
            <a:ext cx="1986645" cy="1712625"/>
          </a:xfrm>
          <a:prstGeom prst="hexagon">
            <a:avLst/>
          </a:prstGeom>
          <a:noFill/>
          <a:ln w="76200">
            <a:solidFill>
              <a:srgbClr val="14B9B7">
                <a:alpha val="2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0407" y="5360973"/>
            <a:ext cx="147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LGBM</a:t>
            </a:r>
          </a:p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Regressor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84117" y="5360973"/>
            <a:ext cx="147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MLP</a:t>
            </a:r>
          </a:p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Regressor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23701" y="4476131"/>
            <a:ext cx="147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Random</a:t>
            </a: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Forest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8215" y="3670990"/>
            <a:ext cx="15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Regression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Tree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16612" y="3617986"/>
            <a:ext cx="147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ADABoost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Regressor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94658" y="4614558"/>
            <a:ext cx="1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XGBOOST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4" name="육각형 103"/>
          <p:cNvSpPr/>
          <p:nvPr/>
        </p:nvSpPr>
        <p:spPr>
          <a:xfrm>
            <a:off x="8206899" y="3935605"/>
            <a:ext cx="1986645" cy="1712625"/>
          </a:xfrm>
          <a:prstGeom prst="hexagon">
            <a:avLst/>
          </a:prstGeom>
          <a:noFill/>
          <a:ln w="762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1" name="육각형 100"/>
          <p:cNvSpPr/>
          <p:nvPr/>
        </p:nvSpPr>
        <p:spPr>
          <a:xfrm>
            <a:off x="5112186" y="3935605"/>
            <a:ext cx="1986645" cy="1712625"/>
          </a:xfrm>
          <a:prstGeom prst="hexagon">
            <a:avLst/>
          </a:prstGeom>
          <a:noFill/>
          <a:ln w="762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965896" y="3935605"/>
            <a:ext cx="1986645" cy="1712625"/>
          </a:xfrm>
          <a:prstGeom prst="hexagon">
            <a:avLst/>
          </a:prstGeom>
          <a:noFill/>
          <a:ln w="762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964" y="4513939"/>
            <a:ext cx="147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Neural Network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8660" y="1685268"/>
            <a:ext cx="8984095" cy="1059262"/>
          </a:xfrm>
          <a:prstGeom prst="rect">
            <a:avLst/>
          </a:prstGeom>
          <a:solidFill>
            <a:srgbClr val="76717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6637" y="1784012"/>
            <a:ext cx="8508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종속변수가 </a:t>
            </a:r>
            <a:r>
              <a:rPr lang="ko-KR" altLang="en-US" sz="2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연속형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실수값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→ 회귀모델을 사용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 </a:t>
            </a:r>
          </a:p>
          <a:p>
            <a:pPr algn="ctr"/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 중 정확도가 높은 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 모델 선택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18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데이터 분석 과정 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100" name="육각형 99"/>
          <p:cNvSpPr/>
          <p:nvPr/>
        </p:nvSpPr>
        <p:spPr>
          <a:xfrm>
            <a:off x="4080497" y="3300551"/>
            <a:ext cx="1986645" cy="1712625"/>
          </a:xfrm>
          <a:prstGeom prst="hexagon">
            <a:avLst/>
          </a:prstGeom>
          <a:noFill/>
          <a:ln w="762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3" name="육각형 102"/>
          <p:cNvSpPr/>
          <p:nvPr/>
        </p:nvSpPr>
        <p:spPr>
          <a:xfrm>
            <a:off x="8206973" y="3300551"/>
            <a:ext cx="1986645" cy="1712625"/>
          </a:xfrm>
          <a:prstGeom prst="hexagon">
            <a:avLst/>
          </a:prstGeom>
          <a:noFill/>
          <a:ln w="762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1" name="육각형 100"/>
          <p:cNvSpPr/>
          <p:nvPr/>
        </p:nvSpPr>
        <p:spPr>
          <a:xfrm>
            <a:off x="6162690" y="3300551"/>
            <a:ext cx="1986645" cy="1712625"/>
          </a:xfrm>
          <a:prstGeom prst="hexagon">
            <a:avLst/>
          </a:prstGeom>
          <a:noFill/>
          <a:ln w="762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991544" y="3300551"/>
            <a:ext cx="1986645" cy="1712625"/>
          </a:xfrm>
          <a:prstGeom prst="hexagon">
            <a:avLst/>
          </a:prstGeom>
          <a:noFill/>
          <a:ln w="762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6678" y="4033543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Raw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8581" y="4011339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60749" y="4033543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파생변수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11589" y="4011339"/>
            <a:ext cx="18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하이퍼파라미터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BBF738-B4BE-4A75-8347-566425CE28F9}"/>
              </a:ext>
            </a:extLst>
          </p:cNvPr>
          <p:cNvCxnSpPr/>
          <p:nvPr/>
        </p:nvCxnSpPr>
        <p:spPr>
          <a:xfrm>
            <a:off x="5067060" y="5184742"/>
            <a:ext cx="6759" cy="30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B6045C-E50E-432B-8635-33165C89AB98}"/>
              </a:ext>
            </a:extLst>
          </p:cNvPr>
          <p:cNvSpPr txBox="1"/>
          <p:nvPr/>
        </p:nvSpPr>
        <p:spPr>
          <a:xfrm>
            <a:off x="3642329" y="5554687"/>
            <a:ext cx="28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결측치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처리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슬라이싱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71FB01-9290-4D38-83C8-8E561E1CB322}"/>
              </a:ext>
            </a:extLst>
          </p:cNvPr>
          <p:cNvCxnSpPr/>
          <p:nvPr/>
        </p:nvCxnSpPr>
        <p:spPr>
          <a:xfrm>
            <a:off x="7149253" y="2771320"/>
            <a:ext cx="6759" cy="30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0E5F9E-77BD-4444-99B3-C4902AC7000D}"/>
              </a:ext>
            </a:extLst>
          </p:cNvPr>
          <p:cNvSpPr txBox="1"/>
          <p:nvPr/>
        </p:nvSpPr>
        <p:spPr>
          <a:xfrm>
            <a:off x="6013787" y="2410562"/>
            <a:ext cx="228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상품명 등에서 생성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CB965A-EC44-42AC-8B5A-432B9F984EF6}"/>
              </a:ext>
            </a:extLst>
          </p:cNvPr>
          <p:cNvCxnSpPr/>
          <p:nvPr/>
        </p:nvCxnSpPr>
        <p:spPr>
          <a:xfrm>
            <a:off x="9206998" y="5167065"/>
            <a:ext cx="6759" cy="30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F9415-D788-4BE0-9C13-29707535CAED}"/>
              </a:ext>
            </a:extLst>
          </p:cNvPr>
          <p:cNvSpPr txBox="1"/>
          <p:nvPr/>
        </p:nvSpPr>
        <p:spPr>
          <a:xfrm>
            <a:off x="7675194" y="5494371"/>
            <a:ext cx="307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GridSearchCV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이용한 최적의 파라미터 추출</a:t>
            </a:r>
          </a:p>
        </p:txBody>
      </p:sp>
    </p:spTree>
    <p:extLst>
      <p:ext uri="{BB962C8B-B14F-4D97-AF65-F5344CB8AC3E}">
        <p14:creationId xmlns:p14="http://schemas.microsoft.com/office/powerpoint/2010/main" val="34785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데이터 분석 향상도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64" name="차트 63"/>
          <p:cNvGraphicFramePr/>
          <p:nvPr>
            <p:extLst>
              <p:ext uri="{D42A27DB-BD31-4B8C-83A1-F6EECF244321}">
                <p14:modId xmlns:p14="http://schemas.microsoft.com/office/powerpoint/2010/main" val="4137448602"/>
              </p:ext>
            </p:extLst>
          </p:nvPr>
        </p:nvGraphicFramePr>
        <p:xfrm>
          <a:off x="4037809" y="2343940"/>
          <a:ext cx="4125798" cy="308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1" name="차트 80"/>
          <p:cNvGraphicFramePr/>
          <p:nvPr>
            <p:extLst>
              <p:ext uri="{D42A27DB-BD31-4B8C-83A1-F6EECF244321}">
                <p14:modId xmlns:p14="http://schemas.microsoft.com/office/powerpoint/2010/main" val="4235795500"/>
              </p:ext>
            </p:extLst>
          </p:nvPr>
        </p:nvGraphicFramePr>
        <p:xfrm>
          <a:off x="129728" y="2343941"/>
          <a:ext cx="3908081" cy="308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2" name="차트 81"/>
          <p:cNvGraphicFramePr/>
          <p:nvPr>
            <p:extLst>
              <p:ext uri="{D42A27DB-BD31-4B8C-83A1-F6EECF244321}">
                <p14:modId xmlns:p14="http://schemas.microsoft.com/office/powerpoint/2010/main" val="2684855390"/>
              </p:ext>
            </p:extLst>
          </p:nvPr>
        </p:nvGraphicFramePr>
        <p:xfrm>
          <a:off x="8320467" y="2343940"/>
          <a:ext cx="3871533" cy="308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13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    결론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1)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평가 데이터 예측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3" name="TextBox 12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Neural 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Network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모델 사용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75" y="2306182"/>
            <a:ext cx="7876775" cy="1589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75" y="4332218"/>
            <a:ext cx="7286995" cy="2440964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2792896" y="3925138"/>
            <a:ext cx="208721" cy="378081"/>
          </a:xfrm>
          <a:prstGeom prst="downArrow">
            <a:avLst/>
          </a:prstGeom>
          <a:solidFill>
            <a:srgbClr val="14B9B7"/>
          </a:solidFill>
          <a:ln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B9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    결론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1)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평가 데이터 예측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617176" y="2287939"/>
            <a:ext cx="7758766" cy="4267991"/>
            <a:chOff x="1825474" y="1676352"/>
            <a:chExt cx="8765361" cy="4821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474" y="1676352"/>
              <a:ext cx="8765361" cy="482170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9653284" y="1678329"/>
              <a:ext cx="937551" cy="4780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13" name="TextBox 12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Neural </a:t>
              </a:r>
              <a:r>
                <a:rPr lang="en-US" altLang="ko-KR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Network </a:t>
              </a:r>
              <a:r>
                <a:rPr lang="ko-KR" altLang="en-US" sz="25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모델 사용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5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     결론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2)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편성표 최적화 방안  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9" name="TextBox 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최적 요일 제시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0" y="2348720"/>
            <a:ext cx="2160000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348880"/>
            <a:ext cx="2160000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348560"/>
            <a:ext cx="2160000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40" y="2348720"/>
            <a:ext cx="2160000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4" y="3801953"/>
            <a:ext cx="2160000" cy="14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97" y="3788880"/>
            <a:ext cx="2160000" cy="14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40" y="3788880"/>
            <a:ext cx="2160000" cy="144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83" y="5229040"/>
            <a:ext cx="2160000" cy="144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40" y="5229040"/>
            <a:ext cx="2160000" cy="14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5229040"/>
            <a:ext cx="2160000" cy="144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26" y="3801953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     결론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2)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편성표 최적화 방안  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430665" y="1696672"/>
            <a:ext cx="6777977" cy="481596"/>
            <a:chOff x="1430665" y="1676352"/>
            <a:chExt cx="6777977" cy="481596"/>
          </a:xfrm>
        </p:grpSpPr>
        <p:sp>
          <p:nvSpPr>
            <p:cNvPr id="9" name="TextBox 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상품군별 최적 시간 제시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00" y="2352335"/>
            <a:ext cx="216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14" y="2349040"/>
            <a:ext cx="216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8" y="2348880"/>
            <a:ext cx="216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42" y="2363702"/>
            <a:ext cx="216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3800833"/>
            <a:ext cx="216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2" y="3788880"/>
            <a:ext cx="216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62" y="3806104"/>
            <a:ext cx="216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39" y="5243702"/>
            <a:ext cx="216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5264460"/>
            <a:ext cx="2160000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08" y="5243702"/>
            <a:ext cx="2160000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3" y="3823026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배경 및 목적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735618" y="5272122"/>
            <a:ext cx="2695359" cy="966280"/>
            <a:chOff x="4342049" y="5272122"/>
            <a:chExt cx="3482502" cy="96628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48221" y="1973098"/>
            <a:ext cx="470157" cy="3678847"/>
            <a:chOff x="5848221" y="1973098"/>
            <a:chExt cx="470157" cy="3678847"/>
          </a:xfrm>
        </p:grpSpPr>
        <p:sp>
          <p:nvSpPr>
            <p:cNvPr id="27" name="자유형: 도형 15">
              <a:extLst>
                <a:ext uri="{FF2B5EF4-FFF2-40B4-BE49-F238E27FC236}">
                  <a16:creationId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8" name="자유형: 도형 13">
              <a:extLst>
                <a:ext uri="{FF2B5EF4-FFF2-40B4-BE49-F238E27FC236}">
                  <a16:creationId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H="1">
            <a:off x="1112467" y="2692757"/>
            <a:ext cx="416887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945140" y="2688613"/>
            <a:ext cx="4108683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7042" y="2134615"/>
            <a:ext cx="959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19621" y="2134615"/>
            <a:ext cx="959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6365" y="3125165"/>
            <a:ext cx="3652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특정 시간에 특정 상품이 많이 편성되는 것을 확인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 편성이 최적의 편성일까 의문 발생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이에 따라 각 상품에 대해 최적의 수익을 낼 수 있는 편성을 위한 데이터 분석을 진행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17583" y="3125165"/>
            <a:ext cx="39869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방송편성표에 따른 판매실적을 예측하고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최적 수익을 고려한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요일별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시간대별 편성하여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최적화 모델 도출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711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     결론</a:t>
            </a:r>
            <a:r>
              <a:rPr lang="en-US" altLang="ko-KR" sz="3500" b="1" i="1" kern="0" dirty="0">
                <a:solidFill>
                  <a:schemeClr val="tx1"/>
                </a:solidFill>
              </a:rPr>
              <a:t>3) </a:t>
            </a:r>
            <a:r>
              <a:rPr lang="ko-KR" altLang="en-US" sz="3500" b="1" i="1" kern="0" dirty="0">
                <a:solidFill>
                  <a:schemeClr val="tx1"/>
                </a:solidFill>
              </a:rPr>
              <a:t>기대효과 및 활용방안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8323" y="2630603"/>
            <a:ext cx="873815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인터넷 쇼핑 보편화에 따라 방송편성 뿐 아니라</a:t>
            </a: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Mall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상품배치에도 예측을 활용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소비자가 원하는 상품을 원하는 시간에 배치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시간별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상품 특가 이벤트를 통해 이익 극대화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이에 따라 경쟁사들간 우위를 </a:t>
            </a:r>
            <a:r>
              <a:rPr lang="ko-KR" altLang="en-US" sz="25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점할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 있을 것으로 </a:t>
            </a:r>
            <a:r>
              <a:rPr lang="ko-KR" altLang="en-US" sz="25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</a:t>
            </a:r>
            <a:endParaRPr lang="ko-KR" altLang="en-US" sz="25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42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출처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8383" y="2780599"/>
            <a:ext cx="8738159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홈쇼핑 실적데이터 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빅콘테스트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2020 NS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홈쇼핑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날씨데이터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기온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강수량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풍속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-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기상청 자료개방포털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				(data.kma.go.kr)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홈쇼핑 주가데이터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(kr.investing.com)</a:t>
            </a:r>
            <a:endParaRPr lang="ko-KR" altLang="en-US" sz="25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75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3384550" y="2139970"/>
            <a:ext cx="5761540" cy="1231880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4800" kern="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사용 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85291" y="4859905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4022404" y="46970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867843" y="38110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5051480" y="4031403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649571" y="28718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814838" y="3034714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034101" y="5920413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721147" y="21644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051356" y="3685130"/>
            <a:ext cx="582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시청률데이터</a:t>
            </a:r>
            <a:endParaRPr lang="en-US" altLang="ko-KR" sz="20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442774" y="5489468"/>
            <a:ext cx="414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외부데이터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날씨데이터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주가데이터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116513" y="3821990"/>
            <a:ext cx="4987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2020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방송편성표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193832" y="2086725"/>
            <a:ext cx="5259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실적데이터</a:t>
            </a:r>
            <a:endParaRPr lang="en-US" altLang="ko-KR" sz="20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844277" y="3986876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91828" y="3747973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162899" y="5531577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008019" y="2396321"/>
            <a:ext cx="323877" cy="358978"/>
            <a:chOff x="4006850" y="1601788"/>
            <a:chExt cx="322263" cy="357188"/>
          </a:xfrm>
          <a:solidFill>
            <a:srgbClr val="14B9B7"/>
          </a:solidFill>
        </p:grpSpPr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Freeform 6"/>
          <p:cNvSpPr>
            <a:spLocks/>
          </p:cNvSpPr>
          <p:nvPr/>
        </p:nvSpPr>
        <p:spPr bwMode="auto">
          <a:xfrm>
            <a:off x="4474197" y="5161955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11"/>
          <p:cNvSpPr>
            <a:spLocks noEditPoints="1"/>
          </p:cNvSpPr>
          <p:nvPr/>
        </p:nvSpPr>
        <p:spPr bwMode="auto">
          <a:xfrm>
            <a:off x="5342864" y="428693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36"/>
          <p:cNvSpPr>
            <a:spLocks noEditPoints="1"/>
          </p:cNvSpPr>
          <p:nvPr/>
        </p:nvSpPr>
        <p:spPr bwMode="auto">
          <a:xfrm>
            <a:off x="6172436" y="332928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사용 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721147" y="21644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193832" y="2086725"/>
            <a:ext cx="5259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실적데이터</a:t>
            </a:r>
            <a:endParaRPr lang="en-US" altLang="ko-KR" sz="20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008019" y="2396321"/>
            <a:ext cx="323877" cy="358978"/>
            <a:chOff x="4006850" y="1601788"/>
            <a:chExt cx="322263" cy="357188"/>
          </a:xfrm>
          <a:solidFill>
            <a:srgbClr val="14B9B7"/>
          </a:solidFill>
        </p:grpSpPr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52" y="3098741"/>
            <a:ext cx="9747998" cy="37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6721147" y="2171338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36"/>
          <p:cNvSpPr>
            <a:spLocks noEditPoints="1"/>
          </p:cNvSpPr>
          <p:nvPr/>
        </p:nvSpPr>
        <p:spPr bwMode="auto">
          <a:xfrm>
            <a:off x="7078745" y="2465908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사용 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974708" y="2086725"/>
            <a:ext cx="5259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시청률데이터</a:t>
            </a:r>
            <a:endParaRPr lang="en-US" altLang="ko-KR" sz="20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65" y="3082906"/>
            <a:ext cx="9668784" cy="39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8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>
                <a:solidFill>
                  <a:schemeClr val="tx1"/>
                </a:solidFill>
              </a:rPr>
              <a:t>사용 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721147" y="21644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696501" y="2086725"/>
            <a:ext cx="5259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NS SHOP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2020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방송편성표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Freeform 11"/>
          <p:cNvSpPr>
            <a:spLocks noEditPoints="1"/>
          </p:cNvSpPr>
          <p:nvPr/>
        </p:nvSpPr>
        <p:spPr bwMode="auto">
          <a:xfrm>
            <a:off x="7025355" y="242281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1302"/>
          <a:stretch/>
        </p:blipFill>
        <p:spPr>
          <a:xfrm>
            <a:off x="1261639" y="3062113"/>
            <a:ext cx="9721297" cy="42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2617176" y="279420"/>
            <a:ext cx="696706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500" b="1" i="1" kern="0" dirty="0" smtClean="0">
                <a:solidFill>
                  <a:schemeClr val="tx1"/>
                </a:solidFill>
              </a:rPr>
              <a:t>    사용 데이터 </a:t>
            </a:r>
            <a:r>
              <a:rPr lang="en-US" altLang="ko-KR" sz="2400" b="1" i="1" kern="0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i="1" kern="0" dirty="0" err="1" smtClean="0">
                <a:solidFill>
                  <a:schemeClr val="tx1"/>
                </a:solidFill>
              </a:rPr>
              <a:t>실적데이터</a:t>
            </a:r>
            <a:endParaRPr lang="ko-KR" altLang="en-US" sz="3500" kern="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16387" y="1363629"/>
            <a:ext cx="128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17176" y="279420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1085" y="-53340"/>
            <a:ext cx="0" cy="729615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15480" y="2136511"/>
            <a:ext cx="6777977" cy="481596"/>
            <a:chOff x="1430665" y="1676352"/>
            <a:chExt cx="6777977" cy="481596"/>
          </a:xfrm>
        </p:grpSpPr>
        <p:sp>
          <p:nvSpPr>
            <p:cNvPr id="15" name="TextBox 1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방송시간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6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~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익일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endParaRPr lang="ko-KR" altLang="en-US" sz="2500" dirty="0"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15480" y="3207538"/>
            <a:ext cx="6777977" cy="481597"/>
            <a:chOff x="1430665" y="1676352"/>
            <a:chExt cx="6777977" cy="481596"/>
          </a:xfrm>
        </p:grpSpPr>
        <p:sp>
          <p:nvSpPr>
            <p:cNvPr id="18" name="TextBox 17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상품군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12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가지 </a:t>
              </a:r>
              <a:endPara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15480" y="4304818"/>
            <a:ext cx="6777977" cy="481597"/>
            <a:chOff x="1430665" y="1676352"/>
            <a:chExt cx="6777977" cy="481596"/>
          </a:xfrm>
        </p:grpSpPr>
        <p:sp>
          <p:nvSpPr>
            <p:cNvPr id="25" name="TextBox 24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판매단가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09694" y="3259356"/>
            <a:ext cx="799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가구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건강기능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농수축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무형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생활용품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속옷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의류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이미용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잡화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주방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127" y="4330384"/>
            <a:ext cx="7872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최솟값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0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무형 </a:t>
            </a:r>
            <a:r>
              <a:rPr lang="ko-KR" altLang="en-US" sz="2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상품군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경우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 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최댓값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7,930,000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415480" y="5341138"/>
            <a:ext cx="6777977" cy="481597"/>
            <a:chOff x="1430665" y="1676352"/>
            <a:chExt cx="6777977" cy="481596"/>
          </a:xfrm>
        </p:grpSpPr>
        <p:sp>
          <p:nvSpPr>
            <p:cNvPr id="29" name="TextBox 28"/>
            <p:cNvSpPr txBox="1"/>
            <p:nvPr/>
          </p:nvSpPr>
          <p:spPr>
            <a:xfrm>
              <a:off x="1842891" y="1680894"/>
              <a:ext cx="63657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노출 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방송에 상품이 노출된 시간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</a:t>
              </a:r>
              <a:r>
                <a:rPr lang="en-US" altLang="ko-KR" sz="2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3858E3-AF90-4199-B10B-465B48AE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665" y="1676352"/>
              <a:ext cx="349571" cy="46132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60096" y="5391854"/>
            <a:ext cx="449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최솟값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2.46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최댓값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60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41649947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2029</Words>
  <Application>Microsoft Office PowerPoint</Application>
  <PresentationFormat>와이드스크린</PresentationFormat>
  <Paragraphs>351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210 맨발의청춘 R</vt:lpstr>
      <vt:lpstr>Arial</vt:lpstr>
      <vt:lpstr>210 맨발의청춘 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jinwoo</cp:lastModifiedBy>
  <cp:revision>98</cp:revision>
  <dcterms:created xsi:type="dcterms:W3CDTF">2020-08-20T13:34:29Z</dcterms:created>
  <dcterms:modified xsi:type="dcterms:W3CDTF">2020-09-26T08:07:48Z</dcterms:modified>
  <cp:contentStatus/>
</cp:coreProperties>
</file>