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15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16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17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18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19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20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embeddings/oleObject21.bin" ContentType="application/vnd.openxmlformats-officedocument.oleObject"/>
  <Override PartName="/ppt/notesSlides/notesSlide30.xml" ContentType="application/vnd.openxmlformats-officedocument.presentationml.notesSlide+xml"/>
  <Override PartName="/ppt/embeddings/oleObject22.bin" ContentType="application/vnd.openxmlformats-officedocument.oleObject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rts/chart1.xml" ContentType="application/vnd.openxmlformats-officedocument.drawingml.chart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7" r:id="rId2"/>
    <p:sldId id="258" r:id="rId3"/>
    <p:sldId id="286" r:id="rId4"/>
    <p:sldId id="327" r:id="rId5"/>
    <p:sldId id="328" r:id="rId6"/>
    <p:sldId id="329" r:id="rId7"/>
    <p:sldId id="309" r:id="rId8"/>
    <p:sldId id="322" r:id="rId9"/>
    <p:sldId id="311" r:id="rId10"/>
    <p:sldId id="323" r:id="rId11"/>
    <p:sldId id="332" r:id="rId12"/>
    <p:sldId id="330" r:id="rId13"/>
    <p:sldId id="331" r:id="rId14"/>
    <p:sldId id="269" r:id="rId15"/>
    <p:sldId id="294" r:id="rId16"/>
    <p:sldId id="270" r:id="rId17"/>
    <p:sldId id="295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90" r:id="rId26"/>
    <p:sldId id="268" r:id="rId27"/>
    <p:sldId id="289" r:id="rId28"/>
    <p:sldId id="325" r:id="rId29"/>
    <p:sldId id="321" r:id="rId30"/>
    <p:sldId id="285" r:id="rId31"/>
    <p:sldId id="278" r:id="rId32"/>
    <p:sldId id="324" r:id="rId33"/>
    <p:sldId id="283" r:id="rId34"/>
    <p:sldId id="302" r:id="rId35"/>
    <p:sldId id="296" r:id="rId36"/>
    <p:sldId id="298" r:id="rId37"/>
    <p:sldId id="299" r:id="rId38"/>
    <p:sldId id="315" r:id="rId39"/>
    <p:sldId id="313" r:id="rId40"/>
    <p:sldId id="318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82849" autoAdjust="0"/>
  </p:normalViewPr>
  <p:slideViewPr>
    <p:cSldViewPr snapToGrid="0" snapToObjects="1">
      <p:cViewPr>
        <p:scale>
          <a:sx n="100" d="100"/>
          <a:sy n="100" d="100"/>
        </p:scale>
        <p:origin x="-1000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3" d="100"/>
          <a:sy n="93" d="100"/>
        </p:scale>
        <p:origin x="-3384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Ours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CMU [1]</c:v>
                </c:pt>
                <c:pt idx="1">
                  <c:v>Moscow A [2]</c:v>
                </c:pt>
                <c:pt idx="2">
                  <c:v>Moscow B [2]</c:v>
                </c:pt>
                <c:pt idx="3">
                  <c:v>UWash [3]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0.76</c:v>
                </c:pt>
                <c:pt idx="1">
                  <c:v>0.66</c:v>
                </c:pt>
                <c:pt idx="2">
                  <c:v>0.85</c:v>
                </c:pt>
                <c:pt idx="3">
                  <c:v>0.46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Related Work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CMU [1]</c:v>
                </c:pt>
                <c:pt idx="1">
                  <c:v>Moscow A [2]</c:v>
                </c:pt>
                <c:pt idx="2">
                  <c:v>Moscow B [2]</c:v>
                </c:pt>
                <c:pt idx="3">
                  <c:v>UWash [3]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0.71</c:v>
                </c:pt>
                <c:pt idx="1">
                  <c:v>0.59</c:v>
                </c:pt>
                <c:pt idx="2">
                  <c:v>0.77</c:v>
                </c:pt>
                <c:pt idx="3">
                  <c:v>0.47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LogReg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CMU [1]</c:v>
                </c:pt>
                <c:pt idx="1">
                  <c:v>Moscow A [2]</c:v>
                </c:pt>
                <c:pt idx="2">
                  <c:v>Moscow B [2]</c:v>
                </c:pt>
                <c:pt idx="3">
                  <c:v>UWash [3]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0.61</c:v>
                </c:pt>
                <c:pt idx="1">
                  <c:v>0.49</c:v>
                </c:pt>
                <c:pt idx="2">
                  <c:v>0.69</c:v>
                </c:pt>
                <c:pt idx="3">
                  <c:v>0.34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472619608"/>
        <c:axId val="472622616"/>
      </c:barChart>
      <c:catAx>
        <c:axId val="472619608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472622616"/>
        <c:crosses val="autoZero"/>
        <c:auto val="1"/>
        <c:lblAlgn val="ctr"/>
        <c:lblOffset val="100"/>
        <c:noMultiLvlLbl val="0"/>
      </c:catAx>
      <c:valAx>
        <c:axId val="472622616"/>
        <c:scaling>
          <c:orientation val="minMax"/>
          <c:min val="0.3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800"/>
                </a:pPr>
                <a:r>
                  <a:rPr lang="en-US" sz="2800" dirty="0" smtClean="0"/>
                  <a:t>Average</a:t>
                </a:r>
                <a:r>
                  <a:rPr lang="en-US" sz="2800" baseline="0" dirty="0" smtClean="0"/>
                  <a:t> F1 Score</a:t>
                </a:r>
                <a:endParaRPr lang="en-US" sz="2800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472619608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2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image" Target="../media/image18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Relationship Id="rId2" Type="http://schemas.openxmlformats.org/officeDocument/2006/relationships/image" Target="../media/image2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Relationship Id="rId2" Type="http://schemas.openxmlformats.org/officeDocument/2006/relationships/image" Target="../media/image2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Relationship Id="rId2" Type="http://schemas.openxmlformats.org/officeDocument/2006/relationships/image" Target="../media/image26.wmf"/><Relationship Id="rId3" Type="http://schemas.openxmlformats.org/officeDocument/2006/relationships/image" Target="../media/image2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Relationship Id="rId2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Relationship Id="rId2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Relationship Id="rId2" Type="http://schemas.openxmlformats.org/officeDocument/2006/relationships/image" Target="../media/image39.emf"/><Relationship Id="rId3" Type="http://schemas.openxmlformats.org/officeDocument/2006/relationships/image" Target="../media/image4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Relationship Id="rId2" Type="http://schemas.openxmlformats.org/officeDocument/2006/relationships/image" Target="../media/image4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ICRA 2011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EC335-8D1C-6246-A4EB-F6445E7D0E20}" type="datetime1">
              <a:rPr lang="en-US" smtClean="0"/>
              <a:t>5/17/11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1F96A-EDFE-344F-84E2-0C2A2E1A6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95904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ICRA 2011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20299-7BA1-6F49-A608-5637FC94CE86}" type="datetime1">
              <a:rPr lang="en-US" smtClean="0"/>
              <a:t>5/17/11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B548C-BE03-EF40-AD86-B229A59943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0478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B548C-BE03-EF40-AD86-B229A599432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ICRA 2011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16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ICRA 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0B548C-BE03-EF40-AD86-B229A599432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98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ICRA 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0B548C-BE03-EF40-AD86-B229A599432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065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ICRA 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0B548C-BE03-EF40-AD86-B229A599432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065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ICRA 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0B548C-BE03-EF40-AD86-B229A599432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06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DA868-0DC0-4F47-BD1C-53692AEEEC1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ICRA 2011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78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ICRA 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0B548C-BE03-EF40-AD86-B229A599432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252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DA868-0DC0-4F47-BD1C-53692AEEEC1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ICRA 2011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077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DA868-0DC0-4F47-BD1C-53692AEEEC1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ICRA 2011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600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DA868-0DC0-4F47-BD1C-53692AEEEC1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ICRA 2011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600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DA868-0DC0-4F47-BD1C-53692AEEEC1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ICRA 2011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88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DA868-0DC0-4F47-BD1C-53692AEEEC1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ICRA 2011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137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DA868-0DC0-4F47-BD1C-53692AEEEC1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ICRA 2011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365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DA868-0DC0-4F47-BD1C-53692AEEEC1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ICRA 2011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057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DA868-0DC0-4F47-BD1C-53692AEEEC17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ICRA 2011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668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DA868-0DC0-4F47-BD1C-53692AEEEC17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ICRA 2011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407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DA868-0DC0-4F47-BD1C-53692AEEEC17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ICRA 2011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407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DA868-0DC0-4F47-BD1C-53692AEEEC17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ICRA 2011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376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DA868-0DC0-4F47-BD1C-53692AEEEC17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ICRA 2011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407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DA868-0DC0-4F47-BD1C-53692AEEEC17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ICRA 2011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376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DA868-0DC0-4F47-BD1C-53692AEEEC17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ICRA 2011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668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DA868-0DC0-4F47-BD1C-53692AEEEC17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ICRA 2011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27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DA868-0DC0-4F47-BD1C-53692AEEEC1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ICRA 2011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137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DA868-0DC0-4F47-BD1C-53692AEEEC17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ICRA 2011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276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B548C-BE03-EF40-AD86-B229A5994320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ICRA 2011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379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ICRA 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0B548C-BE03-EF40-AD86-B229A5994320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515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ICRA 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0B548C-BE03-EF40-AD86-B229A5994320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441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ICRA 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0B548C-BE03-EF40-AD86-B229A5994320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18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ICRA 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0B548C-BE03-EF40-AD86-B229A5994320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806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ICRA 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0B548C-BE03-EF40-AD86-B229A5994320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38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B548C-BE03-EF40-AD86-B229A599432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ICRA 2011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B548C-BE03-EF40-AD86-B229A599432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ICRA 2011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B548C-BE03-EF40-AD86-B229A599432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ICRA 2011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ICRA 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0B548C-BE03-EF40-AD86-B229A599432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71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B548C-BE03-EF40-AD86-B229A599432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ICRA 2011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87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ICRA 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0B548C-BE03-EF40-AD86-B229A599432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78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B06A2-CE83-CE47-83AB-27EAA164CA29}" type="datetime1">
              <a:rPr lang="en-US" smtClean="0"/>
              <a:t>5/17/11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74E7-1618-2447-8B66-5CCDC975EA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74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EFE83-F54E-C54C-B89A-7CD12F475A32}" type="datetime1">
              <a:rPr lang="en-US" smtClean="0"/>
              <a:t>5/17/11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74E7-1618-2447-8B66-5CCDC975EA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97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61334-F644-C543-A3DA-B76049DEB1CA}" type="datetime1">
              <a:rPr lang="en-US" smtClean="0"/>
              <a:t>5/17/11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74E7-1618-2447-8B66-5CCDC975EA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06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9C3B0-3699-A744-8154-6E40CB54F615}" type="datetime1">
              <a:rPr lang="en-US" smtClean="0"/>
              <a:t>5/17/11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74E7-1618-2447-8B66-5CCDC975EA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4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809A9-0AB5-7347-A27A-60B68FBC8BDA}" type="datetime1">
              <a:rPr lang="en-US" smtClean="0"/>
              <a:t>5/17/11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74E7-1618-2447-8B66-5CCDC975EA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85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3E31-3F76-414C-A388-EB9BAECA5C3A}" type="datetime1">
              <a:rPr lang="en-US" smtClean="0"/>
              <a:t>5/17/11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74E7-1618-2447-8B66-5CCDC975EA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9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ACBA-E0F3-2547-AE47-58FA791C9DFA}" type="datetime1">
              <a:rPr lang="en-US" smtClean="0"/>
              <a:t>5/17/11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74E7-1618-2447-8B66-5CCDC975EA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85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D4711-39D5-3247-8DF0-EFA6D998F543}" type="datetime1">
              <a:rPr lang="en-US" smtClean="0"/>
              <a:t>5/17/11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74E7-1618-2447-8B66-5CCDC975EA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90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6866-3A4D-AC42-AB01-DE570D00F5C4}" type="datetime1">
              <a:rPr lang="en-US" smtClean="0"/>
              <a:t>5/17/11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74E7-1618-2447-8B66-5CCDC975EA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3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A0193-95DC-E94D-A5DD-B3557A9F4CCD}" type="datetime1">
              <a:rPr lang="en-US" smtClean="0"/>
              <a:t>5/17/11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74E7-1618-2447-8B66-5CCDC975EA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65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EA0D-4857-C940-B846-5C2A9BF90477}" type="datetime1">
              <a:rPr lang="en-US" smtClean="0"/>
              <a:t>5/17/11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74E7-1618-2447-8B66-5CCDC975EA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6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4C04E-84CE-FB4D-82F2-D27E81065AE5}" type="datetime1">
              <a:rPr lang="en-US" smtClean="0"/>
              <a:t>5/17/11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F74E7-1618-2447-8B66-5CCDC975EA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1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4.jpeg"/><Relationship Id="rId5" Type="http://schemas.openxmlformats.org/officeDocument/2006/relationships/image" Target="../media/image15.jpeg"/><Relationship Id="rId6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image" Target="../media/image5.jpeg"/><Relationship Id="rId5" Type="http://schemas.openxmlformats.org/officeDocument/2006/relationships/image" Target="../media/image19.jpeg"/><Relationship Id="rId6" Type="http://schemas.openxmlformats.org/officeDocument/2006/relationships/oleObject" Target="../embeddings/oleObject1.bin"/><Relationship Id="rId7" Type="http://schemas.openxmlformats.org/officeDocument/2006/relationships/image" Target="../media/image17.wmf"/><Relationship Id="rId8" Type="http://schemas.openxmlformats.org/officeDocument/2006/relationships/oleObject" Target="../embeddings/oleObject2.bin"/><Relationship Id="rId9" Type="http://schemas.openxmlformats.org/officeDocument/2006/relationships/image" Target="../media/image1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image" Target="../media/image5.jpeg"/><Relationship Id="rId5" Type="http://schemas.openxmlformats.org/officeDocument/2006/relationships/image" Target="../media/image22.jpeg"/><Relationship Id="rId6" Type="http://schemas.openxmlformats.org/officeDocument/2006/relationships/oleObject" Target="../embeddings/oleObject3.bin"/><Relationship Id="rId7" Type="http://schemas.openxmlformats.org/officeDocument/2006/relationships/image" Target="../media/image20.emf"/><Relationship Id="rId8" Type="http://schemas.openxmlformats.org/officeDocument/2006/relationships/oleObject" Target="../embeddings/oleObject4.bin"/><Relationship Id="rId9" Type="http://schemas.openxmlformats.org/officeDocument/2006/relationships/image" Target="../media/image21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image" Target="../media/image22.jpeg"/><Relationship Id="rId5" Type="http://schemas.openxmlformats.org/officeDocument/2006/relationships/image" Target="../media/image5.jpeg"/><Relationship Id="rId6" Type="http://schemas.openxmlformats.org/officeDocument/2006/relationships/oleObject" Target="../embeddings/oleObject5.bin"/><Relationship Id="rId7" Type="http://schemas.openxmlformats.org/officeDocument/2006/relationships/image" Target="../media/image23.e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2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image" Target="../media/image22.jpeg"/><Relationship Id="rId5" Type="http://schemas.openxmlformats.org/officeDocument/2006/relationships/image" Target="../media/image5.jpeg"/><Relationship Id="rId6" Type="http://schemas.openxmlformats.org/officeDocument/2006/relationships/oleObject" Target="../embeddings/oleObject7.bin"/><Relationship Id="rId7" Type="http://schemas.openxmlformats.org/officeDocument/2006/relationships/image" Target="../media/image25.emf"/><Relationship Id="rId8" Type="http://schemas.openxmlformats.org/officeDocument/2006/relationships/oleObject" Target="../embeddings/oleObject8.bin"/><Relationship Id="rId9" Type="http://schemas.openxmlformats.org/officeDocument/2006/relationships/image" Target="../media/image26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image" Target="../media/image5.jpeg"/><Relationship Id="rId5" Type="http://schemas.openxmlformats.org/officeDocument/2006/relationships/image" Target="../media/image29.jpeg"/><Relationship Id="rId6" Type="http://schemas.openxmlformats.org/officeDocument/2006/relationships/oleObject" Target="../embeddings/oleObject9.bin"/><Relationship Id="rId7" Type="http://schemas.openxmlformats.org/officeDocument/2006/relationships/image" Target="../media/image27.emf"/><Relationship Id="rId8" Type="http://schemas.openxmlformats.org/officeDocument/2006/relationships/oleObject" Target="../embeddings/oleObject10.bin"/><Relationship Id="rId9" Type="http://schemas.openxmlformats.org/officeDocument/2006/relationships/image" Target="../media/image26.wmf"/><Relationship Id="rId10" Type="http://schemas.openxmlformats.org/officeDocument/2006/relationships/oleObject" Target="../embeddings/oleObject11.bin"/><Relationship Id="rId11" Type="http://schemas.openxmlformats.org/officeDocument/2006/relationships/image" Target="../media/image2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image" Target="../media/image29.jpeg"/><Relationship Id="rId5" Type="http://schemas.openxmlformats.org/officeDocument/2006/relationships/image" Target="../media/image5.jpeg"/><Relationship Id="rId6" Type="http://schemas.openxmlformats.org/officeDocument/2006/relationships/oleObject" Target="../embeddings/oleObject12.bin"/><Relationship Id="rId7" Type="http://schemas.openxmlformats.org/officeDocument/2006/relationships/image" Target="../media/image30.emf"/><Relationship Id="rId8" Type="http://schemas.openxmlformats.org/officeDocument/2006/relationships/oleObject" Target="../embeddings/oleObject13.bin"/><Relationship Id="rId9" Type="http://schemas.openxmlformats.org/officeDocument/2006/relationships/image" Target="../media/image26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image" Target="../media/image29.jpeg"/><Relationship Id="rId5" Type="http://schemas.openxmlformats.org/officeDocument/2006/relationships/image" Target="../media/image5.jpeg"/><Relationship Id="rId6" Type="http://schemas.openxmlformats.org/officeDocument/2006/relationships/oleObject" Target="../embeddings/oleObject14.bin"/><Relationship Id="rId7" Type="http://schemas.openxmlformats.org/officeDocument/2006/relationships/image" Target="../media/image31.emf"/><Relationship Id="rId8" Type="http://schemas.openxmlformats.org/officeDocument/2006/relationships/oleObject" Target="../embeddings/oleObject15.bin"/><Relationship Id="rId9" Type="http://schemas.openxmlformats.org/officeDocument/2006/relationships/image" Target="../media/image32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6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9.emf"/><Relationship Id="rId12" Type="http://schemas.openxmlformats.org/officeDocument/2006/relationships/oleObject" Target="../embeddings/oleObject18.bin"/><Relationship Id="rId13" Type="http://schemas.openxmlformats.org/officeDocument/2006/relationships/image" Target="../media/image40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5.xml"/><Relationship Id="rId4" Type="http://schemas.openxmlformats.org/officeDocument/2006/relationships/image" Target="../media/image19.jpeg"/><Relationship Id="rId5" Type="http://schemas.openxmlformats.org/officeDocument/2006/relationships/image" Target="../media/image41.jpeg"/><Relationship Id="rId6" Type="http://schemas.openxmlformats.org/officeDocument/2006/relationships/oleObject" Target="../embeddings/oleObject16.bin"/><Relationship Id="rId7" Type="http://schemas.openxmlformats.org/officeDocument/2006/relationships/image" Target="../media/image38.emf"/><Relationship Id="rId8" Type="http://schemas.openxmlformats.org/officeDocument/2006/relationships/image" Target="../media/image5.jpeg"/><Relationship Id="rId9" Type="http://schemas.openxmlformats.org/officeDocument/2006/relationships/image" Target="../media/image37.jpeg"/><Relationship Id="rId10" Type="http://schemas.openxmlformats.org/officeDocument/2006/relationships/oleObject" Target="../embeddings/oleObject17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image" Target="../media/image19.jpeg"/><Relationship Id="rId5" Type="http://schemas.openxmlformats.org/officeDocument/2006/relationships/image" Target="../media/image41.jpeg"/><Relationship Id="rId6" Type="http://schemas.openxmlformats.org/officeDocument/2006/relationships/oleObject" Target="../embeddings/oleObject19.bin"/><Relationship Id="rId7" Type="http://schemas.openxmlformats.org/officeDocument/2006/relationships/image" Target="../media/image42.emf"/><Relationship Id="rId8" Type="http://schemas.openxmlformats.org/officeDocument/2006/relationships/image" Target="../media/image5.jpeg"/><Relationship Id="rId9" Type="http://schemas.openxmlformats.org/officeDocument/2006/relationships/image" Target="../media/image37.jpeg"/><Relationship Id="rId10" Type="http://schemas.openxmlformats.org/officeDocument/2006/relationships/oleObject" Target="../embeddings/oleObject20.bin"/><Relationship Id="rId11" Type="http://schemas.openxmlformats.org/officeDocument/2006/relationships/image" Target="../media/image43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4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image" Target="../media/image19.jpeg"/><Relationship Id="rId5" Type="http://schemas.openxmlformats.org/officeDocument/2006/relationships/image" Target="../media/image46.jpeg"/><Relationship Id="rId6" Type="http://schemas.openxmlformats.org/officeDocument/2006/relationships/oleObject" Target="../embeddings/oleObject21.bin"/><Relationship Id="rId7" Type="http://schemas.openxmlformats.org/officeDocument/2006/relationships/image" Target="../media/image45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image" Target="../media/image19.jpeg"/><Relationship Id="rId5" Type="http://schemas.openxmlformats.org/officeDocument/2006/relationships/image" Target="../media/image46.jpeg"/><Relationship Id="rId6" Type="http://schemas.openxmlformats.org/officeDocument/2006/relationships/oleObject" Target="../embeddings/oleObject22.bin"/><Relationship Id="rId7" Type="http://schemas.openxmlformats.org/officeDocument/2006/relationships/image" Target="../media/image45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chart" Target="../charts/char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7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3-D Scene Analysis via Sequenced Predictions over Points and Regions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743200"/>
            <a:ext cx="6400800" cy="914400"/>
          </a:xfrm>
        </p:spPr>
        <p:txBody>
          <a:bodyPr/>
          <a:lstStyle/>
          <a:p>
            <a:r>
              <a:rPr lang="en-US" dirty="0" err="1" smtClean="0"/>
              <a:t>Xuehan</a:t>
            </a:r>
            <a:r>
              <a:rPr lang="en-US" dirty="0" smtClean="0"/>
              <a:t> </a:t>
            </a:r>
            <a:r>
              <a:rPr lang="en-US" dirty="0" err="1" smtClean="0"/>
              <a:t>Xiong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3886200"/>
            <a:ext cx="142875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3886200"/>
            <a:ext cx="142875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524000" y="3505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Daniel Munoz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0" y="3505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Drew </a:t>
            </a:r>
            <a:r>
              <a:rPr lang="en-US" dirty="0" err="1" smtClean="0"/>
              <a:t>Bagnell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19800" y="3505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Martial Hebert</a:t>
            </a:r>
            <a:endParaRPr lang="en-US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71079" y="6248400"/>
            <a:ext cx="3096721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74E7-1618-2447-8B66-5CCDC975EAC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4705" y="3860987"/>
            <a:ext cx="1445559" cy="216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015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74E7-1618-2447-8B66-5CCDC975EAC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9" name="Picture 8" descr="small0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85607" y="366044"/>
            <a:ext cx="499491" cy="420624"/>
          </a:xfrm>
          <a:prstGeom prst="rect">
            <a:avLst/>
          </a:prstGeom>
        </p:spPr>
      </p:pic>
      <p:pic>
        <p:nvPicPr>
          <p:cNvPr id="10" name="Picture 9" descr="small0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8000" y="395928"/>
            <a:ext cx="944915" cy="381014"/>
          </a:xfrm>
          <a:prstGeom prst="rect">
            <a:avLst/>
          </a:prstGeom>
        </p:spPr>
      </p:pic>
      <p:pic>
        <p:nvPicPr>
          <p:cNvPr id="13" name="Picture 12" descr="small03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63368" y="457071"/>
            <a:ext cx="547692" cy="520308"/>
          </a:xfrm>
          <a:prstGeom prst="rect">
            <a:avLst/>
          </a:prstGeom>
        </p:spPr>
      </p:pic>
      <p:pic>
        <p:nvPicPr>
          <p:cNvPr id="14" name="Picture 13" descr="small04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00456" y="489696"/>
            <a:ext cx="626364" cy="46977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08000" y="201292"/>
            <a:ext cx="8178800" cy="6567063"/>
          </a:xfrm>
          <a:prstGeom prst="rect">
            <a:avLst/>
          </a:prstGeom>
          <a:noFill/>
          <a:ln w="3492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15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dirty="0" smtClean="0"/>
              <a:t>Our Approach: Inference Machines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74E7-1618-2447-8B66-5CCDC975EAC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270000"/>
            <a:ext cx="8686800" cy="4971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</a:rPr>
              <a:t>Train </a:t>
            </a:r>
            <a:r>
              <a:rPr lang="en-US" dirty="0" smtClean="0">
                <a:solidFill>
                  <a:srgbClr val="000000"/>
                </a:solidFill>
              </a:rPr>
              <a:t>an </a:t>
            </a:r>
            <a:r>
              <a:rPr lang="en-US" dirty="0">
                <a:solidFill>
                  <a:srgbClr val="000000"/>
                </a:solidFill>
              </a:rPr>
              <a:t>inference </a:t>
            </a:r>
            <a:r>
              <a:rPr lang="en-US" b="1" dirty="0">
                <a:solidFill>
                  <a:srgbClr val="000000"/>
                </a:solidFill>
              </a:rPr>
              <a:t>procedure</a:t>
            </a:r>
            <a:r>
              <a:rPr lang="en-US" dirty="0">
                <a:solidFill>
                  <a:srgbClr val="000000"/>
                </a:solidFill>
              </a:rPr>
              <a:t>, not a model.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To encode spatial layout and long range relations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</a:rPr>
              <a:t>Daume</a:t>
            </a:r>
            <a:r>
              <a:rPr lang="en-US" dirty="0" smtClean="0">
                <a:solidFill>
                  <a:srgbClr val="000000"/>
                </a:solidFill>
              </a:rPr>
              <a:t> III </a:t>
            </a:r>
            <a:r>
              <a:rPr lang="en-US" dirty="0">
                <a:solidFill>
                  <a:srgbClr val="000000"/>
                </a:solidFill>
              </a:rPr>
              <a:t>2006, </a:t>
            </a:r>
            <a:r>
              <a:rPr lang="en-US" dirty="0" err="1">
                <a:solidFill>
                  <a:srgbClr val="000000"/>
                </a:solidFill>
              </a:rPr>
              <a:t>Tu</a:t>
            </a:r>
            <a:r>
              <a:rPr lang="en-US" dirty="0">
                <a:solidFill>
                  <a:srgbClr val="000000"/>
                </a:solidFill>
              </a:rPr>
              <a:t> 2008, </a:t>
            </a:r>
            <a:r>
              <a:rPr lang="en-US" dirty="0" err="1">
                <a:solidFill>
                  <a:srgbClr val="000000"/>
                </a:solidFill>
              </a:rPr>
              <a:t>Bagnell</a:t>
            </a:r>
            <a:r>
              <a:rPr lang="en-US" dirty="0">
                <a:solidFill>
                  <a:srgbClr val="000000"/>
                </a:solidFill>
              </a:rPr>
              <a:t> 2010, Munoz 2010</a:t>
            </a:r>
            <a:endParaRPr lang="en-US" dirty="0"/>
          </a:p>
          <a:p>
            <a:pPr marL="457200" lvl="1" indent="0">
              <a:buFont typeface="Arial"/>
              <a:buNone/>
            </a:pPr>
            <a:endParaRPr lang="en-US" dirty="0" smtClean="0"/>
          </a:p>
          <a:p>
            <a:pPr marL="457200" lvl="1" indent="0">
              <a:buFont typeface="Arial"/>
              <a:buNone/>
            </a:pPr>
            <a:endParaRPr lang="en-US" dirty="0" smtClean="0"/>
          </a:p>
          <a:p>
            <a:pPr marL="457200" lvl="1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202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2"/>
          <p:cNvSpPr txBox="1">
            <a:spLocks/>
          </p:cNvSpPr>
          <p:nvPr/>
        </p:nvSpPr>
        <p:spPr>
          <a:xfrm>
            <a:off x="609600" y="1270000"/>
            <a:ext cx="8686800" cy="4971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Train an inference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procedure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, not a model.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To encode spatial layout and long range relations</a:t>
            </a:r>
          </a:p>
          <a:p>
            <a:pPr lvl="1"/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Daume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III 2006,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2008,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Bagnell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2010, Munoz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2010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Inference via sequential prediction</a:t>
            </a:r>
          </a:p>
          <a:p>
            <a:pPr marL="457200" lvl="1" indent="0">
              <a:buFont typeface="Arial"/>
              <a:buNone/>
            </a:pPr>
            <a:endParaRPr lang="en-US" dirty="0" smtClean="0"/>
          </a:p>
          <a:p>
            <a:pPr marL="457200" lvl="1" indent="0">
              <a:buFont typeface="Arial"/>
              <a:buNone/>
            </a:pPr>
            <a:endParaRPr lang="en-US" dirty="0" smtClean="0"/>
          </a:p>
          <a:p>
            <a:pPr marL="457200" lvl="1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74E7-1618-2447-8B66-5CCDC975EACB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554934" y="3615196"/>
            <a:ext cx="3541059" cy="2912912"/>
            <a:chOff x="821765" y="3451414"/>
            <a:chExt cx="3541059" cy="2912912"/>
          </a:xfrm>
        </p:grpSpPr>
        <p:sp>
          <p:nvSpPr>
            <p:cNvPr id="5" name="Oval 4"/>
            <p:cNvSpPr/>
            <p:nvPr/>
          </p:nvSpPr>
          <p:spPr>
            <a:xfrm>
              <a:off x="821765" y="3615765"/>
              <a:ext cx="859536" cy="85824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C0</a:t>
              </a:r>
              <a:endParaRPr lang="en-US" sz="22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079808" y="3615765"/>
              <a:ext cx="859536" cy="85824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C1</a:t>
              </a:r>
              <a:endParaRPr lang="en-US" sz="22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307959" y="3615765"/>
              <a:ext cx="859536" cy="85824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C2</a:t>
              </a:r>
              <a:endParaRPr lang="en-US" sz="22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941295" y="5169646"/>
              <a:ext cx="2988234" cy="4631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Reject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5" idx="4"/>
            </p:cNvCxnSpPr>
            <p:nvPr/>
          </p:nvCxnSpPr>
          <p:spPr>
            <a:xfrm>
              <a:off x="1251533" y="4474007"/>
              <a:ext cx="0" cy="6358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4"/>
            </p:cNvCxnSpPr>
            <p:nvPr/>
          </p:nvCxnSpPr>
          <p:spPr>
            <a:xfrm>
              <a:off x="2509576" y="4474007"/>
              <a:ext cx="0" cy="6358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4"/>
            </p:cNvCxnSpPr>
            <p:nvPr/>
          </p:nvCxnSpPr>
          <p:spPr>
            <a:xfrm>
              <a:off x="3737727" y="4474007"/>
              <a:ext cx="0" cy="6358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5" idx="6"/>
              <a:endCxn id="6" idx="2"/>
            </p:cNvCxnSpPr>
            <p:nvPr/>
          </p:nvCxnSpPr>
          <p:spPr>
            <a:xfrm>
              <a:off x="1681301" y="4044886"/>
              <a:ext cx="39850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6" idx="6"/>
              <a:endCxn id="7" idx="2"/>
            </p:cNvCxnSpPr>
            <p:nvPr/>
          </p:nvCxnSpPr>
          <p:spPr>
            <a:xfrm>
              <a:off x="2939344" y="4044886"/>
              <a:ext cx="36861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673411" y="3451414"/>
              <a:ext cx="40639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b="1" dirty="0" smtClean="0"/>
                <a:t>T</a:t>
              </a:r>
              <a:endParaRPr lang="en-US" sz="26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16504" y="3454404"/>
              <a:ext cx="40639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b="1" dirty="0" smtClean="0"/>
                <a:t>T</a:t>
              </a:r>
              <a:endParaRPr lang="en-US" sz="26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72994" y="4474007"/>
              <a:ext cx="40639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b="1" dirty="0"/>
                <a:t>F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525052" y="4474622"/>
              <a:ext cx="40639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b="1" dirty="0"/>
                <a:t>F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53204" y="4474622"/>
              <a:ext cx="40639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b="1" dirty="0"/>
                <a:t>F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41294" y="5871883"/>
              <a:ext cx="342153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 smtClean="0"/>
                <a:t>E.g. Viola-Jones 2001</a:t>
              </a:r>
              <a:endParaRPr lang="en-US" sz="2600" dirty="0"/>
            </a:p>
          </p:txBody>
        </p:sp>
      </p:grpSp>
      <p:sp>
        <p:nvSpPr>
          <p:cNvPr id="37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Our Approach: Inference Machines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512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74E7-1618-2447-8B66-5CCDC975EACB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2193351" y="3755691"/>
            <a:ext cx="4069975" cy="1158816"/>
            <a:chOff x="711198" y="2241177"/>
            <a:chExt cx="4069975" cy="1158816"/>
          </a:xfrm>
        </p:grpSpPr>
        <p:sp>
          <p:nvSpPr>
            <p:cNvPr id="29" name="Rounded Rectangle 28"/>
            <p:cNvSpPr/>
            <p:nvPr/>
          </p:nvSpPr>
          <p:spPr>
            <a:xfrm>
              <a:off x="711198" y="2749176"/>
              <a:ext cx="872564" cy="65081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C0</a:t>
              </a:r>
              <a:endParaRPr lang="en-US" sz="28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342774" y="2749176"/>
              <a:ext cx="884518" cy="65081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C1</a:t>
              </a:r>
              <a:endParaRPr lang="en-US" sz="2800" dirty="0"/>
            </a:p>
          </p:txBody>
        </p:sp>
        <p:cxnSp>
          <p:nvCxnSpPr>
            <p:cNvPr id="31" name="Straight Arrow Connector 30"/>
            <p:cNvCxnSpPr>
              <a:stCxn id="29" idx="3"/>
              <a:endCxn id="30" idx="1"/>
            </p:cNvCxnSpPr>
            <p:nvPr/>
          </p:nvCxnSpPr>
          <p:spPr>
            <a:xfrm>
              <a:off x="1583762" y="3074585"/>
              <a:ext cx="7590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ounded Rectangle 31"/>
            <p:cNvSpPr/>
            <p:nvPr/>
          </p:nvSpPr>
          <p:spPr>
            <a:xfrm>
              <a:off x="3929526" y="2749176"/>
              <a:ext cx="851647" cy="65081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C2</a:t>
              </a:r>
              <a:endParaRPr lang="en-US" sz="2800" dirty="0"/>
            </a:p>
          </p:txBody>
        </p:sp>
        <p:cxnSp>
          <p:nvCxnSpPr>
            <p:cNvPr id="33" name="Straight Arrow Connector 32"/>
            <p:cNvCxnSpPr>
              <a:stCxn id="30" idx="3"/>
              <a:endCxn id="32" idx="1"/>
            </p:cNvCxnSpPr>
            <p:nvPr/>
          </p:nvCxnSpPr>
          <p:spPr>
            <a:xfrm>
              <a:off x="3227292" y="3074585"/>
              <a:ext cx="70223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329766" y="2241177"/>
              <a:ext cx="131482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 smtClean="0"/>
                <a:t>context</a:t>
              </a:r>
              <a:endParaRPr lang="en-US" sz="26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61325" y="2244167"/>
              <a:ext cx="131482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 smtClean="0">
                  <a:solidFill>
                    <a:srgbClr val="000000"/>
                  </a:solidFill>
                </a:rPr>
                <a:t>context</a:t>
              </a:r>
              <a:endParaRPr lang="en-US" sz="2600" dirty="0">
                <a:solidFill>
                  <a:srgbClr val="000000"/>
                </a:solidFill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2651571" y="5155532"/>
            <a:ext cx="295034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O</a:t>
            </a:r>
            <a:r>
              <a:rPr lang="en-US" sz="2600" dirty="0" smtClean="0"/>
              <a:t>urs</a:t>
            </a:r>
            <a:endParaRPr lang="en-US" sz="2600" dirty="0"/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609600" y="1270000"/>
            <a:ext cx="8686800" cy="4971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Train an inference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procedure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, not a model.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To encode spatial layout and long range relations</a:t>
            </a:r>
          </a:p>
          <a:p>
            <a:pPr lvl="1"/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Daume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III 2006,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2008,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Bagnell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2010, Munoz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2010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Inference via sequential prediction</a:t>
            </a:r>
          </a:p>
          <a:p>
            <a:pPr marL="457200" lvl="1" indent="0">
              <a:buFont typeface="Arial"/>
              <a:buNone/>
            </a:pPr>
            <a:endParaRPr lang="en-US" dirty="0" smtClean="0"/>
          </a:p>
          <a:p>
            <a:pPr marL="457200" lvl="1" indent="0">
              <a:buFont typeface="Arial"/>
              <a:buNone/>
            </a:pPr>
            <a:endParaRPr lang="en-US" dirty="0" smtClean="0"/>
          </a:p>
          <a:p>
            <a:pPr marL="457200" lvl="1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Our Approach: Inference Machines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664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aw_p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0600" y="381000"/>
            <a:ext cx="2974658" cy="9258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28800" y="381000"/>
            <a:ext cx="533400" cy="762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t_focus_cut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66800" y="1524000"/>
            <a:ext cx="2838450" cy="4143375"/>
          </a:xfrm>
          <a:prstGeom prst="rect">
            <a:avLst/>
          </a:prstGeom>
          <a:ln w="25400">
            <a:solidFill>
              <a:srgbClr val="C00000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4796742" y="2835797"/>
            <a:ext cx="18288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oint features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2362200" y="4648200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2763854"/>
              </p:ext>
            </p:extLst>
          </p:nvPr>
        </p:nvGraphicFramePr>
        <p:xfrm>
          <a:off x="4217994" y="3494088"/>
          <a:ext cx="291941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27" name="Equation" r:id="rId6" imgW="1434960" imgH="241200" progId="Equation.3">
                  <p:embed/>
                </p:oleObj>
              </mc:Choice>
              <mc:Fallback>
                <p:oleObj name="Equation" r:id="rId6" imgW="1434960" imgH="2412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7994" y="3494088"/>
                        <a:ext cx="2919412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8389228"/>
              </p:ext>
            </p:extLst>
          </p:nvPr>
        </p:nvGraphicFramePr>
        <p:xfrm>
          <a:off x="4192588" y="2820988"/>
          <a:ext cx="6159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28" name="Equation" r:id="rId8" imgW="292100" imgH="241300" progId="Equation.3">
                  <p:embed/>
                </p:oleObj>
              </mc:Choice>
              <mc:Fallback>
                <p:oleObj name="Equation" r:id="rId8" imgW="292100" imgH="2413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2588" y="2820988"/>
                        <a:ext cx="615950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74E7-1618-2447-8B66-5CCDC975EAC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778783" y="928537"/>
            <a:ext cx="31376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/>
              <a:t>Example features</a:t>
            </a:r>
            <a:endParaRPr lang="en-US" sz="2600" dirty="0"/>
          </a:p>
        </p:txBody>
      </p:sp>
      <p:grpSp>
        <p:nvGrpSpPr>
          <p:cNvPr id="11" name="Group 4"/>
          <p:cNvGrpSpPr>
            <a:grpSpLocks/>
          </p:cNvGrpSpPr>
          <p:nvPr/>
        </p:nvGrpSpPr>
        <p:grpSpPr bwMode="auto">
          <a:xfrm>
            <a:off x="4585040" y="1690537"/>
            <a:ext cx="791232" cy="696027"/>
            <a:chOff x="1794" y="1395"/>
            <a:chExt cx="337" cy="323"/>
          </a:xfrm>
        </p:grpSpPr>
        <p:sp>
          <p:nvSpPr>
            <p:cNvPr id="12" name="Oval 5"/>
            <p:cNvSpPr>
              <a:spLocks noChangeArrowheads="1"/>
            </p:cNvSpPr>
            <p:nvPr/>
          </p:nvSpPr>
          <p:spPr bwMode="auto">
            <a:xfrm>
              <a:off x="1794" y="1395"/>
              <a:ext cx="337" cy="323"/>
            </a:xfrm>
            <a:prstGeom prst="ellipse">
              <a:avLst/>
            </a:prstGeom>
            <a:solidFill>
              <a:srgbClr val="99CC00">
                <a:alpha val="50195"/>
              </a:srgbClr>
            </a:solidFill>
            <a:ln w="9525">
              <a:solidFill>
                <a:srgbClr val="99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1928" y="1545"/>
              <a:ext cx="44" cy="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auto">
            <a:xfrm>
              <a:off x="1838" y="1610"/>
              <a:ext cx="45" cy="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2018" y="1610"/>
              <a:ext cx="46" cy="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auto">
            <a:xfrm>
              <a:off x="1861" y="1481"/>
              <a:ext cx="44" cy="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auto">
            <a:xfrm>
              <a:off x="1951" y="1653"/>
              <a:ext cx="44" cy="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2018" y="1481"/>
              <a:ext cx="46" cy="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2"/>
            <p:cNvSpPr>
              <a:spLocks noChangeArrowheads="1"/>
            </p:cNvSpPr>
            <p:nvPr/>
          </p:nvSpPr>
          <p:spPr bwMode="auto">
            <a:xfrm>
              <a:off x="1928" y="1417"/>
              <a:ext cx="44" cy="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auto">
            <a:xfrm>
              <a:off x="1794" y="1545"/>
              <a:ext cx="337" cy="44"/>
            </a:xfrm>
            <a:prstGeom prst="ellipse">
              <a:avLst/>
            </a:prstGeom>
            <a:solidFill>
              <a:srgbClr val="99CC00">
                <a:alpha val="50195"/>
              </a:srgbClr>
            </a:solidFill>
            <a:ln w="9525">
              <a:solidFill>
                <a:srgbClr val="99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16"/>
          <p:cNvGrpSpPr>
            <a:grpSpLocks/>
          </p:cNvGrpSpPr>
          <p:nvPr/>
        </p:nvGrpSpPr>
        <p:grpSpPr bwMode="auto">
          <a:xfrm>
            <a:off x="5607476" y="1868549"/>
            <a:ext cx="1655105" cy="475101"/>
            <a:chOff x="2595" y="1381"/>
            <a:chExt cx="835" cy="258"/>
          </a:xfrm>
        </p:grpSpPr>
        <p:sp>
          <p:nvSpPr>
            <p:cNvPr id="22" name="AutoShape 17"/>
            <p:cNvSpPr>
              <a:spLocks noChangeArrowheads="1"/>
            </p:cNvSpPr>
            <p:nvPr/>
          </p:nvSpPr>
          <p:spPr bwMode="auto">
            <a:xfrm>
              <a:off x="2617" y="1381"/>
              <a:ext cx="813" cy="258"/>
            </a:xfrm>
            <a:prstGeom prst="cube">
              <a:avLst>
                <a:gd name="adj" fmla="val 59296"/>
              </a:avLst>
            </a:prstGeom>
            <a:solidFill>
              <a:srgbClr val="FF0000">
                <a:alpha val="50195"/>
              </a:srgbClr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18"/>
            <p:cNvSpPr>
              <a:spLocks noChangeArrowheads="1"/>
            </p:cNvSpPr>
            <p:nvPr/>
          </p:nvSpPr>
          <p:spPr bwMode="auto">
            <a:xfrm>
              <a:off x="2865" y="1596"/>
              <a:ext cx="45" cy="4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19"/>
            <p:cNvSpPr>
              <a:spLocks noChangeArrowheads="1"/>
            </p:cNvSpPr>
            <p:nvPr/>
          </p:nvSpPr>
          <p:spPr bwMode="auto">
            <a:xfrm>
              <a:off x="2843" y="1445"/>
              <a:ext cx="46" cy="4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20"/>
            <p:cNvSpPr>
              <a:spLocks noChangeArrowheads="1"/>
            </p:cNvSpPr>
            <p:nvPr/>
          </p:nvSpPr>
          <p:spPr bwMode="auto">
            <a:xfrm>
              <a:off x="3136" y="1510"/>
              <a:ext cx="45" cy="4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21"/>
            <p:cNvSpPr>
              <a:spLocks noChangeArrowheads="1"/>
            </p:cNvSpPr>
            <p:nvPr/>
          </p:nvSpPr>
          <p:spPr bwMode="auto">
            <a:xfrm>
              <a:off x="3363" y="1467"/>
              <a:ext cx="43" cy="4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22"/>
            <p:cNvSpPr>
              <a:spLocks noChangeArrowheads="1"/>
            </p:cNvSpPr>
            <p:nvPr/>
          </p:nvSpPr>
          <p:spPr bwMode="auto">
            <a:xfrm>
              <a:off x="2707" y="1488"/>
              <a:ext cx="46" cy="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23"/>
            <p:cNvSpPr>
              <a:spLocks noChangeArrowheads="1"/>
            </p:cNvSpPr>
            <p:nvPr/>
          </p:nvSpPr>
          <p:spPr bwMode="auto">
            <a:xfrm>
              <a:off x="3272" y="1445"/>
              <a:ext cx="45" cy="4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Oval 24"/>
            <p:cNvSpPr>
              <a:spLocks noChangeArrowheads="1"/>
            </p:cNvSpPr>
            <p:nvPr/>
          </p:nvSpPr>
          <p:spPr bwMode="auto">
            <a:xfrm>
              <a:off x="3295" y="1510"/>
              <a:ext cx="46" cy="4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Oval 25"/>
            <p:cNvSpPr>
              <a:spLocks noChangeArrowheads="1"/>
            </p:cNvSpPr>
            <p:nvPr/>
          </p:nvSpPr>
          <p:spPr bwMode="auto">
            <a:xfrm>
              <a:off x="2776" y="1403"/>
              <a:ext cx="45" cy="4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26"/>
            <p:cNvSpPr>
              <a:spLocks noChangeArrowheads="1"/>
            </p:cNvSpPr>
            <p:nvPr/>
          </p:nvSpPr>
          <p:spPr bwMode="auto">
            <a:xfrm>
              <a:off x="3136" y="1596"/>
              <a:ext cx="45" cy="4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27"/>
            <p:cNvSpPr>
              <a:spLocks noChangeArrowheads="1"/>
            </p:cNvSpPr>
            <p:nvPr/>
          </p:nvSpPr>
          <p:spPr bwMode="auto">
            <a:xfrm>
              <a:off x="2640" y="1574"/>
              <a:ext cx="45" cy="4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28"/>
            <p:cNvSpPr>
              <a:spLocks noChangeShapeType="1"/>
            </p:cNvSpPr>
            <p:nvPr/>
          </p:nvSpPr>
          <p:spPr bwMode="auto">
            <a:xfrm flipV="1">
              <a:off x="2595" y="1532"/>
              <a:ext cx="1" cy="107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9"/>
            <p:cNvSpPr>
              <a:spLocks noChangeShapeType="1"/>
            </p:cNvSpPr>
            <p:nvPr/>
          </p:nvSpPr>
          <p:spPr bwMode="auto">
            <a:xfrm flipH="1">
              <a:off x="2797" y="1510"/>
              <a:ext cx="272" cy="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0"/>
            <p:cNvSpPr>
              <a:spLocks noChangeShapeType="1"/>
            </p:cNvSpPr>
            <p:nvPr/>
          </p:nvSpPr>
          <p:spPr bwMode="auto">
            <a:xfrm flipV="1">
              <a:off x="3066" y="1408"/>
              <a:ext cx="135" cy="107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7225887" y="1590563"/>
            <a:ext cx="1460913" cy="846411"/>
            <a:chOff x="3700" y="1334"/>
            <a:chExt cx="681" cy="430"/>
          </a:xfrm>
        </p:grpSpPr>
        <p:grpSp>
          <p:nvGrpSpPr>
            <p:cNvPr id="38" name="Group 37"/>
            <p:cNvGrpSpPr>
              <a:grpSpLocks/>
            </p:cNvGrpSpPr>
            <p:nvPr/>
          </p:nvGrpSpPr>
          <p:grpSpPr bwMode="auto">
            <a:xfrm>
              <a:off x="3700" y="1391"/>
              <a:ext cx="681" cy="369"/>
              <a:chOff x="1742" y="1056"/>
              <a:chExt cx="1536" cy="816"/>
            </a:xfrm>
          </p:grpSpPr>
          <p:sp>
            <p:nvSpPr>
              <p:cNvPr id="42" name="AutoShape 38"/>
              <p:cNvSpPr>
                <a:spLocks noChangeArrowheads="1"/>
              </p:cNvSpPr>
              <p:nvPr/>
            </p:nvSpPr>
            <p:spPr bwMode="auto">
              <a:xfrm rot="3098893">
                <a:off x="2342" y="690"/>
                <a:ext cx="336" cy="1536"/>
              </a:xfrm>
              <a:prstGeom prst="can">
                <a:avLst>
                  <a:gd name="adj" fmla="val 114286"/>
                </a:avLst>
              </a:prstGeom>
              <a:solidFill>
                <a:schemeClr val="hlink">
                  <a:alpha val="50195"/>
                </a:schemeClr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Oval 39"/>
              <p:cNvSpPr>
                <a:spLocks noChangeArrowheads="1"/>
              </p:cNvSpPr>
              <p:nvPr/>
            </p:nvSpPr>
            <p:spPr bwMode="auto">
              <a:xfrm>
                <a:off x="2688" y="1248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Oval 40"/>
              <p:cNvSpPr>
                <a:spLocks noChangeArrowheads="1"/>
              </p:cNvSpPr>
              <p:nvPr/>
            </p:nvSpPr>
            <p:spPr bwMode="auto">
              <a:xfrm>
                <a:off x="2544" y="1248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Oval 41"/>
              <p:cNvSpPr>
                <a:spLocks noChangeArrowheads="1"/>
              </p:cNvSpPr>
              <p:nvPr/>
            </p:nvSpPr>
            <p:spPr bwMode="auto">
              <a:xfrm>
                <a:off x="2064" y="1680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Oval 42"/>
              <p:cNvSpPr>
                <a:spLocks noChangeArrowheads="1"/>
              </p:cNvSpPr>
              <p:nvPr/>
            </p:nvSpPr>
            <p:spPr bwMode="auto">
              <a:xfrm>
                <a:off x="2784" y="1056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Oval 43"/>
              <p:cNvSpPr>
                <a:spLocks noChangeArrowheads="1"/>
              </p:cNvSpPr>
              <p:nvPr/>
            </p:nvSpPr>
            <p:spPr bwMode="auto">
              <a:xfrm>
                <a:off x="2304" y="1584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Oval 44"/>
              <p:cNvSpPr>
                <a:spLocks noChangeArrowheads="1"/>
              </p:cNvSpPr>
              <p:nvPr/>
            </p:nvSpPr>
            <p:spPr bwMode="auto">
              <a:xfrm>
                <a:off x="2880" y="1152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Oval 45"/>
              <p:cNvSpPr>
                <a:spLocks noChangeArrowheads="1"/>
              </p:cNvSpPr>
              <p:nvPr/>
            </p:nvSpPr>
            <p:spPr bwMode="auto">
              <a:xfrm>
                <a:off x="2400" y="1392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Oval 46"/>
              <p:cNvSpPr>
                <a:spLocks noChangeArrowheads="1"/>
              </p:cNvSpPr>
              <p:nvPr/>
            </p:nvSpPr>
            <p:spPr bwMode="auto">
              <a:xfrm>
                <a:off x="2544" y="1392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Oval 47"/>
              <p:cNvSpPr>
                <a:spLocks noChangeArrowheads="1"/>
              </p:cNvSpPr>
              <p:nvPr/>
            </p:nvSpPr>
            <p:spPr bwMode="auto">
              <a:xfrm>
                <a:off x="1920" y="1776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Oval 48"/>
              <p:cNvSpPr>
                <a:spLocks noChangeArrowheads="1"/>
              </p:cNvSpPr>
              <p:nvPr/>
            </p:nvSpPr>
            <p:spPr bwMode="auto">
              <a:xfrm>
                <a:off x="2784" y="1296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Oval 49"/>
              <p:cNvSpPr>
                <a:spLocks noChangeArrowheads="1"/>
              </p:cNvSpPr>
              <p:nvPr/>
            </p:nvSpPr>
            <p:spPr bwMode="auto">
              <a:xfrm>
                <a:off x="2208" y="1488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Oval 50"/>
              <p:cNvSpPr>
                <a:spLocks noChangeArrowheads="1"/>
              </p:cNvSpPr>
              <p:nvPr/>
            </p:nvSpPr>
            <p:spPr bwMode="auto">
              <a:xfrm>
                <a:off x="2208" y="1632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" name="Line 51"/>
            <p:cNvSpPr>
              <a:spLocks noChangeShapeType="1"/>
            </p:cNvSpPr>
            <p:nvPr/>
          </p:nvSpPr>
          <p:spPr bwMode="auto">
            <a:xfrm rot="21491453" flipV="1">
              <a:off x="3722" y="1334"/>
              <a:ext cx="467" cy="34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 rot="1754429" flipV="1">
              <a:off x="4232" y="1376"/>
              <a:ext cx="86" cy="4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4232" y="1398"/>
              <a:ext cx="42" cy="6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9391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27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7" grpId="0" animBg="1"/>
      <p:bldP spid="27" grpId="1" animBg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aw_p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0600" y="381000"/>
            <a:ext cx="2974658" cy="9258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28800" y="381000"/>
            <a:ext cx="533400" cy="762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t_focus_cut.jpg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1529891"/>
            <a:ext cx="2834640" cy="4142232"/>
          </a:xfrm>
          <a:prstGeom prst="rect">
            <a:avLst/>
          </a:prstGeom>
          <a:ln w="25400">
            <a:solidFill>
              <a:srgbClr val="C00000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4796742" y="2835797"/>
            <a:ext cx="18288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point features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831218"/>
              </p:ext>
            </p:extLst>
          </p:nvPr>
        </p:nvGraphicFramePr>
        <p:xfrm>
          <a:off x="4192588" y="2820988"/>
          <a:ext cx="6191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1" name="Equation" r:id="rId6" imgW="292100" imgH="241300" progId="Equation.3">
                  <p:embed/>
                </p:oleObj>
              </mc:Choice>
              <mc:Fallback>
                <p:oleObj name="Equation" r:id="rId6" imgW="292100" imgH="2413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2588" y="2820988"/>
                        <a:ext cx="619125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val 8"/>
          <p:cNvSpPr/>
          <p:nvPr/>
        </p:nvSpPr>
        <p:spPr>
          <a:xfrm>
            <a:off x="2362200" y="4648200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74E7-1618-2447-8B66-5CCDC975EACB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0797670"/>
              </p:ext>
            </p:extLst>
          </p:nvPr>
        </p:nvGraphicFramePr>
        <p:xfrm>
          <a:off x="1476375" y="5767388"/>
          <a:ext cx="1954213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2" name="Equation" r:id="rId8" imgW="850900" imgH="241300" progId="Equation.3">
                  <p:embed/>
                </p:oleObj>
              </mc:Choice>
              <mc:Fallback>
                <p:oleObj name="Equation" r:id="rId8" imgW="8509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76375" y="5767388"/>
                        <a:ext cx="1954213" cy="554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pt_focus_cut.jpg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1529891"/>
            <a:ext cx="2834640" cy="4142232"/>
          </a:xfrm>
          <a:prstGeom prst="rect">
            <a:avLst/>
          </a:prstGeom>
          <a:ln w="25400">
            <a:solidFill>
              <a:srgbClr val="C00000"/>
            </a:solidFill>
          </a:ln>
        </p:spPr>
      </p:pic>
      <p:pic>
        <p:nvPicPr>
          <p:cNvPr id="5" name="Picture 4" descr="raw_pt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0600" y="381000"/>
            <a:ext cx="2974658" cy="9258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28800" y="381000"/>
            <a:ext cx="533400" cy="762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362200" y="4648200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8"/>
          <p:cNvGrpSpPr/>
          <p:nvPr/>
        </p:nvGrpSpPr>
        <p:grpSpPr>
          <a:xfrm>
            <a:off x="1676400" y="3962400"/>
            <a:ext cx="1447800" cy="1447800"/>
            <a:chOff x="4800600" y="3962400"/>
            <a:chExt cx="1447800" cy="1447800"/>
          </a:xfrm>
        </p:grpSpPr>
        <p:sp>
          <p:nvSpPr>
            <p:cNvPr id="31" name="Oval 30"/>
            <p:cNvSpPr/>
            <p:nvPr/>
          </p:nvSpPr>
          <p:spPr>
            <a:xfrm>
              <a:off x="4800600" y="3962400"/>
              <a:ext cx="1447800" cy="1447800"/>
            </a:xfrm>
            <a:prstGeom prst="ellipse">
              <a:avLst/>
            </a:prstGeom>
            <a:noFill/>
            <a:ln>
              <a:solidFill>
                <a:srgbClr val="FFC000">
                  <a:alpha val="90000"/>
                </a:srgb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876800" y="4343400"/>
              <a:ext cx="1295400" cy="152400"/>
            </a:xfrm>
            <a:prstGeom prst="ellipse">
              <a:avLst/>
            </a:prstGeom>
            <a:solidFill>
              <a:srgbClr val="FFC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876800" y="4953000"/>
              <a:ext cx="1295400" cy="152400"/>
            </a:xfrm>
            <a:prstGeom prst="ellipse">
              <a:avLst/>
            </a:prstGeom>
            <a:solidFill>
              <a:srgbClr val="FFC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962151" y="4549140"/>
            <a:ext cx="876300" cy="381000"/>
            <a:chOff x="4819650" y="4549140"/>
            <a:chExt cx="876300" cy="381000"/>
          </a:xfrm>
        </p:grpSpPr>
        <p:sp>
          <p:nvSpPr>
            <p:cNvPr id="38" name="Rectangle 37"/>
            <p:cNvSpPr/>
            <p:nvPr/>
          </p:nvSpPr>
          <p:spPr>
            <a:xfrm>
              <a:off x="4819650" y="4549140"/>
              <a:ext cx="8763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8"/>
            <p:cNvGrpSpPr/>
            <p:nvPr/>
          </p:nvGrpSpPr>
          <p:grpSpPr>
            <a:xfrm>
              <a:off x="4914900" y="4559300"/>
              <a:ext cx="685800" cy="320040"/>
              <a:chOff x="7001135" y="2206299"/>
              <a:chExt cx="822054" cy="309602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7138144" y="2206299"/>
                <a:ext cx="137009" cy="309602"/>
              </a:xfrm>
              <a:prstGeom prst="rect">
                <a:avLst/>
              </a:prstGeom>
              <a:solidFill>
                <a:srgbClr val="1302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7549171" y="2366014"/>
                <a:ext cx="142489" cy="1474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71" name="Straight Connector 70"/>
              <p:cNvCxnSpPr/>
              <p:nvPr/>
            </p:nvCxnSpPr>
            <p:spPr>
              <a:xfrm>
                <a:off x="7001135" y="2513446"/>
                <a:ext cx="82205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41"/>
          <p:cNvGrpSpPr/>
          <p:nvPr/>
        </p:nvGrpSpPr>
        <p:grpSpPr>
          <a:xfrm>
            <a:off x="1962151" y="5029200"/>
            <a:ext cx="876300" cy="381000"/>
            <a:chOff x="4953000" y="4179570"/>
            <a:chExt cx="876300" cy="381000"/>
          </a:xfrm>
        </p:grpSpPr>
        <p:sp>
          <p:nvSpPr>
            <p:cNvPr id="41" name="Rectangle 40"/>
            <p:cNvSpPr/>
            <p:nvPr/>
          </p:nvSpPr>
          <p:spPr>
            <a:xfrm>
              <a:off x="4953000" y="4179570"/>
              <a:ext cx="8763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85"/>
            <p:cNvGrpSpPr/>
            <p:nvPr/>
          </p:nvGrpSpPr>
          <p:grpSpPr>
            <a:xfrm>
              <a:off x="5029200" y="4217670"/>
              <a:ext cx="685800" cy="304800"/>
              <a:chOff x="228600" y="6324600"/>
              <a:chExt cx="685800" cy="304800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800100" y="6324600"/>
                <a:ext cx="1143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grpSp>
            <p:nvGrpSpPr>
              <p:cNvPr id="8" name="Group 48"/>
              <p:cNvGrpSpPr/>
              <p:nvPr/>
            </p:nvGrpSpPr>
            <p:grpSpPr>
              <a:xfrm>
                <a:off x="228600" y="6553191"/>
                <a:ext cx="685800" cy="76200"/>
                <a:chOff x="7001135" y="2439731"/>
                <a:chExt cx="822054" cy="73715"/>
              </a:xfrm>
            </p:grpSpPr>
            <p:sp>
              <p:nvSpPr>
                <p:cNvPr id="76" name="Rectangle 75"/>
                <p:cNvSpPr/>
                <p:nvPr/>
              </p:nvSpPr>
              <p:spPr>
                <a:xfrm>
                  <a:off x="7138144" y="2439731"/>
                  <a:ext cx="137009" cy="73714"/>
                </a:xfrm>
                <a:prstGeom prst="rect">
                  <a:avLst/>
                </a:prstGeom>
                <a:solidFill>
                  <a:srgbClr val="1302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7412163" y="2439731"/>
                  <a:ext cx="137009" cy="73715"/>
                </a:xfrm>
                <a:prstGeom prst="rect">
                  <a:avLst/>
                </a:prstGeom>
                <a:solidFill>
                  <a:srgbClr val="682D0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7001135" y="2513446"/>
                  <a:ext cx="82205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" name="Group 36"/>
          <p:cNvGrpSpPr/>
          <p:nvPr/>
        </p:nvGrpSpPr>
        <p:grpSpPr>
          <a:xfrm>
            <a:off x="1962151" y="4023360"/>
            <a:ext cx="876300" cy="381000"/>
            <a:chOff x="4495800" y="3905250"/>
            <a:chExt cx="876300" cy="381000"/>
          </a:xfrm>
        </p:grpSpPr>
        <p:sp>
          <p:nvSpPr>
            <p:cNvPr id="36" name="Rectangle 35"/>
            <p:cNvSpPr/>
            <p:nvPr/>
          </p:nvSpPr>
          <p:spPr>
            <a:xfrm>
              <a:off x="4495800" y="3905250"/>
              <a:ext cx="8763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48"/>
            <p:cNvGrpSpPr/>
            <p:nvPr/>
          </p:nvGrpSpPr>
          <p:grpSpPr>
            <a:xfrm>
              <a:off x="4594860" y="4023360"/>
              <a:ext cx="685800" cy="228600"/>
              <a:chOff x="7001135" y="2292302"/>
              <a:chExt cx="822054" cy="221144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7138144" y="2439731"/>
                <a:ext cx="137009" cy="73714"/>
              </a:xfrm>
              <a:prstGeom prst="rect">
                <a:avLst/>
              </a:prstGeom>
              <a:solidFill>
                <a:srgbClr val="1302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7275154" y="2292302"/>
                <a:ext cx="137009" cy="221144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7412163" y="2439731"/>
                <a:ext cx="137009" cy="73715"/>
              </a:xfrm>
              <a:prstGeom prst="rect">
                <a:avLst/>
              </a:prstGeom>
              <a:solidFill>
                <a:srgbClr val="682D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84" name="Straight Connector 83"/>
              <p:cNvCxnSpPr/>
              <p:nvPr/>
            </p:nvCxnSpPr>
            <p:spPr>
              <a:xfrm>
                <a:off x="7001135" y="2513446"/>
                <a:ext cx="82205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87" name="Rectangle 86"/>
          <p:cNvSpPr/>
          <p:nvPr/>
        </p:nvSpPr>
        <p:spPr>
          <a:xfrm>
            <a:off x="6625542" y="2835797"/>
            <a:ext cx="7620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7387542" y="2835797"/>
            <a:ext cx="7620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8149542" y="2835797"/>
            <a:ext cx="7620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796742" y="2835797"/>
            <a:ext cx="18288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point features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225871"/>
              </p:ext>
            </p:extLst>
          </p:nvPr>
        </p:nvGraphicFramePr>
        <p:xfrm>
          <a:off x="4194175" y="2822575"/>
          <a:ext cx="6191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50" name="Equation" r:id="rId6" imgW="292100" imgH="241300" progId="Equation.3">
                  <p:embed/>
                </p:oleObj>
              </mc:Choice>
              <mc:Fallback>
                <p:oleObj name="Equation" r:id="rId6" imgW="292100" imgH="2413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175" y="2822575"/>
                        <a:ext cx="619125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594580"/>
              </p:ext>
            </p:extLst>
          </p:nvPr>
        </p:nvGraphicFramePr>
        <p:xfrm>
          <a:off x="4195763" y="2822575"/>
          <a:ext cx="59213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51" name="Equation" r:id="rId8" imgW="279400" imgH="241300" progId="Equation.3">
                  <p:embed/>
                </p:oleObj>
              </mc:Choice>
              <mc:Fallback>
                <p:oleObj name="Equation" r:id="rId8" imgW="279400" imgH="2413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5763" y="2822575"/>
                        <a:ext cx="592137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74E7-1618-2447-8B66-5CCDC975EACB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6625542" y="2360706"/>
            <a:ext cx="2548340" cy="433875"/>
            <a:chOff x="6625542" y="2360706"/>
            <a:chExt cx="2548340" cy="433875"/>
          </a:xfrm>
        </p:grpSpPr>
        <p:sp>
          <p:nvSpPr>
            <p:cNvPr id="11" name="TextBox 10"/>
            <p:cNvSpPr txBox="1"/>
            <p:nvPr/>
          </p:nvSpPr>
          <p:spPr>
            <a:xfrm>
              <a:off x="6625542" y="2360706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/>
                <a:t>t</a:t>
              </a:r>
              <a:r>
                <a:rPr lang="en-US" sz="2200" b="1" dirty="0" smtClean="0"/>
                <a:t>op</a:t>
              </a:r>
              <a:endParaRPr lang="en-US" sz="22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387542" y="2363694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/>
                <a:t>mid</a:t>
              </a:r>
              <a:endParaRPr lang="en-US" sz="22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068235" y="2360706"/>
              <a:ext cx="11056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/>
                <a:t>bottom</a:t>
              </a:r>
              <a:endParaRPr lang="en-US" sz="2200" b="1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625542" y="3356393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Contextual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168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53377E-6 L 0.50451 -0.1568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00" y="-780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29232E-6 L 0.58941 -0.23358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00" y="-1170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947E-6 L 0.67413 -0.30343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00" y="-1520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89" grpId="0" animBg="1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pt_focus_cut.jpg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1529891"/>
            <a:ext cx="2834640" cy="4142232"/>
          </a:xfrm>
          <a:prstGeom prst="rect">
            <a:avLst/>
          </a:prstGeom>
          <a:ln w="25400">
            <a:solidFill>
              <a:srgbClr val="C00000"/>
            </a:solidFill>
          </a:ln>
        </p:spPr>
      </p:pic>
      <p:pic>
        <p:nvPicPr>
          <p:cNvPr id="5" name="Picture 4" descr="raw_pt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0600" y="381000"/>
            <a:ext cx="2974658" cy="9258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28800" y="381000"/>
            <a:ext cx="533400" cy="762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362200" y="4648200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8"/>
          <p:cNvGrpSpPr/>
          <p:nvPr/>
        </p:nvGrpSpPr>
        <p:grpSpPr>
          <a:xfrm>
            <a:off x="1676400" y="3962400"/>
            <a:ext cx="1447800" cy="1447800"/>
            <a:chOff x="4800600" y="3962400"/>
            <a:chExt cx="1447800" cy="1447800"/>
          </a:xfrm>
        </p:grpSpPr>
        <p:sp>
          <p:nvSpPr>
            <p:cNvPr id="31" name="Oval 30"/>
            <p:cNvSpPr/>
            <p:nvPr/>
          </p:nvSpPr>
          <p:spPr>
            <a:xfrm>
              <a:off x="4800600" y="3962400"/>
              <a:ext cx="1447800" cy="1447800"/>
            </a:xfrm>
            <a:prstGeom prst="ellipse">
              <a:avLst/>
            </a:prstGeom>
            <a:noFill/>
            <a:ln>
              <a:solidFill>
                <a:srgbClr val="FFC000">
                  <a:alpha val="90000"/>
                </a:srgb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876800" y="4343400"/>
              <a:ext cx="1295400" cy="152400"/>
            </a:xfrm>
            <a:prstGeom prst="ellipse">
              <a:avLst/>
            </a:prstGeom>
            <a:solidFill>
              <a:srgbClr val="FFC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876800" y="4953000"/>
              <a:ext cx="1295400" cy="152400"/>
            </a:xfrm>
            <a:prstGeom prst="ellipse">
              <a:avLst/>
            </a:prstGeom>
            <a:solidFill>
              <a:srgbClr val="FFC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48"/>
          <p:cNvGrpSpPr/>
          <p:nvPr/>
        </p:nvGrpSpPr>
        <p:grpSpPr>
          <a:xfrm>
            <a:off x="7432548" y="2977747"/>
            <a:ext cx="685800" cy="320040"/>
            <a:chOff x="7001135" y="2230871"/>
            <a:chExt cx="822054" cy="309602"/>
          </a:xfrm>
        </p:grpSpPr>
        <p:sp>
          <p:nvSpPr>
            <p:cNvPr id="72" name="Rectangle 71"/>
            <p:cNvSpPr/>
            <p:nvPr/>
          </p:nvSpPr>
          <p:spPr>
            <a:xfrm>
              <a:off x="7138144" y="2230871"/>
              <a:ext cx="137009" cy="309602"/>
            </a:xfrm>
            <a:prstGeom prst="rect">
              <a:avLst/>
            </a:prstGeom>
            <a:solidFill>
              <a:srgbClr val="1302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549171" y="2366014"/>
              <a:ext cx="142489" cy="1474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7001135" y="2513446"/>
              <a:ext cx="8220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Group 85"/>
          <p:cNvGrpSpPr/>
          <p:nvPr/>
        </p:nvGrpSpPr>
        <p:grpSpPr>
          <a:xfrm>
            <a:off x="8182356" y="2976622"/>
            <a:ext cx="685800" cy="304800"/>
            <a:chOff x="228600" y="6324600"/>
            <a:chExt cx="685800" cy="304800"/>
          </a:xfrm>
        </p:grpSpPr>
        <p:sp>
          <p:nvSpPr>
            <p:cNvPr id="85" name="Rectangle 84"/>
            <p:cNvSpPr/>
            <p:nvPr/>
          </p:nvSpPr>
          <p:spPr>
            <a:xfrm>
              <a:off x="800100" y="6324600"/>
              <a:ext cx="1143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8" name="Group 48"/>
            <p:cNvGrpSpPr/>
            <p:nvPr/>
          </p:nvGrpSpPr>
          <p:grpSpPr>
            <a:xfrm>
              <a:off x="228600" y="6553191"/>
              <a:ext cx="685800" cy="76200"/>
              <a:chOff x="7001135" y="2439731"/>
              <a:chExt cx="822054" cy="73715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7138144" y="2439731"/>
                <a:ext cx="137009" cy="73714"/>
              </a:xfrm>
              <a:prstGeom prst="rect">
                <a:avLst/>
              </a:prstGeom>
              <a:solidFill>
                <a:srgbClr val="1302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7412163" y="2439731"/>
                <a:ext cx="137009" cy="73715"/>
              </a:xfrm>
              <a:prstGeom prst="rect">
                <a:avLst/>
              </a:prstGeom>
              <a:solidFill>
                <a:srgbClr val="682D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79" name="Straight Connector 78"/>
              <p:cNvCxnSpPr/>
              <p:nvPr/>
            </p:nvCxnSpPr>
            <p:spPr>
              <a:xfrm>
                <a:off x="7001135" y="2513446"/>
                <a:ext cx="82205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48"/>
          <p:cNvGrpSpPr/>
          <p:nvPr/>
        </p:nvGrpSpPr>
        <p:grpSpPr>
          <a:xfrm>
            <a:off x="6682740" y="3052822"/>
            <a:ext cx="685800" cy="228600"/>
            <a:chOff x="7001135" y="2292302"/>
            <a:chExt cx="822054" cy="221144"/>
          </a:xfrm>
        </p:grpSpPr>
        <p:sp>
          <p:nvSpPr>
            <p:cNvPr id="81" name="Rectangle 80"/>
            <p:cNvSpPr/>
            <p:nvPr/>
          </p:nvSpPr>
          <p:spPr>
            <a:xfrm>
              <a:off x="7138144" y="2439731"/>
              <a:ext cx="137009" cy="73714"/>
            </a:xfrm>
            <a:prstGeom prst="rect">
              <a:avLst/>
            </a:prstGeom>
            <a:solidFill>
              <a:srgbClr val="1302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275154" y="2292302"/>
              <a:ext cx="137009" cy="22114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7412163" y="2439731"/>
              <a:ext cx="137009" cy="73715"/>
            </a:xfrm>
            <a:prstGeom prst="rect">
              <a:avLst/>
            </a:prstGeom>
            <a:solidFill>
              <a:srgbClr val="682D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84" name="Straight Connector 83"/>
            <p:cNvCxnSpPr/>
            <p:nvPr/>
          </p:nvCxnSpPr>
          <p:spPr>
            <a:xfrm>
              <a:off x="7001135" y="2513446"/>
              <a:ext cx="8220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7" name="Rectangle 86"/>
          <p:cNvSpPr/>
          <p:nvPr/>
        </p:nvSpPr>
        <p:spPr>
          <a:xfrm>
            <a:off x="6624828" y="2835797"/>
            <a:ext cx="7620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7386828" y="2835797"/>
            <a:ext cx="7620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8148828" y="2835797"/>
            <a:ext cx="7620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4796742" y="2835797"/>
            <a:ext cx="18288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point features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5232419"/>
              </p:ext>
            </p:extLst>
          </p:nvPr>
        </p:nvGraphicFramePr>
        <p:xfrm>
          <a:off x="4206875" y="2822575"/>
          <a:ext cx="59213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83" name="Equation" r:id="rId6" imgW="279400" imgH="241300" progId="Equation.3">
                  <p:embed/>
                </p:oleObj>
              </mc:Choice>
              <mc:Fallback>
                <p:oleObj name="Equation" r:id="rId6" imgW="279400" imgH="2413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875" y="2822575"/>
                        <a:ext cx="592138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1" name="Object 7"/>
          <p:cNvGraphicFramePr>
            <a:graphicFrameLocks noChangeAspect="1"/>
          </p:cNvGraphicFramePr>
          <p:nvPr/>
        </p:nvGraphicFramePr>
        <p:xfrm>
          <a:off x="4236136" y="3494088"/>
          <a:ext cx="28162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84" name="Equation" r:id="rId8" imgW="1384200" imgH="241200" progId="Equation.3">
                  <p:embed/>
                </p:oleObj>
              </mc:Choice>
              <mc:Fallback>
                <p:oleObj name="Equation" r:id="rId8" imgW="1384200" imgH="241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6136" y="3494088"/>
                        <a:ext cx="2816225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74E7-1618-2447-8B66-5CCDC975EACB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6625542" y="2360706"/>
            <a:ext cx="2518458" cy="433875"/>
            <a:chOff x="6625542" y="2360706"/>
            <a:chExt cx="2518458" cy="433875"/>
          </a:xfrm>
        </p:grpSpPr>
        <p:sp>
          <p:nvSpPr>
            <p:cNvPr id="37" name="TextBox 36"/>
            <p:cNvSpPr txBox="1"/>
            <p:nvPr/>
          </p:nvSpPr>
          <p:spPr>
            <a:xfrm>
              <a:off x="6625542" y="2360706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/>
                <a:t>t</a:t>
              </a:r>
              <a:r>
                <a:rPr lang="en-US" sz="2200" b="1" dirty="0" smtClean="0"/>
                <a:t>op</a:t>
              </a:r>
              <a:endParaRPr lang="en-US" sz="22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387542" y="2363694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/>
                <a:t>mid</a:t>
              </a:r>
              <a:endParaRPr lang="en-US" sz="22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38353" y="2360706"/>
              <a:ext cx="11056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/>
                <a:t>bottom</a:t>
              </a:r>
              <a:endParaRPr lang="en-US" sz="2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86383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aw_p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0600" y="381000"/>
            <a:ext cx="2974658" cy="9258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28800" y="381000"/>
            <a:ext cx="533400" cy="762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t_focus_cut.jpg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069848" y="1523999"/>
            <a:ext cx="2834640" cy="4142232"/>
          </a:xfrm>
          <a:prstGeom prst="rect">
            <a:avLst/>
          </a:prstGeom>
          <a:ln w="25400">
            <a:solidFill>
              <a:srgbClr val="C00000"/>
            </a:solidFill>
          </a:ln>
        </p:spPr>
      </p:pic>
      <p:sp>
        <p:nvSpPr>
          <p:cNvPr id="27" name="Oval 26"/>
          <p:cNvSpPr/>
          <p:nvPr/>
        </p:nvSpPr>
        <p:spPr>
          <a:xfrm>
            <a:off x="2362200" y="4648200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8"/>
          <p:cNvGrpSpPr/>
          <p:nvPr/>
        </p:nvGrpSpPr>
        <p:grpSpPr>
          <a:xfrm>
            <a:off x="1676400" y="3962400"/>
            <a:ext cx="1447800" cy="1447800"/>
            <a:chOff x="4800600" y="3962400"/>
            <a:chExt cx="1447800" cy="1447800"/>
          </a:xfrm>
        </p:grpSpPr>
        <p:sp>
          <p:nvSpPr>
            <p:cNvPr id="31" name="Oval 30"/>
            <p:cNvSpPr/>
            <p:nvPr/>
          </p:nvSpPr>
          <p:spPr>
            <a:xfrm>
              <a:off x="4800600" y="3962400"/>
              <a:ext cx="1447800" cy="1447800"/>
            </a:xfrm>
            <a:prstGeom prst="ellipse">
              <a:avLst/>
            </a:prstGeom>
            <a:noFill/>
            <a:ln>
              <a:solidFill>
                <a:srgbClr val="FFC000">
                  <a:alpha val="90000"/>
                </a:srgb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876800" y="4343400"/>
              <a:ext cx="1295400" cy="152400"/>
            </a:xfrm>
            <a:prstGeom prst="ellipse">
              <a:avLst/>
            </a:prstGeom>
            <a:solidFill>
              <a:srgbClr val="FFC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876800" y="4953000"/>
              <a:ext cx="1295400" cy="152400"/>
            </a:xfrm>
            <a:prstGeom prst="ellipse">
              <a:avLst/>
            </a:prstGeom>
            <a:solidFill>
              <a:srgbClr val="FFC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48"/>
          <p:cNvGrpSpPr/>
          <p:nvPr/>
        </p:nvGrpSpPr>
        <p:grpSpPr>
          <a:xfrm>
            <a:off x="7432548" y="2977747"/>
            <a:ext cx="685800" cy="320040"/>
            <a:chOff x="7001135" y="2230871"/>
            <a:chExt cx="822054" cy="309602"/>
          </a:xfrm>
        </p:grpSpPr>
        <p:sp>
          <p:nvSpPr>
            <p:cNvPr id="72" name="Rectangle 71"/>
            <p:cNvSpPr/>
            <p:nvPr/>
          </p:nvSpPr>
          <p:spPr>
            <a:xfrm>
              <a:off x="7138144" y="2230871"/>
              <a:ext cx="137009" cy="309602"/>
            </a:xfrm>
            <a:prstGeom prst="rect">
              <a:avLst/>
            </a:prstGeom>
            <a:solidFill>
              <a:srgbClr val="1302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549171" y="2366014"/>
              <a:ext cx="142489" cy="1474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7001135" y="2513446"/>
              <a:ext cx="8220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oup 85"/>
          <p:cNvGrpSpPr/>
          <p:nvPr/>
        </p:nvGrpSpPr>
        <p:grpSpPr>
          <a:xfrm>
            <a:off x="8182356" y="2976622"/>
            <a:ext cx="685800" cy="304800"/>
            <a:chOff x="228600" y="6324600"/>
            <a:chExt cx="685800" cy="304800"/>
          </a:xfrm>
        </p:grpSpPr>
        <p:sp>
          <p:nvSpPr>
            <p:cNvPr id="85" name="Rectangle 84"/>
            <p:cNvSpPr/>
            <p:nvPr/>
          </p:nvSpPr>
          <p:spPr>
            <a:xfrm>
              <a:off x="800100" y="6324600"/>
              <a:ext cx="1143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9" name="Group 48"/>
            <p:cNvGrpSpPr/>
            <p:nvPr/>
          </p:nvGrpSpPr>
          <p:grpSpPr>
            <a:xfrm>
              <a:off x="228600" y="6553191"/>
              <a:ext cx="685800" cy="76200"/>
              <a:chOff x="7001135" y="2439731"/>
              <a:chExt cx="822054" cy="73715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7138144" y="2439731"/>
                <a:ext cx="137009" cy="73714"/>
              </a:xfrm>
              <a:prstGeom prst="rect">
                <a:avLst/>
              </a:prstGeom>
              <a:solidFill>
                <a:srgbClr val="1302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7412163" y="2439731"/>
                <a:ext cx="137009" cy="73715"/>
              </a:xfrm>
              <a:prstGeom prst="rect">
                <a:avLst/>
              </a:prstGeom>
              <a:solidFill>
                <a:srgbClr val="682D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79" name="Straight Connector 78"/>
              <p:cNvCxnSpPr/>
              <p:nvPr/>
            </p:nvCxnSpPr>
            <p:spPr>
              <a:xfrm>
                <a:off x="7001135" y="2513446"/>
                <a:ext cx="82205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oup 48"/>
          <p:cNvGrpSpPr/>
          <p:nvPr/>
        </p:nvGrpSpPr>
        <p:grpSpPr>
          <a:xfrm>
            <a:off x="6682740" y="3052822"/>
            <a:ext cx="685800" cy="228600"/>
            <a:chOff x="7001135" y="2292302"/>
            <a:chExt cx="822054" cy="221144"/>
          </a:xfrm>
        </p:grpSpPr>
        <p:sp>
          <p:nvSpPr>
            <p:cNvPr id="81" name="Rectangle 80"/>
            <p:cNvSpPr/>
            <p:nvPr/>
          </p:nvSpPr>
          <p:spPr>
            <a:xfrm>
              <a:off x="7138144" y="2439731"/>
              <a:ext cx="137009" cy="73714"/>
            </a:xfrm>
            <a:prstGeom prst="rect">
              <a:avLst/>
            </a:prstGeom>
            <a:solidFill>
              <a:srgbClr val="1302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275154" y="2292302"/>
              <a:ext cx="137009" cy="22114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7412163" y="2439731"/>
              <a:ext cx="137009" cy="73715"/>
            </a:xfrm>
            <a:prstGeom prst="rect">
              <a:avLst/>
            </a:prstGeom>
            <a:solidFill>
              <a:srgbClr val="682D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84" name="Straight Connector 83"/>
            <p:cNvCxnSpPr/>
            <p:nvPr/>
          </p:nvCxnSpPr>
          <p:spPr>
            <a:xfrm>
              <a:off x="7001135" y="2513446"/>
              <a:ext cx="8220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7" name="Rectangle 86"/>
          <p:cNvSpPr/>
          <p:nvPr/>
        </p:nvSpPr>
        <p:spPr>
          <a:xfrm>
            <a:off x="6624828" y="2835797"/>
            <a:ext cx="7620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7386828" y="2835797"/>
            <a:ext cx="7620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8148828" y="2835797"/>
            <a:ext cx="7620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4796742" y="2835797"/>
            <a:ext cx="18288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point features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187727"/>
              </p:ext>
            </p:extLst>
          </p:nvPr>
        </p:nvGraphicFramePr>
        <p:xfrm>
          <a:off x="4206875" y="2822575"/>
          <a:ext cx="59213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35" name="Equation" r:id="rId6" imgW="279400" imgH="241300" progId="Equation.3">
                  <p:embed/>
                </p:oleObj>
              </mc:Choice>
              <mc:Fallback>
                <p:oleObj name="Equation" r:id="rId6" imgW="279400" imgH="2413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875" y="2822575"/>
                        <a:ext cx="592138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" name="Object 20"/>
          <p:cNvGraphicFramePr>
            <a:graphicFrameLocks noChangeAspect="1"/>
          </p:cNvGraphicFramePr>
          <p:nvPr/>
        </p:nvGraphicFramePr>
        <p:xfrm>
          <a:off x="4235450" y="3494088"/>
          <a:ext cx="28162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36" name="Equation" r:id="rId8" imgW="1384200" imgH="241200" progId="Equation.3">
                  <p:embed/>
                </p:oleObj>
              </mc:Choice>
              <mc:Fallback>
                <p:oleObj name="Equation" r:id="rId8" imgW="1384200" imgH="2412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5450" y="3494088"/>
                        <a:ext cx="2816225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74E7-1618-2447-8B66-5CCDC975EACB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422838"/>
              </p:ext>
            </p:extLst>
          </p:nvPr>
        </p:nvGraphicFramePr>
        <p:xfrm>
          <a:off x="1490663" y="5767388"/>
          <a:ext cx="1925637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37" name="Equation" r:id="rId10" imgW="838200" imgH="241300" progId="Equation.3">
                  <p:embed/>
                </p:oleObj>
              </mc:Choice>
              <mc:Fallback>
                <p:oleObj name="Equation" r:id="rId10" imgW="8382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490663" y="5767388"/>
                        <a:ext cx="1925637" cy="554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6625542" y="2360706"/>
            <a:ext cx="2518458" cy="433875"/>
            <a:chOff x="6625542" y="2360706"/>
            <a:chExt cx="2518458" cy="433875"/>
          </a:xfrm>
        </p:grpSpPr>
        <p:sp>
          <p:nvSpPr>
            <p:cNvPr id="37" name="TextBox 36"/>
            <p:cNvSpPr txBox="1"/>
            <p:nvPr/>
          </p:nvSpPr>
          <p:spPr>
            <a:xfrm>
              <a:off x="6625542" y="2360706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/>
                <a:t>t</a:t>
              </a:r>
              <a:r>
                <a:rPr lang="en-US" sz="2200" b="1" dirty="0" smtClean="0"/>
                <a:t>op</a:t>
              </a:r>
              <a:endParaRPr lang="en-US" sz="22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387542" y="2363694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/>
                <a:t>mid</a:t>
              </a:r>
              <a:endParaRPr lang="en-US" sz="22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38353" y="2360706"/>
              <a:ext cx="11056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/>
                <a:t>bottom</a:t>
              </a:r>
              <a:endParaRPr lang="en-US" sz="2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86383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pt_focus_cut.jpg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069848" y="1523999"/>
            <a:ext cx="2834640" cy="4142232"/>
          </a:xfrm>
          <a:prstGeom prst="rect">
            <a:avLst/>
          </a:prstGeom>
          <a:ln w="25400">
            <a:solidFill>
              <a:srgbClr val="C00000"/>
            </a:solidFill>
          </a:ln>
        </p:spPr>
      </p:pic>
      <p:pic>
        <p:nvPicPr>
          <p:cNvPr id="5" name="Picture 4" descr="raw_pt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0600" y="381000"/>
            <a:ext cx="2974658" cy="9258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28800" y="381000"/>
            <a:ext cx="533400" cy="762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362200" y="4648200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8"/>
          <p:cNvGrpSpPr/>
          <p:nvPr/>
        </p:nvGrpSpPr>
        <p:grpSpPr>
          <a:xfrm>
            <a:off x="1676400" y="3962400"/>
            <a:ext cx="1447800" cy="1447800"/>
            <a:chOff x="4800600" y="3962400"/>
            <a:chExt cx="1447800" cy="1447800"/>
          </a:xfrm>
        </p:grpSpPr>
        <p:sp>
          <p:nvSpPr>
            <p:cNvPr id="31" name="Oval 30"/>
            <p:cNvSpPr/>
            <p:nvPr/>
          </p:nvSpPr>
          <p:spPr>
            <a:xfrm>
              <a:off x="4800600" y="3962400"/>
              <a:ext cx="1447800" cy="1447800"/>
            </a:xfrm>
            <a:prstGeom prst="ellipse">
              <a:avLst/>
            </a:prstGeom>
            <a:noFill/>
            <a:ln>
              <a:solidFill>
                <a:srgbClr val="FFC000">
                  <a:alpha val="90000"/>
                </a:srgb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876800" y="4343400"/>
              <a:ext cx="1295400" cy="152400"/>
            </a:xfrm>
            <a:prstGeom prst="ellipse">
              <a:avLst/>
            </a:prstGeom>
            <a:solidFill>
              <a:srgbClr val="FFC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876800" y="4953000"/>
              <a:ext cx="1295400" cy="152400"/>
            </a:xfrm>
            <a:prstGeom prst="ellipse">
              <a:avLst/>
            </a:prstGeom>
            <a:solidFill>
              <a:srgbClr val="FFC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/>
          <p:cNvSpPr/>
          <p:nvPr/>
        </p:nvSpPr>
        <p:spPr>
          <a:xfrm>
            <a:off x="4796742" y="2835797"/>
            <a:ext cx="18288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point features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369450"/>
              </p:ext>
            </p:extLst>
          </p:nvPr>
        </p:nvGraphicFramePr>
        <p:xfrm>
          <a:off x="4206875" y="2822575"/>
          <a:ext cx="59213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" name="Equation" r:id="rId6" imgW="279400" imgH="241300" progId="Equation.3">
                  <p:embed/>
                </p:oleObj>
              </mc:Choice>
              <mc:Fallback>
                <p:oleObj name="Equation" r:id="rId6" imgW="279400" imgH="2413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875" y="2822575"/>
                        <a:ext cx="592138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" name="Group 48"/>
          <p:cNvGrpSpPr/>
          <p:nvPr/>
        </p:nvGrpSpPr>
        <p:grpSpPr>
          <a:xfrm>
            <a:off x="7432548" y="2965047"/>
            <a:ext cx="685800" cy="320040"/>
            <a:chOff x="7001135" y="2218585"/>
            <a:chExt cx="822054" cy="309602"/>
          </a:xfrm>
        </p:grpSpPr>
        <p:sp>
          <p:nvSpPr>
            <p:cNvPr id="60" name="Rectangle 59"/>
            <p:cNvSpPr/>
            <p:nvPr/>
          </p:nvSpPr>
          <p:spPr>
            <a:xfrm>
              <a:off x="7138144" y="2218585"/>
              <a:ext cx="137009" cy="309602"/>
            </a:xfrm>
            <a:prstGeom prst="rect">
              <a:avLst/>
            </a:prstGeom>
            <a:solidFill>
              <a:srgbClr val="1302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549171" y="2366014"/>
              <a:ext cx="142489" cy="1474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7001135" y="2513446"/>
              <a:ext cx="8220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4" name="Group 85"/>
          <p:cNvGrpSpPr/>
          <p:nvPr/>
        </p:nvGrpSpPr>
        <p:grpSpPr>
          <a:xfrm>
            <a:off x="8182356" y="2976622"/>
            <a:ext cx="685800" cy="304800"/>
            <a:chOff x="228600" y="6324600"/>
            <a:chExt cx="685800" cy="304800"/>
          </a:xfrm>
        </p:grpSpPr>
        <p:sp>
          <p:nvSpPr>
            <p:cNvPr id="65" name="Rectangle 64"/>
            <p:cNvSpPr/>
            <p:nvPr/>
          </p:nvSpPr>
          <p:spPr>
            <a:xfrm>
              <a:off x="800100" y="6324600"/>
              <a:ext cx="1143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66" name="Group 48"/>
            <p:cNvGrpSpPr/>
            <p:nvPr/>
          </p:nvGrpSpPr>
          <p:grpSpPr>
            <a:xfrm>
              <a:off x="228600" y="6553191"/>
              <a:ext cx="685800" cy="76200"/>
              <a:chOff x="7001135" y="2439731"/>
              <a:chExt cx="822054" cy="73715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7138144" y="2439731"/>
                <a:ext cx="137009" cy="73714"/>
              </a:xfrm>
              <a:prstGeom prst="rect">
                <a:avLst/>
              </a:prstGeom>
              <a:solidFill>
                <a:srgbClr val="1302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7412163" y="2439731"/>
                <a:ext cx="137009" cy="73715"/>
              </a:xfrm>
              <a:prstGeom prst="rect">
                <a:avLst/>
              </a:prstGeom>
              <a:solidFill>
                <a:srgbClr val="682D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>
                <a:off x="7001135" y="2513446"/>
                <a:ext cx="82205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0" name="Group 48"/>
          <p:cNvGrpSpPr/>
          <p:nvPr/>
        </p:nvGrpSpPr>
        <p:grpSpPr>
          <a:xfrm>
            <a:off x="6682740" y="3052822"/>
            <a:ext cx="685800" cy="228600"/>
            <a:chOff x="7001135" y="2292302"/>
            <a:chExt cx="822054" cy="221144"/>
          </a:xfrm>
        </p:grpSpPr>
        <p:sp>
          <p:nvSpPr>
            <p:cNvPr id="75" name="Rectangle 74"/>
            <p:cNvSpPr/>
            <p:nvPr/>
          </p:nvSpPr>
          <p:spPr>
            <a:xfrm>
              <a:off x="7138144" y="2439731"/>
              <a:ext cx="137009" cy="73714"/>
            </a:xfrm>
            <a:prstGeom prst="rect">
              <a:avLst/>
            </a:prstGeom>
            <a:solidFill>
              <a:srgbClr val="1302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275154" y="2292302"/>
              <a:ext cx="137009" cy="22114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7412163" y="2439731"/>
              <a:ext cx="137009" cy="73715"/>
            </a:xfrm>
            <a:prstGeom prst="rect">
              <a:avLst/>
            </a:prstGeom>
            <a:solidFill>
              <a:srgbClr val="682D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7001135" y="2513446"/>
              <a:ext cx="8220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0" name="Rectangle 89"/>
          <p:cNvSpPr/>
          <p:nvPr/>
        </p:nvSpPr>
        <p:spPr>
          <a:xfrm>
            <a:off x="6624828" y="2835797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7386828" y="2835797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8148828" y="2835797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74E7-1618-2447-8B66-5CCDC975EACB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36" name="Object 20"/>
          <p:cNvGraphicFramePr>
            <a:graphicFrameLocks noChangeAspect="1"/>
          </p:cNvGraphicFramePr>
          <p:nvPr/>
        </p:nvGraphicFramePr>
        <p:xfrm>
          <a:off x="4235450" y="3494088"/>
          <a:ext cx="28162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" name="Equation" r:id="rId8" imgW="1384200" imgH="241200" progId="Equation.3">
                  <p:embed/>
                </p:oleObj>
              </mc:Choice>
              <mc:Fallback>
                <p:oleObj name="Equation" r:id="rId8" imgW="13842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5450" y="3494088"/>
                        <a:ext cx="2816225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" name="Group 36"/>
          <p:cNvGrpSpPr/>
          <p:nvPr/>
        </p:nvGrpSpPr>
        <p:grpSpPr>
          <a:xfrm>
            <a:off x="6625542" y="2360706"/>
            <a:ext cx="2518458" cy="433875"/>
            <a:chOff x="6625542" y="2360706"/>
            <a:chExt cx="2518458" cy="433875"/>
          </a:xfrm>
        </p:grpSpPr>
        <p:sp>
          <p:nvSpPr>
            <p:cNvPr id="38" name="TextBox 37"/>
            <p:cNvSpPr txBox="1"/>
            <p:nvPr/>
          </p:nvSpPr>
          <p:spPr>
            <a:xfrm>
              <a:off x="6625542" y="2360706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/>
                <a:t>t</a:t>
              </a:r>
              <a:r>
                <a:rPr lang="en-US" sz="2200" b="1" dirty="0" smtClean="0"/>
                <a:t>op</a:t>
              </a:r>
              <a:endParaRPr lang="en-US" sz="22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387542" y="2363694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/>
                <a:t>mid</a:t>
              </a:r>
              <a:endParaRPr lang="en-US" sz="22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038353" y="2360706"/>
              <a:ext cx="11056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/>
                <a:t>bottom</a:t>
              </a:r>
              <a:endParaRPr lang="en-US" sz="2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91646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w_pt.jp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194560"/>
            <a:ext cx="9144000" cy="326179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74E7-1618-2447-8B66-5CCDC975EAC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Problem: 3D Scene Understanding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802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pt_focus_cut.jpg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069848" y="1523999"/>
            <a:ext cx="2834640" cy="4142232"/>
          </a:xfrm>
          <a:prstGeom prst="rect">
            <a:avLst/>
          </a:prstGeom>
          <a:ln w="25400">
            <a:solidFill>
              <a:srgbClr val="C00000"/>
            </a:solidFill>
          </a:ln>
        </p:spPr>
      </p:pic>
      <p:pic>
        <p:nvPicPr>
          <p:cNvPr id="5" name="Picture 4" descr="raw_pt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0600" y="381000"/>
            <a:ext cx="2974658" cy="9258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28800" y="381000"/>
            <a:ext cx="533400" cy="762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362200" y="4648200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8"/>
          <p:cNvGrpSpPr/>
          <p:nvPr/>
        </p:nvGrpSpPr>
        <p:grpSpPr>
          <a:xfrm>
            <a:off x="1676400" y="3962400"/>
            <a:ext cx="1447800" cy="1447800"/>
            <a:chOff x="4800600" y="3962400"/>
            <a:chExt cx="1447800" cy="1447800"/>
          </a:xfrm>
        </p:grpSpPr>
        <p:sp>
          <p:nvSpPr>
            <p:cNvPr id="31" name="Oval 30"/>
            <p:cNvSpPr/>
            <p:nvPr/>
          </p:nvSpPr>
          <p:spPr>
            <a:xfrm>
              <a:off x="4800600" y="3962400"/>
              <a:ext cx="1447800" cy="1447800"/>
            </a:xfrm>
            <a:prstGeom prst="ellipse">
              <a:avLst/>
            </a:prstGeom>
            <a:noFill/>
            <a:ln>
              <a:solidFill>
                <a:srgbClr val="FFC000">
                  <a:alpha val="90000"/>
                </a:srgb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876800" y="4343400"/>
              <a:ext cx="1295400" cy="152400"/>
            </a:xfrm>
            <a:prstGeom prst="ellipse">
              <a:avLst/>
            </a:prstGeom>
            <a:solidFill>
              <a:srgbClr val="FFC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876800" y="4953000"/>
              <a:ext cx="1295400" cy="152400"/>
            </a:xfrm>
            <a:prstGeom prst="ellipse">
              <a:avLst/>
            </a:prstGeom>
            <a:solidFill>
              <a:srgbClr val="FFC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48"/>
          <p:cNvGrpSpPr/>
          <p:nvPr/>
        </p:nvGrpSpPr>
        <p:grpSpPr>
          <a:xfrm>
            <a:off x="7432548" y="2988198"/>
            <a:ext cx="685800" cy="304801"/>
            <a:chOff x="7001135" y="2218587"/>
            <a:chExt cx="822054" cy="294860"/>
          </a:xfrm>
        </p:grpSpPr>
        <p:sp>
          <p:nvSpPr>
            <p:cNvPr id="72" name="Rectangle 71"/>
            <p:cNvSpPr/>
            <p:nvPr/>
          </p:nvSpPr>
          <p:spPr>
            <a:xfrm>
              <a:off x="7138144" y="2439728"/>
              <a:ext cx="142489" cy="73717"/>
            </a:xfrm>
            <a:prstGeom prst="rect">
              <a:avLst/>
            </a:prstGeom>
            <a:solidFill>
              <a:srgbClr val="1302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549171" y="2366014"/>
              <a:ext cx="142489" cy="1474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412162" y="2218587"/>
              <a:ext cx="142489" cy="294860"/>
            </a:xfrm>
            <a:prstGeom prst="rect">
              <a:avLst/>
            </a:prstGeom>
            <a:solidFill>
              <a:srgbClr val="682D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7001135" y="2513446"/>
              <a:ext cx="8220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oup 85"/>
          <p:cNvGrpSpPr/>
          <p:nvPr/>
        </p:nvGrpSpPr>
        <p:grpSpPr>
          <a:xfrm>
            <a:off x="8182356" y="2988197"/>
            <a:ext cx="685800" cy="304800"/>
            <a:chOff x="228600" y="6324600"/>
            <a:chExt cx="685800" cy="304800"/>
          </a:xfrm>
        </p:grpSpPr>
        <p:sp>
          <p:nvSpPr>
            <p:cNvPr id="85" name="Rectangle 84"/>
            <p:cNvSpPr/>
            <p:nvPr/>
          </p:nvSpPr>
          <p:spPr>
            <a:xfrm>
              <a:off x="800100" y="6324600"/>
              <a:ext cx="114300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9" name="Group 48"/>
            <p:cNvGrpSpPr/>
            <p:nvPr/>
          </p:nvGrpSpPr>
          <p:grpSpPr>
            <a:xfrm>
              <a:off x="228600" y="6476997"/>
              <a:ext cx="685800" cy="152396"/>
              <a:chOff x="7001135" y="2366020"/>
              <a:chExt cx="822054" cy="147426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7412162" y="2366020"/>
                <a:ext cx="142489" cy="147421"/>
              </a:xfrm>
              <a:prstGeom prst="rect">
                <a:avLst/>
              </a:prstGeom>
              <a:solidFill>
                <a:srgbClr val="682D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79" name="Straight Connector 78"/>
              <p:cNvCxnSpPr/>
              <p:nvPr/>
            </p:nvCxnSpPr>
            <p:spPr>
              <a:xfrm>
                <a:off x="7001135" y="2513446"/>
                <a:ext cx="82205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oup 48"/>
          <p:cNvGrpSpPr/>
          <p:nvPr/>
        </p:nvGrpSpPr>
        <p:grpSpPr>
          <a:xfrm>
            <a:off x="6682740" y="3064397"/>
            <a:ext cx="685800" cy="228600"/>
            <a:chOff x="7001135" y="2292302"/>
            <a:chExt cx="822054" cy="221144"/>
          </a:xfrm>
        </p:grpSpPr>
        <p:sp>
          <p:nvSpPr>
            <p:cNvPr id="82" name="Rectangle 81"/>
            <p:cNvSpPr/>
            <p:nvPr/>
          </p:nvSpPr>
          <p:spPr>
            <a:xfrm>
              <a:off x="7275154" y="2292302"/>
              <a:ext cx="137009" cy="22114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7412162" y="2366017"/>
              <a:ext cx="158929" cy="147429"/>
            </a:xfrm>
            <a:prstGeom prst="rect">
              <a:avLst/>
            </a:prstGeom>
            <a:solidFill>
              <a:srgbClr val="682D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84" name="Straight Connector 83"/>
            <p:cNvCxnSpPr/>
            <p:nvPr/>
          </p:nvCxnSpPr>
          <p:spPr>
            <a:xfrm>
              <a:off x="7001135" y="2513446"/>
              <a:ext cx="8220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8" name="Rectangle 87"/>
          <p:cNvSpPr/>
          <p:nvPr/>
        </p:nvSpPr>
        <p:spPr>
          <a:xfrm>
            <a:off x="7386828" y="2835797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8148828" y="2835797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4796742" y="2835797"/>
            <a:ext cx="18288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point features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6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110619"/>
              </p:ext>
            </p:extLst>
          </p:nvPr>
        </p:nvGraphicFramePr>
        <p:xfrm>
          <a:off x="4194175" y="2822575"/>
          <a:ext cx="6191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19" name="Equation" r:id="rId6" imgW="292100" imgH="241300" progId="Equation.3">
                  <p:embed/>
                </p:oleObj>
              </mc:Choice>
              <mc:Fallback>
                <p:oleObj name="Equation" r:id="rId6" imgW="292100" imgH="2413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175" y="2822575"/>
                        <a:ext cx="619125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" name="Rectangle 86"/>
          <p:cNvSpPr/>
          <p:nvPr/>
        </p:nvSpPr>
        <p:spPr>
          <a:xfrm>
            <a:off x="6624828" y="2835797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147" name="Object 27"/>
          <p:cNvGraphicFramePr>
            <a:graphicFrameLocks noChangeAspect="1"/>
          </p:cNvGraphicFramePr>
          <p:nvPr/>
        </p:nvGraphicFramePr>
        <p:xfrm>
          <a:off x="4206422" y="3494088"/>
          <a:ext cx="291941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20" name="Equation" r:id="rId8" imgW="1434960" imgH="241200" progId="Equation.3">
                  <p:embed/>
                </p:oleObj>
              </mc:Choice>
              <mc:Fallback>
                <p:oleObj name="Equation" r:id="rId8" imgW="1434960" imgH="2412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422" y="3494088"/>
                        <a:ext cx="2919413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74E7-1618-2447-8B66-5CCDC975EACB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6625542" y="2360706"/>
            <a:ext cx="2518458" cy="433875"/>
            <a:chOff x="6625542" y="2360706"/>
            <a:chExt cx="2518458" cy="433875"/>
          </a:xfrm>
        </p:grpSpPr>
        <p:sp>
          <p:nvSpPr>
            <p:cNvPr id="34" name="TextBox 33"/>
            <p:cNvSpPr txBox="1"/>
            <p:nvPr/>
          </p:nvSpPr>
          <p:spPr>
            <a:xfrm>
              <a:off x="6625542" y="2360706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/>
                <a:t>t</a:t>
              </a:r>
              <a:r>
                <a:rPr lang="en-US" sz="2200" b="1" dirty="0" smtClean="0"/>
                <a:t>op</a:t>
              </a:r>
              <a:endParaRPr lang="en-US" sz="22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387542" y="2363694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/>
                <a:t>mid</a:t>
              </a:r>
              <a:endParaRPr lang="en-US" sz="22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038353" y="2360706"/>
              <a:ext cx="11056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/>
                <a:t>bottom</a:t>
              </a:r>
              <a:endParaRPr lang="en-US" sz="2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04620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features only</a:t>
            </a:r>
            <a:endParaRPr lang="en-US" dirty="0"/>
          </a:p>
        </p:txBody>
      </p:sp>
      <p:pic>
        <p:nvPicPr>
          <p:cNvPr id="4" name="Picture 3" descr="round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286000"/>
            <a:ext cx="9149323" cy="336372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74E7-1618-2447-8B66-5CCDC975EAC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209351" y="4964480"/>
            <a:ext cx="661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FFFF00"/>
                </a:solidFill>
              </a:rPr>
              <a:t>C</a:t>
            </a:r>
            <a:r>
              <a:rPr lang="en-US" sz="2600" b="1" dirty="0" smtClean="0">
                <a:solidFill>
                  <a:srgbClr val="FFFF00"/>
                </a:solidFill>
              </a:rPr>
              <a:t>ar</a:t>
            </a:r>
            <a:endParaRPr lang="en-US" sz="2600" b="1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6813" y="4718259"/>
            <a:ext cx="8852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FFFF00"/>
                </a:solidFill>
              </a:rPr>
              <a:t> </a:t>
            </a:r>
            <a:r>
              <a:rPr lang="en-US" sz="2600" b="1" dirty="0">
                <a:solidFill>
                  <a:srgbClr val="FFFF00"/>
                </a:solidFill>
              </a:rPr>
              <a:t>P</a:t>
            </a:r>
            <a:r>
              <a:rPr lang="en-US" sz="2600" b="1" dirty="0" smtClean="0">
                <a:solidFill>
                  <a:srgbClr val="FFFF00"/>
                </a:solidFill>
              </a:rPr>
              <a:t>ole</a:t>
            </a:r>
            <a:endParaRPr lang="en-US" sz="2600" b="1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3312993"/>
            <a:ext cx="144929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FFFF00"/>
                </a:solidFill>
              </a:rPr>
              <a:t>B</a:t>
            </a:r>
            <a:r>
              <a:rPr lang="en-US" sz="2600" b="1" dirty="0" smtClean="0">
                <a:solidFill>
                  <a:srgbClr val="FFFF00"/>
                </a:solidFill>
              </a:rPr>
              <a:t>uilding</a:t>
            </a:r>
            <a:endParaRPr lang="en-US" sz="2600" b="1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35451" y="4582453"/>
            <a:ext cx="88521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FFFF00"/>
                </a:solidFill>
              </a:rPr>
              <a:t>V</a:t>
            </a:r>
            <a:r>
              <a:rPr lang="en-US" sz="2600" b="1" dirty="0" smtClean="0">
                <a:solidFill>
                  <a:srgbClr val="FFFF00"/>
                </a:solidFill>
              </a:rPr>
              <a:t>eg</a:t>
            </a:r>
            <a:endParaRPr lang="en-US" sz="2600" b="1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28100" y="5074896"/>
            <a:ext cx="1319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FFFF00"/>
                </a:solidFill>
              </a:rPr>
              <a:t>G</a:t>
            </a:r>
            <a:r>
              <a:rPr lang="en-US" sz="2600" b="1" dirty="0" smtClean="0">
                <a:solidFill>
                  <a:srgbClr val="FFFF00"/>
                </a:solidFill>
              </a:rPr>
              <a:t>round</a:t>
            </a:r>
            <a:endParaRPr lang="en-US" sz="2600" b="1" dirty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16812" y="2669177"/>
            <a:ext cx="9615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FFFF00"/>
                </a:solidFill>
              </a:rPr>
              <a:t>W</a:t>
            </a:r>
            <a:r>
              <a:rPr lang="en-US" sz="2600" b="1" dirty="0" smtClean="0">
                <a:solidFill>
                  <a:srgbClr val="FFFF00"/>
                </a:solidFill>
              </a:rPr>
              <a:t>ire</a:t>
            </a:r>
            <a:endParaRPr lang="en-US" sz="2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519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1</a:t>
            </a:r>
            <a:endParaRPr lang="en-US" dirty="0"/>
          </a:p>
        </p:txBody>
      </p:sp>
      <p:pic>
        <p:nvPicPr>
          <p:cNvPr id="4" name="Picture 3" descr="round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7419" y="2285999"/>
            <a:ext cx="9178833" cy="337457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74E7-1618-2447-8B66-5CCDC975EAC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73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</a:t>
            </a:r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5" name="Picture 4" descr="round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7419" y="2285999"/>
            <a:ext cx="9178833" cy="337457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74E7-1618-2447-8B66-5CCDC975EAC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83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</a:t>
            </a:r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4" name="Picture 3" descr="round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7419" y="2285999"/>
            <a:ext cx="9178833" cy="3374571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618238" y="4809066"/>
            <a:ext cx="3429000" cy="585409"/>
          </a:xfrm>
          <a:prstGeom prst="roundRect">
            <a:avLst/>
          </a:prstGeom>
          <a:noFill/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74E7-1618-2447-8B66-5CCDC975EAC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001414" y="4964480"/>
            <a:ext cx="661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FFFF00"/>
                </a:solidFill>
              </a:rPr>
              <a:t>C</a:t>
            </a:r>
            <a:r>
              <a:rPr lang="en-US" sz="2600" b="1" dirty="0" smtClean="0">
                <a:solidFill>
                  <a:srgbClr val="FFFF00"/>
                </a:solidFill>
              </a:rPr>
              <a:t>ar</a:t>
            </a:r>
            <a:endParaRPr lang="en-US" sz="2600" b="1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33744" y="4336231"/>
            <a:ext cx="88521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FFFF00"/>
                </a:solidFill>
              </a:rPr>
              <a:t>V</a:t>
            </a:r>
            <a:r>
              <a:rPr lang="en-US" sz="2600" b="1" dirty="0" smtClean="0">
                <a:solidFill>
                  <a:srgbClr val="FFFF00"/>
                </a:solidFill>
              </a:rPr>
              <a:t>eg</a:t>
            </a:r>
            <a:endParaRPr lang="en-US" sz="2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378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regions</a:t>
            </a:r>
            <a:endParaRPr lang="en-US" dirty="0"/>
          </a:p>
        </p:txBody>
      </p:sp>
      <p:pic>
        <p:nvPicPr>
          <p:cNvPr id="4" name="Picture 3" descr="raw_pt.jp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23160" y="4495800"/>
            <a:ext cx="5486400" cy="1737360"/>
          </a:xfrm>
          <a:prstGeom prst="rect">
            <a:avLst/>
          </a:prstGeom>
        </p:spPr>
      </p:pic>
      <p:pic>
        <p:nvPicPr>
          <p:cNvPr id="5" name="Picture 4" descr="region.jpg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23932" y="1524000"/>
            <a:ext cx="5486400" cy="17373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2648" y="2372810"/>
            <a:ext cx="145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 pitchFamily="18" charset="0"/>
              </a:rPr>
              <a:t>Level 2</a:t>
            </a:r>
            <a:endParaRPr lang="en-US" sz="1400" i="1" dirty="0">
              <a:latin typeface="Times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5209665"/>
            <a:ext cx="145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 pitchFamily="18" charset="0"/>
              </a:rPr>
              <a:t>Level 1</a:t>
            </a:r>
            <a:endParaRPr lang="en-US" sz="1400" i="1" dirty="0">
              <a:latin typeface="Times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3923818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ight Arrow 7"/>
          <p:cNvSpPr/>
          <p:nvPr/>
        </p:nvSpPr>
        <p:spPr>
          <a:xfrm rot="16200000">
            <a:off x="4849426" y="3823046"/>
            <a:ext cx="675234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74E7-1618-2447-8B66-5CCDC975EAC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0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aw_pt.jp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23160" y="4495800"/>
            <a:ext cx="5486400" cy="1737360"/>
          </a:xfrm>
          <a:prstGeom prst="rect">
            <a:avLst/>
          </a:prstGeom>
        </p:spPr>
      </p:pic>
      <p:pic>
        <p:nvPicPr>
          <p:cNvPr id="5" name="Picture 4" descr="region.jpg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23160" y="1524000"/>
            <a:ext cx="5486400" cy="1737360"/>
          </a:xfrm>
          <a:prstGeom prst="rect">
            <a:avLst/>
          </a:prstGeom>
        </p:spPr>
      </p:pic>
      <p:pic>
        <p:nvPicPr>
          <p:cNvPr id="10" name="Picture 9" descr="raw_p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0600" y="381000"/>
            <a:ext cx="2974658" cy="925830"/>
          </a:xfrm>
          <a:prstGeom prst="rect">
            <a:avLst/>
          </a:prstGeom>
        </p:spPr>
      </p:pic>
      <p:pic>
        <p:nvPicPr>
          <p:cNvPr id="11" name="Picture 10" descr="raw_p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29200" y="381000"/>
            <a:ext cx="2974658" cy="90765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74E7-1618-2447-8B66-5CCDC975EAC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50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07407E-6 L -0.30417 -0.6678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00" y="-334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59259E-6 L 0.14931 -0.2344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-11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93" descr="pt_focus_cu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6800" y="1524000"/>
            <a:ext cx="2838450" cy="4143375"/>
          </a:xfrm>
          <a:prstGeom prst="rect">
            <a:avLst/>
          </a:prstGeom>
          <a:ln w="25400">
            <a:solidFill>
              <a:srgbClr val="C00000"/>
            </a:solidFill>
          </a:ln>
        </p:spPr>
      </p:pic>
      <p:pic>
        <p:nvPicPr>
          <p:cNvPr id="95" name="Picture 94" descr="pt_focus_cut.jpg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05400" y="1524000"/>
            <a:ext cx="2834640" cy="4142232"/>
          </a:xfrm>
          <a:prstGeom prst="rect">
            <a:avLst/>
          </a:prstGeom>
          <a:ln w="25400">
            <a:solidFill>
              <a:srgbClr val="C00000"/>
            </a:solidFill>
          </a:ln>
        </p:spPr>
      </p:pic>
      <p:graphicFrame>
        <p:nvGraphicFramePr>
          <p:cNvPr id="317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1084300"/>
              </p:ext>
            </p:extLst>
          </p:nvPr>
        </p:nvGraphicFramePr>
        <p:xfrm>
          <a:off x="2063750" y="5840413"/>
          <a:ext cx="6191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12" name="Equation" r:id="rId6" imgW="292100" imgH="254000" progId="Equation.3">
                  <p:embed/>
                </p:oleObj>
              </mc:Choice>
              <mc:Fallback>
                <p:oleObj name="Equation" r:id="rId6" imgW="292100" imgH="254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5840413"/>
                        <a:ext cx="619125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2667000" y="5867400"/>
            <a:ext cx="18288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region features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3" name="Group 50"/>
          <p:cNvGrpSpPr/>
          <p:nvPr/>
        </p:nvGrpSpPr>
        <p:grpSpPr>
          <a:xfrm>
            <a:off x="6096000" y="2971801"/>
            <a:ext cx="762000" cy="914400"/>
            <a:chOff x="5181600" y="2971800"/>
            <a:chExt cx="762000" cy="914400"/>
          </a:xfrm>
        </p:grpSpPr>
        <p:cxnSp>
          <p:nvCxnSpPr>
            <p:cNvPr id="62" name="Straight Connector 61"/>
            <p:cNvCxnSpPr/>
            <p:nvPr/>
          </p:nvCxnSpPr>
          <p:spPr>
            <a:xfrm flipV="1">
              <a:off x="5181600" y="2971800"/>
              <a:ext cx="381000" cy="152400"/>
            </a:xfrm>
            <a:prstGeom prst="line">
              <a:avLst/>
            </a:prstGeom>
            <a:ln w="28575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876800" y="3429000"/>
              <a:ext cx="609600" cy="0"/>
            </a:xfrm>
            <a:prstGeom prst="line">
              <a:avLst/>
            </a:prstGeom>
            <a:ln w="28575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5410200" y="3124200"/>
              <a:ext cx="685800" cy="381000"/>
            </a:xfrm>
            <a:prstGeom prst="line">
              <a:avLst/>
            </a:prstGeom>
            <a:ln w="28575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10800000" flipV="1">
              <a:off x="5486400" y="3657600"/>
              <a:ext cx="457200" cy="228600"/>
            </a:xfrm>
            <a:prstGeom prst="line">
              <a:avLst/>
            </a:prstGeom>
            <a:ln w="28575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5181600" y="3733800"/>
              <a:ext cx="304800" cy="152400"/>
            </a:xfrm>
            <a:prstGeom prst="line">
              <a:avLst/>
            </a:prstGeom>
            <a:ln w="28575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Oval 60"/>
          <p:cNvSpPr/>
          <p:nvPr/>
        </p:nvSpPr>
        <p:spPr>
          <a:xfrm>
            <a:off x="6400800" y="3421372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66"/>
          <p:cNvGrpSpPr/>
          <p:nvPr/>
        </p:nvGrpSpPr>
        <p:grpSpPr>
          <a:xfrm>
            <a:off x="5162078" y="2186638"/>
            <a:ext cx="2514600" cy="2514600"/>
            <a:chOff x="4267200" y="2209800"/>
            <a:chExt cx="2514600" cy="2514600"/>
          </a:xfrm>
        </p:grpSpPr>
        <p:sp>
          <p:nvSpPr>
            <p:cNvPr id="68" name="Oval 67"/>
            <p:cNvSpPr/>
            <p:nvPr/>
          </p:nvSpPr>
          <p:spPr>
            <a:xfrm>
              <a:off x="4267200" y="2209800"/>
              <a:ext cx="2514600" cy="2514600"/>
            </a:xfrm>
            <a:prstGeom prst="ellipse">
              <a:avLst/>
            </a:prstGeom>
            <a:noFill/>
            <a:ln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4419600" y="2819400"/>
              <a:ext cx="2209800" cy="228600"/>
            </a:xfrm>
            <a:prstGeom prst="ellipse">
              <a:avLst/>
            </a:prstGeom>
            <a:solidFill>
              <a:srgbClr val="FFC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4419600" y="3886200"/>
              <a:ext cx="2209800" cy="228600"/>
            </a:xfrm>
            <a:prstGeom prst="ellipse">
              <a:avLst/>
            </a:prstGeom>
            <a:solidFill>
              <a:srgbClr val="FFC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0" name="Picture 89" descr="raw_pt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90600" y="381000"/>
            <a:ext cx="2974658" cy="925830"/>
          </a:xfrm>
          <a:prstGeom prst="rect">
            <a:avLst/>
          </a:prstGeom>
        </p:spPr>
      </p:pic>
      <p:sp>
        <p:nvSpPr>
          <p:cNvPr id="91" name="Rectangle 90"/>
          <p:cNvSpPr/>
          <p:nvPr/>
        </p:nvSpPr>
        <p:spPr>
          <a:xfrm>
            <a:off x="1828800" y="381000"/>
            <a:ext cx="533400" cy="762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 descr="raw_pt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029200" y="381000"/>
            <a:ext cx="2974658" cy="907652"/>
          </a:xfrm>
          <a:prstGeom prst="rect">
            <a:avLst/>
          </a:prstGeom>
        </p:spPr>
      </p:pic>
      <p:sp>
        <p:nvSpPr>
          <p:cNvPr id="93" name="Rectangle 92"/>
          <p:cNvSpPr/>
          <p:nvPr/>
        </p:nvSpPr>
        <p:spPr>
          <a:xfrm>
            <a:off x="5943600" y="371911"/>
            <a:ext cx="533400" cy="762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0"/>
          <p:cNvGrpSpPr/>
          <p:nvPr/>
        </p:nvGrpSpPr>
        <p:grpSpPr>
          <a:xfrm>
            <a:off x="1998450" y="2971800"/>
            <a:ext cx="762000" cy="914400"/>
            <a:chOff x="5181600" y="2971800"/>
            <a:chExt cx="762000" cy="914400"/>
          </a:xfrm>
        </p:grpSpPr>
        <p:cxnSp>
          <p:nvCxnSpPr>
            <p:cNvPr id="55" name="Straight Connector 54"/>
            <p:cNvCxnSpPr/>
            <p:nvPr/>
          </p:nvCxnSpPr>
          <p:spPr>
            <a:xfrm flipV="1">
              <a:off x="5181600" y="2971800"/>
              <a:ext cx="381000" cy="152400"/>
            </a:xfrm>
            <a:prstGeom prst="line">
              <a:avLst/>
            </a:prstGeom>
            <a:ln w="28575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4876800" y="3429000"/>
              <a:ext cx="609600" cy="0"/>
            </a:xfrm>
            <a:prstGeom prst="line">
              <a:avLst/>
            </a:prstGeom>
            <a:ln w="28575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5410200" y="3124200"/>
              <a:ext cx="685800" cy="381000"/>
            </a:xfrm>
            <a:prstGeom prst="line">
              <a:avLst/>
            </a:prstGeom>
            <a:ln w="28575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10800000" flipV="1">
              <a:off x="5486400" y="3657600"/>
              <a:ext cx="457200" cy="228600"/>
            </a:xfrm>
            <a:prstGeom prst="line">
              <a:avLst/>
            </a:prstGeom>
            <a:ln w="28575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181600" y="3733800"/>
              <a:ext cx="304800" cy="152400"/>
            </a:xfrm>
            <a:prstGeom prst="line">
              <a:avLst/>
            </a:prstGeom>
            <a:ln w="28575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178567"/>
              </p:ext>
            </p:extLst>
          </p:nvPr>
        </p:nvGraphicFramePr>
        <p:xfrm>
          <a:off x="2055591" y="5845641"/>
          <a:ext cx="5905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13" name="Equation" r:id="rId10" imgW="279400" imgH="254000" progId="Equation.3">
                  <p:embed/>
                </p:oleObj>
              </mc:Choice>
              <mc:Fallback>
                <p:oleObj name="Equation" r:id="rId10" imgW="2794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591" y="5845641"/>
                        <a:ext cx="590550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059328"/>
              </p:ext>
            </p:extLst>
          </p:nvPr>
        </p:nvGraphicFramePr>
        <p:xfrm>
          <a:off x="2052195" y="5839012"/>
          <a:ext cx="6191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14" name="Equation" r:id="rId12" imgW="292100" imgH="254000" progId="Equation.3">
                  <p:embed/>
                </p:oleObj>
              </mc:Choice>
              <mc:Fallback>
                <p:oleObj name="Equation" r:id="rId12" imgW="2921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195" y="5839012"/>
                        <a:ext cx="619125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74E7-1618-2447-8B66-5CCDC975EAC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63587" y="635635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Region  level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714474" y="6352334"/>
            <a:ext cx="1021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/>
              <a:t>Pt</a:t>
            </a:r>
            <a:r>
              <a:rPr lang="en-US" sz="2000" b="1" dirty="0" smtClean="0"/>
              <a:t> level</a:t>
            </a:r>
            <a:endParaRPr lang="en-US" sz="2000" b="1" dirty="0"/>
          </a:p>
        </p:txBody>
      </p:sp>
      <p:cxnSp>
        <p:nvCxnSpPr>
          <p:cNvPr id="80" name="Straight Connector 79"/>
          <p:cNvCxnSpPr/>
          <p:nvPr/>
        </p:nvCxnSpPr>
        <p:spPr>
          <a:xfrm>
            <a:off x="6783294" y="6335248"/>
            <a:ext cx="0" cy="417196"/>
          </a:xfrm>
          <a:prstGeom prst="line">
            <a:avLst/>
          </a:prstGeom>
          <a:ln w="34925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495800" y="6339264"/>
            <a:ext cx="0" cy="417196"/>
          </a:xfrm>
          <a:prstGeom prst="line">
            <a:avLst/>
          </a:prstGeom>
          <a:ln w="34925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884150" y="3276600"/>
            <a:ext cx="876300" cy="381000"/>
            <a:chOff x="1884150" y="3276600"/>
            <a:chExt cx="876300" cy="381000"/>
          </a:xfrm>
        </p:grpSpPr>
        <p:grpSp>
          <p:nvGrpSpPr>
            <p:cNvPr id="97" name="Group 96"/>
            <p:cNvGrpSpPr/>
            <p:nvPr/>
          </p:nvGrpSpPr>
          <p:grpSpPr>
            <a:xfrm>
              <a:off x="1884150" y="3276600"/>
              <a:ext cx="876300" cy="381000"/>
              <a:chOff x="8003858" y="3276600"/>
              <a:chExt cx="876300" cy="381000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8003858" y="3276600"/>
                <a:ext cx="876300" cy="381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>
                <a:off x="8097198" y="3623650"/>
                <a:ext cx="685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9" name="Rectangle 98"/>
            <p:cNvSpPr/>
            <p:nvPr/>
          </p:nvSpPr>
          <p:spPr>
            <a:xfrm>
              <a:off x="2206090" y="3312160"/>
              <a:ext cx="114301" cy="32004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495800" y="5867400"/>
            <a:ext cx="2286000" cy="459737"/>
            <a:chOff x="4495800" y="5867400"/>
            <a:chExt cx="2286000" cy="459737"/>
          </a:xfrm>
        </p:grpSpPr>
        <p:sp>
          <p:nvSpPr>
            <p:cNvPr id="98" name="Rectangle 97"/>
            <p:cNvSpPr/>
            <p:nvPr/>
          </p:nvSpPr>
          <p:spPr>
            <a:xfrm>
              <a:off x="5532120" y="6007097"/>
              <a:ext cx="114300" cy="32004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4495800" y="5867400"/>
              <a:ext cx="2286000" cy="457200"/>
              <a:chOff x="4495800" y="5867400"/>
              <a:chExt cx="2286000" cy="457200"/>
            </a:xfrm>
          </p:grpSpPr>
          <p:grpSp>
            <p:nvGrpSpPr>
              <p:cNvPr id="3" name="Group 48"/>
              <p:cNvGrpSpPr/>
              <p:nvPr/>
            </p:nvGrpSpPr>
            <p:grpSpPr>
              <a:xfrm>
                <a:off x="5303520" y="6248386"/>
                <a:ext cx="685800" cy="76203"/>
                <a:chOff x="7001135" y="2439728"/>
                <a:chExt cx="822054" cy="73718"/>
              </a:xfrm>
            </p:grpSpPr>
            <p:sp>
              <p:nvSpPr>
                <p:cNvPr id="72" name="Rectangle 71"/>
                <p:cNvSpPr/>
                <p:nvPr/>
              </p:nvSpPr>
              <p:spPr>
                <a:xfrm>
                  <a:off x="7138144" y="2439728"/>
                  <a:ext cx="142489" cy="73717"/>
                </a:xfrm>
                <a:prstGeom prst="rect">
                  <a:avLst/>
                </a:prstGeom>
                <a:solidFill>
                  <a:srgbClr val="1302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7001135" y="2513446"/>
                  <a:ext cx="82205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48"/>
              <p:cNvGrpSpPr/>
              <p:nvPr/>
            </p:nvGrpSpPr>
            <p:grpSpPr>
              <a:xfrm>
                <a:off x="6053328" y="6172197"/>
                <a:ext cx="685800" cy="152396"/>
                <a:chOff x="7001135" y="2366020"/>
                <a:chExt cx="822054" cy="147426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7412162" y="2366020"/>
                  <a:ext cx="142489" cy="147421"/>
                </a:xfrm>
                <a:prstGeom prst="rect">
                  <a:avLst/>
                </a:prstGeom>
                <a:solidFill>
                  <a:srgbClr val="682D0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7001135" y="2513446"/>
                  <a:ext cx="82205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48"/>
              <p:cNvGrpSpPr/>
              <p:nvPr/>
            </p:nvGrpSpPr>
            <p:grpSpPr>
              <a:xfrm>
                <a:off x="4553712" y="6096000"/>
                <a:ext cx="685800" cy="228600"/>
                <a:chOff x="7001135" y="2292302"/>
                <a:chExt cx="822054" cy="221144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7275154" y="2292302"/>
                  <a:ext cx="137009" cy="221144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7001135" y="2513446"/>
                  <a:ext cx="82205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7" name="Rectangle 86"/>
              <p:cNvSpPr/>
              <p:nvPr/>
            </p:nvSpPr>
            <p:spPr>
              <a:xfrm>
                <a:off x="4495800" y="5867400"/>
                <a:ext cx="7620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5257800" y="5867400"/>
                <a:ext cx="7620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6019800" y="5867400"/>
                <a:ext cx="7620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6" name="Rectangle 85"/>
            <p:cNvSpPr/>
            <p:nvPr/>
          </p:nvSpPr>
          <p:spPr>
            <a:xfrm>
              <a:off x="6281928" y="6083300"/>
              <a:ext cx="114300" cy="228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52" name="Rectangle 51"/>
          <p:cNvSpPr/>
          <p:nvPr/>
        </p:nvSpPr>
        <p:spPr>
          <a:xfrm>
            <a:off x="6781800" y="5867400"/>
            <a:ext cx="762000" cy="45720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14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44444E-6 L 0.52778 0.39259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89" y="1963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1" grpId="0" animBg="1"/>
      <p:bldP spid="4" grpId="0"/>
      <p:bldP spid="6" grpId="0"/>
      <p:bldP spid="5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aw_pt.jp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23160" y="4495800"/>
            <a:ext cx="5486400" cy="1737360"/>
          </a:xfrm>
          <a:prstGeom prst="rect">
            <a:avLst/>
          </a:prstGeom>
        </p:spPr>
      </p:pic>
      <p:pic>
        <p:nvPicPr>
          <p:cNvPr id="5" name="Picture 4" descr="region.jpg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23932" y="1524000"/>
            <a:ext cx="5486400" cy="17373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2648" y="2372810"/>
            <a:ext cx="145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 pitchFamily="18" charset="0"/>
              </a:rPr>
              <a:t>Level 2</a:t>
            </a:r>
            <a:endParaRPr lang="en-US" sz="1400" i="1" dirty="0">
              <a:latin typeface="Times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5209665"/>
            <a:ext cx="145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 pitchFamily="18" charset="0"/>
              </a:rPr>
              <a:t>Level 1</a:t>
            </a:r>
            <a:endParaRPr lang="en-US" sz="1400" i="1" dirty="0">
              <a:latin typeface="Times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3923818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ight Arrow 7"/>
          <p:cNvSpPr/>
          <p:nvPr/>
        </p:nvSpPr>
        <p:spPr>
          <a:xfrm rot="5400000">
            <a:off x="4849426" y="3823046"/>
            <a:ext cx="675234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74E7-1618-2447-8B66-5CCDC975EAC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90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6281420" y="6108982"/>
            <a:ext cx="114300" cy="228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532120" y="6096000"/>
            <a:ext cx="114300" cy="228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4" name="Picture 93" descr="pt_focus_cu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6800" y="1524000"/>
            <a:ext cx="2838450" cy="4143375"/>
          </a:xfrm>
          <a:prstGeom prst="rect">
            <a:avLst/>
          </a:prstGeom>
          <a:ln w="25400">
            <a:solidFill>
              <a:srgbClr val="C00000"/>
            </a:solidFill>
          </a:ln>
        </p:spPr>
      </p:pic>
      <p:pic>
        <p:nvPicPr>
          <p:cNvPr id="95" name="Picture 94" descr="pt_focus_cut.jpg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05400" y="1524000"/>
            <a:ext cx="2834640" cy="4142232"/>
          </a:xfrm>
          <a:prstGeom prst="rect">
            <a:avLst/>
          </a:prstGeom>
          <a:ln w="25400">
            <a:solidFill>
              <a:srgbClr val="C00000"/>
            </a:solidFill>
          </a:ln>
        </p:spPr>
      </p:pic>
      <p:graphicFrame>
        <p:nvGraphicFramePr>
          <p:cNvPr id="317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448909"/>
              </p:ext>
            </p:extLst>
          </p:nvPr>
        </p:nvGraphicFramePr>
        <p:xfrm>
          <a:off x="2063750" y="5853113"/>
          <a:ext cx="619125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36" name="Equation" r:id="rId6" imgW="292100" imgH="241300" progId="Equation.3">
                  <p:embed/>
                </p:oleObj>
              </mc:Choice>
              <mc:Fallback>
                <p:oleObj name="Equation" r:id="rId6" imgW="2921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5853113"/>
                        <a:ext cx="619125" cy="50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2667000" y="5867400"/>
            <a:ext cx="18288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point features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495800" y="5867400"/>
            <a:ext cx="2286000" cy="457200"/>
            <a:chOff x="4495800" y="5867400"/>
            <a:chExt cx="2286000" cy="45720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5303520" y="6316062"/>
              <a:ext cx="685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Group 48"/>
            <p:cNvGrpSpPr/>
            <p:nvPr/>
          </p:nvGrpSpPr>
          <p:grpSpPr>
            <a:xfrm>
              <a:off x="6053328" y="6223009"/>
              <a:ext cx="685800" cy="101585"/>
              <a:chOff x="7001135" y="2415174"/>
              <a:chExt cx="822054" cy="98272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7427385" y="2415174"/>
                <a:ext cx="142489" cy="88459"/>
              </a:xfrm>
              <a:prstGeom prst="rect">
                <a:avLst/>
              </a:prstGeom>
              <a:solidFill>
                <a:srgbClr val="682D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79" name="Straight Connector 78"/>
              <p:cNvCxnSpPr/>
              <p:nvPr/>
            </p:nvCxnSpPr>
            <p:spPr>
              <a:xfrm>
                <a:off x="7001135" y="2513446"/>
                <a:ext cx="82205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48"/>
            <p:cNvGrpSpPr/>
            <p:nvPr/>
          </p:nvGrpSpPr>
          <p:grpSpPr>
            <a:xfrm>
              <a:off x="4553712" y="6096000"/>
              <a:ext cx="685800" cy="228600"/>
              <a:chOff x="7001135" y="2292302"/>
              <a:chExt cx="822054" cy="221144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7275154" y="2292302"/>
                <a:ext cx="137009" cy="221144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84" name="Straight Connector 83"/>
              <p:cNvCxnSpPr/>
              <p:nvPr/>
            </p:nvCxnSpPr>
            <p:spPr>
              <a:xfrm>
                <a:off x="7001135" y="2513446"/>
                <a:ext cx="82205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7" name="Rectangle 86"/>
            <p:cNvSpPr/>
            <p:nvPr/>
          </p:nvSpPr>
          <p:spPr>
            <a:xfrm>
              <a:off x="4495800" y="5867400"/>
              <a:ext cx="7620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019800" y="5867400"/>
              <a:ext cx="7620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257800" y="5867400"/>
              <a:ext cx="7620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50"/>
          <p:cNvGrpSpPr/>
          <p:nvPr/>
        </p:nvGrpSpPr>
        <p:grpSpPr>
          <a:xfrm>
            <a:off x="6096000" y="2971801"/>
            <a:ext cx="762000" cy="914400"/>
            <a:chOff x="5181600" y="2971800"/>
            <a:chExt cx="762000" cy="914400"/>
          </a:xfrm>
        </p:grpSpPr>
        <p:cxnSp>
          <p:nvCxnSpPr>
            <p:cNvPr id="62" name="Straight Connector 61"/>
            <p:cNvCxnSpPr/>
            <p:nvPr/>
          </p:nvCxnSpPr>
          <p:spPr>
            <a:xfrm flipV="1">
              <a:off x="5181600" y="2971800"/>
              <a:ext cx="381000" cy="152400"/>
            </a:xfrm>
            <a:prstGeom prst="line">
              <a:avLst/>
            </a:prstGeom>
            <a:ln w="28575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876800" y="3429000"/>
              <a:ext cx="609600" cy="0"/>
            </a:xfrm>
            <a:prstGeom prst="line">
              <a:avLst/>
            </a:prstGeom>
            <a:ln w="28575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5410200" y="3124200"/>
              <a:ext cx="685800" cy="381000"/>
            </a:xfrm>
            <a:prstGeom prst="line">
              <a:avLst/>
            </a:prstGeom>
            <a:ln w="28575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10800000" flipV="1">
              <a:off x="5486400" y="3657600"/>
              <a:ext cx="457200" cy="228600"/>
            </a:xfrm>
            <a:prstGeom prst="line">
              <a:avLst/>
            </a:prstGeom>
            <a:ln w="28575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5181600" y="3733800"/>
              <a:ext cx="304800" cy="152400"/>
            </a:xfrm>
            <a:prstGeom prst="line">
              <a:avLst/>
            </a:prstGeom>
            <a:ln w="28575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0" name="Picture 89" descr="raw_pt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90600" y="381000"/>
            <a:ext cx="2974658" cy="925830"/>
          </a:xfrm>
          <a:prstGeom prst="rect">
            <a:avLst/>
          </a:prstGeom>
        </p:spPr>
      </p:pic>
      <p:sp>
        <p:nvSpPr>
          <p:cNvPr id="91" name="Rectangle 90"/>
          <p:cNvSpPr/>
          <p:nvPr/>
        </p:nvSpPr>
        <p:spPr>
          <a:xfrm>
            <a:off x="1828800" y="381000"/>
            <a:ext cx="533400" cy="762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 descr="raw_pt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029200" y="381000"/>
            <a:ext cx="2974658" cy="907652"/>
          </a:xfrm>
          <a:prstGeom prst="rect">
            <a:avLst/>
          </a:prstGeom>
        </p:spPr>
      </p:pic>
      <p:sp>
        <p:nvSpPr>
          <p:cNvPr id="93" name="Rectangle 92"/>
          <p:cNvSpPr/>
          <p:nvPr/>
        </p:nvSpPr>
        <p:spPr>
          <a:xfrm>
            <a:off x="5943600" y="371911"/>
            <a:ext cx="533400" cy="762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463107"/>
              </p:ext>
            </p:extLst>
          </p:nvPr>
        </p:nvGraphicFramePr>
        <p:xfrm>
          <a:off x="2074058" y="5859823"/>
          <a:ext cx="59055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37" name="Equation" r:id="rId10" imgW="279400" imgH="241300" progId="Equation.3">
                  <p:embed/>
                </p:oleObj>
              </mc:Choice>
              <mc:Fallback>
                <p:oleObj name="Equation" r:id="rId10" imgW="2794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058" y="5859823"/>
                        <a:ext cx="590550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74E7-1618-2447-8B66-5CCDC975EAC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63587" y="635635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</a:t>
            </a:r>
            <a:r>
              <a:rPr lang="en-US" sz="2000" b="1" dirty="0" smtClean="0"/>
              <a:t>oint  level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714473" y="6352334"/>
            <a:ext cx="1533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Region level</a:t>
            </a:r>
            <a:endParaRPr lang="en-US" sz="2000" b="1" dirty="0"/>
          </a:p>
        </p:txBody>
      </p:sp>
      <p:cxnSp>
        <p:nvCxnSpPr>
          <p:cNvPr id="80" name="Straight Connector 79"/>
          <p:cNvCxnSpPr/>
          <p:nvPr/>
        </p:nvCxnSpPr>
        <p:spPr>
          <a:xfrm>
            <a:off x="6783294" y="6335248"/>
            <a:ext cx="0" cy="417196"/>
          </a:xfrm>
          <a:prstGeom prst="line">
            <a:avLst/>
          </a:prstGeom>
          <a:ln w="34925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495800" y="6339264"/>
            <a:ext cx="0" cy="417196"/>
          </a:xfrm>
          <a:prstGeom prst="line">
            <a:avLst/>
          </a:prstGeom>
          <a:ln w="34925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 flipV="1">
            <a:off x="2453640" y="3467092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989320" y="3190207"/>
            <a:ext cx="876300" cy="381000"/>
            <a:chOff x="5989320" y="3190207"/>
            <a:chExt cx="876300" cy="381000"/>
          </a:xfrm>
        </p:grpSpPr>
        <p:grpSp>
          <p:nvGrpSpPr>
            <p:cNvPr id="97" name="Group 96"/>
            <p:cNvGrpSpPr/>
            <p:nvPr/>
          </p:nvGrpSpPr>
          <p:grpSpPr>
            <a:xfrm>
              <a:off x="5989320" y="3190207"/>
              <a:ext cx="876300" cy="381000"/>
              <a:chOff x="8003858" y="3276600"/>
              <a:chExt cx="876300" cy="381000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8003858" y="3276600"/>
                <a:ext cx="876300" cy="381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>
                <a:off x="8097198" y="3610950"/>
                <a:ext cx="685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5" name="Rectangle 54"/>
            <p:cNvSpPr/>
            <p:nvPr/>
          </p:nvSpPr>
          <p:spPr>
            <a:xfrm>
              <a:off x="6318881" y="3304485"/>
              <a:ext cx="114300" cy="228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51" name="Rectangle 50"/>
          <p:cNvSpPr/>
          <p:nvPr/>
        </p:nvSpPr>
        <p:spPr>
          <a:xfrm>
            <a:off x="6522720" y="6159505"/>
            <a:ext cx="118872" cy="152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781800" y="5867400"/>
            <a:ext cx="762000" cy="45720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3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86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86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47 L 0.08177 0.40879 " pathEditMode="relative" ptsTypes="AA">
                                      <p:cBhvr>
                                        <p:cTn id="2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0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6" grpId="1" animBg="1"/>
      <p:bldP spid="86" grpId="2" animBg="1"/>
      <p:bldP spid="5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art2_al_3dsl_cu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94560"/>
            <a:ext cx="9144000" cy="33550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94572" y="4757740"/>
            <a:ext cx="661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FFFF00"/>
                </a:solidFill>
              </a:rPr>
              <a:t>C</a:t>
            </a:r>
            <a:r>
              <a:rPr lang="en-US" sz="2600" b="1" dirty="0" smtClean="0">
                <a:solidFill>
                  <a:srgbClr val="FFFF00"/>
                </a:solidFill>
              </a:rPr>
              <a:t>ar</a:t>
            </a:r>
            <a:endParaRPr lang="en-US" sz="2600" b="1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70834" y="3025899"/>
            <a:ext cx="8852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FFFF00"/>
                </a:solidFill>
              </a:rPr>
              <a:t> </a:t>
            </a:r>
            <a:r>
              <a:rPr lang="en-US" sz="2600" b="1" dirty="0">
                <a:solidFill>
                  <a:srgbClr val="FFFF00"/>
                </a:solidFill>
              </a:rPr>
              <a:t>P</a:t>
            </a:r>
            <a:r>
              <a:rPr lang="en-US" sz="2600" b="1" dirty="0" smtClean="0">
                <a:solidFill>
                  <a:srgbClr val="FFFF00"/>
                </a:solidFill>
              </a:rPr>
              <a:t>ole</a:t>
            </a:r>
            <a:endParaRPr lang="en-US" sz="2600" b="1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22835" y="4942406"/>
            <a:ext cx="1319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FFFF00"/>
                </a:solidFill>
              </a:rPr>
              <a:t>G</a:t>
            </a:r>
            <a:r>
              <a:rPr lang="en-US" sz="2600" b="1" dirty="0" smtClean="0">
                <a:solidFill>
                  <a:srgbClr val="FFFF00"/>
                </a:solidFill>
              </a:rPr>
              <a:t>round</a:t>
            </a:r>
            <a:endParaRPr lang="en-US" sz="2600" b="1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59412" y="4164195"/>
            <a:ext cx="10804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FFFF00"/>
                </a:solidFill>
              </a:rPr>
              <a:t>T</a:t>
            </a:r>
            <a:r>
              <a:rPr lang="en-US" sz="2600" b="1" dirty="0" smtClean="0">
                <a:solidFill>
                  <a:srgbClr val="FFFF00"/>
                </a:solidFill>
              </a:rPr>
              <a:t>runk</a:t>
            </a:r>
            <a:endParaRPr lang="en-US" sz="2600" b="1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52018" y="3016005"/>
            <a:ext cx="9615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FFFF00"/>
                </a:solidFill>
              </a:rPr>
              <a:t>W</a:t>
            </a:r>
            <a:r>
              <a:rPr lang="en-US" sz="2600" b="1" dirty="0" smtClean="0">
                <a:solidFill>
                  <a:srgbClr val="FFFF00"/>
                </a:solidFill>
              </a:rPr>
              <a:t>ire</a:t>
            </a:r>
            <a:endParaRPr lang="en-US" sz="2600" b="1" dirty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66000" y="2442397"/>
            <a:ext cx="144929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FFFF00"/>
                </a:solidFill>
              </a:rPr>
              <a:t>B</a:t>
            </a:r>
            <a:r>
              <a:rPr lang="en-US" sz="2600" b="1" dirty="0" smtClean="0">
                <a:solidFill>
                  <a:srgbClr val="FFFF00"/>
                </a:solidFill>
              </a:rPr>
              <a:t>uilding</a:t>
            </a:r>
            <a:endParaRPr lang="en-US" sz="2600" b="1" dirty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09354" y="3522169"/>
            <a:ext cx="88521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FFFF00"/>
                </a:solidFill>
              </a:rPr>
              <a:t>V</a:t>
            </a:r>
            <a:r>
              <a:rPr lang="en-US" sz="2600" b="1" dirty="0" smtClean="0">
                <a:solidFill>
                  <a:srgbClr val="FFFF00"/>
                </a:solidFill>
              </a:rPr>
              <a:t>eg</a:t>
            </a:r>
            <a:endParaRPr lang="en-US" sz="2600" b="1" dirty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74E7-1618-2447-8B66-5CCDC975EAC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Solution: Contextual </a:t>
            </a:r>
            <a:r>
              <a:rPr lang="en-US" dirty="0"/>
              <a:t>C</a:t>
            </a:r>
            <a:r>
              <a:rPr lang="en-US" dirty="0" smtClean="0"/>
              <a:t>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893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9832"/>
            <a:ext cx="8229600" cy="1143000"/>
          </a:xfrm>
        </p:spPr>
        <p:txBody>
          <a:bodyPr/>
          <a:lstStyle/>
          <a:p>
            <a:r>
              <a:rPr lang="en-US" dirty="0" smtClean="0"/>
              <a:t>With Regions</a:t>
            </a:r>
            <a:endParaRPr lang="en-US" dirty="0"/>
          </a:p>
        </p:txBody>
      </p:sp>
      <p:pic>
        <p:nvPicPr>
          <p:cNvPr id="4" name="Picture 3" descr="round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86" y="3989011"/>
            <a:ext cx="7639158" cy="2808514"/>
          </a:xfrm>
          <a:prstGeom prst="rect">
            <a:avLst/>
          </a:prstGeom>
        </p:spPr>
      </p:pic>
      <p:pic>
        <p:nvPicPr>
          <p:cNvPr id="5" name="Picture 4" descr="round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6554" y="1151544"/>
            <a:ext cx="7658690" cy="281569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952999" y="3186875"/>
            <a:ext cx="3320143" cy="550554"/>
          </a:xfrm>
          <a:prstGeom prst="roundRect">
            <a:avLst/>
          </a:prstGeom>
          <a:noFill/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952999" y="6072798"/>
            <a:ext cx="3320143" cy="550554"/>
          </a:xfrm>
          <a:prstGeom prst="roundRect">
            <a:avLst/>
          </a:prstGeom>
          <a:noFill/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74E7-1618-2447-8B66-5CCDC975EAC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78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Learned Relationships</a:t>
            </a:r>
            <a:endParaRPr lang="en-US" dirty="0"/>
          </a:p>
        </p:txBody>
      </p:sp>
      <p:pic>
        <p:nvPicPr>
          <p:cNvPr id="11" name="Picture 10" descr="pt_focus_cu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4448" y="1647825"/>
            <a:ext cx="2838450" cy="4143375"/>
          </a:xfrm>
          <a:prstGeom prst="rect">
            <a:avLst/>
          </a:prstGeom>
          <a:ln w="25400">
            <a:solidFill>
              <a:srgbClr val="C00000"/>
            </a:solidFill>
          </a:ln>
        </p:spPr>
      </p:pic>
      <p:grpSp>
        <p:nvGrpSpPr>
          <p:cNvPr id="7" name="Group 28"/>
          <p:cNvGrpSpPr/>
          <p:nvPr/>
        </p:nvGrpSpPr>
        <p:grpSpPr>
          <a:xfrm>
            <a:off x="1361760" y="4019857"/>
            <a:ext cx="1447800" cy="1447800"/>
            <a:chOff x="4800600" y="3962400"/>
            <a:chExt cx="1447800" cy="1447800"/>
          </a:xfrm>
        </p:grpSpPr>
        <p:sp>
          <p:nvSpPr>
            <p:cNvPr id="8" name="Oval 7"/>
            <p:cNvSpPr/>
            <p:nvPr/>
          </p:nvSpPr>
          <p:spPr>
            <a:xfrm>
              <a:off x="4800600" y="3962400"/>
              <a:ext cx="1447800" cy="1447800"/>
            </a:xfrm>
            <a:prstGeom prst="ellipse">
              <a:avLst/>
            </a:prstGeom>
            <a:noFill/>
            <a:ln>
              <a:solidFill>
                <a:srgbClr val="FFC000">
                  <a:alpha val="90000"/>
                </a:srgb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876800" y="4343400"/>
              <a:ext cx="1295400" cy="152400"/>
            </a:xfrm>
            <a:prstGeom prst="ellipse">
              <a:avLst/>
            </a:prstGeom>
            <a:solidFill>
              <a:srgbClr val="FFC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876800" y="4953000"/>
              <a:ext cx="1295400" cy="152400"/>
            </a:xfrm>
            <a:prstGeom prst="ellipse">
              <a:avLst/>
            </a:prstGeom>
            <a:solidFill>
              <a:srgbClr val="FFC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val 11"/>
          <p:cNvSpPr/>
          <p:nvPr/>
        </p:nvSpPr>
        <p:spPr>
          <a:xfrm>
            <a:off x="2067240" y="4726856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trunk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1231" y="3195780"/>
            <a:ext cx="5108473" cy="257209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74E7-1618-2447-8B66-5CCDC975EAC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64448" y="5946591"/>
            <a:ext cx="283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Neighbor contextual feature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84378" y="5946591"/>
            <a:ext cx="472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Learned weights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049435" y="2360706"/>
            <a:ext cx="4870450" cy="973044"/>
            <a:chOff x="4273550" y="2360706"/>
            <a:chExt cx="4870450" cy="973044"/>
          </a:xfrm>
        </p:grpSpPr>
        <p:sp>
          <p:nvSpPr>
            <p:cNvPr id="17" name="Rectangle 16"/>
            <p:cNvSpPr/>
            <p:nvPr/>
          </p:nvSpPr>
          <p:spPr>
            <a:xfrm>
              <a:off x="4796742" y="2835797"/>
              <a:ext cx="18288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point features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1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68541155"/>
                </p:ext>
              </p:extLst>
            </p:nvPr>
          </p:nvGraphicFramePr>
          <p:xfrm>
            <a:off x="4273550" y="2822575"/>
            <a:ext cx="457200" cy="51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61" name="Equation" r:id="rId6" imgW="215900" imgH="241300" progId="Equation.3">
                    <p:embed/>
                  </p:oleObj>
                </mc:Choice>
                <mc:Fallback>
                  <p:oleObj name="Equation" r:id="rId6" imgW="2159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3550" y="2822575"/>
                          <a:ext cx="457200" cy="511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9" name="Group 18"/>
            <p:cNvGrpSpPr/>
            <p:nvPr/>
          </p:nvGrpSpPr>
          <p:grpSpPr>
            <a:xfrm>
              <a:off x="6625542" y="2360706"/>
              <a:ext cx="2518458" cy="433875"/>
              <a:chOff x="6625542" y="2360706"/>
              <a:chExt cx="2518458" cy="433875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6625542" y="2360706"/>
                <a:ext cx="7620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1" dirty="0"/>
                  <a:t>t</a:t>
                </a:r>
                <a:r>
                  <a:rPr lang="en-US" sz="2200" b="1" dirty="0" smtClean="0"/>
                  <a:t>op</a:t>
                </a:r>
                <a:endParaRPr lang="en-US" sz="2200" b="1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387542" y="2363694"/>
                <a:ext cx="7620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1" dirty="0" smtClean="0"/>
                  <a:t>mid</a:t>
                </a:r>
                <a:endParaRPr lang="en-US" sz="2200" b="1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038353" y="2360706"/>
                <a:ext cx="110564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1" dirty="0" smtClean="0"/>
                  <a:t>bottom</a:t>
                </a:r>
                <a:endParaRPr lang="en-US" sz="2200" b="1" dirty="0"/>
              </a:p>
            </p:txBody>
          </p:sp>
        </p:grpSp>
        <p:grpSp>
          <p:nvGrpSpPr>
            <p:cNvPr id="23" name="Group 48"/>
            <p:cNvGrpSpPr/>
            <p:nvPr/>
          </p:nvGrpSpPr>
          <p:grpSpPr>
            <a:xfrm>
              <a:off x="7432548" y="2988198"/>
              <a:ext cx="685800" cy="304801"/>
              <a:chOff x="7001135" y="2218587"/>
              <a:chExt cx="822054" cy="29486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7138144" y="2439728"/>
                <a:ext cx="142489" cy="73717"/>
              </a:xfrm>
              <a:prstGeom prst="rect">
                <a:avLst/>
              </a:prstGeom>
              <a:solidFill>
                <a:srgbClr val="1302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549171" y="2366014"/>
                <a:ext cx="142489" cy="1474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412162" y="2218587"/>
                <a:ext cx="142489" cy="294860"/>
              </a:xfrm>
              <a:prstGeom prst="rect">
                <a:avLst/>
              </a:prstGeom>
              <a:solidFill>
                <a:srgbClr val="682D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7001135" y="2513446"/>
                <a:ext cx="82205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85"/>
            <p:cNvGrpSpPr/>
            <p:nvPr/>
          </p:nvGrpSpPr>
          <p:grpSpPr>
            <a:xfrm>
              <a:off x="8182356" y="2988197"/>
              <a:ext cx="685800" cy="304800"/>
              <a:chOff x="228600" y="6324600"/>
              <a:chExt cx="685800" cy="30480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800100" y="6324600"/>
                <a:ext cx="1143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grpSp>
            <p:nvGrpSpPr>
              <p:cNvPr id="31" name="Group 48"/>
              <p:cNvGrpSpPr/>
              <p:nvPr/>
            </p:nvGrpSpPr>
            <p:grpSpPr>
              <a:xfrm>
                <a:off x="228600" y="6476997"/>
                <a:ext cx="685800" cy="152396"/>
                <a:chOff x="7001135" y="2366020"/>
                <a:chExt cx="822054" cy="147426"/>
              </a:xfrm>
            </p:grpSpPr>
            <p:sp>
              <p:nvSpPr>
                <p:cNvPr id="32" name="Rectangle 31"/>
                <p:cNvSpPr/>
                <p:nvPr/>
              </p:nvSpPr>
              <p:spPr>
                <a:xfrm>
                  <a:off x="7412162" y="2366020"/>
                  <a:ext cx="142489" cy="147421"/>
                </a:xfrm>
                <a:prstGeom prst="rect">
                  <a:avLst/>
                </a:prstGeom>
                <a:solidFill>
                  <a:srgbClr val="682D0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7001135" y="2513446"/>
                  <a:ext cx="82205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4" name="Group 48"/>
            <p:cNvGrpSpPr/>
            <p:nvPr/>
          </p:nvGrpSpPr>
          <p:grpSpPr>
            <a:xfrm>
              <a:off x="6682740" y="3064397"/>
              <a:ext cx="685800" cy="228600"/>
              <a:chOff x="7001135" y="2292302"/>
              <a:chExt cx="822054" cy="221144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7275154" y="2292302"/>
                <a:ext cx="137009" cy="221144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7412162" y="2366017"/>
                <a:ext cx="158929" cy="147429"/>
              </a:xfrm>
              <a:prstGeom prst="rect">
                <a:avLst/>
              </a:prstGeom>
              <a:solidFill>
                <a:srgbClr val="682D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7001135" y="2513446"/>
                <a:ext cx="82205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Rectangle 13"/>
            <p:cNvSpPr/>
            <p:nvPr/>
          </p:nvSpPr>
          <p:spPr>
            <a:xfrm>
              <a:off x="6624828" y="2835797"/>
              <a:ext cx="762000" cy="4572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86828" y="2835797"/>
              <a:ext cx="762000" cy="4572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148828" y="2835797"/>
              <a:ext cx="762000" cy="4572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9" name="Rounded Rectangle 38"/>
          <p:cNvSpPr/>
          <p:nvPr/>
        </p:nvSpPr>
        <p:spPr>
          <a:xfrm>
            <a:off x="6260352" y="4273176"/>
            <a:ext cx="502920" cy="1494702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786584" y="3526118"/>
            <a:ext cx="1499616" cy="24204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736354" y="3746434"/>
            <a:ext cx="1494116" cy="22001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632824" y="3348691"/>
            <a:ext cx="825801" cy="5360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07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Learned Relationships</a:t>
            </a:r>
            <a:endParaRPr lang="en-US" dirty="0"/>
          </a:p>
        </p:txBody>
      </p:sp>
      <p:pic>
        <p:nvPicPr>
          <p:cNvPr id="11" name="Picture 10" descr="pt_focus_cu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4448" y="1647825"/>
            <a:ext cx="2838450" cy="4143375"/>
          </a:xfrm>
          <a:prstGeom prst="rect">
            <a:avLst/>
          </a:prstGeom>
          <a:ln w="25400">
            <a:solidFill>
              <a:srgbClr val="C00000"/>
            </a:solidFill>
          </a:ln>
        </p:spPr>
      </p:pic>
      <p:grpSp>
        <p:nvGrpSpPr>
          <p:cNvPr id="7" name="Group 28"/>
          <p:cNvGrpSpPr/>
          <p:nvPr/>
        </p:nvGrpSpPr>
        <p:grpSpPr>
          <a:xfrm>
            <a:off x="1361760" y="4019857"/>
            <a:ext cx="1447800" cy="1447800"/>
            <a:chOff x="4800600" y="3962400"/>
            <a:chExt cx="1447800" cy="1447800"/>
          </a:xfrm>
        </p:grpSpPr>
        <p:sp>
          <p:nvSpPr>
            <p:cNvPr id="8" name="Oval 7"/>
            <p:cNvSpPr/>
            <p:nvPr/>
          </p:nvSpPr>
          <p:spPr>
            <a:xfrm>
              <a:off x="4800600" y="3962400"/>
              <a:ext cx="1447800" cy="1447800"/>
            </a:xfrm>
            <a:prstGeom prst="ellipse">
              <a:avLst/>
            </a:prstGeom>
            <a:noFill/>
            <a:ln>
              <a:solidFill>
                <a:srgbClr val="FFC000">
                  <a:alpha val="90000"/>
                </a:srgb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876800" y="4343400"/>
              <a:ext cx="1295400" cy="152400"/>
            </a:xfrm>
            <a:prstGeom prst="ellipse">
              <a:avLst/>
            </a:prstGeom>
            <a:solidFill>
              <a:srgbClr val="FFC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876800" y="4953000"/>
              <a:ext cx="1295400" cy="152400"/>
            </a:xfrm>
            <a:prstGeom prst="ellipse">
              <a:avLst/>
            </a:prstGeom>
            <a:solidFill>
              <a:srgbClr val="FFC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val 11"/>
          <p:cNvSpPr/>
          <p:nvPr/>
        </p:nvSpPr>
        <p:spPr>
          <a:xfrm>
            <a:off x="2067240" y="4726856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trunk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1231" y="3195780"/>
            <a:ext cx="5108473" cy="257209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74E7-1618-2447-8B66-5CCDC975EAC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64448" y="5946591"/>
            <a:ext cx="283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Neighbor contextual feature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84378" y="5946591"/>
            <a:ext cx="472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Learned weights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049435" y="2360706"/>
            <a:ext cx="4870450" cy="973044"/>
            <a:chOff x="4273550" y="2360706"/>
            <a:chExt cx="4870450" cy="973044"/>
          </a:xfrm>
        </p:grpSpPr>
        <p:sp>
          <p:nvSpPr>
            <p:cNvPr id="17" name="Rectangle 16"/>
            <p:cNvSpPr/>
            <p:nvPr/>
          </p:nvSpPr>
          <p:spPr>
            <a:xfrm>
              <a:off x="4796742" y="2835797"/>
              <a:ext cx="18288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point features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1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4987465"/>
                </p:ext>
              </p:extLst>
            </p:nvPr>
          </p:nvGraphicFramePr>
          <p:xfrm>
            <a:off x="4273550" y="2822575"/>
            <a:ext cx="457200" cy="51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804" name="Equation" r:id="rId6" imgW="215900" imgH="241300" progId="Equation.3">
                    <p:embed/>
                  </p:oleObj>
                </mc:Choice>
                <mc:Fallback>
                  <p:oleObj name="Equation" r:id="rId6" imgW="2159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3550" y="2822575"/>
                          <a:ext cx="457200" cy="511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9" name="Group 18"/>
            <p:cNvGrpSpPr/>
            <p:nvPr/>
          </p:nvGrpSpPr>
          <p:grpSpPr>
            <a:xfrm>
              <a:off x="6625542" y="2360706"/>
              <a:ext cx="2518458" cy="433875"/>
              <a:chOff x="6625542" y="2360706"/>
              <a:chExt cx="2518458" cy="433875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6625542" y="2360706"/>
                <a:ext cx="7620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1" dirty="0"/>
                  <a:t>t</a:t>
                </a:r>
                <a:r>
                  <a:rPr lang="en-US" sz="2200" b="1" dirty="0" smtClean="0"/>
                  <a:t>op</a:t>
                </a:r>
                <a:endParaRPr lang="en-US" sz="2200" b="1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387542" y="2363694"/>
                <a:ext cx="7620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1" dirty="0" smtClean="0"/>
                  <a:t>mid</a:t>
                </a:r>
                <a:endParaRPr lang="en-US" sz="2200" b="1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038353" y="2360706"/>
                <a:ext cx="110564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1" dirty="0" smtClean="0"/>
                  <a:t>bottom</a:t>
                </a:r>
                <a:endParaRPr lang="en-US" sz="2200" b="1" dirty="0"/>
              </a:p>
            </p:txBody>
          </p:sp>
        </p:grpSp>
        <p:grpSp>
          <p:nvGrpSpPr>
            <p:cNvPr id="23" name="Group 48"/>
            <p:cNvGrpSpPr/>
            <p:nvPr/>
          </p:nvGrpSpPr>
          <p:grpSpPr>
            <a:xfrm>
              <a:off x="7432548" y="2988198"/>
              <a:ext cx="685800" cy="304801"/>
              <a:chOff x="7001135" y="2218587"/>
              <a:chExt cx="822054" cy="29486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7138144" y="2439728"/>
                <a:ext cx="142489" cy="73717"/>
              </a:xfrm>
              <a:prstGeom prst="rect">
                <a:avLst/>
              </a:prstGeom>
              <a:solidFill>
                <a:srgbClr val="1302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549171" y="2366014"/>
                <a:ext cx="142489" cy="1474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412162" y="2218587"/>
                <a:ext cx="142489" cy="294860"/>
              </a:xfrm>
              <a:prstGeom prst="rect">
                <a:avLst/>
              </a:prstGeom>
              <a:solidFill>
                <a:srgbClr val="682D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7001135" y="2513446"/>
                <a:ext cx="82205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85"/>
            <p:cNvGrpSpPr/>
            <p:nvPr/>
          </p:nvGrpSpPr>
          <p:grpSpPr>
            <a:xfrm>
              <a:off x="8182356" y="2988197"/>
              <a:ext cx="685800" cy="304800"/>
              <a:chOff x="228600" y="6324600"/>
              <a:chExt cx="685800" cy="30480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800100" y="6324600"/>
                <a:ext cx="1143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grpSp>
            <p:nvGrpSpPr>
              <p:cNvPr id="31" name="Group 48"/>
              <p:cNvGrpSpPr/>
              <p:nvPr/>
            </p:nvGrpSpPr>
            <p:grpSpPr>
              <a:xfrm>
                <a:off x="228600" y="6476997"/>
                <a:ext cx="685800" cy="152396"/>
                <a:chOff x="7001135" y="2366020"/>
                <a:chExt cx="822054" cy="147426"/>
              </a:xfrm>
            </p:grpSpPr>
            <p:sp>
              <p:nvSpPr>
                <p:cNvPr id="32" name="Rectangle 31"/>
                <p:cNvSpPr/>
                <p:nvPr/>
              </p:nvSpPr>
              <p:spPr>
                <a:xfrm>
                  <a:off x="7412162" y="2366020"/>
                  <a:ext cx="142489" cy="147421"/>
                </a:xfrm>
                <a:prstGeom prst="rect">
                  <a:avLst/>
                </a:prstGeom>
                <a:solidFill>
                  <a:srgbClr val="682D0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7001135" y="2513446"/>
                  <a:ext cx="82205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4" name="Group 48"/>
            <p:cNvGrpSpPr/>
            <p:nvPr/>
          </p:nvGrpSpPr>
          <p:grpSpPr>
            <a:xfrm>
              <a:off x="6682740" y="3064397"/>
              <a:ext cx="685800" cy="228600"/>
              <a:chOff x="7001135" y="2292302"/>
              <a:chExt cx="822054" cy="221144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7275154" y="2292302"/>
                <a:ext cx="137009" cy="221144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7412162" y="2366017"/>
                <a:ext cx="158929" cy="147429"/>
              </a:xfrm>
              <a:prstGeom prst="rect">
                <a:avLst/>
              </a:prstGeom>
              <a:solidFill>
                <a:srgbClr val="682D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7001135" y="2513446"/>
                <a:ext cx="82205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Rectangle 13"/>
            <p:cNvSpPr/>
            <p:nvPr/>
          </p:nvSpPr>
          <p:spPr>
            <a:xfrm>
              <a:off x="6624828" y="2835797"/>
              <a:ext cx="762000" cy="4572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86828" y="2835797"/>
              <a:ext cx="762000" cy="4572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148828" y="2835797"/>
              <a:ext cx="762000" cy="4572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9" name="Rounded Rectangle 38"/>
          <p:cNvSpPr/>
          <p:nvPr/>
        </p:nvSpPr>
        <p:spPr>
          <a:xfrm>
            <a:off x="6260352" y="4273176"/>
            <a:ext cx="502920" cy="1494702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96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3 large-scale </a:t>
            </a:r>
            <a:r>
              <a:rPr lang="en-US" dirty="0"/>
              <a:t>d</a:t>
            </a:r>
            <a:r>
              <a:rPr lang="en-US" dirty="0" smtClean="0"/>
              <a:t>atasets</a:t>
            </a:r>
          </a:p>
          <a:p>
            <a:pPr lvl="1"/>
            <a:r>
              <a:rPr lang="en-US" dirty="0" smtClean="0"/>
              <a:t>CMU (26M), Moscow State (10M), Univ. Wash (10M)</a:t>
            </a:r>
            <a:endParaRPr lang="en-US" dirty="0"/>
          </a:p>
          <a:p>
            <a:r>
              <a:rPr lang="en-US" dirty="0" smtClean="0"/>
              <a:t>Multiple classes (4 to 8)  </a:t>
            </a:r>
          </a:p>
          <a:p>
            <a:pPr lvl="1"/>
            <a:r>
              <a:rPr lang="en-US" dirty="0" smtClean="0"/>
              <a:t>car</a:t>
            </a:r>
            <a:r>
              <a:rPr lang="en-US" dirty="0"/>
              <a:t>, building, veg, wire, </a:t>
            </a:r>
            <a:r>
              <a:rPr lang="en-US" dirty="0" smtClean="0"/>
              <a:t>fence, people, trunk, pole, ground, street sign</a:t>
            </a:r>
          </a:p>
          <a:p>
            <a:r>
              <a:rPr lang="en-US" dirty="0" smtClean="0"/>
              <a:t>Different </a:t>
            </a:r>
            <a:r>
              <a:rPr lang="en-US" dirty="0"/>
              <a:t>s</a:t>
            </a:r>
            <a:r>
              <a:rPr lang="en-US" dirty="0" smtClean="0"/>
              <a:t>ensors</a:t>
            </a:r>
          </a:p>
          <a:p>
            <a:pPr lvl="1"/>
            <a:r>
              <a:rPr lang="en-US" dirty="0"/>
              <a:t>SICK (ground</a:t>
            </a:r>
            <a:r>
              <a:rPr lang="en-US" dirty="0" smtClean="0"/>
              <a:t>), ALTM </a:t>
            </a:r>
            <a:r>
              <a:rPr lang="en-US" dirty="0"/>
              <a:t>2050</a:t>
            </a:r>
            <a:r>
              <a:rPr lang="en-US" dirty="0" smtClean="0"/>
              <a:t> (aerial</a:t>
            </a:r>
            <a:r>
              <a:rPr lang="en-US" dirty="0"/>
              <a:t>), </a:t>
            </a:r>
            <a:r>
              <a:rPr lang="en-US" dirty="0" err="1"/>
              <a:t>Velodyne</a:t>
            </a:r>
            <a:r>
              <a:rPr lang="en-US" dirty="0"/>
              <a:t> (ground)</a:t>
            </a:r>
          </a:p>
          <a:p>
            <a:r>
              <a:rPr lang="en-US" dirty="0" smtClean="0"/>
              <a:t>Comparisons</a:t>
            </a:r>
          </a:p>
          <a:p>
            <a:pPr lvl="1"/>
            <a:r>
              <a:rPr lang="en-US" dirty="0" smtClean="0"/>
              <a:t>Graphical models, exemplar based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74E7-1618-2447-8B66-5CCDC975EAC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93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Quantitative Results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160670336"/>
              </p:ext>
            </p:extLst>
          </p:nvPr>
        </p:nvGraphicFramePr>
        <p:xfrm>
          <a:off x="0" y="1269999"/>
          <a:ext cx="9144000" cy="48002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74E7-1618-2447-8B66-5CCDC975EAC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860607" y="6001866"/>
            <a:ext cx="4040188" cy="3461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dirty="0" smtClean="0"/>
              <a:t>[1] Munoz CVPR 2009</a:t>
            </a:r>
            <a:endParaRPr lang="en-US" sz="2000" b="0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3738277" y="5965636"/>
            <a:ext cx="3173507" cy="38235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dirty="0" smtClean="0"/>
              <a:t>[2] </a:t>
            </a:r>
            <a:r>
              <a:rPr lang="en-US" sz="2000" b="0" dirty="0" err="1" smtClean="0"/>
              <a:t>Shapovalov</a:t>
            </a:r>
            <a:r>
              <a:rPr lang="en-US" sz="2000" b="0" dirty="0" smtClean="0"/>
              <a:t> PCV 2010</a:t>
            </a:r>
            <a:endParaRPr lang="en-US" sz="2000" b="0" dirty="0"/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7111994" y="5965635"/>
            <a:ext cx="2516093" cy="38235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dirty="0" smtClean="0"/>
              <a:t>[3] Lai</a:t>
            </a:r>
            <a:r>
              <a:rPr lang="en-US" sz="2000" b="0" dirty="0"/>
              <a:t> </a:t>
            </a:r>
            <a:r>
              <a:rPr lang="en-US" sz="2000" b="0" dirty="0" smtClean="0"/>
              <a:t>RSS 2010 *</a:t>
            </a:r>
            <a:endParaRPr lang="en-US" sz="2000" b="0" dirty="0"/>
          </a:p>
        </p:txBody>
      </p:sp>
      <p:sp>
        <p:nvSpPr>
          <p:cNvPr id="3" name="TextBox 2"/>
          <p:cNvSpPr txBox="1"/>
          <p:nvPr/>
        </p:nvSpPr>
        <p:spPr>
          <a:xfrm>
            <a:off x="860607" y="6409765"/>
            <a:ext cx="752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Use additional semi-supervised data </a:t>
            </a:r>
            <a:r>
              <a:rPr lang="en-US" smtClean="0"/>
              <a:t>not leveraged </a:t>
            </a:r>
            <a:r>
              <a:rPr lang="en-US" dirty="0" smtClean="0"/>
              <a:t>by other methods.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940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CMU Dataset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47095"/>
            <a:ext cx="4497388" cy="639762"/>
          </a:xfrm>
        </p:spPr>
        <p:txBody>
          <a:bodyPr/>
          <a:lstStyle/>
          <a:p>
            <a:pPr algn="ctr"/>
            <a:r>
              <a:rPr lang="en-US" dirty="0" smtClean="0"/>
              <a:t>Ours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47095"/>
            <a:ext cx="4498975" cy="63976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Max Margin CRF [1]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74E7-1618-2447-8B66-5CCDC975EAC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155110"/>
            <a:ext cx="310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[1] Munoz, et. </a:t>
            </a:r>
            <a:r>
              <a:rPr lang="en-US" dirty="0"/>
              <a:t>a</a:t>
            </a:r>
            <a:r>
              <a:rPr lang="en-US" dirty="0" smtClean="0"/>
              <a:t>l. </a:t>
            </a:r>
            <a:r>
              <a:rPr lang="en-US" dirty="0"/>
              <a:t>CVPR </a:t>
            </a:r>
            <a:r>
              <a:rPr lang="en-US" dirty="0" smtClean="0"/>
              <a:t>2009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185647" y="3556000"/>
            <a:ext cx="1733177" cy="298824"/>
          </a:xfrm>
          <a:prstGeom prst="roundRect">
            <a:avLst/>
          </a:prstGeom>
          <a:noFill/>
          <a:ln w="34925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241176" y="3648634"/>
            <a:ext cx="1733177" cy="298824"/>
          </a:xfrm>
          <a:prstGeom prst="roundRect">
            <a:avLst/>
          </a:prstGeom>
          <a:noFill/>
          <a:ln w="34925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03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81908"/>
            <a:ext cx="4497388" cy="639762"/>
          </a:xfrm>
        </p:spPr>
        <p:txBody>
          <a:bodyPr/>
          <a:lstStyle/>
          <a:p>
            <a:pPr algn="ctr"/>
            <a:r>
              <a:rPr lang="en-US" dirty="0" smtClean="0"/>
              <a:t>Ours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81908"/>
            <a:ext cx="4497387" cy="639762"/>
          </a:xfrm>
        </p:spPr>
        <p:txBody>
          <a:bodyPr/>
          <a:lstStyle/>
          <a:p>
            <a:pPr algn="ctr"/>
            <a:r>
              <a:rPr lang="en-US" dirty="0" smtClean="0"/>
              <a:t>Max Margin CRF [1]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74E7-1618-2447-8B66-5CCDC975EAC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CMU Dataset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155110"/>
            <a:ext cx="310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[1] Munoz, et. </a:t>
            </a:r>
            <a:r>
              <a:rPr lang="en-US" dirty="0"/>
              <a:t>a</a:t>
            </a:r>
            <a:r>
              <a:rPr lang="en-US" dirty="0" smtClean="0"/>
              <a:t>l. </a:t>
            </a:r>
            <a:r>
              <a:rPr lang="en-US" dirty="0"/>
              <a:t>CVPR </a:t>
            </a:r>
            <a:r>
              <a:rPr lang="en-US" dirty="0" smtClean="0"/>
              <a:t>2009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605059" y="5259294"/>
            <a:ext cx="493059" cy="478118"/>
          </a:xfrm>
          <a:prstGeom prst="roundRect">
            <a:avLst/>
          </a:prstGeom>
          <a:noFill/>
          <a:ln w="34925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976283" y="5259294"/>
            <a:ext cx="493059" cy="478118"/>
          </a:xfrm>
          <a:prstGeom prst="roundRect">
            <a:avLst/>
          </a:prstGeom>
          <a:noFill/>
          <a:ln w="34925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945530" y="2811929"/>
            <a:ext cx="2764118" cy="325718"/>
          </a:xfrm>
          <a:prstGeom prst="roundRect">
            <a:avLst/>
          </a:prstGeom>
          <a:noFill/>
          <a:ln w="34925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98824" y="2796988"/>
            <a:ext cx="2764118" cy="325718"/>
          </a:xfrm>
          <a:prstGeom prst="roundRect">
            <a:avLst/>
          </a:prstGeom>
          <a:noFill/>
          <a:ln w="34925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71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21348"/>
            <a:ext cx="4497388" cy="639762"/>
          </a:xfrm>
        </p:spPr>
        <p:txBody>
          <a:bodyPr/>
          <a:lstStyle/>
          <a:p>
            <a:pPr algn="ctr"/>
            <a:r>
              <a:rPr lang="en-US" dirty="0" smtClean="0"/>
              <a:t>Ours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4" y="1221348"/>
            <a:ext cx="4498975" cy="639762"/>
          </a:xfrm>
        </p:spPr>
        <p:txBody>
          <a:bodyPr/>
          <a:lstStyle/>
          <a:p>
            <a:pPr algn="ctr"/>
            <a:r>
              <a:rPr lang="en-US" dirty="0" smtClean="0"/>
              <a:t>Max Margin CRF [1]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74E7-1618-2447-8B66-5CCDC975EAC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CMU Dataset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155110"/>
            <a:ext cx="310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[1] Munoz, et. </a:t>
            </a:r>
            <a:r>
              <a:rPr lang="en-US" dirty="0"/>
              <a:t>a</a:t>
            </a:r>
            <a:r>
              <a:rPr lang="en-US" dirty="0" smtClean="0"/>
              <a:t>l. </a:t>
            </a:r>
            <a:r>
              <a:rPr lang="en-US" dirty="0"/>
              <a:t>CVPR </a:t>
            </a:r>
            <a:r>
              <a:rPr lang="en-US" dirty="0" smtClean="0"/>
              <a:t>2009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023225" y="3421528"/>
            <a:ext cx="493059" cy="1763059"/>
          </a:xfrm>
          <a:prstGeom prst="roundRect">
            <a:avLst/>
          </a:prstGeom>
          <a:noFill/>
          <a:ln w="34925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19743" y="3421528"/>
            <a:ext cx="493059" cy="1763059"/>
          </a:xfrm>
          <a:prstGeom prst="roundRect">
            <a:avLst/>
          </a:prstGeom>
          <a:noFill/>
          <a:ln w="34925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8544857" y="3795061"/>
            <a:ext cx="493059" cy="1195292"/>
          </a:xfrm>
          <a:prstGeom prst="roundRect">
            <a:avLst/>
          </a:prstGeom>
          <a:noFill/>
          <a:ln w="34925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886198" y="3795061"/>
            <a:ext cx="493059" cy="1195292"/>
          </a:xfrm>
          <a:prstGeom prst="roundRect">
            <a:avLst/>
          </a:prstGeom>
          <a:noFill/>
          <a:ln w="34925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0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Moscow </a:t>
            </a:r>
            <a:r>
              <a:rPr lang="en-US" dirty="0" smtClean="0"/>
              <a:t>State Dataset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15232"/>
            <a:ext cx="4497388" cy="639762"/>
          </a:xfrm>
        </p:spPr>
        <p:txBody>
          <a:bodyPr/>
          <a:lstStyle/>
          <a:p>
            <a:pPr algn="ctr"/>
            <a:r>
              <a:rPr lang="en-US" dirty="0" smtClean="0"/>
              <a:t>Ours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15232"/>
            <a:ext cx="4498975" cy="639762"/>
          </a:xfrm>
        </p:spPr>
        <p:txBody>
          <a:bodyPr/>
          <a:lstStyle/>
          <a:p>
            <a:pPr algn="ctr"/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74E7-1618-2447-8B66-5CCDC975EAC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50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Simple and fast approach for scene labeling</a:t>
            </a:r>
          </a:p>
          <a:p>
            <a:pPr lvl="1"/>
            <a:r>
              <a:rPr lang="en-US" dirty="0" smtClean="0"/>
              <a:t>No graphical model</a:t>
            </a:r>
          </a:p>
          <a:p>
            <a:pPr lvl="1"/>
            <a:r>
              <a:rPr lang="en-US" dirty="0" smtClean="0"/>
              <a:t>Labeling via 5x logistic regression predictions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Support flexible contextual features</a:t>
            </a:r>
          </a:p>
          <a:p>
            <a:pPr lvl="1"/>
            <a:r>
              <a:rPr lang="en-US" dirty="0" smtClean="0"/>
              <a:t>Learning rich relationships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74E7-1618-2447-8B66-5CCDC975EACB}" type="slidenum">
              <a:rPr lang="en-US" smtClean="0"/>
              <a:pPr/>
              <a:t>39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617692" y="3189066"/>
            <a:ext cx="4069975" cy="1158816"/>
            <a:chOff x="711198" y="2241177"/>
            <a:chExt cx="4069975" cy="1158816"/>
          </a:xfrm>
        </p:grpSpPr>
        <p:sp>
          <p:nvSpPr>
            <p:cNvPr id="6" name="Rounded Rectangle 5"/>
            <p:cNvSpPr/>
            <p:nvPr/>
          </p:nvSpPr>
          <p:spPr>
            <a:xfrm>
              <a:off x="711198" y="2749176"/>
              <a:ext cx="872564" cy="65081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C0</a:t>
              </a:r>
              <a:endParaRPr lang="en-US" sz="2800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342774" y="2749176"/>
              <a:ext cx="884518" cy="65081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C1</a:t>
              </a:r>
              <a:endParaRPr lang="en-US" sz="2800" dirty="0"/>
            </a:p>
          </p:txBody>
        </p:sp>
        <p:cxnSp>
          <p:nvCxnSpPr>
            <p:cNvPr id="8" name="Straight Arrow Connector 7"/>
            <p:cNvCxnSpPr>
              <a:stCxn id="6" idx="3"/>
              <a:endCxn id="7" idx="1"/>
            </p:cNvCxnSpPr>
            <p:nvPr/>
          </p:nvCxnSpPr>
          <p:spPr>
            <a:xfrm>
              <a:off x="1583762" y="3074585"/>
              <a:ext cx="7590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3929526" y="2749176"/>
              <a:ext cx="851647" cy="65081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C2</a:t>
              </a:r>
              <a:endParaRPr lang="en-US" sz="2800" dirty="0"/>
            </a:p>
          </p:txBody>
        </p:sp>
        <p:cxnSp>
          <p:nvCxnSpPr>
            <p:cNvPr id="10" name="Straight Arrow Connector 9"/>
            <p:cNvCxnSpPr>
              <a:stCxn id="7" idx="3"/>
              <a:endCxn id="9" idx="1"/>
            </p:cNvCxnSpPr>
            <p:nvPr/>
          </p:nvCxnSpPr>
          <p:spPr>
            <a:xfrm>
              <a:off x="3227292" y="3074585"/>
              <a:ext cx="70223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329766" y="2241177"/>
              <a:ext cx="131482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 smtClean="0"/>
                <a:t>context</a:t>
              </a:r>
              <a:endParaRPr lang="en-US" sz="26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61325" y="2244167"/>
              <a:ext cx="131482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 smtClean="0">
                  <a:solidFill>
                    <a:srgbClr val="000000"/>
                  </a:solidFill>
                </a:rPr>
                <a:t>context</a:t>
              </a:r>
              <a:endParaRPr lang="en-US" sz="2600" dirty="0">
                <a:solidFill>
                  <a:srgbClr val="000000"/>
                </a:solidFill>
              </a:endParaRPr>
            </a:p>
          </p:txBody>
        </p:sp>
      </p:grpSp>
      <p:pic>
        <p:nvPicPr>
          <p:cNvPr id="20" name="Picture 19" descr="context_illustra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584" y="5284955"/>
            <a:ext cx="2778175" cy="143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142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2136" y="1470379"/>
            <a:ext cx="3131863" cy="538762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Intractable inference</a:t>
            </a:r>
          </a:p>
          <a:p>
            <a:endParaRPr lang="en-US" sz="2800" b="1" dirty="0">
              <a:solidFill>
                <a:srgbClr val="D9D9D9"/>
              </a:solidFill>
            </a:endParaRPr>
          </a:p>
          <a:p>
            <a:endParaRPr lang="en-US" sz="2800" dirty="0" smtClean="0">
              <a:solidFill>
                <a:srgbClr val="D9D9D9"/>
              </a:solidFill>
            </a:endParaRPr>
          </a:p>
          <a:p>
            <a:r>
              <a:rPr lang="en-US" sz="2800" dirty="0" smtClean="0">
                <a:solidFill>
                  <a:srgbClr val="D9D9D9"/>
                </a:solidFill>
              </a:rPr>
              <a:t>Difficult to train</a:t>
            </a:r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>
                <a:solidFill>
                  <a:srgbClr val="D9D9D9"/>
                </a:solidFill>
              </a:rPr>
              <a:t>Limited success</a:t>
            </a:r>
            <a:endParaRPr lang="en-US" sz="2800" dirty="0">
              <a:solidFill>
                <a:srgbClr val="D9D9D9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993" y="1132335"/>
            <a:ext cx="5947144" cy="5428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74E7-1618-2447-8B66-5CCDC975EAC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33061" y="1084316"/>
            <a:ext cx="297907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Graphical models</a:t>
            </a:r>
            <a:endParaRPr lang="en-US" sz="2200" dirty="0"/>
          </a:p>
        </p:txBody>
      </p:sp>
      <p:sp>
        <p:nvSpPr>
          <p:cNvPr id="13" name="TextBox 12"/>
          <p:cNvSpPr txBox="1"/>
          <p:nvPr/>
        </p:nvSpPr>
        <p:spPr>
          <a:xfrm>
            <a:off x="1592800" y="6488668"/>
            <a:ext cx="426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 from </a:t>
            </a:r>
            <a:r>
              <a:rPr lang="en-US" dirty="0" err="1" smtClean="0"/>
              <a:t>Anguelov</a:t>
            </a:r>
            <a:r>
              <a:rPr lang="en-US" dirty="0" smtClean="0"/>
              <a:t>, et al. CVPR 2005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3503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Classical Approach: Graphical </a:t>
            </a:r>
            <a:r>
              <a:rPr lang="en-US" dirty="0"/>
              <a:t>M</a:t>
            </a:r>
            <a:r>
              <a:rPr lang="en-US" dirty="0" smtClean="0"/>
              <a:t>odels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254508" y="5476229"/>
            <a:ext cx="2880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D9D9D9"/>
                </a:solidFill>
              </a:rPr>
              <a:t>Anguelov</a:t>
            </a:r>
            <a:r>
              <a:rPr lang="en-US" dirty="0">
                <a:solidFill>
                  <a:srgbClr val="D9D9D9"/>
                </a:solidFill>
              </a:rPr>
              <a:t>, et al. CVPR </a:t>
            </a:r>
            <a:r>
              <a:rPr lang="en-US" dirty="0" smtClean="0">
                <a:solidFill>
                  <a:srgbClr val="D9D9D9"/>
                </a:solidFill>
              </a:rPr>
              <a:t>2005</a:t>
            </a:r>
          </a:p>
          <a:p>
            <a:r>
              <a:rPr lang="en-US" dirty="0" err="1">
                <a:solidFill>
                  <a:srgbClr val="D9D9D9"/>
                </a:solidFill>
              </a:rPr>
              <a:t>Triebel</a:t>
            </a:r>
            <a:r>
              <a:rPr lang="en-US" dirty="0">
                <a:solidFill>
                  <a:srgbClr val="D9D9D9"/>
                </a:solidFill>
              </a:rPr>
              <a:t>, et. al. IJCAI 2007 </a:t>
            </a:r>
          </a:p>
          <a:p>
            <a:r>
              <a:rPr lang="en-US" dirty="0">
                <a:solidFill>
                  <a:srgbClr val="D9D9D9"/>
                </a:solidFill>
              </a:rPr>
              <a:t>Munoz, et al. CVPR </a:t>
            </a:r>
            <a:r>
              <a:rPr lang="en-US" dirty="0" smtClean="0">
                <a:solidFill>
                  <a:srgbClr val="D9D9D9"/>
                </a:solidFill>
              </a:rPr>
              <a:t>2009</a:t>
            </a:r>
            <a:endParaRPr lang="en-US" dirty="0">
              <a:solidFill>
                <a:srgbClr val="D9D9D9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54508" y="3989866"/>
            <a:ext cx="2880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Kulesza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NIPS 2007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Wainwright JMLR 2006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Finley &amp;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Joachims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ICML 2008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54508" y="2507698"/>
            <a:ext cx="2880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Belief propagation</a:t>
            </a:r>
          </a:p>
          <a:p>
            <a:r>
              <a:rPr lang="en-US" dirty="0" smtClean="0"/>
              <a:t>Mean field</a:t>
            </a:r>
          </a:p>
          <a:p>
            <a:r>
              <a:rPr lang="en-US" dirty="0" smtClean="0"/>
              <a:t>MCMC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40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 And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</a:p>
          <a:p>
            <a:pPr lvl="1"/>
            <a:r>
              <a:rPr lang="en-US" dirty="0" smtClean="0"/>
              <a:t>US Army Research Laboratory, Collaborative Technology Alliance</a:t>
            </a:r>
          </a:p>
          <a:p>
            <a:pPr lvl="1"/>
            <a:r>
              <a:rPr lang="en-US" dirty="0" smtClean="0"/>
              <a:t>QinetiQ </a:t>
            </a:r>
            <a:r>
              <a:rPr lang="en-US" dirty="0"/>
              <a:t>North </a:t>
            </a:r>
            <a:r>
              <a:rPr lang="en-US" dirty="0" smtClean="0"/>
              <a:t>America Robotics Fellowship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74E7-1618-2447-8B66-5CCDC975EAC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22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2136" y="1470379"/>
            <a:ext cx="3131863" cy="5387621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D9D9D9"/>
                </a:solidFill>
              </a:rPr>
              <a:t>Intractable inference</a:t>
            </a:r>
          </a:p>
          <a:p>
            <a:endParaRPr lang="en-US" sz="2800" b="1" dirty="0">
              <a:solidFill>
                <a:srgbClr val="D9D9D9"/>
              </a:solidFill>
            </a:endParaRPr>
          </a:p>
          <a:p>
            <a:endParaRPr lang="en-US" sz="2800" dirty="0" smtClean="0">
              <a:solidFill>
                <a:srgbClr val="D9D9D9"/>
              </a:solidFill>
            </a:endParaRPr>
          </a:p>
          <a:p>
            <a:r>
              <a:rPr lang="en-US" sz="2800" dirty="0" smtClean="0"/>
              <a:t>Difficult to train</a:t>
            </a:r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Limited success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993" y="1132335"/>
            <a:ext cx="5947144" cy="5428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74E7-1618-2447-8B66-5CCDC975EAC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33061" y="1084316"/>
            <a:ext cx="297907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Graphical models</a:t>
            </a:r>
            <a:endParaRPr lang="en-US" sz="2200" dirty="0"/>
          </a:p>
        </p:txBody>
      </p:sp>
      <p:sp>
        <p:nvSpPr>
          <p:cNvPr id="13" name="TextBox 12"/>
          <p:cNvSpPr txBox="1"/>
          <p:nvPr/>
        </p:nvSpPr>
        <p:spPr>
          <a:xfrm>
            <a:off x="1592800" y="6488668"/>
            <a:ext cx="426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 from </a:t>
            </a:r>
            <a:r>
              <a:rPr lang="en-US" dirty="0" err="1" smtClean="0"/>
              <a:t>Anguelov</a:t>
            </a:r>
            <a:r>
              <a:rPr lang="en-US" dirty="0" smtClean="0"/>
              <a:t>, et al. CVPR 2005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3503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Classical Approach: Graphical </a:t>
            </a:r>
            <a:r>
              <a:rPr lang="en-US" dirty="0"/>
              <a:t>M</a:t>
            </a:r>
            <a:r>
              <a:rPr lang="en-US" dirty="0" smtClean="0"/>
              <a:t>odels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254508" y="5476229"/>
            <a:ext cx="2880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Anguelov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, et al. CVPR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2005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Triebel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, et. al. IJCAI 2007 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Munoz, et al. CVPR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2009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54508" y="3989866"/>
            <a:ext cx="2880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Kulesza</a:t>
            </a:r>
            <a:r>
              <a:rPr lang="en-US" dirty="0"/>
              <a:t> NIPS 2007</a:t>
            </a:r>
          </a:p>
          <a:p>
            <a:r>
              <a:rPr lang="en-US" dirty="0"/>
              <a:t>Wainwright JMLR 2006</a:t>
            </a:r>
          </a:p>
          <a:p>
            <a:r>
              <a:rPr lang="en-US" dirty="0"/>
              <a:t>Finley &amp; </a:t>
            </a:r>
            <a:r>
              <a:rPr lang="en-US" dirty="0" err="1"/>
              <a:t>Joachims</a:t>
            </a:r>
            <a:r>
              <a:rPr lang="en-US" dirty="0"/>
              <a:t> ICML 2008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54508" y="2507698"/>
            <a:ext cx="2880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9D9D9"/>
                </a:solidFill>
              </a:rPr>
              <a:t>Belief propagation</a:t>
            </a:r>
          </a:p>
          <a:p>
            <a:r>
              <a:rPr lang="en-US" dirty="0" smtClean="0">
                <a:solidFill>
                  <a:srgbClr val="D9D9D9"/>
                </a:solidFill>
              </a:rPr>
              <a:t>Mean field</a:t>
            </a:r>
          </a:p>
          <a:p>
            <a:r>
              <a:rPr lang="en-US" dirty="0" smtClean="0">
                <a:solidFill>
                  <a:srgbClr val="D9D9D9"/>
                </a:solidFill>
              </a:rPr>
              <a:t>MCMC</a:t>
            </a:r>
            <a:endParaRPr lang="en-US" dirty="0">
              <a:solidFill>
                <a:srgbClr val="D9D9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224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2136" y="1470379"/>
            <a:ext cx="3131863" cy="5387621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D9D9D9"/>
                </a:solidFill>
              </a:rPr>
              <a:t>Intractable inference</a:t>
            </a:r>
          </a:p>
          <a:p>
            <a:endParaRPr lang="en-US" sz="2800" b="1" dirty="0">
              <a:solidFill>
                <a:srgbClr val="D9D9D9"/>
              </a:solidFill>
            </a:endParaRPr>
          </a:p>
          <a:p>
            <a:endParaRPr lang="en-US" sz="2800" dirty="0" smtClean="0">
              <a:solidFill>
                <a:srgbClr val="D9D9D9"/>
              </a:solidFill>
            </a:endParaRPr>
          </a:p>
          <a:p>
            <a:r>
              <a:rPr lang="en-US" sz="2800" dirty="0" smtClean="0">
                <a:solidFill>
                  <a:srgbClr val="D9D9D9"/>
                </a:solidFill>
              </a:rPr>
              <a:t>Difficult to train</a:t>
            </a:r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Limited success</a:t>
            </a:r>
            <a:endParaRPr lang="en-US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993" y="1132335"/>
            <a:ext cx="5947144" cy="5428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74E7-1618-2447-8B66-5CCDC975EAC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33061" y="1084316"/>
            <a:ext cx="297907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Graphical models</a:t>
            </a:r>
            <a:endParaRPr lang="en-US" sz="2200" dirty="0"/>
          </a:p>
        </p:txBody>
      </p:sp>
      <p:sp>
        <p:nvSpPr>
          <p:cNvPr id="13" name="TextBox 12"/>
          <p:cNvSpPr txBox="1"/>
          <p:nvPr/>
        </p:nvSpPr>
        <p:spPr>
          <a:xfrm>
            <a:off x="1592800" y="6488668"/>
            <a:ext cx="426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 from </a:t>
            </a:r>
            <a:r>
              <a:rPr lang="en-US" dirty="0" err="1" smtClean="0"/>
              <a:t>Anguelov</a:t>
            </a:r>
            <a:r>
              <a:rPr lang="en-US" dirty="0" smtClean="0"/>
              <a:t>, et al. CVPR 2005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3503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Classical Approach: Graphical </a:t>
            </a:r>
            <a:r>
              <a:rPr lang="en-US" dirty="0"/>
              <a:t>M</a:t>
            </a:r>
            <a:r>
              <a:rPr lang="en-US" dirty="0" smtClean="0"/>
              <a:t>odels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254508" y="5476229"/>
            <a:ext cx="2880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Anguelov</a:t>
            </a:r>
            <a:r>
              <a:rPr lang="en-US" dirty="0"/>
              <a:t>, et al. CVPR </a:t>
            </a:r>
            <a:r>
              <a:rPr lang="en-US" dirty="0" smtClean="0"/>
              <a:t>2005</a:t>
            </a:r>
          </a:p>
          <a:p>
            <a:r>
              <a:rPr lang="en-US" dirty="0" err="1"/>
              <a:t>Triebel</a:t>
            </a:r>
            <a:r>
              <a:rPr lang="en-US" dirty="0"/>
              <a:t>, et. al. IJCAI 2007 </a:t>
            </a:r>
          </a:p>
          <a:p>
            <a:r>
              <a:rPr lang="en-US" dirty="0"/>
              <a:t>Munoz, et al. CVPR </a:t>
            </a:r>
            <a:r>
              <a:rPr lang="en-US" dirty="0" smtClean="0"/>
              <a:t>2009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254508" y="3989866"/>
            <a:ext cx="2880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D9D9D9"/>
                </a:solidFill>
              </a:rPr>
              <a:t>Kulesza</a:t>
            </a:r>
            <a:endParaRPr lang="en-US" dirty="0" smtClean="0">
              <a:solidFill>
                <a:srgbClr val="D9D9D9"/>
              </a:solidFill>
            </a:endParaRPr>
          </a:p>
          <a:p>
            <a:r>
              <a:rPr lang="en-US" dirty="0" smtClean="0">
                <a:solidFill>
                  <a:srgbClr val="D9D9D9"/>
                </a:solidFill>
              </a:rPr>
              <a:t>Wainwright</a:t>
            </a:r>
          </a:p>
          <a:p>
            <a:r>
              <a:rPr lang="en-US" dirty="0" smtClean="0">
                <a:solidFill>
                  <a:srgbClr val="D9D9D9"/>
                </a:solidFill>
              </a:rPr>
              <a:t>Finley &amp; </a:t>
            </a:r>
            <a:r>
              <a:rPr lang="en-US" dirty="0" err="1" smtClean="0">
                <a:solidFill>
                  <a:srgbClr val="D9D9D9"/>
                </a:solidFill>
              </a:rPr>
              <a:t>Joachims</a:t>
            </a:r>
            <a:r>
              <a:rPr lang="en-US" dirty="0" smtClean="0">
                <a:solidFill>
                  <a:srgbClr val="D9D9D9"/>
                </a:solidFill>
              </a:rPr>
              <a:t> ICML 2008</a:t>
            </a:r>
            <a:endParaRPr lang="en-US" dirty="0">
              <a:solidFill>
                <a:srgbClr val="D9D9D9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54508" y="2507698"/>
            <a:ext cx="2880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9D9D9"/>
                </a:solidFill>
              </a:rPr>
              <a:t>Belief propagation</a:t>
            </a:r>
          </a:p>
          <a:p>
            <a:r>
              <a:rPr lang="en-US" dirty="0" smtClean="0">
                <a:solidFill>
                  <a:srgbClr val="D9D9D9"/>
                </a:solidFill>
              </a:rPr>
              <a:t>Mean field</a:t>
            </a:r>
          </a:p>
          <a:p>
            <a:r>
              <a:rPr lang="en-US" dirty="0" smtClean="0">
                <a:solidFill>
                  <a:srgbClr val="D9D9D9"/>
                </a:solidFill>
              </a:rPr>
              <a:t>MCMC</a:t>
            </a:r>
            <a:endParaRPr lang="en-US" dirty="0">
              <a:solidFill>
                <a:srgbClr val="D9D9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224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3n_pole_cu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60672" y="440884"/>
            <a:ext cx="4453446" cy="6330879"/>
          </a:xfrm>
          <a:prstGeom prst="rect">
            <a:avLst/>
          </a:prstGeom>
        </p:spPr>
      </p:pic>
      <p:pic>
        <p:nvPicPr>
          <p:cNvPr id="8" name="Picture 7" descr="m3n_trunk_cu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292" y="440884"/>
            <a:ext cx="4455050" cy="6312529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9882" y="440884"/>
            <a:ext cx="4480460" cy="6312529"/>
          </a:xfrm>
          <a:prstGeom prst="rect">
            <a:avLst/>
          </a:prstGeom>
          <a:noFill/>
          <a:ln w="3492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660672" y="440884"/>
            <a:ext cx="4453445" cy="6312529"/>
          </a:xfrm>
          <a:prstGeom prst="rect">
            <a:avLst/>
          </a:prstGeom>
          <a:noFill/>
          <a:ln w="3492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74E7-1618-2447-8B66-5CCDC975EAC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215859" y="5133271"/>
            <a:ext cx="400050" cy="1028700"/>
          </a:xfrm>
          <a:prstGeom prst="roundRect">
            <a:avLst/>
          </a:prstGeom>
          <a:noFill/>
          <a:ln w="47625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870288" y="4704644"/>
            <a:ext cx="344231" cy="1077591"/>
          </a:xfrm>
          <a:prstGeom prst="roundRect">
            <a:avLst/>
          </a:prstGeom>
          <a:noFill/>
          <a:ln w="47625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72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74E7-1618-2447-8B66-5CCDC975EAC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9882" y="440884"/>
            <a:ext cx="4480460" cy="6312529"/>
          </a:xfrm>
          <a:prstGeom prst="rect">
            <a:avLst/>
          </a:prstGeom>
          <a:noFill/>
          <a:ln w="3492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660672" y="440884"/>
            <a:ext cx="4453445" cy="6312529"/>
          </a:xfrm>
          <a:prstGeom prst="rect">
            <a:avLst/>
          </a:prstGeom>
          <a:noFill/>
          <a:ln w="3492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small_trun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15859" y="5133271"/>
            <a:ext cx="400050" cy="1028700"/>
          </a:xfrm>
          <a:prstGeom prst="rect">
            <a:avLst/>
          </a:prstGeom>
          <a:ln w="47625">
            <a:noFill/>
          </a:ln>
        </p:spPr>
      </p:pic>
      <p:pic>
        <p:nvPicPr>
          <p:cNvPr id="23" name="Picture 22" descr="small_pol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70289" y="4704645"/>
            <a:ext cx="344231" cy="107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279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roader_context_cu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8000" y="216233"/>
            <a:ext cx="8178800" cy="6572489"/>
          </a:xfrm>
          <a:prstGeom prst="rect">
            <a:avLst/>
          </a:prstGeom>
          <a:ln w="349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508000" y="216233"/>
            <a:ext cx="8178800" cy="6567063"/>
          </a:xfrm>
          <a:prstGeom prst="rect">
            <a:avLst/>
          </a:prstGeom>
          <a:noFill/>
          <a:ln w="3492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7999" y="412407"/>
            <a:ext cx="944915" cy="379476"/>
          </a:xfrm>
          <a:prstGeom prst="rect">
            <a:avLst/>
          </a:prstGeom>
          <a:noFill/>
          <a:ln w="34925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85606" y="382365"/>
            <a:ext cx="499491" cy="419244"/>
          </a:xfrm>
          <a:prstGeom prst="rect">
            <a:avLst/>
          </a:prstGeom>
          <a:noFill/>
          <a:ln w="34925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63368" y="476292"/>
            <a:ext cx="547692" cy="498118"/>
          </a:xfrm>
          <a:prstGeom prst="rect">
            <a:avLst/>
          </a:prstGeom>
          <a:noFill/>
          <a:ln w="34925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91490" y="504636"/>
            <a:ext cx="635329" cy="487683"/>
          </a:xfrm>
          <a:prstGeom prst="rect">
            <a:avLst/>
          </a:prstGeom>
          <a:noFill/>
          <a:ln w="34925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74E7-1618-2447-8B66-5CCDC975EAC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68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3148</TotalTime>
  <Words>822</Words>
  <Application>Microsoft Macintosh PowerPoint</Application>
  <PresentationFormat>On-screen Show (4:3)</PresentationFormat>
  <Paragraphs>332</Paragraphs>
  <Slides>40</Slides>
  <Notes>36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Office Theme</vt:lpstr>
      <vt:lpstr>Equation</vt:lpstr>
      <vt:lpstr>3-D Scene Analysis via Sequenced Predictions over Points and Regions</vt:lpstr>
      <vt:lpstr>Problem: 3D Scene Understanding </vt:lpstr>
      <vt:lpstr>Solution: Contextual Classification</vt:lpstr>
      <vt:lpstr>Classical Approach: Graphical Models</vt:lpstr>
      <vt:lpstr>Classical Approach: Graphical Models</vt:lpstr>
      <vt:lpstr>Classical Approach: Graphical Models</vt:lpstr>
      <vt:lpstr>PowerPoint Presentation</vt:lpstr>
      <vt:lpstr>PowerPoint Presentation</vt:lpstr>
      <vt:lpstr>PowerPoint Presentation</vt:lpstr>
      <vt:lpstr>PowerPoint Presentation</vt:lpstr>
      <vt:lpstr>Our Approach: Inference Machines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Local features only</vt:lpstr>
      <vt:lpstr>Round 1</vt:lpstr>
      <vt:lpstr>Round 2</vt:lpstr>
      <vt:lpstr>Round 3</vt:lpstr>
      <vt:lpstr>Create regions</vt:lpstr>
      <vt:lpstr>PowerPoint Presentation</vt:lpstr>
      <vt:lpstr>PowerPoint Presentation</vt:lpstr>
      <vt:lpstr>PowerPoint Presentation</vt:lpstr>
      <vt:lpstr>PowerPoint Presentation</vt:lpstr>
      <vt:lpstr>With Regions</vt:lpstr>
      <vt:lpstr>Learned Relationships</vt:lpstr>
      <vt:lpstr>Learned Relationships</vt:lpstr>
      <vt:lpstr>Experiments</vt:lpstr>
      <vt:lpstr>Quantitative Results</vt:lpstr>
      <vt:lpstr>CMU Dataset</vt:lpstr>
      <vt:lpstr>CMU Dataset</vt:lpstr>
      <vt:lpstr>CMU Dataset</vt:lpstr>
      <vt:lpstr>Moscow State Dataset</vt:lpstr>
      <vt:lpstr>Conclusion</vt:lpstr>
      <vt:lpstr>Thank you! And Questions?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3-D Scene Analysis via Sequenced Predictions over Points and Regions</dc:title>
  <dc:creator>Xuehan Xiong</dc:creator>
  <cp:lastModifiedBy>llama</cp:lastModifiedBy>
  <cp:revision>641</cp:revision>
  <dcterms:created xsi:type="dcterms:W3CDTF">2011-04-03T18:08:26Z</dcterms:created>
  <dcterms:modified xsi:type="dcterms:W3CDTF">2011-05-17T18:21:46Z</dcterms:modified>
</cp:coreProperties>
</file>