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2" r:id="rId2"/>
    <p:sldId id="360" r:id="rId3"/>
    <p:sldId id="399" r:id="rId4"/>
    <p:sldId id="383" r:id="rId5"/>
    <p:sldId id="381" r:id="rId6"/>
    <p:sldId id="382" r:id="rId7"/>
    <p:sldId id="384" r:id="rId8"/>
    <p:sldId id="392" r:id="rId9"/>
    <p:sldId id="385" r:id="rId10"/>
    <p:sldId id="386" r:id="rId11"/>
    <p:sldId id="387" r:id="rId12"/>
    <p:sldId id="388" r:id="rId13"/>
    <p:sldId id="394" r:id="rId14"/>
    <p:sldId id="393" r:id="rId15"/>
    <p:sldId id="389" r:id="rId16"/>
    <p:sldId id="390" r:id="rId17"/>
    <p:sldId id="395" r:id="rId18"/>
    <p:sldId id="391" r:id="rId19"/>
    <p:sldId id="396" r:id="rId20"/>
    <p:sldId id="397" r:id="rId21"/>
    <p:sldId id="398" r:id="rId22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5906" autoAdjust="0"/>
  </p:normalViewPr>
  <p:slideViewPr>
    <p:cSldViewPr>
      <p:cViewPr varScale="1">
        <p:scale>
          <a:sx n="109" d="100"/>
          <a:sy n="109" d="100"/>
        </p:scale>
        <p:origin x="171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407171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的状态一致性</a:t>
            </a: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事务写入（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Transactional Writes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1628800"/>
            <a:ext cx="7416824" cy="42484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700">
                <a:latin typeface="微软雅黑 Light" pitchFamily="34" charset="-122"/>
                <a:ea typeface="微软雅黑 Light" pitchFamily="34" charset="-122"/>
              </a:rPr>
              <a:t>事务（</a:t>
            </a:r>
            <a:r>
              <a:rPr lang="en-US" altLang="zh-CN" sz="1700">
                <a:latin typeface="微软雅黑 Light" pitchFamily="34" charset="-122"/>
                <a:ea typeface="微软雅黑 Light" pitchFamily="34" charset="-122"/>
              </a:rPr>
              <a:t>Transaction</a:t>
            </a:r>
            <a:r>
              <a:rPr lang="zh-CN" altLang="en-US" sz="170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700"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500">
                <a:latin typeface="微软雅黑 Light" pitchFamily="34" charset="-122"/>
                <a:ea typeface="微软雅黑 Light" pitchFamily="34" charset="-122"/>
              </a:rPr>
              <a:t>应用程序中一系列严密的操作，所有操作必须成功完成，否则在每个操作中所作的所有更改都会被撤消</a:t>
            </a:r>
            <a:endParaRPr lang="en-US" altLang="zh-CN" sz="1500"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500">
                <a:latin typeface="微软雅黑 Light" pitchFamily="34" charset="-122"/>
                <a:ea typeface="微软雅黑 Light" pitchFamily="34" charset="-122"/>
              </a:rPr>
              <a:t>具有原子性：一个事务中的一系列的操作要么全部成功，要么一个都不做</a:t>
            </a:r>
            <a:endParaRPr lang="en-US" altLang="zh-CN" sz="15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700">
                <a:latin typeface="微软雅黑 Light" pitchFamily="34" charset="-122"/>
                <a:ea typeface="微软雅黑 Light" pitchFamily="34" charset="-122"/>
              </a:rPr>
              <a:t>实现</a:t>
            </a:r>
            <a:r>
              <a:rPr lang="zh-CN" altLang="zh-CN" sz="1700">
                <a:latin typeface="微软雅黑 Light" pitchFamily="34" charset="-122"/>
                <a:ea typeface="微软雅黑 Light" pitchFamily="34" charset="-122"/>
              </a:rPr>
              <a:t>思想：</a:t>
            </a:r>
            <a:r>
              <a:rPr lang="zh-CN" altLang="en-US" sz="1700">
                <a:latin typeface="微软雅黑 Light" pitchFamily="34" charset="-122"/>
                <a:ea typeface="微软雅黑 Light" pitchFamily="34" charset="-122"/>
              </a:rPr>
              <a:t>构建的事务对应着 </a:t>
            </a:r>
            <a:r>
              <a:rPr lang="en-US" altLang="zh-CN" sz="1700">
                <a:latin typeface="微软雅黑 Light" pitchFamily="34" charset="-122"/>
                <a:ea typeface="微软雅黑 Light" pitchFamily="34" charset="-122"/>
              </a:rPr>
              <a:t>checkpoint</a:t>
            </a:r>
            <a:r>
              <a:rPr lang="zh-CN" altLang="en-US" sz="170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700">
                <a:latin typeface="微软雅黑 Light" pitchFamily="34" charset="-122"/>
                <a:ea typeface="微软雅黑 Light" pitchFamily="34" charset="-122"/>
              </a:rPr>
              <a:t>等到</a:t>
            </a:r>
            <a:r>
              <a:rPr lang="en-US" altLang="zh-CN" sz="170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700">
                <a:latin typeface="微软雅黑 Light" pitchFamily="34" charset="-122"/>
                <a:ea typeface="微软雅黑 Light" pitchFamily="34" charset="-122"/>
              </a:rPr>
              <a:t>真正完成的时候，才把所有对应的结果写入</a:t>
            </a:r>
            <a:r>
              <a:rPr lang="en-US" altLang="zh-CN" sz="1700">
                <a:latin typeface="微软雅黑 Light" pitchFamily="34" charset="-122"/>
                <a:ea typeface="微软雅黑 Light" pitchFamily="34" charset="-122"/>
              </a:rPr>
              <a:t> sink </a:t>
            </a:r>
            <a:r>
              <a:rPr lang="zh-CN" altLang="zh-CN" sz="1700">
                <a:latin typeface="微软雅黑 Light" pitchFamily="34" charset="-122"/>
                <a:ea typeface="微软雅黑 Light" pitchFamily="34" charset="-122"/>
              </a:rPr>
              <a:t>系统中</a:t>
            </a:r>
            <a:endParaRPr lang="en-US" altLang="zh-CN" sz="17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700">
                <a:latin typeface="微软雅黑 Light" pitchFamily="34" charset="-122"/>
                <a:ea typeface="微软雅黑 Light" pitchFamily="34" charset="-122"/>
              </a:rPr>
              <a:t>实现方式</a:t>
            </a:r>
            <a:endParaRPr lang="en-US" altLang="zh-CN" sz="1700"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500">
                <a:latin typeface="微软雅黑 Light" pitchFamily="34" charset="-122"/>
                <a:ea typeface="微软雅黑 Light" pitchFamily="34" charset="-122"/>
              </a:rPr>
              <a:t>预写日志</a:t>
            </a:r>
            <a:endParaRPr lang="en-US" altLang="zh-CN" sz="1500"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500">
                <a:latin typeface="微软雅黑 Light" pitchFamily="34" charset="-122"/>
                <a:ea typeface="微软雅黑 Light" pitchFamily="34" charset="-122"/>
              </a:rPr>
              <a:t>两阶段提交</a:t>
            </a:r>
            <a:endParaRPr lang="en-US" altLang="zh-CN" sz="15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313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预写日志（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Write-Ahead-Log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WAL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1844824"/>
            <a:ext cx="7416824" cy="42484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把结果数据先当成状态保存，然后在收到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完成的通知时，一次性写入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sink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系统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简单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易于实现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，由于数据提前在状态后端中做了缓存，所以无论什么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sink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系统，都能用这种方式一批搞定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DataStream API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提供了一个模板类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GenericWriteAheadSink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，来实现这种事务性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sink</a:t>
            </a:r>
          </a:p>
        </p:txBody>
      </p:sp>
    </p:spTree>
    <p:extLst>
      <p:ext uri="{BB962C8B-B14F-4D97-AF65-F5344CB8AC3E}">
        <p14:creationId xmlns:p14="http://schemas.microsoft.com/office/powerpoint/2010/main" val="195469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两阶段提交（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Two-Phase-Commit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2PC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1556792"/>
            <a:ext cx="7416824" cy="45365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对于每个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checkpoint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任务会启动一个事务，并将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接下来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所有接收的数据添加到事务里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然后将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这些数据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写入外部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sink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系统，但不提交它们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——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这时只是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“预提交”</a:t>
            </a:r>
            <a:endParaRPr lang="zh-CN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当它收到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完成的通知时，它才正式提交事务，实现结果的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真正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写入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这种方式真正实现了 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exactly-once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，它需要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一个提供事务支持的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外部 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系统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提供了 </a:t>
            </a:r>
            <a:r>
              <a:rPr lang="en-US" altLang="zh-CN" dirty="0" err="1">
                <a:latin typeface="微软雅黑 Light" pitchFamily="34" charset="-122"/>
                <a:ea typeface="微软雅黑 Light" pitchFamily="34" charset="-122"/>
              </a:rPr>
              <a:t>TwoPhaseCommitSinkFunction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接口。</a:t>
            </a:r>
            <a:endParaRPr lang="zh-CN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512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2PC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对外部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sink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系统的要求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1556792"/>
            <a:ext cx="7704856" cy="48965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外部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sink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系统必须提供事务支持，或者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sink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任务必须能够模拟外部系统上的事务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的间隔期间里，必须能够开启一个事务并接受数据写入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在收到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完成的通知之前，事务必须是“等待提交”的状态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在故障恢复的情况下，这可能需要一些时间。如果这个时候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sink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系统关闭事务（例如超时了），那么未提交的数据就会丢失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任务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必须能够在进程失败后恢复事务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提交事务必须是幂等操作</a:t>
            </a:r>
          </a:p>
        </p:txBody>
      </p:sp>
    </p:spTree>
    <p:extLst>
      <p:ext uri="{BB962C8B-B14F-4D97-AF65-F5344CB8AC3E}">
        <p14:creationId xmlns:p14="http://schemas.microsoft.com/office/powerpoint/2010/main" val="1163596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不同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Source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和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Sink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的一致性保证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355346"/>
              </p:ext>
            </p:extLst>
          </p:nvPr>
        </p:nvGraphicFramePr>
        <p:xfrm>
          <a:off x="827584" y="1772816"/>
          <a:ext cx="7643193" cy="424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7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0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8863">
                <a:tc>
                  <a:txBody>
                    <a:bodyPr/>
                    <a:lstStyle/>
                    <a:p>
                      <a:pPr algn="r"/>
                      <a:r>
                        <a:rPr lang="en-US" altLang="zh-CN">
                          <a:latin typeface="微软雅黑 Light" pitchFamily="34" charset="-122"/>
                          <a:ea typeface="微软雅黑 Light" pitchFamily="34" charset="-122"/>
                        </a:rPr>
                        <a:t>source</a:t>
                      </a:r>
                    </a:p>
                    <a:p>
                      <a:pPr algn="l"/>
                      <a:r>
                        <a:rPr lang="en-US" altLang="zh-CN">
                          <a:latin typeface="微软雅黑 Light" pitchFamily="34" charset="-122"/>
                          <a:ea typeface="微软雅黑 Light" pitchFamily="34" charset="-122"/>
                        </a:rPr>
                        <a:t>sink</a:t>
                      </a:r>
                      <a:endParaRPr lang="zh-CN" altLang="en-US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不可重置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可重置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8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任意（</a:t>
                      </a:r>
                      <a:r>
                        <a:rPr lang="en-US" altLang="zh-CN" sz="1600">
                          <a:latin typeface="微软雅黑 Light" pitchFamily="34" charset="-122"/>
                          <a:ea typeface="微软雅黑 Light" pitchFamily="34" charset="-122"/>
                        </a:rPr>
                        <a:t>Any</a:t>
                      </a:r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微软雅黑 Light" pitchFamily="34" charset="-122"/>
                          <a:ea typeface="微软雅黑 Light" pitchFamily="34" charset="-122"/>
                        </a:rPr>
                        <a:t>At-most-once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微软雅黑 Light" pitchFamily="34" charset="-122"/>
                          <a:ea typeface="微软雅黑 Light" pitchFamily="34" charset="-122"/>
                        </a:rPr>
                        <a:t>At-least-once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0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幂等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微软雅黑 Light" pitchFamily="34" charset="-122"/>
                          <a:ea typeface="微软雅黑 Light" pitchFamily="34" charset="-122"/>
                        </a:rPr>
                        <a:t>At-most-once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>
                          <a:latin typeface="微软雅黑 Light" pitchFamily="34" charset="-122"/>
                          <a:ea typeface="微软雅黑 Light" pitchFamily="34" charset="-122"/>
                        </a:rPr>
                        <a:t>Exactly-once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（故障恢复时会出现暂时不一致）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88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预写日志（</a:t>
                      </a:r>
                      <a:r>
                        <a:rPr lang="en-US" altLang="zh-CN" sz="1600">
                          <a:latin typeface="微软雅黑 Light" pitchFamily="34" charset="-122"/>
                          <a:ea typeface="微软雅黑 Light" pitchFamily="34" charset="-122"/>
                        </a:rPr>
                        <a:t>WAL</a:t>
                      </a:r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微软雅黑 Light" pitchFamily="34" charset="-122"/>
                          <a:ea typeface="微软雅黑 Light" pitchFamily="34" charset="-122"/>
                        </a:rPr>
                        <a:t>At-most-once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微软雅黑 Light" pitchFamily="34" charset="-122"/>
                          <a:ea typeface="微软雅黑 Light" pitchFamily="34" charset="-122"/>
                        </a:rPr>
                        <a:t>At-least-once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88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两阶段提交（</a:t>
                      </a:r>
                      <a:r>
                        <a:rPr lang="en-US" altLang="zh-CN" sz="1600">
                          <a:latin typeface="微软雅黑 Light" pitchFamily="34" charset="-122"/>
                          <a:ea typeface="微软雅黑 Light" pitchFamily="34" charset="-122"/>
                        </a:rPr>
                        <a:t>2PC</a:t>
                      </a:r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微软雅黑 Light" pitchFamily="34" charset="-122"/>
                          <a:ea typeface="微软雅黑 Light" pitchFamily="34" charset="-122"/>
                        </a:rPr>
                        <a:t>At-most-once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微软雅黑 Light" pitchFamily="34" charset="-122"/>
                          <a:ea typeface="微软雅黑 Light" pitchFamily="34" charset="-122"/>
                        </a:rPr>
                        <a:t>Exactly-once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804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Flink+Kafka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端到端状态一致性的保证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1700808"/>
            <a:ext cx="7704856" cy="43924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内部 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——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利用 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checkpoint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机制，把状态存盘，发生故障的时候可以恢复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，保证内部的状态一致性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source —— kafka consumer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作为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source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，可以将偏移量保存下来，如果后续任务出现了故障，恢复的时候可以由连接器重置偏移量，重新消费数据，保证一致性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sink —— kafka producer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作为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sink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，采用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两阶段提交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sink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，需要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实现一个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TwoPhaseCommitSinkFunction</a:t>
            </a:r>
          </a:p>
          <a:p>
            <a:pPr>
              <a:lnSpc>
                <a:spcPct val="200000"/>
              </a:lnSpc>
            </a:pP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3373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两阶段提交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1916832"/>
            <a:ext cx="623887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827584" y="4797152"/>
            <a:ext cx="7704856" cy="10801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协调各个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TaskManager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进行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存储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checkpoint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保存在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StateBackend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中，默认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StateBackend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是内存级的，也可以改为文件级的进行持久化保存</a:t>
            </a:r>
          </a:p>
        </p:txBody>
      </p:sp>
    </p:spTree>
    <p:extLst>
      <p:ext uri="{BB962C8B-B14F-4D97-AF65-F5344CB8AC3E}">
        <p14:creationId xmlns:p14="http://schemas.microsoft.com/office/powerpoint/2010/main" val="1427483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两阶段提交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449" y="1916832"/>
            <a:ext cx="623887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827584" y="4797152"/>
            <a:ext cx="7704856" cy="10801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当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启动时，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会将检查点分界线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barrier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注入数据流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barrier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会在算子间传递下去</a:t>
            </a:r>
          </a:p>
        </p:txBody>
      </p:sp>
    </p:spTree>
    <p:extLst>
      <p:ext uri="{BB962C8B-B14F-4D97-AF65-F5344CB8AC3E}">
        <p14:creationId xmlns:p14="http://schemas.microsoft.com/office/powerpoint/2010/main" val="941312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两阶段提交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1938604"/>
            <a:ext cx="62388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971600" y="5013176"/>
            <a:ext cx="7056784" cy="10801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每个算子会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对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当前的状态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做个快照，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保存到状态后端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checkpoint 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机制可以保证内部的状态一致性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2506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两阶段提交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1916832"/>
            <a:ext cx="62388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971600" y="4919396"/>
            <a:ext cx="7715200" cy="151216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每个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内部的 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transform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任务遇到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barrier 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时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，都会把状态存到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里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任务首先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把数据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写入外部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kafka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，这些数据都属于预提交的事务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；遇到 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barrier 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时，把状态保存到状态后端，并开启新的预提交事务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158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1844824"/>
            <a:ext cx="7416824" cy="38884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状态一致性</a:t>
            </a:r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一致性检查点（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checkpoint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端到端（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end-to-end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）状态一致性</a:t>
            </a:r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端到端的精确一次（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exactly-once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）保证</a:t>
            </a:r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dirty="0" err="1">
                <a:latin typeface="微软雅黑 Light" pitchFamily="34" charset="-122"/>
                <a:ea typeface="微软雅黑 Light" pitchFamily="34" charset="-122"/>
              </a:rPr>
              <a:t>Flink+Kafka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 端到端状态一致性的保证</a:t>
            </a:r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endParaRPr lang="zh-CN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061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两阶段提交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1938604"/>
            <a:ext cx="62388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971600" y="4653136"/>
            <a:ext cx="7715200" cy="151216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当所有算子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任务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的快照完成，也就是这次的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完成时，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会向所有任务发通知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，确认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这次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完成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任务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收到确认通知，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正式提交之前的事务，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kafka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 中未确认数据改为“已确认”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2255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两阶段提交步骤</a:t>
            </a:r>
          </a:p>
        </p:txBody>
      </p:sp>
      <p:sp>
        <p:nvSpPr>
          <p:cNvPr id="4" name="矩形 3"/>
          <p:cNvSpPr/>
          <p:nvPr/>
        </p:nvSpPr>
        <p:spPr>
          <a:xfrm>
            <a:off x="827584" y="1700808"/>
            <a:ext cx="7920880" cy="47525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第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一条数据来了之后，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开启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一个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kafka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的事务（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transaction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），正常写入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kafka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分区日志但标记为未提交，这就是“预提交”</a:t>
            </a: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触发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操作，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barrier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从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source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开始向下传递，遇到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barrier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的算子将状态存入状态后端，并通知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jobmanager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连接器收到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barrier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，保存当前状态，存入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checkpoint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，通知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jobmanager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，并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开启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下一阶段的事务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，用于提交下个检查点的数据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收到所有任务的通知，发出确认信息，表示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完成</a:t>
            </a: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任务收到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jobmanager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确认信息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，正式提交这段时间的数据</a:t>
            </a: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外部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kafka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关闭事务，提交的数据可以正常消费了。</a:t>
            </a:r>
          </a:p>
          <a:p>
            <a:pPr>
              <a:lnSpc>
                <a:spcPct val="180000"/>
              </a:lnSpc>
            </a:pP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56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什么是状态一致性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3429000"/>
            <a:ext cx="7416824" cy="302433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有状态的流处理，内部每个算子任务都可以有自己的状态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对于流处理器内部来说，所谓的状态一致性，其实就是我们所说的计算结果要保证准确。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一条数据不应该丢失，也不应该重复计算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在遇到故障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时可以恢复状态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，恢复以后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重新计算，结果应该也是完全正确的。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6552728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67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状态一致性分类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1628800"/>
            <a:ext cx="7416824" cy="482453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AT-MOST-ONCE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（最多一次）</a:t>
            </a:r>
            <a:endParaRPr lang="en-US" altLang="zh-CN" sz="20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当任务故障时，最简单的做法是什么都不干，既不恢复丢失的状态，也不重播丢失的数据。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At-most-once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语义的含义是最多处理一次事件。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AT-LEAST-ONCE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（至少一次）</a:t>
            </a:r>
            <a:endParaRPr lang="zh-CN" altLang="zh-CN" sz="20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在大多数的真实应用场景，我们希望不丢失事件。这种类型的保障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称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为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at-least-once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，意思是所有的事件都得到了处理，而一些事件还可能被处理多次。</a:t>
            </a: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EXACTLY-ONCE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（精确一次）</a:t>
            </a:r>
            <a:endParaRPr lang="zh-CN" altLang="zh-CN" sz="20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恰好处理一次是最严格的保证，也是最难实现的。恰好处理一次语义不仅仅意味着没有事件丢失，还意味着针对每一个数据，内部状态仅仅更新一次。</a:t>
            </a:r>
          </a:p>
        </p:txBody>
      </p:sp>
    </p:spTree>
    <p:extLst>
      <p:ext uri="{BB962C8B-B14F-4D97-AF65-F5344CB8AC3E}">
        <p14:creationId xmlns:p14="http://schemas.microsoft.com/office/powerpoint/2010/main" val="399701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一致性检查点（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Checkpoints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1844824"/>
            <a:ext cx="7416824" cy="42484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使用了一种轻量级快照机制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——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检查点（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checkpoint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来保证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exactly-once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语义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有状态流应用的一致检查点，其实就是：所有任务的状态，在某个时间点的一份拷贝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（一份快照）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。而这个时间点，应该是所有任务都恰好处理完一个相同的输入数据的时候。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应用状态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一致检查点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，是 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故障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恢复机制的核心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485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一致性检查点（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Checkpoints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1838776" y="2025332"/>
            <a:ext cx="5613544" cy="377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67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端到端（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end-to-end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）状态一致性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1844824"/>
            <a:ext cx="7416824" cy="42484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目前我们看到的一致性保证都是由流处理器实现的，也就是说都是在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流处理器内部保证的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；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而在真实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应用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中，流处理应用除了流处理器以外还包含了数据源（例如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Kafka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）和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输出到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持久化系统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端到端的一致性保证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意味着结果的正确性贯穿了整个流处理应用的始终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；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每一个组件都保证了它自己的一致性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整个端到端的一致性级别取决于所有组件中一致性最弱的组件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018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端到端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844824"/>
            <a:ext cx="7416824" cy="42484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20000"/>
              </a:lnSpc>
              <a:buFont typeface="Arial" pitchFamily="34" charset="0"/>
              <a:buChar char="•"/>
            </a:pP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内部保证 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—— checkpoint</a:t>
            </a:r>
          </a:p>
          <a:p>
            <a:pPr marL="285750" indent="-285750">
              <a:lnSpc>
                <a:spcPct val="220000"/>
              </a:lnSpc>
              <a:buFont typeface="Arial" pitchFamily="34" charset="0"/>
              <a:buChar char="•"/>
            </a:pP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source 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端 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—— 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可重设数据的读取位置</a:t>
            </a:r>
            <a:endParaRPr lang="en-US" altLang="zh-CN" sz="20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20000"/>
              </a:lnSpc>
              <a:buFont typeface="Arial" pitchFamily="34" charset="0"/>
              <a:buChar char="•"/>
            </a:pP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端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 —— 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从故障恢复时，数据不会重复写入外部系统</a:t>
            </a:r>
            <a:endParaRPr lang="en-US" altLang="zh-CN" sz="2000"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20000"/>
              </a:lnSpc>
              <a:buFont typeface="Wingdings" pitchFamily="2" charset="2"/>
              <a:buChar char="Ø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幂等写入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20000"/>
              </a:lnSpc>
              <a:buFont typeface="Wingdings" pitchFamily="2" charset="2"/>
              <a:buChar char="Ø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事务写入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5665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幂等写入（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Idempotent Writes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1988840"/>
            <a:ext cx="7416824" cy="151216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所谓幂等操作，是说一个操作，可以重复执行很多次，但只导致一次结果更改，也就是说，后面再重复执行就不起作用了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879476" y="4149080"/>
                <a:ext cx="1391535" cy="4090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zh-CN" altLang="zh-CN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476" y="4149080"/>
                <a:ext cx="1391535" cy="409023"/>
              </a:xfrm>
              <a:prstGeom prst="rect">
                <a:avLst/>
              </a:prstGeom>
              <a:blipFill rotWithShape="1">
                <a:blip r:embed="rId3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56" y="3592833"/>
            <a:ext cx="2620516" cy="17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2050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31354</TotalTime>
  <Words>1389</Words>
  <Application>Microsoft Office PowerPoint</Application>
  <PresentationFormat>全屏显示(4:3)</PresentationFormat>
  <Paragraphs>125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微软雅黑</vt:lpstr>
      <vt:lpstr>微软雅黑 Light</vt:lpstr>
      <vt:lpstr>Arial</vt:lpstr>
      <vt:lpstr>Calibri</vt:lpstr>
      <vt:lpstr>Cambria Math</vt:lpstr>
      <vt:lpstr>Wingdings</vt:lpstr>
      <vt:lpstr>Office 主题</vt:lpstr>
      <vt:lpstr>Flink 的状态一致性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MSoffice</cp:lastModifiedBy>
  <cp:revision>478</cp:revision>
  <dcterms:created xsi:type="dcterms:W3CDTF">2017-11-14T06:09:04Z</dcterms:created>
  <dcterms:modified xsi:type="dcterms:W3CDTF">2020-11-15T09:12:31Z</dcterms:modified>
</cp:coreProperties>
</file>