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92" r:id="rId2"/>
    <p:sldId id="336" r:id="rId3"/>
    <p:sldId id="351" r:id="rId4"/>
    <p:sldId id="352" r:id="rId5"/>
    <p:sldId id="365" r:id="rId6"/>
    <p:sldId id="366" r:id="rId7"/>
    <p:sldId id="353" r:id="rId8"/>
    <p:sldId id="367" r:id="rId9"/>
    <p:sldId id="370" r:id="rId10"/>
    <p:sldId id="378" r:id="rId11"/>
    <p:sldId id="379" r:id="rId12"/>
    <p:sldId id="356" r:id="rId13"/>
    <p:sldId id="376" r:id="rId14"/>
    <p:sldId id="381" r:id="rId15"/>
    <p:sldId id="372" r:id="rId16"/>
    <p:sldId id="374" r:id="rId17"/>
    <p:sldId id="375" r:id="rId18"/>
    <p:sldId id="357" r:id="rId19"/>
    <p:sldId id="382" r:id="rId20"/>
    <p:sldId id="369" r:id="rId21"/>
    <p:sldId id="377" r:id="rId22"/>
    <p:sldId id="358" r:id="rId23"/>
    <p:sldId id="359" r:id="rId24"/>
    <p:sldId id="360" r:id="rId25"/>
    <p:sldId id="383" r:id="rId26"/>
    <p:sldId id="384" r:id="rId27"/>
    <p:sldId id="385" r:id="rId28"/>
    <p:sldId id="386" r:id="rId29"/>
    <p:sldId id="387" r:id="rId30"/>
    <p:sldId id="361" r:id="rId31"/>
    <p:sldId id="399" r:id="rId32"/>
    <p:sldId id="400" r:id="rId33"/>
    <p:sldId id="401" r:id="rId34"/>
    <p:sldId id="402" r:id="rId35"/>
    <p:sldId id="403" r:id="rId36"/>
    <p:sldId id="405" r:id="rId37"/>
    <p:sldId id="404" r:id="rId38"/>
    <p:sldId id="362" r:id="rId39"/>
    <p:sldId id="388" r:id="rId40"/>
    <p:sldId id="390" r:id="rId41"/>
    <p:sldId id="392" r:id="rId42"/>
    <p:sldId id="393" r:id="rId43"/>
    <p:sldId id="397" r:id="rId44"/>
    <p:sldId id="389" r:id="rId45"/>
    <p:sldId id="394" r:id="rId46"/>
    <p:sldId id="395" r:id="rId47"/>
    <p:sldId id="398" r:id="rId48"/>
    <p:sldId id="363" r:id="rId49"/>
    <p:sldId id="412" r:id="rId50"/>
    <p:sldId id="396" r:id="rId51"/>
    <p:sldId id="406" r:id="rId52"/>
    <p:sldId id="407" r:id="rId53"/>
    <p:sldId id="408" r:id="rId54"/>
    <p:sldId id="410" r:id="rId55"/>
    <p:sldId id="409" r:id="rId56"/>
    <p:sldId id="411" r:id="rId57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" initials="S" lastIdx="3" clrIdx="0">
    <p:extLst>
      <p:ext uri="{19B8F6BF-5375-455C-9EA6-DF929625EA0E}">
        <p15:presenceInfo xmlns:p15="http://schemas.microsoft.com/office/powerpoint/2012/main" userId="Sco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5906" autoAdjust="0"/>
  </p:normalViewPr>
  <p:slideViewPr>
    <p:cSldViewPr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8T09:10:44.338" idx="1">
    <p:pos x="5342" y="2261"/>
    <p:text>别名</p:text>
    <p:extLst>
      <p:ext uri="{C676402C-5697-4E1C-873F-D02D1690AC5C}">
        <p15:threadingInfo xmlns:p15="http://schemas.microsoft.com/office/powerpoint/2012/main" timeZoneBias="-480"/>
      </p:ext>
    </p:extLst>
  </p:cm>
  <p:cm authorId="1" dt="2020-10-28T09:12:16.787" idx="2">
    <p:pos x="4972" y="2261"/>
    <p:text>要是统计所有数据，可省略；现阶段不支持做following聚合数据，以后的数据不确定能不能完全拿到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8T09:33:56.997" idx="3">
    <p:pos x="3114" y="2576"/>
    <p:text>true is false() = false
false is false() = true;
类似isExist()，xxx是false吗？
not 取非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7171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API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表的查询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Table 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88843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是集成在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Scala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Java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语言内的查询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API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基于代表“表”的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类，并提供一整套操作处理的方法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API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这些方法会返回一个新的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对象，表示对输入表应用转换操作的结果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有些关系型转换操作，可以由多个方法调用组成，构成链式调用结构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03648" y="3918249"/>
            <a:ext cx="647826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5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en-US" altLang="zh-CN" sz="15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resultTable</a:t>
            </a:r>
            <a:r>
              <a:rPr kumimoji="0" lang="en-US" altLang="zh-CN" sz="15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sensorTable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.select(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"id, temperature"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.filter(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 = 'sensor_1'"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57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表的查询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SQL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80020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集成，基于实现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标准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Calcite</a:t>
            </a: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中，用常规字符串来定义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查询语句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查询的结果，也是一个新的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4495" y="3637473"/>
            <a:ext cx="827200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resultSqlTable = tableEnv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.sqlQuery(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"select id, temperature from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where id ='sensor_1'"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97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445624" cy="295232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表的输出，是通过将数据写入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来实现的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是一个通用接口，可以支持不同的文件格式、存储数据库和消息队列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输出表最直接的方法，就是通过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Table.insertInto()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方法将一个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写入注册过的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7624" y="3971847"/>
            <a:ext cx="748883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5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resultSqlTable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esultTable.insertInto(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46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输出到文件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9632" y="1536605"/>
            <a:ext cx="6984776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FileSystem().path(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.txt"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定义到文件系统的连接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Csv()) 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en-US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outputTable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resultTable.insertInto(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outputTable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    </a:t>
            </a:r>
            <a:r>
              <a:rPr lang="en-US" altLang="zh-CN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输出表</a:t>
            </a:r>
            <a:endParaRPr lang="zh-CN" altLang="zh-CN" sz="1500" i="1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32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更新模式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968553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对于流式查询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需要声明如何在表和外部连接器之间执行转换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与外部系统交换的消息类型，由更新模式（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 Mode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）指定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只做插入操作，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和外部连接器只交换插入（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表和外部连接器交换添加（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）和撤回（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插入操作（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消息；删除（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消息；更新（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）编码为上一条的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和下一条的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更新插入（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更新和插入都被编码为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消息；删除编码为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13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kafka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中的数据，作为输入或输出的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4140" y="2154978"/>
            <a:ext cx="5686172" cy="4226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Kafka()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.version(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"0.11"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.topic(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"sinkTest"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.property(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"zookeeper.connect"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"localhost:2181"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.property(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"bootstrap.servers"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"localhost:9092"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.withFormat(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 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.withSchema(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.createTemporaryTable(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"kafkaOutputTable"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500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resultTable.insertInto(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"kafkaOutputTable"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5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63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ES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中的数据，作为输出的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23728" y="2125258"/>
            <a:ext cx="4733988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Elasticsearch()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.version(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"6"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.host(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9200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"http"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.index(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.documentType(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.inUpsertMode()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.withFormat(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.withSchema(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"count"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BIGINT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.createTemporaryTable(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"esOutputTable"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aggResultTable.insertInto(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"esOutputTable"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06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MySql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中的数据，作为输入和输出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47664" y="2362115"/>
            <a:ext cx="6849952" cy="36471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sinkDDL=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 table jdbcOutputTable 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id varchar(20) not null,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cnt bigint not null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with 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connector.type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=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connector.url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=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jdbc:mysql://localhost:3306/test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'connector.table' = 'sensor_count',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'connector.driver' = 'com.mysql.jdbc.Driver',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'connector.username' = 'root',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'connector.password' = '123456'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执行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DDL</a:t>
            </a:r>
            <a:r>
              <a:rPr kumimoji="0" lang="zh-CN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创建表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aggResultSqlTable.insertInto(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"jdbcOutputTable"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279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表可以转换为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这样自定义流处理或批处理程序就可以继续在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查询的结果上运行了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将表转换为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时，需要指定生成的数据类型，即要将表的每一行转换成的数据类型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表作为流式查询的结果，是动态更新的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转换有两种转换模式：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和撤回（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69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440161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追加模式（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 Mode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用于表只会被插入（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）操作更改的场景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212976"/>
            <a:ext cx="7992888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撤回模式（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Mode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用于任何场景。有些类似于更新模式中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Retract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模式，它只有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Insert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Delete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两类操作。</a:t>
            </a: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得到的数据会增加一个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Boolean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类型的标识位（返回的第一个字段），用它来表示到底是新增的数据（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），还是被删除的数据（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5254" y="2649518"/>
            <a:ext cx="8648521" cy="4385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&lt;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resultStream = tableEnv.toAppendStream(resultTable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Row.</a:t>
            </a:r>
            <a:r>
              <a:rPr lang="en-US" altLang="zh-CN" sz="1500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25561" y="5301207"/>
            <a:ext cx="6426759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DataStream&lt;Tuple2&lt;Boolean, Row&gt;&gt;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aggResultStream</a:t>
            </a:r>
            <a:r>
              <a:rPr kumimoji="0" lang="en-US" altLang="zh-CN" sz="15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.toRetractStream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aggResultTable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, Row.</a:t>
            </a:r>
            <a:r>
              <a:rPr lang="en-US" altLang="zh-CN" sz="1500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55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API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Flink SQL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05064"/>
            <a:ext cx="6192688" cy="20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6186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对批处理和流处理，提供了统一的上层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是一套内嵌在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Java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Scala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语言中的查询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允许以非常直观的方式组合来自一些关系运算符的查询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支持基于实现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标准的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Apache Calcite</a:t>
            </a: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7281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对于一个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，可以直接转换成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，进而方便地调用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做转换操作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2780928"/>
            <a:ext cx="6109365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&lt;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SensorReading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tableEnv.fromDataStream(dataStream)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8864" y="3717031"/>
            <a:ext cx="8229600" cy="1296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默认转换后的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中的字段定义一一对应，也可以单独指定出来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4962217"/>
            <a:ext cx="6003567" cy="11310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&lt;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SensorReading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lang="zh-CN" altLang="zh-CN" sz="15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kumimoji="0" lang="en-US" altLang="zh-CN" sz="15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tableEnv.fromDataStream(dataStream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id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timestamp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as ts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t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emperature"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019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创建临时视图（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Temporary View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创建临时视图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1173" y="2311712"/>
            <a:ext cx="621516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dataStream)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dataStream,</a:t>
            </a:r>
            <a:r>
              <a:rPr kumimoji="0" lang="en-US" altLang="zh-CN" sz="15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id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temperature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timestamp as ts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4185955"/>
            <a:ext cx="8229600" cy="79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创建临时视图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75656" y="5194067"/>
            <a:ext cx="6624736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sensorTable)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300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查看执行计划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7444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提供了一种机制来解释计算表的逻辑和优化查询计划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查看执行计划，可以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TableEnvironment.explain(table)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方法或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TableEnvironment.explain()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方法完成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返回一个字符串，描述三个计划</a:t>
            </a: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优化的逻辑查询计划</a:t>
            </a: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优化后的逻辑查询计划</a:t>
            </a: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实际执行计划。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31640" y="5123625"/>
            <a:ext cx="568617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explaination = tableEnv.explain(resultTable)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System.</a:t>
            </a:r>
            <a:r>
              <a:rPr lang="en-US" altLang="zh-CN" sz="1500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out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println(e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xplaination)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485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流处理和关系代数的区别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571389"/>
              </p:ext>
            </p:extLst>
          </p:nvPr>
        </p:nvGraphicFramePr>
        <p:xfrm>
          <a:off x="457200" y="1600200"/>
          <a:ext cx="8229600" cy="420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>
                          <a:latin typeface="黑体" pitchFamily="49" charset="-122"/>
                          <a:ea typeface="黑体" pitchFamily="49" charset="-122"/>
                        </a:rPr>
                        <a:t>关系代数（表）</a:t>
                      </a:r>
                      <a:r>
                        <a:rPr lang="en-US" altLang="zh-CN" sz="2000">
                          <a:latin typeface="黑体" pitchFamily="49" charset="-122"/>
                          <a:ea typeface="黑体" pitchFamily="49" charset="-122"/>
                        </a:rPr>
                        <a:t>/SQL</a:t>
                      </a:r>
                      <a:endParaRPr lang="zh-CN" altLang="en-US" sz="200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>
                          <a:latin typeface="黑体" pitchFamily="49" charset="-122"/>
                          <a:ea typeface="黑体" pitchFamily="49" charset="-122"/>
                        </a:rPr>
                        <a:t>流处理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处理的数据对象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字段元组的有界集合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字段元组的无限序列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查询（</a:t>
                      </a:r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Query</a:t>
                      </a: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  <a:endParaRPr lang="en-US" altLang="zh-CN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对数据的访问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可以访问到完整的数据输入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无法访问所有数据，</a:t>
                      </a:r>
                      <a:endParaRPr lang="en-US" altLang="zh-CN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必须持续“等待”流式输入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查询终止条件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生成固定大小的结果集后终止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永不停止，根据持续收到的数据不断更新查询结果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95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Dynamic Tables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2453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动态表是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对流数据的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支持的核心概念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与表示批处理数据的静态表不同，动态表是随时间变化的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持续查询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Continuous Query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动态表可以像静态的批处理表一样进行查询，查询一个动态表会产生持续查询（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Continuous Query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连续查询永远不会终止，并会生成另一个动态表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查询会不断更新其动态结果表，以反映其动态输入表上的更改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2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动态表和持续查询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3501008"/>
            <a:ext cx="6645424" cy="25202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流式表查询的处理过程：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流被转换为动态表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对动态表计算连续查询，生成新的动态表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生成的动态表被转换回流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64037" cy="133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423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将流转换成动态表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7416824" cy="187220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为了处理带有关系查询的流，必须先将其转换为表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从概念上讲，流的每个数据记录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都被解释为对结果表的插入（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）修改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操作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672960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105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持续查询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7416824" cy="7200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持续查询会在动态表上做计算处理，并作为结果生成新的动态表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473393"/>
            <a:ext cx="6408712" cy="33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83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将动态表转换成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484784"/>
            <a:ext cx="7776864" cy="496855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与常规的数据库表一样，动态表可以通过插入（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）、更新（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）和删除（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）更改，进行持续的修改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将动态表转换为流或将其写入外部系统时，需要对这些更改进行编码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仅追加（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Append-only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）流</a:t>
            </a:r>
          </a:p>
          <a:p>
            <a:pPr lvl="1">
              <a:lnSpc>
                <a:spcPct val="200000"/>
              </a:lnSpc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仅通过插入（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）更改来修改的动态表，可以直接转换为仅追加流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）流</a:t>
            </a:r>
          </a:p>
          <a:p>
            <a:pPr lvl="1">
              <a:lnSpc>
                <a:spcPct val="20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流是包含两类消息的流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添加（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）消息和撤回（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（更新插入）流</a:t>
            </a:r>
          </a:p>
          <a:p>
            <a:pPr lvl="1">
              <a:lnSpc>
                <a:spcPct val="20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包含两种类型的消息：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消息和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删除（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消息。</a:t>
            </a:r>
          </a:p>
        </p:txBody>
      </p:sp>
    </p:spTree>
    <p:extLst>
      <p:ext uri="{BB962C8B-B14F-4D97-AF65-F5344CB8AC3E}">
        <p14:creationId xmlns:p14="http://schemas.microsoft.com/office/powerpoint/2010/main" val="3983309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将动态表转换成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5117301" cy="214451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3" y="3933056"/>
            <a:ext cx="5117300" cy="21113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4208" y="2238391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Dynamic Table</a:t>
            </a:r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7047837" y="2760842"/>
            <a:ext cx="29039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44208" y="3203684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Retract Stream</a:t>
            </a:r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4611313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Dynamic Table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7047837" y="5133764"/>
            <a:ext cx="290399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44208" y="5576606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Upsert Stream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0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基本程序结构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的程序结构，与流式处理的程序结构十分类似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65465" y="2122372"/>
            <a:ext cx="7696338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StreamTableEnvironment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tableEnv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... 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创建表的执行环境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创建一张表，用于读取数据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tableEnv.connect(...).createTemporaryTable(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注册一张表，用于把计算结果输出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tableEnv.connect(...).createTemporaryTable(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API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查询算子，得到一张结果表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result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).select(...)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查询语句，得到一张结果表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sqlResult  = tableEnv.sqlQuery(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"SELECT ... FROM inputTable ..."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将结果表写入输出表中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result.insertInto(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656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时间特性（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 Attributes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17646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基于时间的操作（比如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中窗口操作），需要定义相关的时间语义和时间数据来源的信息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可以提供一个逻辑上的时间字段，用于在表处理程序中，指示时间和访问相应的时间戳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时间属性，可以是每个表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的一部分。一旦定义了时间属性，它就可以作为一个字段引用，并且可以在基于时间的操作中使用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时间属性的行为类似于常规时间戳，可以访问，并且进行计算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69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75167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处理时间语义下，允许表处理程序根据机器的本地时间生成结果。它是时间的最简单概念。它既不需要提取时间戳，也不需要生成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watermark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在定义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期间，可以使用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.proctime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指定字段名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定义处理时间字段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这个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proctime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属性只能通过附加逻辑字段，来扩展物理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。因此，只能在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定义的末尾定义它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5164450"/>
            <a:ext cx="6744154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id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temperature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timestamp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pt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.proctime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340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54236" y="2420888"/>
            <a:ext cx="473398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DataTypes.STRING())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DataTypes.BIGINT())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DataTypes.DOUBLE())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"pt"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DataTypes.TIMESTAMP(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.proctime()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542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1600" y="2419569"/>
            <a:ext cx="5472608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 =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"create table dataTable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id varchar(20) not null,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ts bigint,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temperature double,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pt AS PROCTIME()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with 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'connector.type' = 'filesystem',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'connector.path' = '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sensor.txt',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'format.type' = 'csv')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87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事件时间语义，允许表处理程序根据每个记录中包含的时间生成结果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这样即使在有乱序事件或者延迟事件时，也可以获得正确的结果。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为了处理无序事件，并区分流中的准时和迟到事件；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需要从事件数据中，提取时间戳，并用来推进事件时间的进展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定义事件时间，同样有三种方法：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151216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，使用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.rowtime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可以定义事件时间属性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1037" y="2902801"/>
            <a:ext cx="6638356" cy="29315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将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转换为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，并指定时间字段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 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id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timestamp.rowtime,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temperature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或者，直接追加</a:t>
            </a:r>
            <a:r>
              <a:rPr kumimoji="0" lang="zh-CN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时间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字段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id, temperature, timestamp, rt.rowtime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585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5616" y="2348880"/>
            <a:ext cx="6782626" cy="3516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DataTypes.STRING())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DataTypes.BIGINT())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.rowtime(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Rowtime()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.timestampsFromField(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从字段中提取时间戳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.watermarksPeriodicBounded(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1000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watermark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延迟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秒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DataTypes.DOUBLE())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714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76745" y="2337847"/>
            <a:ext cx="558037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sinkDDL=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"create table dataTable 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id varchar(20) not null,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ts bigint,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temperature double,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rt AS TO_TIMESTAMP( FROM_UNIXTIME(ts) ),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watermark for rt as rt - interval '1' second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with 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'connector.type' = 'filesystem',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'connector.path' = '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sensor.txt',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'format.type' = 'csv')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en-US" altLang="zh-CN" sz="1500" b="1">
              <a:solidFill>
                <a:srgbClr val="658ABA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931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时间语义，要配合窗口操作才能发挥作用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中，主要有两种窗口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（分组窗口）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根据时间或行计数间隔，将行聚合到有限的组（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）中，并对每个组的数据执行一次聚合函数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Windows</a:t>
            </a: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针对每个输入行，计算相邻行范围内的聚合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46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6186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是使用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w:GroupWindow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）子句定义的，并且必须由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子句指定一个别名。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为了按窗口对表进行分组，窗口的别名必须在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group by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子句中，像常规的分组字段一样引用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6080" y="3751872"/>
            <a:ext cx="593624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input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.window([w: GroupWindow] as 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定义窗口，别名为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.groupBy(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按照字段 </a:t>
            </a:r>
            <a:r>
              <a:rPr lang="en-US" altLang="zh-CN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和窗口 </a:t>
            </a:r>
            <a:r>
              <a:rPr lang="en-US" altLang="zh-CN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分组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.select(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sum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聚合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5157192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提供了一组具有特定语义的预定义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类，这些类会被转换为底层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的窗口操作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59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创建表的执行环境，需要将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流处理的执行环境传入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601" y="2276872"/>
            <a:ext cx="7416824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StreamTableEnvironment tableEnv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StreamTableEnvironment.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8864" y="2889810"/>
            <a:ext cx="8229600" cy="3059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中集成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SQL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的核心概念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，所有对表的操作都基于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</a:p>
          <a:p>
            <a:pPr lvl="1"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</a:t>
            </a:r>
          </a:p>
          <a:p>
            <a:pPr lvl="1"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中注册表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执行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注册用户自定义函数（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UDF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085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滚动窗口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Tumbling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滚动窗口要用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Tumble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9632" y="2325796"/>
            <a:ext cx="6840760" cy="2908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Event-time Window</a:t>
            </a:r>
            <a:endParaRPr lang="en-US" altLang="zh-CN" sz="1500" i="1">
              <a:solidFill>
                <a:srgbClr val="808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</a:t>
            </a:r>
            <a:r>
              <a:rPr lang="en-US" altLang="zh-CN" sz="1500">
                <a:latin typeface="Consolas" pitchFamily="49" charset="0"/>
              </a:rPr>
              <a:t>Tumble.</a:t>
            </a:r>
            <a:r>
              <a:rPr lang="en-US" altLang="zh-CN" sz="1500" i="1">
                <a:latin typeface="Consolas" pitchFamily="49" charset="0"/>
              </a:rPr>
              <a:t>over</a:t>
            </a:r>
            <a:r>
              <a:rPr lang="en-US" altLang="zh-CN" sz="1500">
                <a:latin typeface="Consolas" pitchFamily="49" charset="0"/>
              </a:rPr>
              <a:t>(</a:t>
            </a:r>
            <a:r>
              <a:rPr lang="en-US" altLang="zh-CN" sz="1500" b="1">
                <a:latin typeface="Consolas" pitchFamily="49" charset="0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10.minutes</a:t>
            </a:r>
            <a:r>
              <a:rPr lang="en-US" altLang="zh-CN" sz="1500" b="1">
                <a:latin typeface="Consolas" pitchFamily="49" charset="0"/>
              </a:rPr>
              <a:t>"</a:t>
            </a:r>
            <a:r>
              <a:rPr lang="en-US" altLang="zh-CN" sz="1500">
                <a:latin typeface="Consolas" pitchFamily="49" charset="0"/>
              </a:rPr>
              <a:t>).on(</a:t>
            </a:r>
            <a:r>
              <a:rPr lang="en-US" altLang="zh-CN" sz="1500" b="1">
                <a:latin typeface="Consolas" pitchFamily="49" charset="0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500" b="1">
                <a:latin typeface="Consolas" pitchFamily="49" charset="0"/>
              </a:rPr>
              <a:t>"</a:t>
            </a:r>
            <a:r>
              <a:rPr lang="en-US" altLang="zh-CN" sz="1500">
                <a:latin typeface="Consolas" pitchFamily="49" charset="0"/>
              </a:rPr>
              <a:t>).as(</a:t>
            </a:r>
            <a:r>
              <a:rPr lang="en-US" altLang="zh-CN" sz="1500" b="1">
                <a:latin typeface="Consolas" pitchFamily="49" charset="0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>
                <a:latin typeface="Consolas" pitchFamily="49" charset="0"/>
              </a:rPr>
              <a:t>))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sz="16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Processing-time Window</a:t>
            </a:r>
            <a:endParaRPr kumimoji="0" lang="en-US" altLang="zh-CN" sz="15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</a:t>
            </a:r>
            <a:r>
              <a:rPr lang="en-US" altLang="zh-CN" sz="1400">
                <a:latin typeface="Consolas" pitchFamily="49" charset="0"/>
              </a:rPr>
              <a:t>Tumble.</a:t>
            </a:r>
            <a:r>
              <a:rPr lang="en-US" altLang="zh-CN" sz="1400" i="1">
                <a:latin typeface="Consolas" pitchFamily="49" charset="0"/>
              </a:rPr>
              <a:t>over</a:t>
            </a:r>
            <a:r>
              <a:rPr lang="en-US" altLang="zh-CN" sz="1400">
                <a:latin typeface="Consolas" pitchFamily="49" charset="0"/>
              </a:rPr>
              <a:t>(</a:t>
            </a:r>
            <a:r>
              <a:rPr lang="en-US" altLang="zh-CN" sz="1400" b="1">
                <a:latin typeface="Consolas" pitchFamily="49" charset="0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10.minutes</a:t>
            </a:r>
            <a:r>
              <a:rPr lang="en-US" altLang="zh-CN" sz="1400" b="1">
                <a:latin typeface="Consolas" pitchFamily="49" charset="0"/>
              </a:rPr>
              <a:t>"</a:t>
            </a:r>
            <a:r>
              <a:rPr lang="en-US" altLang="zh-CN" sz="1400">
                <a:latin typeface="Consolas" pitchFamily="49" charset="0"/>
              </a:rPr>
              <a:t>).on(</a:t>
            </a:r>
            <a:r>
              <a:rPr lang="en-US" altLang="zh-CN" sz="1400" b="1">
                <a:latin typeface="Consolas" pitchFamily="49" charset="0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proctime</a:t>
            </a:r>
            <a:r>
              <a:rPr lang="en-US" altLang="zh-CN" sz="1400" b="1">
                <a:latin typeface="Consolas" pitchFamily="49" charset="0"/>
              </a:rPr>
              <a:t>"</a:t>
            </a:r>
            <a:r>
              <a:rPr lang="en-US" altLang="zh-CN" sz="1400">
                <a:latin typeface="Consolas" pitchFamily="49" charset="0"/>
              </a:rPr>
              <a:t>).as(</a:t>
            </a:r>
            <a:r>
              <a:rPr lang="en-US" altLang="zh-CN" sz="1400" b="1">
                <a:latin typeface="Consolas" pitchFamily="49" charset="0"/>
              </a:rPr>
              <a:t>"</a:t>
            </a:r>
            <a:r>
              <a:rPr lang="en-US" altLang="zh-CN" sz="14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4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400">
                <a:latin typeface="Consolas" pitchFamily="49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Row-count Window</a:t>
            </a:r>
            <a:endParaRPr kumimoji="0" lang="en-US" altLang="zh-CN" sz="15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</a:t>
            </a:r>
            <a:r>
              <a:rPr lang="en-US" altLang="zh-CN" sz="1600">
                <a:latin typeface="Consolas" pitchFamily="49" charset="0"/>
              </a:rPr>
              <a:t>Tumble.</a:t>
            </a:r>
            <a:r>
              <a:rPr lang="en-US" altLang="zh-CN" sz="1600" i="1">
                <a:latin typeface="Consolas" pitchFamily="49" charset="0"/>
              </a:rPr>
              <a:t>over</a:t>
            </a:r>
            <a:r>
              <a:rPr lang="en-US" altLang="zh-CN" sz="1600">
                <a:latin typeface="Consolas" pitchFamily="49" charset="0"/>
              </a:rPr>
              <a:t>(</a:t>
            </a:r>
            <a:r>
              <a:rPr lang="en-US" altLang="zh-CN" sz="1600" b="1">
                <a:latin typeface="Consolas" pitchFamily="49" charset="0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10.rows</a:t>
            </a:r>
            <a:r>
              <a:rPr lang="en-US" altLang="zh-CN" sz="1600" b="1">
                <a:latin typeface="Consolas" pitchFamily="49" charset="0"/>
              </a:rPr>
              <a:t>"</a:t>
            </a:r>
            <a:r>
              <a:rPr lang="en-US" altLang="zh-CN" sz="1600">
                <a:latin typeface="Consolas" pitchFamily="49" charset="0"/>
              </a:rPr>
              <a:t>).on(</a:t>
            </a:r>
            <a:r>
              <a:rPr lang="en-US" altLang="zh-CN" sz="1600" b="1">
                <a:latin typeface="Consolas" pitchFamily="49" charset="0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proctime</a:t>
            </a:r>
            <a:r>
              <a:rPr lang="en-US" altLang="zh-CN" sz="1600" b="1">
                <a:latin typeface="Consolas" pitchFamily="49" charset="0"/>
              </a:rPr>
              <a:t>"</a:t>
            </a:r>
            <a:r>
              <a:rPr lang="en-US" altLang="zh-CN" sz="1600">
                <a:latin typeface="Consolas" pitchFamily="49" charset="0"/>
              </a:rPr>
              <a:t>).as(</a:t>
            </a:r>
            <a:r>
              <a:rPr lang="en-US" altLang="zh-CN" sz="1600" b="1">
                <a:latin typeface="Consolas" pitchFamily="49" charset="0"/>
              </a:rPr>
              <a:t>"</a:t>
            </a:r>
            <a:r>
              <a:rPr lang="en-US" altLang="zh-CN" sz="16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600">
                <a:latin typeface="Consolas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88252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滑动窗口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Sliding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00811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滑动窗口要用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Slide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2819" y="2242002"/>
            <a:ext cx="811953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Event-time Window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.window(Slide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every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on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Processing-time window 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(Slide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over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every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on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("proc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Row-count window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Slide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over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every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on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110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77281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会话窗口要用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Session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2852936"/>
            <a:ext cx="6912768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Session Event-time Window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.window(Session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withGap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.("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on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Session Processing-time Window</a:t>
            </a:r>
            <a:endParaRPr kumimoji="0" lang="en-US" altLang="zh-CN" sz="15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(Session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withGap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.("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on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(“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103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680521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Group By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TUMBLE(time_attr, interval)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定义一个滚动窗口，第一个参数是时间字段，第二个参数是窗口长度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HOP(time_attr, interval, interval)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定义一个滑动窗口，第一个参数是时间字段，第二个参数是窗口滑动步长，第三个是窗口长度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SESSION(time_attr, interval)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定义一个会话窗口，第一个参数是时间字段，第二个参数是窗口间隔</a:t>
            </a:r>
          </a:p>
        </p:txBody>
      </p:sp>
    </p:spTree>
    <p:extLst>
      <p:ext uri="{BB962C8B-B14F-4D97-AF65-F5344CB8AC3E}">
        <p14:creationId xmlns:p14="http://schemas.microsoft.com/office/powerpoint/2010/main" val="1283060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88032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聚合是标准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中已有的（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子句），可以在查询的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SELECT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子句中定义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聚合，会针对每个输入行，计算相邻行范围内的聚合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windows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w:overwindows*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）子句定义，并在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select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（）方法中通过别名来引用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1680" y="4460213"/>
            <a:ext cx="4733988" cy="11310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input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.window([w: OverWindow] as 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.select(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b.sum over w, c.min over w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5589240"/>
            <a:ext cx="7848872" cy="567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类，来配置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窗口的属性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593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无界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187220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可以在事件时间或处理时间，以及指定为时间间隔、或行计数的范围内，定义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windows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无界的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是使用常量指定的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3246" y="3118785"/>
            <a:ext cx="8712968" cy="319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无界的事件时间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UNBOUNDED_RANGE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无界的处理时间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(Over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4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4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4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UNBOUNDED_RANGE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4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无界的事件时间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(Over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4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4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UNBOUNDED_R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OW).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4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无界的处理时间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Over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4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4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4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UNBOUNDED_R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OW).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4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094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有界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有界的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是用间隔的大小指定的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9995" y="2139360"/>
            <a:ext cx="8568952" cy="39010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有界的事件时间</a:t>
            </a:r>
            <a:r>
              <a:rPr kumimoji="0" lang="en-US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5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有界的处理时间</a:t>
            </a:r>
            <a:r>
              <a:rPr kumimoji="0" lang="en-US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5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(Over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有界的事件时间</a:t>
            </a:r>
            <a:r>
              <a:rPr kumimoji="0" lang="en-US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5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(Over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en-US" altLang="zh-CN" sz="15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有界的处理时间</a:t>
            </a:r>
            <a:r>
              <a:rPr kumimoji="0" lang="en-US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5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Over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ime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en-US" altLang="zh-CN" sz="15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145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37626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做窗口聚合时，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所有聚合必须在同一窗口上定义，也就是说必须是相同的分区、排序和范围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目前仅支持在当前行范围之前的窗口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ORDER BY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必须在单一的时间属性上指定</a:t>
            </a:r>
          </a:p>
        </p:txBody>
      </p:sp>
      <p:sp>
        <p:nvSpPr>
          <p:cNvPr id="2" name="矩形 1"/>
          <p:cNvSpPr/>
          <p:nvPr/>
        </p:nvSpPr>
        <p:spPr>
          <a:xfrm>
            <a:off x="1619672" y="3923471"/>
            <a:ext cx="59046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b="1">
                <a:latin typeface="Consolas" pitchFamily="49" charset="0"/>
              </a:rPr>
              <a:t>SELECT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COUNT</a:t>
            </a:r>
            <a:r>
              <a:rPr lang="en-US" altLang="zh-CN">
                <a:latin typeface="Consolas" pitchFamily="49" charset="0"/>
              </a:rPr>
              <a:t>(amount) OVER (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>
                <a:latin typeface="Consolas" pitchFamily="49" charset="0"/>
              </a:rPr>
              <a:t>    PARTITION </a:t>
            </a:r>
            <a:r>
              <a:rPr lang="en-US" altLang="zh-CN" b="1">
                <a:latin typeface="Consolas" pitchFamily="49" charset="0"/>
              </a:rPr>
              <a:t>BY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user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>
                <a:latin typeface="Consolas" pitchFamily="49" charset="0"/>
              </a:rPr>
              <a:t>    </a:t>
            </a:r>
            <a:r>
              <a:rPr lang="en-US" altLang="zh-CN" b="1">
                <a:latin typeface="Consolas" pitchFamily="49" charset="0"/>
              </a:rPr>
              <a:t>ORDER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BY</a:t>
            </a:r>
            <a:r>
              <a:rPr lang="en-US" altLang="zh-CN">
                <a:latin typeface="Consolas" pitchFamily="49" charset="0"/>
              </a:rPr>
              <a:t> proctime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>
                <a:latin typeface="Consolas" pitchFamily="49" charset="0"/>
              </a:rPr>
              <a:t>    </a:t>
            </a:r>
            <a:r>
              <a:rPr lang="en-US" altLang="zh-CN" b="1">
                <a:latin typeface="Consolas" pitchFamily="49" charset="0"/>
              </a:rPr>
              <a:t>ROWS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BETWEEN</a:t>
            </a:r>
            <a:r>
              <a:rPr lang="en-US" altLang="zh-CN">
                <a:latin typeface="Consolas" pitchFamily="49" charset="0"/>
              </a:rPr>
              <a:t> 2 PRECEDING </a:t>
            </a:r>
            <a:r>
              <a:rPr lang="en-US" altLang="zh-CN" b="1">
                <a:latin typeface="Consolas" pitchFamily="49" charset="0"/>
              </a:rPr>
              <a:t>AND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CURRENT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ROW</a:t>
            </a:r>
            <a:r>
              <a:rPr lang="en-US" altLang="zh-CN">
                <a:latin typeface="Consolas" pitchFamily="49" charset="0"/>
              </a:rPr>
              <a:t>)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b="1">
                <a:latin typeface="Consolas" pitchFamily="49" charset="0"/>
              </a:rPr>
              <a:t>FROM</a:t>
            </a:r>
            <a:r>
              <a:rPr lang="en-US" altLang="zh-CN">
                <a:latin typeface="Consolas" pitchFamily="49" charset="0"/>
              </a:rPr>
              <a:t> Orders</a:t>
            </a:r>
            <a:endParaRPr lang="zh-CN" altLang="zh-CN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97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36815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Table API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为用户提供了一组用于数据转换的内置函数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中支持的很多函数，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都已经做了实现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668739"/>
            <a:ext cx="2448272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比较函数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value1 = value2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value1 &gt; value2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ANY1 === ANY2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ANY1 &gt; ANY2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2668739"/>
            <a:ext cx="2808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逻辑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boolean1 OR boolean2 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boolean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IS FALSE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NOT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boolean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BOOLEAN1 || BOOLEAN2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BOOLEAN.isFalse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!BOOLEAN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2650767"/>
            <a:ext cx="3168352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算数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numeric1 + numeric2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POWER(numeric1, numeric2)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NUMERIC1 + NUMERIC2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NUMERIC1.power(NUMERIC2)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558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58740"/>
            <a:ext cx="2448272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字符串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string1 || string2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UPPER(string)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CHAR_LENGTH(string)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-  STRING1 + STRING2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STRING.upperCase()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STRING.charLength()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5856" y="1358740"/>
            <a:ext cx="2808312" cy="5235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DATE string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TIMESTAMP string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CURRENT_TIME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INTERVAL string range</a:t>
            </a: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STRING.toDate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STRING.toTimestamp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currentTime()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NUMERIC.days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NUMERIC.minutes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160" y="1340768"/>
            <a:ext cx="2592288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COUNT(*)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SUM(expression)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RANK()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 - ROW_NUMBER()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FIELD.count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FIELD.sum0</a:t>
            </a:r>
          </a:p>
        </p:txBody>
      </p:sp>
    </p:spTree>
    <p:extLst>
      <p:ext uri="{BB962C8B-B14F-4D97-AF65-F5344CB8AC3E}">
        <p14:creationId xmlns:p14="http://schemas.microsoft.com/office/powerpoint/2010/main" val="260223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配置老版本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的流式查询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7624" y="2008364"/>
            <a:ext cx="7272808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EnvironmentSettings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settings = EnvironmentSettings.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.useOldPlanner()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.inStreamingMode()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StreamTableEnvironment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 = StreamTableEnvironment</a:t>
            </a:r>
            <a:endParaRPr lang="en-US" altLang="zh-CN" sz="1500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5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(env, settings)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4365104"/>
            <a:ext cx="8229600" cy="64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配置老版本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的批式查询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7151" y="5255598"/>
            <a:ext cx="8331127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ExecutionEnvironment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batchEnv = ExecutionEnvironment.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getExecutionEnvironment</a:t>
            </a:r>
            <a:r>
              <a:rPr kumimoji="0" lang="en-US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BatchTableEnvironment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batchTableEnv = BatchTableEnvironment.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(batchEnv)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7935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用户自定义函数（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UDF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96044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UDF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）是一个重要的特性，它们显著地扩展了查询的表达能力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在大多数情况下，用户定义的函数必须先注册，然后才能在查询中使用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函数通过调用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registerFunction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（）方法在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中注册。当用户定义的函数被注册时，它被插入到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的函数目录中，这样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解析器就可以识别并正确地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解释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578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标量函数（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Scalar Functions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4482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用户定义的标量函数，可以将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或多个标量值，映射到新的标量值</a:t>
            </a: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为了定义标量函数，必须在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org.apache.flink.table.functions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中扩展基类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Scalar Function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，并实现（一个或多个）求值（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eval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）方法</a:t>
            </a: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标量函数的行为由求值方法决定，求值方法必须公开声明并命名为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eval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60350" y="3813847"/>
            <a:ext cx="5791970" cy="25643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public static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HashCode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extends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ScalarFunction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private int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factor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13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public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HashCode(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int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factor)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factor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factor;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public int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eval(String s)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s.hashCode() *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factor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493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Functions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29523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用户定义的表函数，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可以将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或多个标量值作为输入参数；与标量函数不同的是，</a:t>
            </a:r>
            <a:r>
              <a:rPr lang="zh-CN" altLang="zh-CN" sz="1700" b="1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它可以返回任意数量的行作为输出，而不是单个值</a:t>
            </a:r>
          </a:p>
          <a:p>
            <a:pPr>
              <a:lnSpc>
                <a:spcPct val="150000"/>
              </a:lnSpc>
            </a:pPr>
            <a:r>
              <a:rPr lang="zh-CN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为了定义一个表函数，必须扩展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org.apache.flink.table.functions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中的基类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TableFunction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并实现（一个或多个）求值方法</a:t>
            </a:r>
          </a:p>
          <a:p>
            <a:pPr>
              <a:lnSpc>
                <a:spcPct val="150000"/>
              </a:lnSpc>
            </a:pPr>
            <a:r>
              <a:rPr lang="zh-CN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表函数的行为由其求值方法决定，求值方法必须是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public </a:t>
            </a:r>
            <a:r>
              <a:rPr lang="zh-CN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的，并命名为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eval</a:t>
            </a:r>
            <a:endParaRPr lang="zh-CN" altLang="zh-CN" sz="17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78748" y="3528718"/>
            <a:ext cx="8013732" cy="2870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public static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Split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extends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TableFunction&lt;Tuple2&lt;String, Integer&gt;&gt;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private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separator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","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public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Split(String separator)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separator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separator;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en-US" altLang="zh-CN" sz="15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public void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eval(String str)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(String s : str.split(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separator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collect(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Tuple2&lt;String, Integer&gt;(s, s.length()));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717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Aggregate Functions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9442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用户自定义聚合函数（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Aggregate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UDAGGs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）可以把一个表中的数据，聚合成一个标量值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用户定义的聚合函数，是通过继承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AggregateFunction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抽象类实现的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3194396"/>
            <a:ext cx="6048672" cy="31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26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Aggregate Functions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AggregationFunction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要求必须实现的方法：</a:t>
            </a: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accumulate()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getValue()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AggregateFunction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的工作原理如下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首先，它需要一个累加器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Accumulator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，用来保存聚合中间结果的数据结构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可以通过调用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createAccumulator() 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方法创建空累加器</a:t>
            </a: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随后，对每个输入行调用函数的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accumulate() 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方法来更新累加器</a:t>
            </a: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处理完所有行后，将调用函数的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getValue() 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方法来计算并返回最终结果</a:t>
            </a:r>
          </a:p>
        </p:txBody>
      </p:sp>
    </p:spTree>
    <p:extLst>
      <p:ext uri="{BB962C8B-B14F-4D97-AF65-F5344CB8AC3E}">
        <p14:creationId xmlns:p14="http://schemas.microsoft.com/office/powerpoint/2010/main" val="3503373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表聚合函数（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Aggregate Functions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0162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用户定义的表聚合函数（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Table Aggregate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UDTAGGs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），可以把一个表中数据，聚合为具有多行和多列的结果表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用户定义表聚合函数，是通过继承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TableAggregateFunction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抽象类来实现的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3212976"/>
            <a:ext cx="60486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13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表聚合函数（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Aggregate Functions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AggregationFunction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要求必须实现的方法：</a:t>
            </a: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accumulate()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emitValue() 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TableAggregateFunction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的工作原理如下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: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首先，它同样需要一个累加器（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Accumulator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），它是保存聚合中间结果的数据结构。通过调用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createAccumulator() 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方法可以创建空累加器。</a:t>
            </a: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随后，对每个输入行调用函数的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accumulate() 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方法来更新累加器。</a:t>
            </a: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处理完所有行后，将调用函数的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emitValue() 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方法来计算并返回最终结果。</a:t>
            </a:r>
          </a:p>
        </p:txBody>
      </p:sp>
    </p:spTree>
    <p:extLst>
      <p:ext uri="{BB962C8B-B14F-4D97-AF65-F5344CB8AC3E}">
        <p14:creationId xmlns:p14="http://schemas.microsoft.com/office/powerpoint/2010/main" val="170839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blink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的流式查询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3981688"/>
            <a:ext cx="8229600" cy="64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blink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的批式查询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9577" y="1916832"/>
            <a:ext cx="7167347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EnvironmentSettings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bsSettings = EnvironmentSettings.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lang="en-US" altLang="zh-CN" sz="1500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.useBlinkPlanner()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.inStreamingMode()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StreamTableEnvironment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bsTableEnv = StreamTableEnvironment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(env, bsSettings)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69577" y="4557752"/>
            <a:ext cx="7167347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EnvironmentSettings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bbSettings = EnvironmentSettings.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.useBlinkPlanner()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.inBatchMode()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TableEnvironment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bbTableEnv = TableEnvironment.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(bbSettings)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77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可以注册目录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Catalog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，并可以基于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Catalog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是由一个“标识符”（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identifier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）来指定的，由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部分组成：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名、数据库（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database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）名和对象名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表可以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常规的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，也可以是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虚拟的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（视图，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View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一般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用来描述外部数据，比如文件、数据库表或消息队列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的数据，也可以直接从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转换而来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视图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View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可以从现有的表中创建，通常是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查询的一个结果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3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51216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.connect()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方法，连接外部系统，并调用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.createTemporaryTable()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方法，在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05599" y="2818280"/>
            <a:ext cx="5974713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.connect(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</a:t>
            </a:r>
            <a:r>
              <a:rPr lang="zh-CN" altLang="en-US" sz="1500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的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数据来源</a:t>
            </a:r>
            <a:r>
              <a:rPr lang="zh-CN" altLang="en-US" sz="1500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，和外部系统建立连接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(...)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定义数据格式化方法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定义表结构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M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yTable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86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373616" cy="86409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来描述文件数据，它可以从文件中读取，或者将数据写入文件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600" y="2132856"/>
            <a:ext cx="7344816" cy="39010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.connect(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FileSystem().path(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“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YOUR_Path/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sensor.txt”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</a:t>
            </a:r>
            <a:r>
              <a:rPr lang="zh-CN" altLang="en-US" sz="1500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到文件系统的连接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Csv())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</a:t>
            </a:r>
            <a:r>
              <a:rPr kumimoji="0" lang="zh-CN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以</a:t>
            </a:r>
            <a:r>
              <a:rPr kumimoji="0" lang="en-US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csv</a:t>
            </a:r>
            <a:r>
              <a:rPr kumimoji="0" lang="zh-CN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格式进行数据格式化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BIGINT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定义表结构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61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46029</TotalTime>
  <Words>5477</Words>
  <Application>Microsoft Office PowerPoint</Application>
  <PresentationFormat>全屏显示(4:3)</PresentationFormat>
  <Paragraphs>376</Paragraphs>
  <Slides>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黑体</vt:lpstr>
      <vt:lpstr>宋体</vt:lpstr>
      <vt:lpstr>微软雅黑</vt:lpstr>
      <vt:lpstr>微软雅黑 Light</vt:lpstr>
      <vt:lpstr>Arial</vt:lpstr>
      <vt:lpstr>Calibri</vt:lpstr>
      <vt:lpstr>Consolas</vt:lpstr>
      <vt:lpstr>Wingdings</vt:lpstr>
      <vt:lpstr>Office 主题</vt:lpstr>
      <vt:lpstr>Table API 和 Flink SQL</vt:lpstr>
      <vt:lpstr>Table API 和 Flink SQL 是什么</vt:lpstr>
      <vt:lpstr>基本程序结构</vt:lpstr>
      <vt:lpstr>创建 TableEnvironment</vt:lpstr>
      <vt:lpstr>配置 TableEnvironment</vt:lpstr>
      <vt:lpstr>配置 TableEnvironment</vt:lpstr>
      <vt:lpstr>表（Table）</vt:lpstr>
      <vt:lpstr>创建表</vt:lpstr>
      <vt:lpstr>创建表</vt:lpstr>
      <vt:lpstr>表的查询 – Table API</vt:lpstr>
      <vt:lpstr>表的查询 – SQL</vt:lpstr>
      <vt:lpstr>输出表</vt:lpstr>
      <vt:lpstr>输出到文件</vt:lpstr>
      <vt:lpstr>更新模式</vt:lpstr>
      <vt:lpstr>输出到 Kafka</vt:lpstr>
      <vt:lpstr>输出到 ES</vt:lpstr>
      <vt:lpstr>输出到 MySql</vt:lpstr>
      <vt:lpstr>将 Table 转换成 DataStream</vt:lpstr>
      <vt:lpstr>将 Table 转换成 DataStream</vt:lpstr>
      <vt:lpstr>将 DataStream 转换成表</vt:lpstr>
      <vt:lpstr>创建临时视图（Temporary View）</vt:lpstr>
      <vt:lpstr>查看执行计划</vt:lpstr>
      <vt:lpstr>流处理和关系代数的区别</vt:lpstr>
      <vt:lpstr>动态表（Dynamic Tables）</vt:lpstr>
      <vt:lpstr>动态表和持续查询</vt:lpstr>
      <vt:lpstr>将流转换成动态表</vt:lpstr>
      <vt:lpstr>持续查询</vt:lpstr>
      <vt:lpstr>将动态表转换成 DataStream</vt:lpstr>
      <vt:lpstr>将动态表转换成 DataStream</vt:lpstr>
      <vt:lpstr>时间特性（Time Attributes）</vt:lpstr>
      <vt:lpstr>定义处理时间（Processing Time）</vt:lpstr>
      <vt:lpstr>定义处理时间（Processing Time）</vt:lpstr>
      <vt:lpstr>定义处理时间（Processing Time）</vt:lpstr>
      <vt:lpstr>定义事件时间（Event Time）</vt:lpstr>
      <vt:lpstr>定义事件时间（Event Time）</vt:lpstr>
      <vt:lpstr>定义事件时间（Event Time）</vt:lpstr>
      <vt:lpstr>定义事件时间（Event Time）</vt:lpstr>
      <vt:lpstr>窗口</vt:lpstr>
      <vt:lpstr>Group Windows</vt:lpstr>
      <vt:lpstr>滚动窗口（Tumbling windows）</vt:lpstr>
      <vt:lpstr>滑动窗口（Sliding windows）</vt:lpstr>
      <vt:lpstr>会话窗口（Session windows）</vt:lpstr>
      <vt:lpstr>SQL 中的 Group Windows</vt:lpstr>
      <vt:lpstr>Over Windows</vt:lpstr>
      <vt:lpstr>无界 Over Windows</vt:lpstr>
      <vt:lpstr>有界 Over Windows</vt:lpstr>
      <vt:lpstr>SQL 中的 Over Windows</vt:lpstr>
      <vt:lpstr>函数（Functions）</vt:lpstr>
      <vt:lpstr>函数（Functions）</vt:lpstr>
      <vt:lpstr>用户自定义函数（UDF）</vt:lpstr>
      <vt:lpstr>标量函数（Scalar Functions）</vt:lpstr>
      <vt:lpstr>表函数（Table Functions）</vt:lpstr>
      <vt:lpstr>聚合函数（Aggregate Functions）</vt:lpstr>
      <vt:lpstr>聚合函数（Aggregate Functions）</vt:lpstr>
      <vt:lpstr>表聚合函数（Table Aggregate Functions）</vt:lpstr>
      <vt:lpstr>表聚合函数（Table Aggregate Functions）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MSoffice</cp:lastModifiedBy>
  <cp:revision>584</cp:revision>
  <dcterms:created xsi:type="dcterms:W3CDTF">2017-11-14T06:09:04Z</dcterms:created>
  <dcterms:modified xsi:type="dcterms:W3CDTF">2020-11-15T09:13:02Z</dcterms:modified>
</cp:coreProperties>
</file>