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2" r:id="rId2"/>
    <p:sldId id="256" r:id="rId3"/>
    <p:sldId id="257" r:id="rId4"/>
    <p:sldId id="336" r:id="rId5"/>
    <p:sldId id="337" r:id="rId6"/>
    <p:sldId id="335" r:id="rId7"/>
    <p:sldId id="338" r:id="rId8"/>
    <p:sldId id="356" r:id="rId9"/>
    <p:sldId id="358" r:id="rId10"/>
    <p:sldId id="320" r:id="rId11"/>
    <p:sldId id="334" r:id="rId12"/>
    <p:sldId id="357" r:id="rId13"/>
    <p:sldId id="333" r:id="rId14"/>
    <p:sldId id="264" r:id="rId15"/>
    <p:sldId id="343" r:id="rId16"/>
    <p:sldId id="344" r:id="rId17"/>
    <p:sldId id="345" r:id="rId18"/>
    <p:sldId id="347" r:id="rId19"/>
    <p:sldId id="346" r:id="rId20"/>
    <p:sldId id="348" r:id="rId21"/>
    <p:sldId id="350" r:id="rId22"/>
    <p:sldId id="349" r:id="rId23"/>
    <p:sldId id="351" r:id="rId24"/>
    <p:sldId id="352" r:id="rId25"/>
    <p:sldId id="353" r:id="rId26"/>
    <p:sldId id="354" r:id="rId27"/>
    <p:sldId id="355" r:id="rId28"/>
    <p:sldId id="339" r:id="rId29"/>
    <p:sldId id="359" r:id="rId30"/>
    <p:sldId id="360" r:id="rId31"/>
    <p:sldId id="361" r:id="rId32"/>
    <p:sldId id="341" r:id="rId33"/>
    <p:sldId id="340" r:id="rId34"/>
    <p:sldId id="362" r:id="rId35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906" autoAdjust="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5F3D-E5C5-4BC1-9D34-FBCE4C9B441B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8990F2-5219-4C6F-B4EB-028FDD7AD901}">
      <dgm:prSet phldrT="[文本]" custT="1"/>
      <dgm:spPr/>
      <dgm:t>
        <a:bodyPr/>
        <a:lstStyle/>
        <a:p>
          <a:r>
            <a:rPr lang="zh-CN" altLang="en-US" sz="2000">
              <a:latin typeface="微软雅黑 Light" pitchFamily="34" charset="-122"/>
              <a:ea typeface="微软雅黑 Light" pitchFamily="34" charset="-122"/>
            </a:rPr>
            <a:t>实时统计分析</a:t>
          </a:r>
        </a:p>
      </dgm:t>
    </dgm:pt>
    <dgm:pt modelId="{F4FDA9D0-79D0-4EE8-A400-BB22372DFEDF}" type="par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8193088-3554-41F0-98E4-34225A5E459F}" type="sib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3774332-6644-4E4D-847D-DBCEC4DA14E5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实时热门商品统计</a:t>
          </a:r>
        </a:p>
      </dgm:t>
    </dgm:pt>
    <dgm:pt modelId="{BFD4B873-C13D-4E80-818F-3E2CFE4C0810}" type="par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F49CE2A-8E04-4216-99BA-390AA8F15EAD}" type="sib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C4540158-C380-4E75-ADF9-E93392687FAD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实时热门页面流量统计</a:t>
          </a:r>
        </a:p>
      </dgm:t>
    </dgm:pt>
    <dgm:pt modelId="{AFCDE723-5394-40FC-B1A1-3790374BF46C}" type="par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36341802-A29C-492A-A055-47EF3B244322}" type="sib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2FCCC12-F10E-4470-8722-15719D33077B}">
      <dgm:prSet phldrT="[文本]" custT="1"/>
      <dgm:spPr/>
      <dgm:t>
        <a:bodyPr/>
        <a:lstStyle/>
        <a:p>
          <a:r>
            <a:rPr lang="zh-CN" altLang="en-US" sz="2000">
              <a:latin typeface="微软雅黑 Light" pitchFamily="34" charset="-122"/>
              <a:ea typeface="微软雅黑 Light" pitchFamily="34" charset="-122"/>
            </a:rPr>
            <a:t>业务流程及风险控制</a:t>
          </a:r>
        </a:p>
      </dgm:t>
    </dgm:pt>
    <dgm:pt modelId="{24FF4388-C89B-498D-8994-5408D289FA44}" type="par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EAA11229-85FF-474E-932F-30C14DDF246E}" type="sib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0DDD70A9-2135-4ED9-9872-5357FFFADBFA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恶意登录监控</a:t>
          </a:r>
        </a:p>
      </dgm:t>
    </dgm:pt>
    <dgm:pt modelId="{57B53FD0-4DC8-427A-924B-0BF723386C6B}" type="par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94687833-9E8A-4020-BC4E-2B58AE64EBA3}" type="sib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5E606DB6-1BF4-4080-BD91-CA471D995C50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订单支付失效监控</a:t>
          </a:r>
        </a:p>
      </dgm:t>
    </dgm:pt>
    <dgm:pt modelId="{4A7C8AA4-5DD3-445A-8351-CB0BC3A0B278}" type="par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C3AEF76-A4D5-4B3A-BCA4-499D5CE45091}" type="sib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D4CDAA3-9CF7-429B-A8BB-EBD57AB35B41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实时访问流量统计</a:t>
          </a:r>
        </a:p>
      </dgm:t>
    </dgm:pt>
    <dgm:pt modelId="{2410C004-481A-4E33-AF04-31C0675B9C7A}" type="parTrans" cxnId="{74EC33C7-E4EA-4F9B-BE0B-A792F17B4635}">
      <dgm:prSet/>
      <dgm:spPr/>
      <dgm:t>
        <a:bodyPr/>
        <a:lstStyle/>
        <a:p>
          <a:endParaRPr lang="zh-CN" altLang="en-US"/>
        </a:p>
      </dgm:t>
    </dgm:pt>
    <dgm:pt modelId="{29E98196-D560-4377-95BF-96F06F3DF3A7}" type="sibTrans" cxnId="{74EC33C7-E4EA-4F9B-BE0B-A792F17B4635}">
      <dgm:prSet/>
      <dgm:spPr/>
      <dgm:t>
        <a:bodyPr/>
        <a:lstStyle/>
        <a:p>
          <a:endParaRPr lang="zh-CN" altLang="en-US"/>
        </a:p>
      </dgm:t>
    </dgm:pt>
    <dgm:pt modelId="{327DA11E-AA1D-4237-886D-FE512783BA30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en-US" altLang="zh-CN" sz="1800">
              <a:latin typeface="微软雅黑 Light" pitchFamily="34" charset="-122"/>
              <a:ea typeface="微软雅黑 Light" pitchFamily="34" charset="-122"/>
            </a:rPr>
            <a:t>APP </a:t>
          </a: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市场推广统计</a:t>
          </a:r>
        </a:p>
      </dgm:t>
    </dgm:pt>
    <dgm:pt modelId="{CB27DAE8-1F2E-4D75-BC1F-B3B469FEE578}" type="parTrans" cxnId="{E836E67D-713F-4897-9FD8-7168788E8E11}">
      <dgm:prSet/>
      <dgm:spPr/>
      <dgm:t>
        <a:bodyPr/>
        <a:lstStyle/>
        <a:p>
          <a:endParaRPr lang="zh-CN" altLang="en-US"/>
        </a:p>
      </dgm:t>
    </dgm:pt>
    <dgm:pt modelId="{DAEC3784-F2B9-4170-8C5C-525AB3B0BA6E}" type="sibTrans" cxnId="{E836E67D-713F-4897-9FD8-7168788E8E11}">
      <dgm:prSet/>
      <dgm:spPr/>
      <dgm:t>
        <a:bodyPr/>
        <a:lstStyle/>
        <a:p>
          <a:endParaRPr lang="zh-CN" altLang="en-US"/>
        </a:p>
      </dgm:t>
    </dgm:pt>
    <dgm:pt modelId="{85542631-0F5A-47C4-8F42-7A36833C1223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页面广告黑名单过滤</a:t>
          </a:r>
        </a:p>
      </dgm:t>
    </dgm:pt>
    <dgm:pt modelId="{50DE5F83-6EB2-4484-B004-E4B0CA864F06}" type="parTrans" cxnId="{A2C130F6-29B9-41E8-B87B-D6F2F9A7041F}">
      <dgm:prSet/>
      <dgm:spPr/>
      <dgm:t>
        <a:bodyPr/>
        <a:lstStyle/>
        <a:p>
          <a:endParaRPr lang="zh-CN" altLang="en-US"/>
        </a:p>
      </dgm:t>
    </dgm:pt>
    <dgm:pt modelId="{8348D180-B8FE-488C-8CA4-31D852E1A7E7}" type="sibTrans" cxnId="{A2C130F6-29B9-41E8-B87B-D6F2F9A7041F}">
      <dgm:prSet/>
      <dgm:spPr/>
      <dgm:t>
        <a:bodyPr/>
        <a:lstStyle/>
        <a:p>
          <a:endParaRPr lang="zh-CN" altLang="en-US"/>
        </a:p>
      </dgm:t>
    </dgm:pt>
    <dgm:pt modelId="{5F83722E-78E8-447A-AFAC-08EA2393E948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页面广告点击量统计</a:t>
          </a:r>
        </a:p>
      </dgm:t>
    </dgm:pt>
    <dgm:pt modelId="{211CA07F-DC01-4A72-AD39-B8BC0123F7C1}" type="parTrans" cxnId="{24E31FB4-C655-439F-8CF1-8CB32B99A412}">
      <dgm:prSet/>
      <dgm:spPr/>
      <dgm:t>
        <a:bodyPr/>
        <a:lstStyle/>
        <a:p>
          <a:endParaRPr lang="zh-CN" altLang="en-US"/>
        </a:p>
      </dgm:t>
    </dgm:pt>
    <dgm:pt modelId="{57772CE9-6E26-45B6-BA46-D92C4D8ECFE0}" type="sibTrans" cxnId="{24E31FB4-C655-439F-8CF1-8CB32B99A412}">
      <dgm:prSet/>
      <dgm:spPr/>
      <dgm:t>
        <a:bodyPr/>
        <a:lstStyle/>
        <a:p>
          <a:endParaRPr lang="zh-CN" altLang="en-US"/>
        </a:p>
      </dgm:t>
    </dgm:pt>
    <dgm:pt modelId="{3B903D0B-9F43-47EB-B74E-9645549DBB55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支付实时对账</a:t>
          </a:r>
        </a:p>
      </dgm:t>
    </dgm:pt>
    <dgm:pt modelId="{35B4A62C-3B22-4ACC-A9AF-34188C7D1FC7}" type="parTrans" cxnId="{040EF3BA-3AAA-469F-BDD6-71284924819D}">
      <dgm:prSet/>
      <dgm:spPr/>
      <dgm:t>
        <a:bodyPr/>
        <a:lstStyle/>
        <a:p>
          <a:endParaRPr lang="zh-CN" altLang="en-US"/>
        </a:p>
      </dgm:t>
    </dgm:pt>
    <dgm:pt modelId="{69812D41-7C1D-451C-B826-A066C0FAF5A5}" type="sibTrans" cxnId="{040EF3BA-3AAA-469F-BDD6-71284924819D}">
      <dgm:prSet/>
      <dgm:spPr/>
      <dgm:t>
        <a:bodyPr/>
        <a:lstStyle/>
        <a:p>
          <a:endParaRPr lang="zh-CN" altLang="en-US"/>
        </a:p>
      </dgm:t>
    </dgm:pt>
    <dgm:pt modelId="{08952CAC-08A7-43C1-9247-069DCD8209C8}" type="pres">
      <dgm:prSet presAssocID="{0BAC5F3D-E5C5-4BC1-9D34-FBCE4C9B441B}" presName="Name0" presStyleCnt="0">
        <dgm:presLayoutVars>
          <dgm:dir/>
          <dgm:animLvl val="lvl"/>
          <dgm:resizeHandles val="exact"/>
        </dgm:presLayoutVars>
      </dgm:prSet>
      <dgm:spPr/>
    </dgm:pt>
    <dgm:pt modelId="{2590FE36-D1EE-4E02-A457-F8292FCA5EAB}" type="pres">
      <dgm:prSet presAssocID="{E88990F2-5219-4C6F-B4EB-028FDD7AD901}" presName="composite" presStyleCnt="0"/>
      <dgm:spPr/>
    </dgm:pt>
    <dgm:pt modelId="{0FC44764-D722-47D5-B5AD-06267CBC3E62}" type="pres">
      <dgm:prSet presAssocID="{E88990F2-5219-4C6F-B4EB-028FDD7AD90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6E7C0D7-CE53-4C02-B516-40B035EFFDD6}" type="pres">
      <dgm:prSet presAssocID="{E88990F2-5219-4C6F-B4EB-028FDD7AD901}" presName="desTx" presStyleLbl="alignAccFollowNode1" presStyleIdx="0" presStyleCnt="2">
        <dgm:presLayoutVars>
          <dgm:bulletEnabled val="1"/>
        </dgm:presLayoutVars>
      </dgm:prSet>
      <dgm:spPr/>
    </dgm:pt>
    <dgm:pt modelId="{EB2CF115-FCA3-4803-99BA-4981969F313D}" type="pres">
      <dgm:prSet presAssocID="{28193088-3554-41F0-98E4-34225A5E459F}" presName="space" presStyleCnt="0"/>
      <dgm:spPr/>
    </dgm:pt>
    <dgm:pt modelId="{458BAE72-6822-498D-9C1A-30DFB5007FEE}" type="pres">
      <dgm:prSet presAssocID="{D2FCCC12-F10E-4470-8722-15719D33077B}" presName="composite" presStyleCnt="0"/>
      <dgm:spPr/>
    </dgm:pt>
    <dgm:pt modelId="{D9C93FDD-AE70-4F11-8D86-1E10A5F52CC4}" type="pres">
      <dgm:prSet presAssocID="{D2FCCC12-F10E-4470-8722-15719D3307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1B401E9-0B94-41EB-9D95-450BF9CA938A}" type="pres">
      <dgm:prSet presAssocID="{D2FCCC12-F10E-4470-8722-15719D33077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829D702-0D3D-4C4F-94BD-C7C97AE3D6D7}" type="presOf" srcId="{D2FCCC12-F10E-4470-8722-15719D33077B}" destId="{D9C93FDD-AE70-4F11-8D86-1E10A5F52CC4}" srcOrd="0" destOrd="0" presId="urn:microsoft.com/office/officeart/2005/8/layout/hList1"/>
    <dgm:cxn modelId="{97C0C103-FB42-4C1F-B845-02EACB6F4872}" srcId="{0BAC5F3D-E5C5-4BC1-9D34-FBCE4C9B441B}" destId="{E88990F2-5219-4C6F-B4EB-028FDD7AD901}" srcOrd="0" destOrd="0" parTransId="{F4FDA9D0-79D0-4EE8-A400-BB22372DFEDF}" sibTransId="{28193088-3554-41F0-98E4-34225A5E459F}"/>
    <dgm:cxn modelId="{4774AC20-B6BB-491E-A89D-BF4220D95E4D}" srcId="{E88990F2-5219-4C6F-B4EB-028FDD7AD901}" destId="{C4540158-C380-4E75-ADF9-E93392687FAD}" srcOrd="1" destOrd="0" parTransId="{AFCDE723-5394-40FC-B1A1-3790374BF46C}" sibTransId="{36341802-A29C-492A-A055-47EF3B244322}"/>
    <dgm:cxn modelId="{11639E3A-FE41-48F9-8FEC-E5E9A351CECC}" type="presOf" srcId="{0BAC5F3D-E5C5-4BC1-9D34-FBCE4C9B441B}" destId="{08952CAC-08A7-43C1-9247-069DCD8209C8}" srcOrd="0" destOrd="0" presId="urn:microsoft.com/office/officeart/2005/8/layout/hList1"/>
    <dgm:cxn modelId="{17BD7E3B-43E4-42DE-95AF-2AEDC1746432}" type="presOf" srcId="{C4540158-C380-4E75-ADF9-E93392687FAD}" destId="{26E7C0D7-CE53-4C02-B516-40B035EFFDD6}" srcOrd="0" destOrd="1" presId="urn:microsoft.com/office/officeart/2005/8/layout/hList1"/>
    <dgm:cxn modelId="{265F565C-9FB1-40B5-86FE-D87D7C1BB3F0}" type="presOf" srcId="{2D4CDAA3-9CF7-429B-A8BB-EBD57AB35B41}" destId="{26E7C0D7-CE53-4C02-B516-40B035EFFDD6}" srcOrd="0" destOrd="2" presId="urn:microsoft.com/office/officeart/2005/8/layout/hList1"/>
    <dgm:cxn modelId="{2A9B7B65-C8BA-4C3F-A411-B5121D94947D}" srcId="{D2FCCC12-F10E-4470-8722-15719D33077B}" destId="{5E606DB6-1BF4-4080-BD91-CA471D995C50}" srcOrd="2" destOrd="0" parTransId="{4A7C8AA4-5DD3-445A-8351-CB0BC3A0B278}" sibTransId="{FC3AEF76-A4D5-4B3A-BCA4-499D5CE45091}"/>
    <dgm:cxn modelId="{CDF0EA67-272D-4E25-A9B7-C9C849E0CBBF}" type="presOf" srcId="{327DA11E-AA1D-4237-886D-FE512783BA30}" destId="{26E7C0D7-CE53-4C02-B516-40B035EFFDD6}" srcOrd="0" destOrd="3" presId="urn:microsoft.com/office/officeart/2005/8/layout/hList1"/>
    <dgm:cxn modelId="{AF30C46B-2AE2-4EB6-8D74-CFE683176213}" type="presOf" srcId="{F3774332-6644-4E4D-847D-DBCEC4DA14E5}" destId="{26E7C0D7-CE53-4C02-B516-40B035EFFDD6}" srcOrd="0" destOrd="0" presId="urn:microsoft.com/office/officeart/2005/8/layout/hList1"/>
    <dgm:cxn modelId="{C98CD350-E8CA-4D56-A763-876C764EA2C3}" srcId="{D2FCCC12-F10E-4470-8722-15719D33077B}" destId="{0DDD70A9-2135-4ED9-9872-5357FFFADBFA}" srcOrd="1" destOrd="0" parTransId="{57B53FD0-4DC8-427A-924B-0BF723386C6B}" sibTransId="{94687833-9E8A-4020-BC4E-2B58AE64EBA3}"/>
    <dgm:cxn modelId="{E836E67D-713F-4897-9FD8-7168788E8E11}" srcId="{E88990F2-5219-4C6F-B4EB-028FDD7AD901}" destId="{327DA11E-AA1D-4237-886D-FE512783BA30}" srcOrd="3" destOrd="0" parTransId="{CB27DAE8-1F2E-4D75-BC1F-B3B469FEE578}" sibTransId="{DAEC3784-F2B9-4170-8C5C-525AB3B0BA6E}"/>
    <dgm:cxn modelId="{A9B48C8F-4018-4D1A-9075-F518A4921404}" srcId="{E88990F2-5219-4C6F-B4EB-028FDD7AD901}" destId="{F3774332-6644-4E4D-847D-DBCEC4DA14E5}" srcOrd="0" destOrd="0" parTransId="{BFD4B873-C13D-4E80-818F-3E2CFE4C0810}" sibTransId="{DF49CE2A-8E04-4216-99BA-390AA8F15EAD}"/>
    <dgm:cxn modelId="{B708B5A3-3B4A-49B4-BEF2-A33D2C6F2963}" type="presOf" srcId="{0DDD70A9-2135-4ED9-9872-5357FFFADBFA}" destId="{41B401E9-0B94-41EB-9D95-450BF9CA938A}" srcOrd="0" destOrd="1" presId="urn:microsoft.com/office/officeart/2005/8/layout/hList1"/>
    <dgm:cxn modelId="{DA8514B2-1883-48C6-8193-B051E9D2C056}" type="presOf" srcId="{5E606DB6-1BF4-4080-BD91-CA471D995C50}" destId="{41B401E9-0B94-41EB-9D95-450BF9CA938A}" srcOrd="0" destOrd="2" presId="urn:microsoft.com/office/officeart/2005/8/layout/hList1"/>
    <dgm:cxn modelId="{24E31FB4-C655-439F-8CF1-8CB32B99A412}" srcId="{E88990F2-5219-4C6F-B4EB-028FDD7AD901}" destId="{5F83722E-78E8-447A-AFAC-08EA2393E948}" srcOrd="4" destOrd="0" parTransId="{211CA07F-DC01-4A72-AD39-B8BC0123F7C1}" sibTransId="{57772CE9-6E26-45B6-BA46-D92C4D8ECFE0}"/>
    <dgm:cxn modelId="{D79377B9-C9AA-456A-B398-C08A2179FEA4}" type="presOf" srcId="{85542631-0F5A-47C4-8F42-7A36833C1223}" destId="{41B401E9-0B94-41EB-9D95-450BF9CA938A}" srcOrd="0" destOrd="0" presId="urn:microsoft.com/office/officeart/2005/8/layout/hList1"/>
    <dgm:cxn modelId="{040EF3BA-3AAA-469F-BDD6-71284924819D}" srcId="{D2FCCC12-F10E-4470-8722-15719D33077B}" destId="{3B903D0B-9F43-47EB-B74E-9645549DBB55}" srcOrd="3" destOrd="0" parTransId="{35B4A62C-3B22-4ACC-A9AF-34188C7D1FC7}" sibTransId="{69812D41-7C1D-451C-B826-A066C0FAF5A5}"/>
    <dgm:cxn modelId="{74EC33C7-E4EA-4F9B-BE0B-A792F17B4635}" srcId="{E88990F2-5219-4C6F-B4EB-028FDD7AD901}" destId="{2D4CDAA3-9CF7-429B-A8BB-EBD57AB35B41}" srcOrd="2" destOrd="0" parTransId="{2410C004-481A-4E33-AF04-31C0675B9C7A}" sibTransId="{29E98196-D560-4377-95BF-96F06F3DF3A7}"/>
    <dgm:cxn modelId="{C317D0DC-6F97-4DA9-9217-FA8487A4A895}" type="presOf" srcId="{E88990F2-5219-4C6F-B4EB-028FDD7AD901}" destId="{0FC44764-D722-47D5-B5AD-06267CBC3E62}" srcOrd="0" destOrd="0" presId="urn:microsoft.com/office/officeart/2005/8/layout/hList1"/>
    <dgm:cxn modelId="{939D35DD-4A2E-4912-9F9B-30E1FAD62EA1}" type="presOf" srcId="{5F83722E-78E8-447A-AFAC-08EA2393E948}" destId="{26E7C0D7-CE53-4C02-B516-40B035EFFDD6}" srcOrd="0" destOrd="4" presId="urn:microsoft.com/office/officeart/2005/8/layout/hList1"/>
    <dgm:cxn modelId="{042CD3E6-C075-4D90-AA1F-EA2F60C288F6}" type="presOf" srcId="{3B903D0B-9F43-47EB-B74E-9645549DBB55}" destId="{41B401E9-0B94-41EB-9D95-450BF9CA938A}" srcOrd="0" destOrd="3" presId="urn:microsoft.com/office/officeart/2005/8/layout/hList1"/>
    <dgm:cxn modelId="{97F0EEEB-2563-4B2C-B782-2EB2418181F5}" srcId="{0BAC5F3D-E5C5-4BC1-9D34-FBCE4C9B441B}" destId="{D2FCCC12-F10E-4470-8722-15719D33077B}" srcOrd="1" destOrd="0" parTransId="{24FF4388-C89B-498D-8994-5408D289FA44}" sibTransId="{EAA11229-85FF-474E-932F-30C14DDF246E}"/>
    <dgm:cxn modelId="{A2C130F6-29B9-41E8-B87B-D6F2F9A7041F}" srcId="{D2FCCC12-F10E-4470-8722-15719D33077B}" destId="{85542631-0F5A-47C4-8F42-7A36833C1223}" srcOrd="0" destOrd="0" parTransId="{50DE5F83-6EB2-4484-B004-E4B0CA864F06}" sibTransId="{8348D180-B8FE-488C-8CA4-31D852E1A7E7}"/>
    <dgm:cxn modelId="{3842651E-4578-42D2-B4F9-1D0D99802A12}" type="presParOf" srcId="{08952CAC-08A7-43C1-9247-069DCD8209C8}" destId="{2590FE36-D1EE-4E02-A457-F8292FCA5EAB}" srcOrd="0" destOrd="0" presId="urn:microsoft.com/office/officeart/2005/8/layout/hList1"/>
    <dgm:cxn modelId="{2F0789E3-74C1-492F-BE40-820CD8390934}" type="presParOf" srcId="{2590FE36-D1EE-4E02-A457-F8292FCA5EAB}" destId="{0FC44764-D722-47D5-B5AD-06267CBC3E62}" srcOrd="0" destOrd="0" presId="urn:microsoft.com/office/officeart/2005/8/layout/hList1"/>
    <dgm:cxn modelId="{62B4A17A-91CA-4B93-98E3-9407862061A2}" type="presParOf" srcId="{2590FE36-D1EE-4E02-A457-F8292FCA5EAB}" destId="{26E7C0D7-CE53-4C02-B516-40B035EFFDD6}" srcOrd="1" destOrd="0" presId="urn:microsoft.com/office/officeart/2005/8/layout/hList1"/>
    <dgm:cxn modelId="{F753854A-7FC3-4293-A62C-0060EE0110EE}" type="presParOf" srcId="{08952CAC-08A7-43C1-9247-069DCD8209C8}" destId="{EB2CF115-FCA3-4803-99BA-4981969F313D}" srcOrd="1" destOrd="0" presId="urn:microsoft.com/office/officeart/2005/8/layout/hList1"/>
    <dgm:cxn modelId="{E77D0E2F-0A52-42A6-9FEB-7E4BA62E67BA}" type="presParOf" srcId="{08952CAC-08A7-43C1-9247-069DCD8209C8}" destId="{458BAE72-6822-498D-9C1A-30DFB5007FEE}" srcOrd="2" destOrd="0" presId="urn:microsoft.com/office/officeart/2005/8/layout/hList1"/>
    <dgm:cxn modelId="{8CEC07D2-89FF-45A1-ACEC-BF872AE6C3EB}" type="presParOf" srcId="{458BAE72-6822-498D-9C1A-30DFB5007FEE}" destId="{D9C93FDD-AE70-4F11-8D86-1E10A5F52CC4}" srcOrd="0" destOrd="0" presId="urn:microsoft.com/office/officeart/2005/8/layout/hList1"/>
    <dgm:cxn modelId="{D471DAA4-8EF3-4DAA-AAF4-8B79ACFD7EEF}" type="presParOf" srcId="{458BAE72-6822-498D-9C1A-30DFB5007FEE}" destId="{41B401E9-0B94-41EB-9D95-450BF9CA93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44764-D722-47D5-B5AD-06267CBC3E62}">
      <dsp:nvSpPr>
        <dsp:cNvPr id="0" name=""/>
        <dsp:cNvSpPr/>
      </dsp:nvSpPr>
      <dsp:spPr>
        <a:xfrm>
          <a:off x="32" y="153183"/>
          <a:ext cx="3129289" cy="125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 Light" pitchFamily="34" charset="-122"/>
              <a:ea typeface="微软雅黑 Light" pitchFamily="34" charset="-122"/>
            </a:rPr>
            <a:t>实时统计分析</a:t>
          </a:r>
        </a:p>
      </dsp:txBody>
      <dsp:txXfrm>
        <a:off x="32" y="153183"/>
        <a:ext cx="3129289" cy="1251715"/>
      </dsp:txXfrm>
    </dsp:sp>
    <dsp:sp modelId="{26E7C0D7-CE53-4C02-B516-40B035EFFDD6}">
      <dsp:nvSpPr>
        <dsp:cNvPr id="0" name=""/>
        <dsp:cNvSpPr/>
      </dsp:nvSpPr>
      <dsp:spPr>
        <a:xfrm>
          <a:off x="32" y="1404899"/>
          <a:ext cx="3129289" cy="3122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实时热门商品统计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实时热门页面流量统计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实时访问流量统计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800" kern="1200">
              <a:latin typeface="微软雅黑 Light" pitchFamily="34" charset="-122"/>
              <a:ea typeface="微软雅黑 Light" pitchFamily="34" charset="-122"/>
            </a:rPr>
            <a:t>APP </a:t>
          </a: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市场推广统计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页面广告点击量统计</a:t>
          </a:r>
        </a:p>
      </dsp:txBody>
      <dsp:txXfrm>
        <a:off x="32" y="1404899"/>
        <a:ext cx="3129289" cy="3122437"/>
      </dsp:txXfrm>
    </dsp:sp>
    <dsp:sp modelId="{D9C93FDD-AE70-4F11-8D86-1E10A5F52CC4}">
      <dsp:nvSpPr>
        <dsp:cNvPr id="0" name=""/>
        <dsp:cNvSpPr/>
      </dsp:nvSpPr>
      <dsp:spPr>
        <a:xfrm>
          <a:off x="3567422" y="153183"/>
          <a:ext cx="3129289" cy="125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 Light" pitchFamily="34" charset="-122"/>
              <a:ea typeface="微软雅黑 Light" pitchFamily="34" charset="-122"/>
            </a:rPr>
            <a:t>业务流程及风险控制</a:t>
          </a:r>
        </a:p>
      </dsp:txBody>
      <dsp:txXfrm>
        <a:off x="3567422" y="153183"/>
        <a:ext cx="3129289" cy="1251715"/>
      </dsp:txXfrm>
    </dsp:sp>
    <dsp:sp modelId="{41B401E9-0B94-41EB-9D95-450BF9CA938A}">
      <dsp:nvSpPr>
        <dsp:cNvPr id="0" name=""/>
        <dsp:cNvSpPr/>
      </dsp:nvSpPr>
      <dsp:spPr>
        <a:xfrm>
          <a:off x="3567422" y="1404899"/>
          <a:ext cx="3129289" cy="3122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页面广告黑名单过滤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恶意登录监控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订单支付失效监控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支付实时对账</a:t>
          </a:r>
        </a:p>
      </dsp:txBody>
      <dsp:txXfrm>
        <a:off x="3567422" y="1404899"/>
        <a:ext cx="3129289" cy="3122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7171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b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电商用户行为数据分析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560840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用户行为数据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3491880" y="220486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UserBehavior.csv</a:t>
            </a:r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43608" y="3140968"/>
            <a:ext cx="576064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8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e.g.     543462, 1715, 1464116, pv, 1511658000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9805" y="5517232"/>
            <a:ext cx="7662675" cy="56457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e.g.     66.249.73.135 - - 17/05/2015:10:05:40 +0000 GET /blog/tags/ipv6</a:t>
            </a:r>
            <a:endParaRPr lang="zh-CN" altLang="zh-CN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3481873" y="472514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apache.log</a:t>
            </a:r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27584" y="3861048"/>
            <a:ext cx="7560840" cy="7920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1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UserBehavior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24404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加密后的用户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itemId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categoryId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加密后的商品所属类别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behavior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用户行为类型，包括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(‘pv’, ‘buy</a:t>
                      </a:r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’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, ‘cart’,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‘fav’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)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timestamp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行为发生的时间戳，单位秒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5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ApacheLogEvent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31527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eventTime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method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访问方法 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GET/POST/PUT/DELETE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6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实时热门商品统计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实时流量统计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市场营销分析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恶意登录监控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订单支付实时监控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1"/>
            <a:ext cx="3655690" cy="283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55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统计近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小时内的热门商品，每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分钟更新一次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热门度用浏览次数（“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”）来衡量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在所有用户行为数据中，过滤出浏览（“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”）行为进行统计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小时，滑动距离为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73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67744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88813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9882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30951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752020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73089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94158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15227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236296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267744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904910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542076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67744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16408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04910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542076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179242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453575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26774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108498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62916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915816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8977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29184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103573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49821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1324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206622" y="3710340"/>
            <a:ext cx="2726346" cy="1219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499500" y="3732112"/>
            <a:ext cx="2800692" cy="1224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932968" y="3749690"/>
            <a:ext cx="2800692" cy="1224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7800" y="101638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DataStream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796" y="232893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KeyedStream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5772" y="417483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WindowedStream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275284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4191748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149980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108212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066444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05340" y="563598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DataStream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3233516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1192341" y="1484784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1192341" y="3140968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>
            <a:off x="1192341" y="4908510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63"/>
          <p:cNvSpPr/>
          <p:nvPr/>
        </p:nvSpPr>
        <p:spPr>
          <a:xfrm>
            <a:off x="2051720" y="2191678"/>
            <a:ext cx="122244" cy="661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77820" y="1550100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①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77820" y="3206284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②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7820" y="4997192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③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09817" y="1543543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分区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98931" y="3212168"/>
            <a:ext cx="781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时间窗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42475" y="4997191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187130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按照商品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进行分区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99591" y="314096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10:01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899591" y="358933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15" name="圆角矩形 14"/>
          <p:cNvSpPr/>
          <p:nvPr/>
        </p:nvSpPr>
        <p:spPr>
          <a:xfrm>
            <a:off x="899591" y="403769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10:04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899591" y="448606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899591" y="493442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899591" y="583116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10:09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899591" y="538279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10:07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320384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10:01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320384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22" name="圆角矩形 21"/>
          <p:cNvSpPr/>
          <p:nvPr/>
        </p:nvSpPr>
        <p:spPr>
          <a:xfrm>
            <a:off x="4620053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10:04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603625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4620053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03625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10:09</a:t>
            </a:r>
            <a:endParaRPr lang="zh-CN" altLang="en-US" sz="1400"/>
          </a:p>
        </p:txBody>
      </p:sp>
      <p:sp>
        <p:nvSpPr>
          <p:cNvPr id="26" name="圆角矩形 25"/>
          <p:cNvSpPr/>
          <p:nvPr/>
        </p:nvSpPr>
        <p:spPr>
          <a:xfrm>
            <a:off x="7452464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10:07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>
            <a:off x="2555776" y="468406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18824"/>
            <a:ext cx="1728192" cy="27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05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设置时间窗口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18"/>
            <a:ext cx="4320000" cy="22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96602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1984514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2895467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10:04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3924536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3924536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7020880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10:09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533114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10:07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746198" y="3206284"/>
            <a:ext cx="7660482" cy="144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56722" y="3260714"/>
            <a:ext cx="4549958" cy="144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08912" y="2852936"/>
            <a:ext cx="395536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46198" y="5268550"/>
            <a:ext cx="746271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46198" y="5157192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851920" y="5769260"/>
            <a:ext cx="4356992" cy="3346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51920" y="5661248"/>
            <a:ext cx="0" cy="21602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22"/>
          <p:cNvSpPr txBox="1"/>
          <p:nvPr/>
        </p:nvSpPr>
        <p:spPr>
          <a:xfrm>
            <a:off x="2942800" y="4953037"/>
            <a:ext cx="2997352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SlidingWindow [10:00, 11:00)</a:t>
            </a:r>
            <a:endParaRPr sz="140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7" name="Google Shape;244;p22"/>
          <p:cNvSpPr txBox="1"/>
          <p:nvPr/>
        </p:nvSpPr>
        <p:spPr>
          <a:xfrm>
            <a:off x="4644008" y="5482211"/>
            <a:ext cx="3096344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92D05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SlidingWindow [10:05, 11:05)</a:t>
            </a:r>
            <a:endParaRPr sz="1400">
              <a:solidFill>
                <a:srgbClr val="92D05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6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Google Shape;197;p21"/>
          <p:cNvSpPr/>
          <p:nvPr/>
        </p:nvSpPr>
        <p:spPr>
          <a:xfrm>
            <a:off x="611720" y="3212976"/>
            <a:ext cx="1440000" cy="4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altLang="zh-CN" sz="16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:00~11:00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199;p21"/>
          <p:cNvSpPr/>
          <p:nvPr/>
        </p:nvSpPr>
        <p:spPr>
          <a:xfrm>
            <a:off x="2604367" y="3212976"/>
            <a:ext cx="1440000" cy="43200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10:05~11:05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201;p21"/>
          <p:cNvSpPr/>
          <p:nvPr/>
        </p:nvSpPr>
        <p:spPr>
          <a:xfrm>
            <a:off x="4597013" y="3212976"/>
            <a:ext cx="1440000" cy="432000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10:10~11:10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204;p21"/>
          <p:cNvSpPr/>
          <p:nvPr/>
        </p:nvSpPr>
        <p:spPr>
          <a:xfrm>
            <a:off x="7092440" y="3212976"/>
            <a:ext cx="1440000" cy="432000"/>
          </a:xfrm>
          <a:prstGeom prst="rect">
            <a:avLst/>
          </a:prstGeom>
          <a:noFill/>
          <a:ln w="19050">
            <a:solidFill>
              <a:srgbClr val="F09B02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11:00~12:00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" name="Google Shape;210;p21"/>
          <p:cNvCxnSpPr/>
          <p:nvPr/>
        </p:nvCxnSpPr>
        <p:spPr>
          <a:xfrm flipH="1" flipV="1">
            <a:off x="1403648" y="3789040"/>
            <a:ext cx="1846138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" name="Google Shape;211;p21"/>
          <p:cNvCxnSpPr/>
          <p:nvPr/>
        </p:nvCxnSpPr>
        <p:spPr>
          <a:xfrm flipH="1" flipV="1">
            <a:off x="3375662" y="3789040"/>
            <a:ext cx="21144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" name="Google Shape;212;p21"/>
          <p:cNvCxnSpPr/>
          <p:nvPr/>
        </p:nvCxnSpPr>
        <p:spPr>
          <a:xfrm flipV="1">
            <a:off x="3519057" y="3789040"/>
            <a:ext cx="1773023" cy="1235118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15" name="组合 14"/>
          <p:cNvGrpSpPr/>
          <p:nvPr/>
        </p:nvGrpSpPr>
        <p:grpSpPr>
          <a:xfrm>
            <a:off x="4225729" y="5044269"/>
            <a:ext cx="3082575" cy="520701"/>
            <a:chOff x="4225729" y="5140547"/>
            <a:chExt cx="2808497" cy="520701"/>
          </a:xfrm>
        </p:grpSpPr>
        <p:sp>
          <p:nvSpPr>
            <p:cNvPr id="44" name="Google Shape;213;p21"/>
            <p:cNvSpPr/>
            <p:nvPr/>
          </p:nvSpPr>
          <p:spPr>
            <a:xfrm>
              <a:off x="4225729" y="5140547"/>
              <a:ext cx="2800748" cy="5207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13" y="0"/>
                  </a:moveTo>
                  <a:cubicBezTo>
                    <a:pt x="1702" y="0"/>
                    <a:pt x="1530" y="921"/>
                    <a:pt x="1530" y="2058"/>
                  </a:cubicBezTo>
                  <a:lnTo>
                    <a:pt x="1530" y="7326"/>
                  </a:lnTo>
                  <a:lnTo>
                    <a:pt x="0" y="11442"/>
                  </a:lnTo>
                  <a:lnTo>
                    <a:pt x="1530" y="15558"/>
                  </a:lnTo>
                  <a:lnTo>
                    <a:pt x="1530" y="19542"/>
                  </a:lnTo>
                  <a:cubicBezTo>
                    <a:pt x="1530" y="20679"/>
                    <a:pt x="1702" y="21600"/>
                    <a:pt x="1913" y="21600"/>
                  </a:cubicBezTo>
                  <a:lnTo>
                    <a:pt x="21217" y="21600"/>
                  </a:lnTo>
                  <a:cubicBezTo>
                    <a:pt x="21429" y="21600"/>
                    <a:pt x="21600" y="20679"/>
                    <a:pt x="21600" y="19542"/>
                  </a:cubicBezTo>
                  <a:lnTo>
                    <a:pt x="21600" y="2058"/>
                  </a:lnTo>
                  <a:cubicBezTo>
                    <a:pt x="21600" y="921"/>
                    <a:pt x="21429" y="0"/>
                    <a:pt x="21217" y="0"/>
                  </a:cubicBezTo>
                  <a:lnTo>
                    <a:pt x="1913" y="0"/>
                  </a:lnTo>
                  <a:close/>
                </a:path>
              </a:pathLst>
            </a:custGeom>
            <a:solidFill>
              <a:srgbClr val="F3B80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Google Shape;214;p21"/>
            <p:cNvSpPr txBox="1"/>
            <p:nvPr/>
          </p:nvSpPr>
          <p:spPr>
            <a:xfrm>
              <a:off x="4443425" y="5206455"/>
              <a:ext cx="2590801" cy="368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lang="en-US" sz="1500" b="0" i="0" u="none" strike="noStrike" cap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itchFamily="34" charset="-122"/>
                  <a:ea typeface="微软雅黑 Light" pitchFamily="34" charset="-122"/>
                  <a:cs typeface="Helvetica Neue"/>
                  <a:sym typeface="Helvetica Neue"/>
                </a:rPr>
                <a:t>同一份数据分发到不同的窗口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2804458" y="5117788"/>
            <a:ext cx="1197878" cy="5325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00"/>
              <a:t>itemId 1  </a:t>
            </a:r>
            <a:br>
              <a:rPr lang="en-US" altLang="zh-CN" sz="1600"/>
            </a:br>
            <a:r>
              <a:rPr lang="en-US" altLang="zh-CN" sz="1600"/>
              <a:t>10:10</a:t>
            </a:r>
            <a:endParaRPr lang="zh-CN" altLang="en-US" sz="1600"/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3681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时间窗口（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timeWindow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）区间为左闭右开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同一份数据会被分发到不同的窗口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72200" y="314096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...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4264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18" y="2626025"/>
            <a:ext cx="4959357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oogle Shape;210;p21"/>
          <p:cNvCxnSpPr/>
          <p:nvPr/>
        </p:nvCxnSpPr>
        <p:spPr>
          <a:xfrm flipH="1">
            <a:off x="2483768" y="2924944"/>
            <a:ext cx="1080120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" name="Google Shape;210;p21"/>
          <p:cNvCxnSpPr/>
          <p:nvPr/>
        </p:nvCxnSpPr>
        <p:spPr>
          <a:xfrm>
            <a:off x="5076056" y="2924944"/>
            <a:ext cx="648072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8" name="Google Shape;214;p21"/>
          <p:cNvSpPr txBox="1"/>
          <p:nvPr/>
        </p:nvSpPr>
        <p:spPr>
          <a:xfrm>
            <a:off x="1403648" y="3789040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定义窗口聚合规则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9" name="Google Shape;214;p21"/>
          <p:cNvSpPr txBox="1"/>
          <p:nvPr/>
        </p:nvSpPr>
        <p:spPr>
          <a:xfrm>
            <a:off x="4860032" y="3780779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定义输出数据结构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9672" y="5089904"/>
            <a:ext cx="172819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WindowedStream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04048" y="5089904"/>
            <a:ext cx="2664296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DataStream&lt;</a:t>
            </a:r>
            <a:r>
              <a:rPr lang="en-US" altLang="zh-CN" sz="1600" i="1"/>
              <a:t>ItemViewCount</a:t>
            </a:r>
            <a:r>
              <a:rPr lang="en-US" altLang="zh-CN" sz="1600"/>
              <a:t>&gt;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572000" y="4221088"/>
            <a:ext cx="3839434" cy="5847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70C0"/>
                </a:solidFill>
              </a:rPr>
              <a:t>new</a:t>
            </a:r>
            <a:r>
              <a:rPr lang="en-US" altLang="zh-CN" sz="1600"/>
              <a:t> </a:t>
            </a:r>
            <a:r>
              <a:rPr lang="zh-CN" altLang="zh-CN" sz="1600"/>
              <a:t>ItemViewCount(itemId, windowEnd, count)</a:t>
            </a:r>
          </a:p>
        </p:txBody>
      </p:sp>
      <p:sp>
        <p:nvSpPr>
          <p:cNvPr id="35" name="右箭头 34"/>
          <p:cNvSpPr/>
          <p:nvPr/>
        </p:nvSpPr>
        <p:spPr>
          <a:xfrm>
            <a:off x="4041709" y="516663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3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批处理和流处理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电商用户行为分析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数据源解析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项目模块划分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060849"/>
            <a:ext cx="480881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窗口聚合策略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每出现一条记录就加一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57742" y="5301208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sym typeface="Calibri"/>
              </a:rPr>
              <a:t>interface AggregateFunction&lt;IN, ACC, OUT&gt;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544616" cy="342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262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16980"/>
            <a:ext cx="8229600" cy="3643944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定义输出结构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ItemViewCount(itemId, windowEnd, count)</a:t>
            </a:r>
          </a:p>
          <a:p>
            <a:pPr>
              <a:lnSpc>
                <a:spcPct val="18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WindowFunction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</a:p>
          <a:p>
            <a:pPr lvl="1">
              <a:lnSpc>
                <a:spcPct val="18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interface WindowFunction&lt;IN, OUT, KEY, W extends Window&gt;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输入为累加器的类型，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Long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窗口累加以后输出的类型为 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ItemViewCount(itemId: Long, windowEnd: Long, count: Long), windowEnd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为窗口的结束时间，也是窗口的唯一标识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KEY: Tuple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泛型，在这里是 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，窗口根据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聚合的窗口，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w.getEnd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就能拿到窗口的结束时间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2750"/>
            <a:ext cx="8100392" cy="191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95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6923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窗口聚合示例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9168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3107885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52409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10:07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940296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10:13</a:t>
            </a:r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>
            <a:off x="4361216" y="3359490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36757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1683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8144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0256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3118771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453497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10:09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136429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1355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进行统计整理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keyBy(“windowEnd”)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6757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1683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68144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6429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61355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9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状态编程</a:t>
            </a:r>
          </a:p>
        </p:txBody>
      </p:sp>
      <p:sp>
        <p:nvSpPr>
          <p:cNvPr id="14" name="Google Shape;404;p34"/>
          <p:cNvSpPr/>
          <p:nvPr/>
        </p:nvSpPr>
        <p:spPr>
          <a:xfrm>
            <a:off x="7339501" y="3035135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14;p34"/>
          <p:cNvSpPr txBox="1"/>
          <p:nvPr/>
        </p:nvSpPr>
        <p:spPr>
          <a:xfrm>
            <a:off x="3642322" y="2365478"/>
            <a:ext cx="1577750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KeyedStream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16;p34"/>
          <p:cNvSpPr txBox="1"/>
          <p:nvPr/>
        </p:nvSpPr>
        <p:spPr>
          <a:xfrm>
            <a:off x="773572" y="3504480"/>
            <a:ext cx="2358268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keyBy(“windowEnd”)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14;p34"/>
          <p:cNvSpPr txBox="1"/>
          <p:nvPr/>
        </p:nvSpPr>
        <p:spPr>
          <a:xfrm>
            <a:off x="7117309" y="2394976"/>
            <a:ext cx="1271115" cy="33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latin typeface="Calibri"/>
                <a:ea typeface="Calibri"/>
                <a:cs typeface="Calibri"/>
                <a:sym typeface="Calibri"/>
              </a:rPr>
              <a:t>ListState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78996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947002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691164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178996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947002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691164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178996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947002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91164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012160" y="3193888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Google Shape;404;p34"/>
          <p:cNvSpPr/>
          <p:nvPr/>
        </p:nvSpPr>
        <p:spPr>
          <a:xfrm>
            <a:off x="7339501" y="4006516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右箭头 42"/>
          <p:cNvSpPr/>
          <p:nvPr/>
        </p:nvSpPr>
        <p:spPr>
          <a:xfrm>
            <a:off x="6012160" y="4165269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Google Shape;404;p34"/>
          <p:cNvSpPr/>
          <p:nvPr/>
        </p:nvSpPr>
        <p:spPr>
          <a:xfrm>
            <a:off x="7339501" y="5086637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右箭头 44"/>
          <p:cNvSpPr/>
          <p:nvPr/>
        </p:nvSpPr>
        <p:spPr>
          <a:xfrm>
            <a:off x="6012160" y="5245390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773572" y="4202000"/>
            <a:ext cx="2070236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93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最终排序输出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keyedProcessFunction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针对有状态流的底层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 lvl="1">
              <a:lnSpc>
                <a:spcPct val="2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KeyedProcessFunction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会对分区后的每一条子流进行处理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windowEnd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，保证分流以后每一条流的数据都在一个时间窗口内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中读取当前流的状态，存储数据进行排序输出</a:t>
            </a:r>
          </a:p>
          <a:p>
            <a:pPr lvl="1">
              <a:lnSpc>
                <a:spcPct val="20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768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ProcessFunction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的处理逻辑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分区之后，每个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都有其自己的生命周期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open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：初始化，在这里可以获取当前流的状态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processElement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：处理流中每一个元素时调用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onTimer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：定时调用，注册定时器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Timer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并触发之后的回调操作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1743" y="1916832"/>
            <a:ext cx="768006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open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1690" y="4693231"/>
            <a:ext cx="1008112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onTimer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9632" y="2924944"/>
            <a:ext cx="2052228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processElement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Google Shape;416;p34"/>
          <p:cNvSpPr txBox="1"/>
          <p:nvPr/>
        </p:nvSpPr>
        <p:spPr>
          <a:xfrm>
            <a:off x="3707904" y="1700808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创建一个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，用来存储数据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9" name="Google Shape;416;p34"/>
          <p:cNvSpPr txBox="1"/>
          <p:nvPr/>
        </p:nvSpPr>
        <p:spPr>
          <a:xfrm>
            <a:off x="3707904" y="2708920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将每一个元素都添加到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160679" y="2412012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Google Shape;404;p34"/>
          <p:cNvSpPr/>
          <p:nvPr/>
        </p:nvSpPr>
        <p:spPr>
          <a:xfrm>
            <a:off x="7315607" y="3087161"/>
            <a:ext cx="1008112" cy="1078667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ListState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416;p34"/>
          <p:cNvSpPr txBox="1"/>
          <p:nvPr/>
        </p:nvSpPr>
        <p:spPr>
          <a:xfrm>
            <a:off x="2339752" y="3573016"/>
            <a:ext cx="3456384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注册一个定时器，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触发时间设定为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 + 100</a:t>
            </a:r>
          </a:p>
        </p:txBody>
      </p:sp>
      <p:cxnSp>
        <p:nvCxnSpPr>
          <p:cNvPr id="15" name="肘形连接符 14"/>
          <p:cNvCxnSpPr>
            <a:stCxn id="5" idx="3"/>
            <a:endCxn id="12" idx="1"/>
          </p:cNvCxnSpPr>
          <p:nvPr/>
        </p:nvCxnSpPr>
        <p:spPr>
          <a:xfrm>
            <a:off x="2669749" y="2132856"/>
            <a:ext cx="5149914" cy="954305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3"/>
            <a:endCxn id="12" idx="2"/>
          </p:cNvCxnSpPr>
          <p:nvPr/>
        </p:nvCxnSpPr>
        <p:spPr>
          <a:xfrm>
            <a:off x="3311860" y="3140968"/>
            <a:ext cx="4003747" cy="485527"/>
          </a:xfrm>
          <a:prstGeom prst="bentConnector3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3"/>
            <a:endCxn id="6" idx="3"/>
          </p:cNvCxnSpPr>
          <p:nvPr/>
        </p:nvCxnSpPr>
        <p:spPr>
          <a:xfrm rot="5400000">
            <a:off x="4933020" y="2022611"/>
            <a:ext cx="743427" cy="5029861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416;p34"/>
          <p:cNvSpPr txBox="1"/>
          <p:nvPr/>
        </p:nvSpPr>
        <p:spPr>
          <a:xfrm>
            <a:off x="1115616" y="5157192"/>
            <a:ext cx="6912768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定时器触发时，相当于收到了大于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 + 100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的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watermark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，可以认为这时窗口已经收集到了所有数据，从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中读取进行处理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285746" y="3356992"/>
            <a:ext cx="0" cy="1336239"/>
          </a:xfrm>
          <a:prstGeom prst="straightConnector1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实时流量统计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热门页面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服务器的日志中，统计实时的热门访问页面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统计每分钟的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访问量，取出访问量最大的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个地址，每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秒更新一次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服务器日志中的时间，转换为时间戳，作为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分钟，滑动距离为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实时流量统计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PV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UV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从埋点日志中，统计实时的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UV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统计每小时的访问量（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），并且对用户进行去重（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UV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统计埋点日志中的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行为，利用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Set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数据结构进行去重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对于超大规模的数据，可以考虑用布隆过滤器进行去重</a:t>
            </a:r>
          </a:p>
        </p:txBody>
      </p:sp>
    </p:spTree>
    <p:extLst>
      <p:ext uri="{BB962C8B-B14F-4D97-AF65-F5344CB8AC3E}">
        <p14:creationId xmlns:p14="http://schemas.microsoft.com/office/powerpoint/2010/main" val="189300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批处理和流处理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28292"/>
            <a:ext cx="2362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3542"/>
            <a:ext cx="2819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74" y="4293096"/>
            <a:ext cx="19431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41" y="4314924"/>
            <a:ext cx="2145179" cy="107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52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市场营销分析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APP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市场推广统计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市场推广的数据指标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按照不同的推广渠道，分别统计数据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通过过滤日志中的用户行为，按照不同的渠道进行统计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可以用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处理，得到自定义的输出数据信息</a:t>
            </a:r>
          </a:p>
        </p:txBody>
      </p:sp>
    </p:spTree>
    <p:extLst>
      <p:ext uri="{BB962C8B-B14F-4D97-AF65-F5344CB8AC3E}">
        <p14:creationId xmlns:p14="http://schemas.microsoft.com/office/powerpoint/2010/main" val="1182064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市场营销分析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页面广告统计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从埋点日志中，统计每小时页面广告的点击量，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秒刷新一次，并按照不同省份进行划分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对于“刷单”式的频繁点击行为进行过滤，并将该用户加入黑名单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根据省份进行分组，创建长度为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小时、滑动距离为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秒的时间窗口进行统计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可以用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进行黑名单过滤，检测用户对同一广告的点击量，如果超过上限则将用户信息以侧输出流输出到黑名单中</a:t>
            </a:r>
          </a:p>
        </p:txBody>
      </p:sp>
    </p:spTree>
    <p:extLst>
      <p:ext uri="{BB962C8B-B14F-4D97-AF65-F5344CB8AC3E}">
        <p14:creationId xmlns:p14="http://schemas.microsoft.com/office/powerpoint/2010/main" val="2259229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恶意登录监控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91264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用户在短时间内频繁登录失败，有程序恶意攻击的可能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同一用户（可以是不同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秒内连续两次登录失败，需要报警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将用户的登录失败行为存入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，设定定时器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秒后触发，查看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中有几次失败登录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更加精确的检测，可以使用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库实现事件流的模式匹配</a:t>
            </a: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订单支付实时监控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900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用户下单之后，应设置订单失效时间，以提高用户支付的意愿，并降低系统风险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用户下单后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15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分钟未支付，则输出监控信息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库进行事件流的模式匹配，并设定匹配的时间间隔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也可以利用状态编程，用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实现处理逻辑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订单支付实时对账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900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用户下单并支付后，应查询到账信息，进行实时对账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如果有不匹配的支付信息或者到账信息，输出提示信息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从两条流中分别读取订单支付信息和到账信息，合并处理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connect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连接合并两条流，用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coProcessFunction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做匹配处理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53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批处理主要操作大容量静态数据集，并在计算过程完成后返回结果。可以认为，处理的是用一个固定时间间隔分组的数据点集合。批处理模式中使用的数据集通常符合下列特征：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有界：批处理数据集代表数据的有限集合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持久：数据通常始终存储在某种类型的持久存储位置中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大量：批处理操作通常是处理极为海量数据集的唯一方法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流处理可以对随时进入系统的数据进行计算。流处理方式无需针对整个数据集执行操作，而是对通过系统传输的每个数据项执行操作。流处理中的数据集是“无边界”的，这就产生了几个重要的影响：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可以处理几乎无限量的数据，但同一时间只能处理一条数据，不同记录间只维持最少量的状态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处理工作是基于事件的，除非明确停止否则没有“尽头”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处理结果立刻可用，并会随着新数据的抵达继续更新。</a:t>
            </a:r>
          </a:p>
        </p:txBody>
      </p:sp>
    </p:spTree>
    <p:extLst>
      <p:ext uri="{BB962C8B-B14F-4D97-AF65-F5344CB8AC3E}">
        <p14:creationId xmlns:p14="http://schemas.microsoft.com/office/powerpoint/2010/main" val="231757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9155" y="1916832"/>
            <a:ext cx="6357181" cy="3796394"/>
            <a:chOff x="1239155" y="1916832"/>
            <a:chExt cx="6357181" cy="3796394"/>
          </a:xfrm>
        </p:grpSpPr>
        <p:sp>
          <p:nvSpPr>
            <p:cNvPr id="6" name="形状 5"/>
            <p:cNvSpPr/>
            <p:nvPr/>
          </p:nvSpPr>
          <p:spPr>
            <a:xfrm>
              <a:off x="3255379" y="3287359"/>
              <a:ext cx="2425867" cy="2425867"/>
            </a:xfrm>
            <a:prstGeom prst="leftCircularArrow">
              <a:avLst>
                <a:gd name="adj1" fmla="val 2825"/>
                <a:gd name="adj2" fmla="val 344920"/>
                <a:gd name="adj3" fmla="val 2120431"/>
                <a:gd name="adj4" fmla="val 9024489"/>
                <a:gd name="adj5" fmla="val 329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环形箭头 6"/>
            <p:cNvSpPr/>
            <p:nvPr/>
          </p:nvSpPr>
          <p:spPr>
            <a:xfrm>
              <a:off x="3059385" y="1916832"/>
              <a:ext cx="2716274" cy="2716274"/>
            </a:xfrm>
            <a:prstGeom prst="circularArrow">
              <a:avLst>
                <a:gd name="adj1" fmla="val 2523"/>
                <a:gd name="adj2" fmla="val 305884"/>
                <a:gd name="adj3" fmla="val 19518605"/>
                <a:gd name="adj4" fmla="val 12575511"/>
                <a:gd name="adj5" fmla="val 2943"/>
              </a:avLst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3738640" y="4667210"/>
              <a:ext cx="142031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浏览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购买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支付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9440" y="2182086"/>
              <a:ext cx="14921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收藏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喜欢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评分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评价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打标签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874" y="2907366"/>
              <a:ext cx="461665" cy="1800200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 为 数 据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39155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 kern="1200">
                  <a:latin typeface="华文楷体" pitchFamily="2" charset="-122"/>
                  <a:ea typeface="华文楷体" pitchFamily="2" charset="-122"/>
                </a:rPr>
                <a:t>用户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323581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>
                  <a:latin typeface="华文楷体" pitchFamily="2" charset="-122"/>
                  <a:ea typeface="华文楷体" pitchFamily="2" charset="-122"/>
                </a:rPr>
                <a:t>商</a:t>
              </a:r>
              <a:r>
                <a:rPr lang="zh-CN" altLang="en-US" sz="2800" kern="1200">
                  <a:latin typeface="华文楷体" pitchFamily="2" charset="-122"/>
                  <a:ea typeface="华文楷体" pitchFamily="2" charset="-122"/>
                </a:rPr>
                <a:t>品</a:t>
              </a: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1560673" y="4259229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>
                <a:latin typeface="微软雅黑" pitchFamily="34" charset="-122"/>
                <a:ea typeface="微软雅黑" pitchFamily="34" charset="-122"/>
              </a:rPr>
              <a:t>登录方式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1560673" y="4702652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上线时间点和时长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1560673" y="5134700"/>
            <a:ext cx="1656000" cy="454540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>
                <a:latin typeface="微软雅黑" pitchFamily="34" charset="-122"/>
                <a:ea typeface="微软雅黑" pitchFamily="34" charset="-122"/>
              </a:rPr>
              <a:t>页面停留和跳转</a:t>
            </a:r>
          </a:p>
        </p:txBody>
      </p:sp>
    </p:spTree>
    <p:extLst>
      <p:ext uri="{BB962C8B-B14F-4D97-AF65-F5344CB8AC3E}">
        <p14:creationId xmlns:p14="http://schemas.microsoft.com/office/powerpoint/2010/main" val="224368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统计分析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点击、浏览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热门商品、近期热门商品、分类热门商品，流量统计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偏好统计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收藏、喜欢、评分、打标签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用户画像，推荐列表（结合特征工程和机器学习算法）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风险控制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下订单、支付、登录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刷单监控，订单失效监控，恶意登录（短时间内频繁登录失败）监控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62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241526"/>
              </p:ext>
            </p:extLst>
          </p:nvPr>
        </p:nvGraphicFramePr>
        <p:xfrm>
          <a:off x="1043608" y="1556792"/>
          <a:ext cx="669674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21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236296" y="5031379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实时对账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830795" y="5031499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超时失效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963376" y="1772816"/>
            <a:ext cx="13680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热门页面统计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830795" y="3068960"/>
            <a:ext cx="100811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 Light" pitchFamily="34" charset="-122"/>
                <a:ea typeface="微软雅黑 Light" pitchFamily="34" charset="-122"/>
              </a:rPr>
              <a:t>UV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25294" y="3069080"/>
            <a:ext cx="100811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 Light" pitchFamily="34" charset="-122"/>
                <a:ea typeface="微软雅黑 Light" pitchFamily="34" charset="-122"/>
              </a:rPr>
              <a:t>PV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18427" y="5013056"/>
            <a:ext cx="1008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页面</a:t>
            </a:r>
            <a:endParaRPr lang="en-US" altLang="zh-CN" sz="1400"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广告分析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12926" y="5013176"/>
            <a:ext cx="1008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 Light" pitchFamily="34" charset="-122"/>
                <a:ea typeface="微软雅黑 Light" pitchFamily="34" charset="-122"/>
              </a:rPr>
              <a:t>APP</a:t>
            </a:r>
          </a:p>
          <a:p>
            <a:pPr algn="ctr"/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市场推广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19145" y="220486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热门商品</a:t>
            </a:r>
          </a:p>
        </p:txBody>
      </p:sp>
      <p:sp>
        <p:nvSpPr>
          <p:cNvPr id="6" name="椭圆 5"/>
          <p:cNvSpPr/>
          <p:nvPr/>
        </p:nvSpPr>
        <p:spPr>
          <a:xfrm>
            <a:off x="5107376" y="2276872"/>
            <a:ext cx="1080000" cy="10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流量统计</a:t>
            </a:r>
          </a:p>
        </p:txBody>
      </p:sp>
      <p:sp>
        <p:nvSpPr>
          <p:cNvPr id="7" name="椭圆 6"/>
          <p:cNvSpPr/>
          <p:nvPr/>
        </p:nvSpPr>
        <p:spPr>
          <a:xfrm>
            <a:off x="1798347" y="4221088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市场营销指标</a:t>
            </a:r>
          </a:p>
        </p:txBody>
      </p:sp>
      <p:sp>
        <p:nvSpPr>
          <p:cNvPr id="8" name="椭圆 7"/>
          <p:cNvSpPr/>
          <p:nvPr/>
        </p:nvSpPr>
        <p:spPr>
          <a:xfrm>
            <a:off x="4027376" y="4221208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恶意登录</a:t>
            </a:r>
          </a:p>
        </p:txBody>
      </p:sp>
      <p:sp>
        <p:nvSpPr>
          <p:cNvPr id="9" name="椭圆 8"/>
          <p:cNvSpPr/>
          <p:nvPr/>
        </p:nvSpPr>
        <p:spPr>
          <a:xfrm>
            <a:off x="6494689" y="4221021"/>
            <a:ext cx="1080000" cy="10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订单支付</a:t>
            </a:r>
          </a:p>
        </p:txBody>
      </p:sp>
    </p:spTree>
    <p:extLst>
      <p:ext uri="{BB962C8B-B14F-4D97-AF65-F5344CB8AC3E}">
        <p14:creationId xmlns:p14="http://schemas.microsoft.com/office/powerpoint/2010/main" val="167770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28760</TotalTime>
  <Words>1874</Words>
  <Application>Microsoft Office PowerPoint</Application>
  <PresentationFormat>全屏显示(4:3)</PresentationFormat>
  <Paragraphs>300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Helvetica Neue</vt:lpstr>
      <vt:lpstr>华文楷体</vt:lpstr>
      <vt:lpstr>微软雅黑</vt:lpstr>
      <vt:lpstr>微软雅黑 Light</vt:lpstr>
      <vt:lpstr>Arial</vt:lpstr>
      <vt:lpstr>Calibri</vt:lpstr>
      <vt:lpstr>Consolas</vt:lpstr>
      <vt:lpstr>Office 主题</vt:lpstr>
      <vt:lpstr>基于Flink的 电商用户行为数据分析</vt:lpstr>
      <vt:lpstr>主要内容</vt:lpstr>
      <vt:lpstr>批处理和流处理</vt:lpstr>
      <vt:lpstr>批处理</vt:lpstr>
      <vt:lpstr>流处理</vt:lpstr>
      <vt:lpstr>电商用户行为分析</vt:lpstr>
      <vt:lpstr>电商用户行为分析</vt:lpstr>
      <vt:lpstr>电商用户行为分析——项目模块设计</vt:lpstr>
      <vt:lpstr>电商用户行为分析——项目模块设计</vt:lpstr>
      <vt:lpstr>数据源解析</vt:lpstr>
      <vt:lpstr>数据源解析</vt:lpstr>
      <vt:lpstr>数据源解析</vt:lpstr>
      <vt:lpstr>项目模块</vt:lpstr>
      <vt:lpstr>热门实时商品统计</vt:lpstr>
      <vt:lpstr>PowerPoint 演示文稿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实时流量统计 —— 热门页面</vt:lpstr>
      <vt:lpstr>实时流量统计 —— PV 和 UV</vt:lpstr>
      <vt:lpstr>市场营销分析 —— APP 市场推广统计</vt:lpstr>
      <vt:lpstr>市场营销分析 —— 页面广告统计</vt:lpstr>
      <vt:lpstr>恶意登录监控</vt:lpstr>
      <vt:lpstr>订单支付实时监控</vt:lpstr>
      <vt:lpstr>订单支付实时对账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MSoffice</cp:lastModifiedBy>
  <cp:revision>374</cp:revision>
  <dcterms:created xsi:type="dcterms:W3CDTF">2017-11-14T06:09:04Z</dcterms:created>
  <dcterms:modified xsi:type="dcterms:W3CDTF">2020-11-15T09:14:31Z</dcterms:modified>
</cp:coreProperties>
</file>