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1" r:id="rId13"/>
    <p:sldId id="26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6F66"/>
    <a:srgbClr val="004900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2018/05/16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AE36C8B-C4B2-43FC-8BAD-33A06C3B5C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451002" y="2492896"/>
            <a:ext cx="5069486" cy="399287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effectLst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51002" y="1672982"/>
            <a:ext cx="5069486" cy="687417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89E4BC41-1711-4A51-A76C-C53781E48E6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7093" y="5400675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9135DB9-36A4-401A-B718-F06D2DCCAB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7093" y="5772150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E4DC351-19FF-43C2-8037-957B8122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2" b="37812"/>
          <a:stretch/>
        </p:blipFill>
        <p:spPr>
          <a:xfrm>
            <a:off x="0" y="1943100"/>
            <a:ext cx="12192000" cy="29718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606713"/>
            <a:ext cx="6432600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392869"/>
            <a:ext cx="6432600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1EE537-BE9A-44E6-A833-ECCCEA69BF38}"/>
              </a:ext>
            </a:extLst>
          </p:cNvPr>
          <p:cNvCxnSpPr/>
          <p:nvPr userDrawn="1"/>
        </p:nvCxnSpPr>
        <p:spPr>
          <a:xfrm>
            <a:off x="0" y="19431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5C70F2-6374-4793-8EAC-9380F6774E46}"/>
              </a:ext>
            </a:extLst>
          </p:cNvPr>
          <p:cNvCxnSpPr/>
          <p:nvPr userDrawn="1"/>
        </p:nvCxnSpPr>
        <p:spPr>
          <a:xfrm>
            <a:off x="0" y="4914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8E45AA-1ED1-4A3D-8B6B-850B04DF772A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pPr/>
              <a:t>2018/05/16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A3C0E35-6900-4E5C-84EA-F5B3F9616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992532"/>
            <a:ext cx="4489971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2834493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150127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 flipH="1">
            <a:off x="669923" y="1006281"/>
            <a:ext cx="10850562" cy="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2018/05/16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7392144" y="2955096"/>
            <a:ext cx="4128344" cy="399287"/>
          </a:xfrm>
        </p:spPr>
        <p:txBody>
          <a:bodyPr/>
          <a:lstStyle/>
          <a:p>
            <a:r>
              <a:rPr lang="en-US" altLang="zh-CN" dirty="0"/>
              <a:t>@deathdealer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2144" y="1672982"/>
            <a:ext cx="4128344" cy="819914"/>
          </a:xfrm>
        </p:spPr>
        <p:txBody>
          <a:bodyPr>
            <a:normAutofit/>
          </a:bodyPr>
          <a:lstStyle/>
          <a:p>
            <a:r>
              <a:rPr lang="en-US" altLang="zh-CN" dirty="0"/>
              <a:t>Javascript &amp; CSS Part 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22852C-31F2-4F5C-B989-B3AC8F42A4AA}"/>
              </a:ext>
            </a:extLst>
          </p:cNvPr>
          <p:cNvCxnSpPr>
            <a:cxnSpLocks/>
          </p:cNvCxnSpPr>
          <p:nvPr/>
        </p:nvCxnSpPr>
        <p:spPr>
          <a:xfrm>
            <a:off x="11520488" y="1720482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1D353E-31DF-457F-A617-2A1F03F8DBC3}"/>
              </a:ext>
            </a:extLst>
          </p:cNvPr>
          <p:cNvGrpSpPr/>
          <p:nvPr/>
        </p:nvGrpSpPr>
        <p:grpSpPr>
          <a:xfrm>
            <a:off x="671512" y="1123950"/>
            <a:ext cx="3001287" cy="2403457"/>
            <a:chOff x="922942" y="1675658"/>
            <a:chExt cx="2161609" cy="174747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6AC508-FF16-4D82-9D39-B7DB9EF31750}"/>
                </a:ext>
              </a:extLst>
            </p:cNvPr>
            <p:cNvSpPr txBox="1"/>
            <p:nvPr/>
          </p:nvSpPr>
          <p:spPr>
            <a:xfrm>
              <a:off x="922942" y="2168860"/>
              <a:ext cx="1512168" cy="32872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Trending</a:t>
              </a:r>
              <a:endPara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830E67-E050-4F47-9127-0EC904E1078A}"/>
                </a:ext>
              </a:extLst>
            </p:cNvPr>
            <p:cNvSpPr txBox="1"/>
            <p:nvPr/>
          </p:nvSpPr>
          <p:spPr>
            <a:xfrm>
              <a:off x="926965" y="1675658"/>
              <a:ext cx="2157585" cy="42304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  <a:endParaRPr lang="zh-CN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334B5A-7EC4-4A92-80C6-6A0B5229B2AF}"/>
                </a:ext>
              </a:extLst>
            </p:cNvPr>
            <p:cNvSpPr txBox="1"/>
            <p:nvPr/>
          </p:nvSpPr>
          <p:spPr>
            <a:xfrm>
              <a:off x="922943" y="2567742"/>
              <a:ext cx="2161608" cy="85538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rgbClr val="9B6F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zh-CN" altLang="en-US" sz="9600" b="1" dirty="0">
                <a:solidFill>
                  <a:srgbClr val="9B6F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4E12-FE49-4208-895E-CEF8ECF1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生态系统 </a:t>
            </a:r>
            <a:r>
              <a:rPr lang="en-US" altLang="zh-CN" b="0" dirty="0"/>
              <a:t>- React</a:t>
            </a:r>
            <a:endParaRPr lang="zh-CN" altLang="en-US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35E97-0FBA-4A08-BCC0-52DA35FF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E4590-2E75-40F9-8ECF-8CFE60E7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0ECA2E-732A-4DF7-B1AB-C0D37531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40768"/>
            <a:ext cx="1588790" cy="8318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E001E2-2A68-48A3-B73D-EB77D5143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268760"/>
            <a:ext cx="1485900" cy="1162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9639DD-FF52-43E8-96F4-70E69C75F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930687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473337" y="40428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tx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5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453" y="3711565"/>
            <a:ext cx="4489971" cy="6557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884453" y="4553526"/>
            <a:ext cx="4489971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884453" y="4869160"/>
            <a:ext cx="4489971" cy="310871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E73E5E-EC39-4CDE-8CF9-40D0F59B019C}"/>
              </a:ext>
            </a:extLst>
          </p:cNvPr>
          <p:cNvGrpSpPr/>
          <p:nvPr/>
        </p:nvGrpSpPr>
        <p:grpSpPr>
          <a:xfrm>
            <a:off x="642954" y="2207177"/>
            <a:ext cx="2161608" cy="939259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53C5E7F-5F59-454A-995A-A52FEC0CD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9DF280D-5CD9-4164-BA87-6781FC7B8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8447B2C-4E26-4F3D-BAA6-E53B50A433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01CB5D4-20F6-46EE-8DC6-F51A32B8F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DB640F6-439C-41DA-A3D2-43BB9C9A24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E49D90-D5DF-4522-91FB-976B52C5C58E}"/>
              </a:ext>
            </a:extLst>
          </p:cNvPr>
          <p:cNvCxnSpPr>
            <a:cxnSpLocks/>
          </p:cNvCxnSpPr>
          <p:nvPr/>
        </p:nvCxnSpPr>
        <p:spPr>
          <a:xfrm>
            <a:off x="668504" y="3567249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807162-09B0-4267-B9F4-54F2B34EF798}"/>
              </a:ext>
            </a:extLst>
          </p:cNvPr>
          <p:cNvSpPr txBox="1"/>
          <p:nvPr/>
        </p:nvSpPr>
        <p:spPr>
          <a:xfrm>
            <a:off x="3575720" y="1268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u4vz9s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D766B1-B386-4E7D-9C55-22724A1F8DBA}"/>
              </a:ext>
            </a:extLst>
          </p:cNvPr>
          <p:cNvSpPr txBox="1"/>
          <p:nvPr/>
        </p:nvSpPr>
        <p:spPr>
          <a:xfrm>
            <a:off x="5807968" y="163809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nrkzp7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8B50E3-03D4-49E7-BCBF-E0C5239B7494}"/>
              </a:ext>
            </a:extLst>
          </p:cNvPr>
          <p:cNvSpPr txBox="1"/>
          <p:nvPr/>
        </p:nvSpPr>
        <p:spPr>
          <a:xfrm>
            <a:off x="1271464" y="3140968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https://thenewstack.io/js-2018-things-need-know-can-skip/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F480B34-34B4-46E0-8D40-78A62044C766}"/>
              </a:ext>
            </a:extLst>
          </p:cNvPr>
          <p:cNvSpPr txBox="1"/>
          <p:nvPr/>
        </p:nvSpPr>
        <p:spPr>
          <a:xfrm>
            <a:off x="1430260" y="4365104"/>
            <a:ext cx="345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https://36kr.com/p/5110763.html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Frameworks and Libraries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594496"/>
            <a:ext cx="6432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What is the most interesting thing happening in the 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JavaScript world that deserves more exposure?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473337" y="40428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tx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17B7A-574E-4F46-AE40-098F4D51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向</a:t>
            </a:r>
            <a:r>
              <a:rPr lang="en-US" altLang="zh-CN" b="0" dirty="0"/>
              <a:t>jQuery</a:t>
            </a:r>
            <a:r>
              <a:rPr lang="zh-CN" altLang="en-US" b="0" dirty="0"/>
              <a:t>致敬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191CD5-A3A6-4246-AF25-3B0BBDE2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deathdealer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E1930-1848-42DB-8A45-6BF5EA09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87EC70-18AB-42B8-8306-D981CEFAF5E9}"/>
              </a:ext>
            </a:extLst>
          </p:cNvPr>
          <p:cNvGrpSpPr/>
          <p:nvPr/>
        </p:nvGrpSpPr>
        <p:grpSpPr>
          <a:xfrm>
            <a:off x="1487488" y="2393893"/>
            <a:ext cx="2088232" cy="2680281"/>
            <a:chOff x="622448" y="1844824"/>
            <a:chExt cx="2088232" cy="2680281"/>
          </a:xfrm>
        </p:grpSpPr>
        <p:sp>
          <p:nvSpPr>
            <p:cNvPr id="7" name="halloween-graveyard_61612">
              <a:extLst>
                <a:ext uri="{FF2B5EF4-FFF2-40B4-BE49-F238E27FC236}">
                  <a16:creationId xmlns:a16="http://schemas.microsoft.com/office/drawing/2014/main" id="{BC129DD1-479E-4680-B525-F597E714DD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48" y="1844824"/>
              <a:ext cx="2088232" cy="2241673"/>
            </a:xfrm>
            <a:custGeom>
              <a:avLst/>
              <a:gdLst>
                <a:gd name="connsiteX0" fmla="*/ 84478 w 609191"/>
                <a:gd name="connsiteY0" fmla="*/ 551892 h 583364"/>
                <a:gd name="connsiteX1" fmla="*/ 90317 w 609191"/>
                <a:gd name="connsiteY1" fmla="*/ 569815 h 583364"/>
                <a:gd name="connsiteX2" fmla="*/ 84478 w 609191"/>
                <a:gd name="connsiteY2" fmla="*/ 571650 h 583364"/>
                <a:gd name="connsiteX3" fmla="*/ 78639 w 609191"/>
                <a:gd name="connsiteY3" fmla="*/ 569815 h 583364"/>
                <a:gd name="connsiteX4" fmla="*/ 84478 w 609191"/>
                <a:gd name="connsiteY4" fmla="*/ 551892 h 583364"/>
                <a:gd name="connsiteX5" fmla="*/ 56840 w 609191"/>
                <a:gd name="connsiteY5" fmla="*/ 530863 h 583364"/>
                <a:gd name="connsiteX6" fmla="*/ 56840 w 609191"/>
                <a:gd name="connsiteY6" fmla="*/ 550551 h 583364"/>
                <a:gd name="connsiteX7" fmla="*/ 56840 w 609191"/>
                <a:gd name="connsiteY7" fmla="*/ 530863 h 583364"/>
                <a:gd name="connsiteX8" fmla="*/ 423240 w 609191"/>
                <a:gd name="connsiteY8" fmla="*/ 519008 h 583364"/>
                <a:gd name="connsiteX9" fmla="*/ 423240 w 609191"/>
                <a:gd name="connsiteY9" fmla="*/ 538766 h 583364"/>
                <a:gd name="connsiteX10" fmla="*/ 423240 w 609191"/>
                <a:gd name="connsiteY10" fmla="*/ 519008 h 583364"/>
                <a:gd name="connsiteX11" fmla="*/ 93734 w 609191"/>
                <a:gd name="connsiteY11" fmla="*/ 517668 h 583364"/>
                <a:gd name="connsiteX12" fmla="*/ 93734 w 609191"/>
                <a:gd name="connsiteY12" fmla="*/ 537426 h 583364"/>
                <a:gd name="connsiteX13" fmla="*/ 88465 w 609191"/>
                <a:gd name="connsiteY13" fmla="*/ 535968 h 583364"/>
                <a:gd name="connsiteX14" fmla="*/ 88465 w 609191"/>
                <a:gd name="connsiteY14" fmla="*/ 519126 h 583364"/>
                <a:gd name="connsiteX15" fmla="*/ 93734 w 609191"/>
                <a:gd name="connsiteY15" fmla="*/ 517668 h 583364"/>
                <a:gd name="connsiteX16" fmla="*/ 265079 w 609191"/>
                <a:gd name="connsiteY16" fmla="*/ 516327 h 583364"/>
                <a:gd name="connsiteX17" fmla="*/ 265079 w 609191"/>
                <a:gd name="connsiteY17" fmla="*/ 536085 h 583364"/>
                <a:gd name="connsiteX18" fmla="*/ 265079 w 609191"/>
                <a:gd name="connsiteY18" fmla="*/ 516327 h 583364"/>
                <a:gd name="connsiteX19" fmla="*/ 528642 w 609191"/>
                <a:gd name="connsiteY19" fmla="*/ 505813 h 583364"/>
                <a:gd name="connsiteX20" fmla="*/ 528642 w 609191"/>
                <a:gd name="connsiteY20" fmla="*/ 525571 h 583364"/>
                <a:gd name="connsiteX21" fmla="*/ 520747 w 609191"/>
                <a:gd name="connsiteY21" fmla="*/ 521478 h 583364"/>
                <a:gd name="connsiteX22" fmla="*/ 520747 w 609191"/>
                <a:gd name="connsiteY22" fmla="*/ 509906 h 583364"/>
                <a:gd name="connsiteX23" fmla="*/ 528642 w 609191"/>
                <a:gd name="connsiteY23" fmla="*/ 505813 h 583364"/>
                <a:gd name="connsiteX24" fmla="*/ 290535 w 609191"/>
                <a:gd name="connsiteY24" fmla="*/ 110734 h 583364"/>
                <a:gd name="connsiteX25" fmla="*/ 290535 w 609191"/>
                <a:gd name="connsiteY25" fmla="*/ 169710 h 583364"/>
                <a:gd name="connsiteX26" fmla="*/ 225623 w 609191"/>
                <a:gd name="connsiteY26" fmla="*/ 169710 h 583364"/>
                <a:gd name="connsiteX27" fmla="*/ 225623 w 609191"/>
                <a:gd name="connsiteY27" fmla="*/ 197222 h 583364"/>
                <a:gd name="connsiteX28" fmla="*/ 290535 w 609191"/>
                <a:gd name="connsiteY28" fmla="*/ 197222 h 583364"/>
                <a:gd name="connsiteX29" fmla="*/ 290535 w 609191"/>
                <a:gd name="connsiteY29" fmla="*/ 391079 h 583364"/>
                <a:gd name="connsiteX30" fmla="*/ 318656 w 609191"/>
                <a:gd name="connsiteY30" fmla="*/ 391079 h 583364"/>
                <a:gd name="connsiteX31" fmla="*/ 318656 w 609191"/>
                <a:gd name="connsiteY31" fmla="*/ 197222 h 583364"/>
                <a:gd name="connsiteX32" fmla="*/ 383568 w 609191"/>
                <a:gd name="connsiteY32" fmla="*/ 197222 h 583364"/>
                <a:gd name="connsiteX33" fmla="*/ 383568 w 609191"/>
                <a:gd name="connsiteY33" fmla="*/ 169710 h 583364"/>
                <a:gd name="connsiteX34" fmla="*/ 318656 w 609191"/>
                <a:gd name="connsiteY34" fmla="*/ 169710 h 583364"/>
                <a:gd name="connsiteX35" fmla="*/ 318656 w 609191"/>
                <a:gd name="connsiteY35" fmla="*/ 110734 h 583364"/>
                <a:gd name="connsiteX36" fmla="*/ 270750 w 609191"/>
                <a:gd name="connsiteY36" fmla="*/ 91029 h 583364"/>
                <a:gd name="connsiteX37" fmla="*/ 290535 w 609191"/>
                <a:gd name="connsiteY37" fmla="*/ 91029 h 583364"/>
                <a:gd name="connsiteX38" fmla="*/ 318656 w 609191"/>
                <a:gd name="connsiteY38" fmla="*/ 91029 h 583364"/>
                <a:gd name="connsiteX39" fmla="*/ 338394 w 609191"/>
                <a:gd name="connsiteY39" fmla="*/ 91029 h 583364"/>
                <a:gd name="connsiteX40" fmla="*/ 338394 w 609191"/>
                <a:gd name="connsiteY40" fmla="*/ 110734 h 583364"/>
                <a:gd name="connsiteX41" fmla="*/ 338394 w 609191"/>
                <a:gd name="connsiteY41" fmla="*/ 150004 h 583364"/>
                <a:gd name="connsiteX42" fmla="*/ 383568 w 609191"/>
                <a:gd name="connsiteY42" fmla="*/ 150004 h 583364"/>
                <a:gd name="connsiteX43" fmla="*/ 403352 w 609191"/>
                <a:gd name="connsiteY43" fmla="*/ 150004 h 583364"/>
                <a:gd name="connsiteX44" fmla="*/ 403352 w 609191"/>
                <a:gd name="connsiteY44" fmla="*/ 169710 h 583364"/>
                <a:gd name="connsiteX45" fmla="*/ 403352 w 609191"/>
                <a:gd name="connsiteY45" fmla="*/ 197222 h 583364"/>
                <a:gd name="connsiteX46" fmla="*/ 403352 w 609191"/>
                <a:gd name="connsiteY46" fmla="*/ 216928 h 583364"/>
                <a:gd name="connsiteX47" fmla="*/ 383568 w 609191"/>
                <a:gd name="connsiteY47" fmla="*/ 216928 h 583364"/>
                <a:gd name="connsiteX48" fmla="*/ 338394 w 609191"/>
                <a:gd name="connsiteY48" fmla="*/ 216928 h 583364"/>
                <a:gd name="connsiteX49" fmla="*/ 338394 w 609191"/>
                <a:gd name="connsiteY49" fmla="*/ 391079 h 583364"/>
                <a:gd name="connsiteX50" fmla="*/ 338394 w 609191"/>
                <a:gd name="connsiteY50" fmla="*/ 410831 h 583364"/>
                <a:gd name="connsiteX51" fmla="*/ 318656 w 609191"/>
                <a:gd name="connsiteY51" fmla="*/ 410831 h 583364"/>
                <a:gd name="connsiteX52" fmla="*/ 290535 w 609191"/>
                <a:gd name="connsiteY52" fmla="*/ 410831 h 583364"/>
                <a:gd name="connsiteX53" fmla="*/ 270750 w 609191"/>
                <a:gd name="connsiteY53" fmla="*/ 410831 h 583364"/>
                <a:gd name="connsiteX54" fmla="*/ 270750 w 609191"/>
                <a:gd name="connsiteY54" fmla="*/ 391079 h 583364"/>
                <a:gd name="connsiteX55" fmla="*/ 270750 w 609191"/>
                <a:gd name="connsiteY55" fmla="*/ 216928 h 583364"/>
                <a:gd name="connsiteX56" fmla="*/ 225623 w 609191"/>
                <a:gd name="connsiteY56" fmla="*/ 216928 h 583364"/>
                <a:gd name="connsiteX57" fmla="*/ 205839 w 609191"/>
                <a:gd name="connsiteY57" fmla="*/ 216928 h 583364"/>
                <a:gd name="connsiteX58" fmla="*/ 205839 w 609191"/>
                <a:gd name="connsiteY58" fmla="*/ 197222 h 583364"/>
                <a:gd name="connsiteX59" fmla="*/ 205839 w 609191"/>
                <a:gd name="connsiteY59" fmla="*/ 169710 h 583364"/>
                <a:gd name="connsiteX60" fmla="*/ 205839 w 609191"/>
                <a:gd name="connsiteY60" fmla="*/ 150004 h 583364"/>
                <a:gd name="connsiteX61" fmla="*/ 225623 w 609191"/>
                <a:gd name="connsiteY61" fmla="*/ 150004 h 583364"/>
                <a:gd name="connsiteX62" fmla="*/ 270750 w 609191"/>
                <a:gd name="connsiteY62" fmla="*/ 150004 h 583364"/>
                <a:gd name="connsiteX63" fmla="*/ 270750 w 609191"/>
                <a:gd name="connsiteY63" fmla="*/ 110734 h 583364"/>
                <a:gd name="connsiteX64" fmla="*/ 167522 w 609191"/>
                <a:gd name="connsiteY64" fmla="*/ 19753 h 583364"/>
                <a:gd name="connsiteX65" fmla="*/ 88447 w 609191"/>
                <a:gd name="connsiteY65" fmla="*/ 117153 h 583364"/>
                <a:gd name="connsiteX66" fmla="*/ 88447 w 609191"/>
                <a:gd name="connsiteY66" fmla="*/ 253070 h 583364"/>
                <a:gd name="connsiteX67" fmla="*/ 126925 w 609191"/>
                <a:gd name="connsiteY67" fmla="*/ 281617 h 583364"/>
                <a:gd name="connsiteX68" fmla="*/ 154146 w 609191"/>
                <a:gd name="connsiteY68" fmla="*/ 344638 h 583364"/>
                <a:gd name="connsiteX69" fmla="*/ 221023 w 609191"/>
                <a:gd name="connsiteY69" fmla="*/ 405872 h 583364"/>
                <a:gd name="connsiteX70" fmla="*/ 117411 w 609191"/>
                <a:gd name="connsiteY70" fmla="*/ 383109 h 583364"/>
                <a:gd name="connsiteX71" fmla="*/ 98384 w 609191"/>
                <a:gd name="connsiteY71" fmla="*/ 333022 h 583364"/>
                <a:gd name="connsiteX72" fmla="*/ 88447 w 609191"/>
                <a:gd name="connsiteY72" fmla="*/ 324744 h 583364"/>
                <a:gd name="connsiteX73" fmla="*/ 88447 w 609191"/>
                <a:gd name="connsiteY73" fmla="*/ 485400 h 583364"/>
                <a:gd name="connsiteX74" fmla="*/ 98667 w 609191"/>
                <a:gd name="connsiteY74" fmla="*/ 484883 h 583364"/>
                <a:gd name="connsiteX75" fmla="*/ 157113 w 609191"/>
                <a:gd name="connsiteY75" fmla="*/ 504024 h 583364"/>
                <a:gd name="connsiteX76" fmla="*/ 196203 w 609191"/>
                <a:gd name="connsiteY76" fmla="*/ 495982 h 583364"/>
                <a:gd name="connsiteX77" fmla="*/ 218762 w 609191"/>
                <a:gd name="connsiteY77" fmla="*/ 498568 h 583364"/>
                <a:gd name="connsiteX78" fmla="*/ 291385 w 609191"/>
                <a:gd name="connsiteY78" fmla="*/ 466729 h 583364"/>
                <a:gd name="connsiteX79" fmla="*/ 331982 w 609191"/>
                <a:gd name="connsiteY79" fmla="*/ 475429 h 583364"/>
                <a:gd name="connsiteX80" fmla="*/ 353411 w 609191"/>
                <a:gd name="connsiteY80" fmla="*/ 473125 h 583364"/>
                <a:gd name="connsiteX81" fmla="*/ 379738 w 609191"/>
                <a:gd name="connsiteY81" fmla="*/ 476652 h 583364"/>
                <a:gd name="connsiteX82" fmla="*/ 431355 w 609191"/>
                <a:gd name="connsiteY82" fmla="*/ 462073 h 583364"/>
                <a:gd name="connsiteX83" fmla="*/ 482832 w 609191"/>
                <a:gd name="connsiteY83" fmla="*/ 476558 h 583364"/>
                <a:gd name="connsiteX84" fmla="*/ 510524 w 609191"/>
                <a:gd name="connsiteY84" fmla="*/ 472608 h 583364"/>
                <a:gd name="connsiteX85" fmla="*/ 520697 w 609191"/>
                <a:gd name="connsiteY85" fmla="*/ 473125 h 583364"/>
                <a:gd name="connsiteX86" fmla="*/ 520697 w 609191"/>
                <a:gd name="connsiteY86" fmla="*/ 117153 h 583364"/>
                <a:gd name="connsiteX87" fmla="*/ 441622 w 609191"/>
                <a:gd name="connsiteY87" fmla="*/ 19753 h 583364"/>
                <a:gd name="connsiteX88" fmla="*/ 158102 w 609191"/>
                <a:gd name="connsiteY88" fmla="*/ 0 h 583364"/>
                <a:gd name="connsiteX89" fmla="*/ 167522 w 609191"/>
                <a:gd name="connsiteY89" fmla="*/ 0 h 583364"/>
                <a:gd name="connsiteX90" fmla="*/ 441622 w 609191"/>
                <a:gd name="connsiteY90" fmla="*/ 0 h 583364"/>
                <a:gd name="connsiteX91" fmla="*/ 451042 w 609191"/>
                <a:gd name="connsiteY91" fmla="*/ 0 h 583364"/>
                <a:gd name="connsiteX92" fmla="*/ 456976 w 609191"/>
                <a:gd name="connsiteY92" fmla="*/ 7337 h 583364"/>
                <a:gd name="connsiteX93" fmla="*/ 536050 w 609191"/>
                <a:gd name="connsiteY93" fmla="*/ 104689 h 583364"/>
                <a:gd name="connsiteX94" fmla="*/ 540477 w 609191"/>
                <a:gd name="connsiteY94" fmla="*/ 110145 h 583364"/>
                <a:gd name="connsiteX95" fmla="*/ 540477 w 609191"/>
                <a:gd name="connsiteY95" fmla="*/ 117153 h 583364"/>
                <a:gd name="connsiteX96" fmla="*/ 540477 w 609191"/>
                <a:gd name="connsiteY96" fmla="*/ 477264 h 583364"/>
                <a:gd name="connsiteX97" fmla="*/ 609191 w 609191"/>
                <a:gd name="connsiteY97" fmla="*/ 571136 h 583364"/>
                <a:gd name="connsiteX98" fmla="*/ 599301 w 609191"/>
                <a:gd name="connsiteY98" fmla="*/ 571136 h 583364"/>
                <a:gd name="connsiteX99" fmla="*/ 589411 w 609191"/>
                <a:gd name="connsiteY99" fmla="*/ 571136 h 583364"/>
                <a:gd name="connsiteX100" fmla="*/ 540477 w 609191"/>
                <a:gd name="connsiteY100" fmla="*/ 498286 h 583364"/>
                <a:gd name="connsiteX101" fmla="*/ 520697 w 609191"/>
                <a:gd name="connsiteY101" fmla="*/ 493019 h 583364"/>
                <a:gd name="connsiteX102" fmla="*/ 510524 w 609191"/>
                <a:gd name="connsiteY102" fmla="*/ 492360 h 583364"/>
                <a:gd name="connsiteX103" fmla="*/ 484621 w 609191"/>
                <a:gd name="connsiteY103" fmla="*/ 496687 h 583364"/>
                <a:gd name="connsiteX104" fmla="*/ 479912 w 609191"/>
                <a:gd name="connsiteY104" fmla="*/ 498333 h 583364"/>
                <a:gd name="connsiteX105" fmla="*/ 475814 w 609191"/>
                <a:gd name="connsiteY105" fmla="*/ 495511 h 583364"/>
                <a:gd name="connsiteX106" fmla="*/ 431355 w 609191"/>
                <a:gd name="connsiteY106" fmla="*/ 481826 h 583364"/>
                <a:gd name="connsiteX107" fmla="*/ 386849 w 609191"/>
                <a:gd name="connsiteY107" fmla="*/ 495558 h 583364"/>
                <a:gd name="connsiteX108" fmla="*/ 382799 w 609191"/>
                <a:gd name="connsiteY108" fmla="*/ 498333 h 583364"/>
                <a:gd name="connsiteX109" fmla="*/ 378183 w 609191"/>
                <a:gd name="connsiteY109" fmla="*/ 496828 h 583364"/>
                <a:gd name="connsiteX110" fmla="*/ 353411 w 609191"/>
                <a:gd name="connsiteY110" fmla="*/ 492831 h 583364"/>
                <a:gd name="connsiteX111" fmla="*/ 333395 w 609191"/>
                <a:gd name="connsiteY111" fmla="*/ 495417 h 583364"/>
                <a:gd name="connsiteX112" fmla="*/ 329816 w 609191"/>
                <a:gd name="connsiteY112" fmla="*/ 496358 h 583364"/>
                <a:gd name="connsiteX113" fmla="*/ 326472 w 609191"/>
                <a:gd name="connsiteY113" fmla="*/ 494712 h 583364"/>
                <a:gd name="connsiteX114" fmla="*/ 291385 w 609191"/>
                <a:gd name="connsiteY114" fmla="*/ 486482 h 583364"/>
                <a:gd name="connsiteX115" fmla="*/ 229924 w 609191"/>
                <a:gd name="connsiteY115" fmla="*/ 515923 h 583364"/>
                <a:gd name="connsiteX116" fmla="*/ 225733 w 609191"/>
                <a:gd name="connsiteY116" fmla="*/ 521096 h 583364"/>
                <a:gd name="connsiteX117" fmla="*/ 219328 w 609191"/>
                <a:gd name="connsiteY117" fmla="*/ 519168 h 583364"/>
                <a:gd name="connsiteX118" fmla="*/ 196203 w 609191"/>
                <a:gd name="connsiteY118" fmla="*/ 515687 h 583364"/>
                <a:gd name="connsiteX119" fmla="*/ 160316 w 609191"/>
                <a:gd name="connsiteY119" fmla="*/ 524341 h 583364"/>
                <a:gd name="connsiteX120" fmla="*/ 154429 w 609191"/>
                <a:gd name="connsiteY120" fmla="*/ 527304 h 583364"/>
                <a:gd name="connsiteX121" fmla="*/ 149437 w 609191"/>
                <a:gd name="connsiteY121" fmla="*/ 523071 h 583364"/>
                <a:gd name="connsiteX122" fmla="*/ 98667 w 609191"/>
                <a:gd name="connsiteY122" fmla="*/ 504588 h 583364"/>
                <a:gd name="connsiteX123" fmla="*/ 88447 w 609191"/>
                <a:gd name="connsiteY123" fmla="*/ 505247 h 583364"/>
                <a:gd name="connsiteX124" fmla="*/ 68714 w 609191"/>
                <a:gd name="connsiteY124" fmla="*/ 510514 h 583364"/>
                <a:gd name="connsiteX125" fmla="*/ 19780 w 609191"/>
                <a:gd name="connsiteY125" fmla="*/ 583176 h 583364"/>
                <a:gd name="connsiteX126" fmla="*/ 19780 w 609191"/>
                <a:gd name="connsiteY126" fmla="*/ 583364 h 583364"/>
                <a:gd name="connsiteX127" fmla="*/ 9890 w 609191"/>
                <a:gd name="connsiteY127" fmla="*/ 583364 h 583364"/>
                <a:gd name="connsiteX128" fmla="*/ 0 w 609191"/>
                <a:gd name="connsiteY128" fmla="*/ 583364 h 583364"/>
                <a:gd name="connsiteX129" fmla="*/ 68714 w 609191"/>
                <a:gd name="connsiteY129" fmla="*/ 489491 h 583364"/>
                <a:gd name="connsiteX130" fmla="*/ 68714 w 609191"/>
                <a:gd name="connsiteY130" fmla="*/ 324744 h 583364"/>
                <a:gd name="connsiteX131" fmla="*/ 68714 w 609191"/>
                <a:gd name="connsiteY131" fmla="*/ 282464 h 583364"/>
                <a:gd name="connsiteX132" fmla="*/ 101163 w 609191"/>
                <a:gd name="connsiteY132" fmla="*/ 309601 h 583364"/>
                <a:gd name="connsiteX133" fmla="*/ 111053 w 609191"/>
                <a:gd name="connsiteY133" fmla="*/ 317878 h 583364"/>
                <a:gd name="connsiteX134" fmla="*/ 115009 w 609191"/>
                <a:gd name="connsiteY134" fmla="*/ 321170 h 583364"/>
                <a:gd name="connsiteX135" fmla="*/ 116846 w 609191"/>
                <a:gd name="connsiteY135" fmla="*/ 326014 h 583364"/>
                <a:gd name="connsiteX136" fmla="*/ 132105 w 609191"/>
                <a:gd name="connsiteY136" fmla="*/ 366131 h 583364"/>
                <a:gd name="connsiteX137" fmla="*/ 153534 w 609191"/>
                <a:gd name="connsiteY137" fmla="*/ 370834 h 583364"/>
                <a:gd name="connsiteX138" fmla="*/ 140818 w 609191"/>
                <a:gd name="connsiteY138" fmla="*/ 359171 h 583364"/>
                <a:gd name="connsiteX139" fmla="*/ 137710 w 609191"/>
                <a:gd name="connsiteY139" fmla="*/ 356349 h 583364"/>
                <a:gd name="connsiteX140" fmla="*/ 136014 w 609191"/>
                <a:gd name="connsiteY140" fmla="*/ 352445 h 583364"/>
                <a:gd name="connsiteX141" fmla="*/ 110912 w 609191"/>
                <a:gd name="connsiteY141" fmla="*/ 294316 h 583364"/>
                <a:gd name="connsiteX142" fmla="*/ 76673 w 609191"/>
                <a:gd name="connsiteY142" fmla="*/ 268919 h 583364"/>
                <a:gd name="connsiteX143" fmla="*/ 68714 w 609191"/>
                <a:gd name="connsiteY143" fmla="*/ 262993 h 583364"/>
                <a:gd name="connsiteX144" fmla="*/ 68714 w 609191"/>
                <a:gd name="connsiteY144" fmla="*/ 253070 h 583364"/>
                <a:gd name="connsiteX145" fmla="*/ 68714 w 609191"/>
                <a:gd name="connsiteY145" fmla="*/ 117153 h 583364"/>
                <a:gd name="connsiteX146" fmla="*/ 68714 w 609191"/>
                <a:gd name="connsiteY146" fmla="*/ 110145 h 583364"/>
                <a:gd name="connsiteX147" fmla="*/ 73093 w 609191"/>
                <a:gd name="connsiteY147" fmla="*/ 104689 h 583364"/>
                <a:gd name="connsiteX148" fmla="*/ 152168 w 609191"/>
                <a:gd name="connsiteY148" fmla="*/ 7337 h 58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91" h="583364">
                  <a:moveTo>
                    <a:pt x="84478" y="551892"/>
                  </a:moveTo>
                  <a:cubicBezTo>
                    <a:pt x="94837" y="551892"/>
                    <a:pt x="96815" y="564923"/>
                    <a:pt x="90317" y="569815"/>
                  </a:cubicBezTo>
                  <a:cubicBezTo>
                    <a:pt x="88857" y="570944"/>
                    <a:pt x="86879" y="571650"/>
                    <a:pt x="84478" y="571650"/>
                  </a:cubicBezTo>
                  <a:cubicBezTo>
                    <a:pt x="82124" y="571650"/>
                    <a:pt x="80146" y="570944"/>
                    <a:pt x="78639" y="569815"/>
                  </a:cubicBezTo>
                  <a:cubicBezTo>
                    <a:pt x="72188" y="564923"/>
                    <a:pt x="74166" y="551892"/>
                    <a:pt x="84478" y="551892"/>
                  </a:cubicBezTo>
                  <a:close/>
                  <a:moveTo>
                    <a:pt x="56840" y="530863"/>
                  </a:moveTo>
                  <a:cubicBezTo>
                    <a:pt x="69577" y="530863"/>
                    <a:pt x="69577" y="550551"/>
                    <a:pt x="56840" y="550551"/>
                  </a:cubicBezTo>
                  <a:cubicBezTo>
                    <a:pt x="44103" y="550551"/>
                    <a:pt x="44103" y="530863"/>
                    <a:pt x="56840" y="530863"/>
                  </a:cubicBezTo>
                  <a:close/>
                  <a:moveTo>
                    <a:pt x="423240" y="519008"/>
                  </a:moveTo>
                  <a:cubicBezTo>
                    <a:pt x="435953" y="519008"/>
                    <a:pt x="435953" y="538766"/>
                    <a:pt x="423240" y="538766"/>
                  </a:cubicBezTo>
                  <a:cubicBezTo>
                    <a:pt x="410479" y="538766"/>
                    <a:pt x="410479" y="519008"/>
                    <a:pt x="423240" y="519008"/>
                  </a:cubicBezTo>
                  <a:close/>
                  <a:moveTo>
                    <a:pt x="93734" y="517668"/>
                  </a:moveTo>
                  <a:cubicBezTo>
                    <a:pt x="106483" y="517668"/>
                    <a:pt x="106483" y="537426"/>
                    <a:pt x="93734" y="537426"/>
                  </a:cubicBezTo>
                  <a:cubicBezTo>
                    <a:pt x="91664" y="537426"/>
                    <a:pt x="89877" y="536861"/>
                    <a:pt x="88465" y="535968"/>
                  </a:cubicBezTo>
                  <a:cubicBezTo>
                    <a:pt x="82773" y="532298"/>
                    <a:pt x="82773" y="522749"/>
                    <a:pt x="88465" y="519126"/>
                  </a:cubicBezTo>
                  <a:cubicBezTo>
                    <a:pt x="89877" y="518185"/>
                    <a:pt x="91664" y="517668"/>
                    <a:pt x="93734" y="517668"/>
                  </a:cubicBezTo>
                  <a:close/>
                  <a:moveTo>
                    <a:pt x="265079" y="516327"/>
                  </a:moveTo>
                  <a:cubicBezTo>
                    <a:pt x="277816" y="516327"/>
                    <a:pt x="277816" y="536085"/>
                    <a:pt x="265079" y="536085"/>
                  </a:cubicBezTo>
                  <a:cubicBezTo>
                    <a:pt x="252342" y="536085"/>
                    <a:pt x="252342" y="516327"/>
                    <a:pt x="265079" y="516327"/>
                  </a:cubicBezTo>
                  <a:close/>
                  <a:moveTo>
                    <a:pt x="528642" y="505813"/>
                  </a:moveTo>
                  <a:cubicBezTo>
                    <a:pt x="541378" y="505813"/>
                    <a:pt x="541378" y="525571"/>
                    <a:pt x="528642" y="525571"/>
                  </a:cubicBezTo>
                  <a:cubicBezTo>
                    <a:pt x="524929" y="525571"/>
                    <a:pt x="522298" y="523877"/>
                    <a:pt x="520747" y="521478"/>
                  </a:cubicBezTo>
                  <a:cubicBezTo>
                    <a:pt x="518585" y="518091"/>
                    <a:pt x="518585" y="513293"/>
                    <a:pt x="520747" y="509906"/>
                  </a:cubicBezTo>
                  <a:cubicBezTo>
                    <a:pt x="522298" y="507507"/>
                    <a:pt x="524929" y="505813"/>
                    <a:pt x="528642" y="505813"/>
                  </a:cubicBezTo>
                  <a:close/>
                  <a:moveTo>
                    <a:pt x="290535" y="110734"/>
                  </a:moveTo>
                  <a:lnTo>
                    <a:pt x="290535" y="169710"/>
                  </a:lnTo>
                  <a:lnTo>
                    <a:pt x="225623" y="169710"/>
                  </a:lnTo>
                  <a:lnTo>
                    <a:pt x="225623" y="197222"/>
                  </a:lnTo>
                  <a:lnTo>
                    <a:pt x="290535" y="197222"/>
                  </a:lnTo>
                  <a:lnTo>
                    <a:pt x="290535" y="391079"/>
                  </a:lnTo>
                  <a:lnTo>
                    <a:pt x="318656" y="391079"/>
                  </a:lnTo>
                  <a:lnTo>
                    <a:pt x="318656" y="197222"/>
                  </a:lnTo>
                  <a:lnTo>
                    <a:pt x="383568" y="197222"/>
                  </a:lnTo>
                  <a:lnTo>
                    <a:pt x="383568" y="169710"/>
                  </a:lnTo>
                  <a:lnTo>
                    <a:pt x="318656" y="169710"/>
                  </a:lnTo>
                  <a:lnTo>
                    <a:pt x="318656" y="110734"/>
                  </a:lnTo>
                  <a:close/>
                  <a:moveTo>
                    <a:pt x="270750" y="91029"/>
                  </a:moveTo>
                  <a:lnTo>
                    <a:pt x="290535" y="91029"/>
                  </a:lnTo>
                  <a:lnTo>
                    <a:pt x="318656" y="91029"/>
                  </a:lnTo>
                  <a:lnTo>
                    <a:pt x="338394" y="91029"/>
                  </a:lnTo>
                  <a:lnTo>
                    <a:pt x="338394" y="110734"/>
                  </a:lnTo>
                  <a:lnTo>
                    <a:pt x="338394" y="150004"/>
                  </a:lnTo>
                  <a:lnTo>
                    <a:pt x="383568" y="150004"/>
                  </a:lnTo>
                  <a:lnTo>
                    <a:pt x="403352" y="150004"/>
                  </a:lnTo>
                  <a:lnTo>
                    <a:pt x="403352" y="169710"/>
                  </a:lnTo>
                  <a:lnTo>
                    <a:pt x="403352" y="197222"/>
                  </a:lnTo>
                  <a:lnTo>
                    <a:pt x="403352" y="216928"/>
                  </a:lnTo>
                  <a:lnTo>
                    <a:pt x="383568" y="216928"/>
                  </a:lnTo>
                  <a:lnTo>
                    <a:pt x="338394" y="216928"/>
                  </a:lnTo>
                  <a:lnTo>
                    <a:pt x="338394" y="391079"/>
                  </a:lnTo>
                  <a:lnTo>
                    <a:pt x="338394" y="410831"/>
                  </a:lnTo>
                  <a:lnTo>
                    <a:pt x="318656" y="410831"/>
                  </a:lnTo>
                  <a:lnTo>
                    <a:pt x="290535" y="410831"/>
                  </a:lnTo>
                  <a:lnTo>
                    <a:pt x="270750" y="410831"/>
                  </a:lnTo>
                  <a:lnTo>
                    <a:pt x="270750" y="391079"/>
                  </a:lnTo>
                  <a:lnTo>
                    <a:pt x="270750" y="216928"/>
                  </a:lnTo>
                  <a:lnTo>
                    <a:pt x="225623" y="216928"/>
                  </a:lnTo>
                  <a:lnTo>
                    <a:pt x="205839" y="216928"/>
                  </a:lnTo>
                  <a:lnTo>
                    <a:pt x="205839" y="197222"/>
                  </a:lnTo>
                  <a:lnTo>
                    <a:pt x="205839" y="169710"/>
                  </a:lnTo>
                  <a:lnTo>
                    <a:pt x="205839" y="150004"/>
                  </a:lnTo>
                  <a:lnTo>
                    <a:pt x="225623" y="150004"/>
                  </a:lnTo>
                  <a:lnTo>
                    <a:pt x="270750" y="150004"/>
                  </a:lnTo>
                  <a:lnTo>
                    <a:pt x="270750" y="110734"/>
                  </a:lnTo>
                  <a:close/>
                  <a:moveTo>
                    <a:pt x="167522" y="19753"/>
                  </a:moveTo>
                  <a:lnTo>
                    <a:pt x="88447" y="117153"/>
                  </a:lnTo>
                  <a:lnTo>
                    <a:pt x="88447" y="253070"/>
                  </a:lnTo>
                  <a:lnTo>
                    <a:pt x="126925" y="281617"/>
                  </a:lnTo>
                  <a:lnTo>
                    <a:pt x="154146" y="344638"/>
                  </a:lnTo>
                  <a:lnTo>
                    <a:pt x="221023" y="405872"/>
                  </a:lnTo>
                  <a:lnTo>
                    <a:pt x="117411" y="383109"/>
                  </a:lnTo>
                  <a:lnTo>
                    <a:pt x="98384" y="333022"/>
                  </a:lnTo>
                  <a:lnTo>
                    <a:pt x="88447" y="324744"/>
                  </a:lnTo>
                  <a:lnTo>
                    <a:pt x="88447" y="485400"/>
                  </a:lnTo>
                  <a:cubicBezTo>
                    <a:pt x="91838" y="485024"/>
                    <a:pt x="95229" y="484883"/>
                    <a:pt x="98667" y="484883"/>
                  </a:cubicBezTo>
                  <a:cubicBezTo>
                    <a:pt x="119719" y="484883"/>
                    <a:pt x="140253" y="491608"/>
                    <a:pt x="157113" y="504024"/>
                  </a:cubicBezTo>
                  <a:cubicBezTo>
                    <a:pt x="169358" y="498756"/>
                    <a:pt x="182781" y="495982"/>
                    <a:pt x="196203" y="495982"/>
                  </a:cubicBezTo>
                  <a:cubicBezTo>
                    <a:pt x="203833" y="495982"/>
                    <a:pt x="211415" y="496828"/>
                    <a:pt x="218762" y="498568"/>
                  </a:cubicBezTo>
                  <a:cubicBezTo>
                    <a:pt x="237460" y="478251"/>
                    <a:pt x="263551" y="466729"/>
                    <a:pt x="291385" y="466729"/>
                  </a:cubicBezTo>
                  <a:cubicBezTo>
                    <a:pt x="305561" y="466729"/>
                    <a:pt x="319219" y="469692"/>
                    <a:pt x="331982" y="475429"/>
                  </a:cubicBezTo>
                  <a:cubicBezTo>
                    <a:pt x="338999" y="473877"/>
                    <a:pt x="346158" y="473125"/>
                    <a:pt x="353411" y="473125"/>
                  </a:cubicBezTo>
                  <a:cubicBezTo>
                    <a:pt x="362359" y="473125"/>
                    <a:pt x="371166" y="474301"/>
                    <a:pt x="379738" y="476652"/>
                  </a:cubicBezTo>
                  <a:cubicBezTo>
                    <a:pt x="395232" y="467105"/>
                    <a:pt x="412988" y="462073"/>
                    <a:pt x="431355" y="462073"/>
                  </a:cubicBezTo>
                  <a:cubicBezTo>
                    <a:pt x="449676" y="462073"/>
                    <a:pt x="467384" y="467058"/>
                    <a:pt x="482832" y="476558"/>
                  </a:cubicBezTo>
                  <a:cubicBezTo>
                    <a:pt x="491827" y="473924"/>
                    <a:pt x="501105" y="472608"/>
                    <a:pt x="510524" y="472608"/>
                  </a:cubicBezTo>
                  <a:cubicBezTo>
                    <a:pt x="513962" y="472608"/>
                    <a:pt x="517353" y="472796"/>
                    <a:pt x="520697" y="473125"/>
                  </a:cubicBezTo>
                  <a:lnTo>
                    <a:pt x="520697" y="117153"/>
                  </a:lnTo>
                  <a:lnTo>
                    <a:pt x="441622" y="19753"/>
                  </a:lnTo>
                  <a:close/>
                  <a:moveTo>
                    <a:pt x="158102" y="0"/>
                  </a:moveTo>
                  <a:lnTo>
                    <a:pt x="167522" y="0"/>
                  </a:lnTo>
                  <a:lnTo>
                    <a:pt x="441622" y="0"/>
                  </a:lnTo>
                  <a:lnTo>
                    <a:pt x="451042" y="0"/>
                  </a:lnTo>
                  <a:lnTo>
                    <a:pt x="456976" y="7337"/>
                  </a:lnTo>
                  <a:lnTo>
                    <a:pt x="536050" y="104689"/>
                  </a:lnTo>
                  <a:lnTo>
                    <a:pt x="540477" y="110145"/>
                  </a:lnTo>
                  <a:lnTo>
                    <a:pt x="540477" y="117153"/>
                  </a:lnTo>
                  <a:lnTo>
                    <a:pt x="540477" y="477264"/>
                  </a:lnTo>
                  <a:cubicBezTo>
                    <a:pt x="580274" y="489962"/>
                    <a:pt x="609191" y="527257"/>
                    <a:pt x="609191" y="571136"/>
                  </a:cubicBezTo>
                  <a:lnTo>
                    <a:pt x="599301" y="571136"/>
                  </a:lnTo>
                  <a:lnTo>
                    <a:pt x="589411" y="571136"/>
                  </a:lnTo>
                  <a:cubicBezTo>
                    <a:pt x="589411" y="538262"/>
                    <a:pt x="569159" y="510044"/>
                    <a:pt x="540477" y="498286"/>
                  </a:cubicBezTo>
                  <a:cubicBezTo>
                    <a:pt x="534261" y="495699"/>
                    <a:pt x="527620" y="493912"/>
                    <a:pt x="520697" y="493019"/>
                  </a:cubicBezTo>
                  <a:cubicBezTo>
                    <a:pt x="517353" y="492595"/>
                    <a:pt x="513962" y="492360"/>
                    <a:pt x="510524" y="492360"/>
                  </a:cubicBezTo>
                  <a:cubicBezTo>
                    <a:pt x="501670" y="492360"/>
                    <a:pt x="492957" y="493818"/>
                    <a:pt x="484621" y="496687"/>
                  </a:cubicBezTo>
                  <a:lnTo>
                    <a:pt x="479912" y="498333"/>
                  </a:lnTo>
                  <a:lnTo>
                    <a:pt x="475814" y="495511"/>
                  </a:lnTo>
                  <a:cubicBezTo>
                    <a:pt x="462721" y="486576"/>
                    <a:pt x="447321" y="481826"/>
                    <a:pt x="431355" y="481826"/>
                  </a:cubicBezTo>
                  <a:cubicBezTo>
                    <a:pt x="415390" y="481826"/>
                    <a:pt x="399989" y="486576"/>
                    <a:pt x="386849" y="495558"/>
                  </a:cubicBezTo>
                  <a:lnTo>
                    <a:pt x="382799" y="498333"/>
                  </a:lnTo>
                  <a:lnTo>
                    <a:pt x="378183" y="496828"/>
                  </a:lnTo>
                  <a:cubicBezTo>
                    <a:pt x="370177" y="494195"/>
                    <a:pt x="361841" y="492831"/>
                    <a:pt x="353411" y="492831"/>
                  </a:cubicBezTo>
                  <a:cubicBezTo>
                    <a:pt x="346629" y="492831"/>
                    <a:pt x="339894" y="493724"/>
                    <a:pt x="333395" y="495417"/>
                  </a:cubicBezTo>
                  <a:lnTo>
                    <a:pt x="329816" y="496358"/>
                  </a:lnTo>
                  <a:lnTo>
                    <a:pt x="326472" y="494712"/>
                  </a:lnTo>
                  <a:cubicBezTo>
                    <a:pt x="315545" y="489256"/>
                    <a:pt x="303724" y="486482"/>
                    <a:pt x="291385" y="486482"/>
                  </a:cubicBezTo>
                  <a:cubicBezTo>
                    <a:pt x="267413" y="486482"/>
                    <a:pt x="244995" y="497204"/>
                    <a:pt x="229924" y="515923"/>
                  </a:cubicBezTo>
                  <a:lnTo>
                    <a:pt x="225733" y="521096"/>
                  </a:lnTo>
                  <a:lnTo>
                    <a:pt x="219328" y="519168"/>
                  </a:lnTo>
                  <a:cubicBezTo>
                    <a:pt x="211839" y="516863"/>
                    <a:pt x="204068" y="515687"/>
                    <a:pt x="196203" y="515687"/>
                  </a:cubicBezTo>
                  <a:cubicBezTo>
                    <a:pt x="183534" y="515687"/>
                    <a:pt x="171478" y="518603"/>
                    <a:pt x="160316" y="524341"/>
                  </a:cubicBezTo>
                  <a:lnTo>
                    <a:pt x="154429" y="527304"/>
                  </a:lnTo>
                  <a:lnTo>
                    <a:pt x="149437" y="523071"/>
                  </a:lnTo>
                  <a:cubicBezTo>
                    <a:pt x="135261" y="511172"/>
                    <a:pt x="117223" y="504588"/>
                    <a:pt x="98667" y="504588"/>
                  </a:cubicBezTo>
                  <a:cubicBezTo>
                    <a:pt x="95182" y="504588"/>
                    <a:pt x="91791" y="504823"/>
                    <a:pt x="88447" y="505247"/>
                  </a:cubicBezTo>
                  <a:cubicBezTo>
                    <a:pt x="81571" y="506140"/>
                    <a:pt x="74930" y="507927"/>
                    <a:pt x="68714" y="510514"/>
                  </a:cubicBezTo>
                  <a:cubicBezTo>
                    <a:pt x="40079" y="522272"/>
                    <a:pt x="19875" y="550396"/>
                    <a:pt x="19780" y="583176"/>
                  </a:cubicBezTo>
                  <a:cubicBezTo>
                    <a:pt x="19780" y="583223"/>
                    <a:pt x="19780" y="583317"/>
                    <a:pt x="19780" y="583364"/>
                  </a:cubicBezTo>
                  <a:lnTo>
                    <a:pt x="9890" y="583364"/>
                  </a:lnTo>
                  <a:lnTo>
                    <a:pt x="0" y="583364"/>
                  </a:lnTo>
                  <a:cubicBezTo>
                    <a:pt x="0" y="539485"/>
                    <a:pt x="28917" y="502190"/>
                    <a:pt x="68714" y="489491"/>
                  </a:cubicBezTo>
                  <a:lnTo>
                    <a:pt x="68714" y="324744"/>
                  </a:lnTo>
                  <a:lnTo>
                    <a:pt x="68714" y="282464"/>
                  </a:lnTo>
                  <a:lnTo>
                    <a:pt x="101163" y="309601"/>
                  </a:lnTo>
                  <a:lnTo>
                    <a:pt x="111053" y="317878"/>
                  </a:lnTo>
                  <a:lnTo>
                    <a:pt x="115009" y="321170"/>
                  </a:lnTo>
                  <a:lnTo>
                    <a:pt x="116846" y="326014"/>
                  </a:lnTo>
                  <a:lnTo>
                    <a:pt x="132105" y="366131"/>
                  </a:lnTo>
                  <a:lnTo>
                    <a:pt x="153534" y="370834"/>
                  </a:lnTo>
                  <a:lnTo>
                    <a:pt x="140818" y="359171"/>
                  </a:lnTo>
                  <a:lnTo>
                    <a:pt x="137710" y="356349"/>
                  </a:lnTo>
                  <a:lnTo>
                    <a:pt x="136014" y="352445"/>
                  </a:lnTo>
                  <a:lnTo>
                    <a:pt x="110912" y="294316"/>
                  </a:lnTo>
                  <a:lnTo>
                    <a:pt x="76673" y="268919"/>
                  </a:lnTo>
                  <a:lnTo>
                    <a:pt x="68714" y="262993"/>
                  </a:lnTo>
                  <a:lnTo>
                    <a:pt x="68714" y="253070"/>
                  </a:lnTo>
                  <a:lnTo>
                    <a:pt x="68714" y="117153"/>
                  </a:lnTo>
                  <a:lnTo>
                    <a:pt x="68714" y="110145"/>
                  </a:lnTo>
                  <a:lnTo>
                    <a:pt x="73093" y="104689"/>
                  </a:lnTo>
                  <a:lnTo>
                    <a:pt x="152168" y="73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27A289-99A6-469D-804C-4E0E84C5D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16" y="4086497"/>
              <a:ext cx="1559496" cy="43860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94AAA15-C253-45F1-9A0F-42A5B0FB9A42}"/>
              </a:ext>
            </a:extLst>
          </p:cNvPr>
          <p:cNvSpPr txBox="1"/>
          <p:nvPr/>
        </p:nvSpPr>
        <p:spPr>
          <a:xfrm>
            <a:off x="4946772" y="332485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直到今天仍然有大量开发人员在使用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74271D-C3C4-4E90-ADB6-7FED11354C3D}"/>
              </a:ext>
            </a:extLst>
          </p:cNvPr>
          <p:cNvSpPr txBox="1"/>
          <p:nvPr/>
        </p:nvSpPr>
        <p:spPr>
          <a:xfrm>
            <a:off x="4946772" y="2390813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大部分前端工程狮的不二之选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40FDA0-BD3C-470D-92FC-DD53A426FF3E}"/>
              </a:ext>
            </a:extLst>
          </p:cNvPr>
          <p:cNvSpPr txBox="1"/>
          <p:nvPr/>
        </p:nvSpPr>
        <p:spPr>
          <a:xfrm>
            <a:off x="4946772" y="145040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伟大的、划时代的、里程碑式的</a:t>
            </a:r>
            <a:r>
              <a:rPr lang="en-US" altLang="zh-CN" dirty="0"/>
              <a:t>JS</a:t>
            </a:r>
            <a:r>
              <a:rPr lang="zh-CN" altLang="en-US" dirty="0"/>
              <a:t>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19637F-FBDF-46C1-B5DB-FB8AB07FCADA}"/>
              </a:ext>
            </a:extLst>
          </p:cNvPr>
          <p:cNvSpPr txBox="1"/>
          <p:nvPr/>
        </p:nvSpPr>
        <p:spPr>
          <a:xfrm>
            <a:off x="4946772" y="192207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曾经的前端事实标准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FCE1AA-E7E2-4AF0-A9A2-8A564745DBC5}"/>
              </a:ext>
            </a:extLst>
          </p:cNvPr>
          <p:cNvSpPr txBox="1"/>
          <p:nvPr/>
        </p:nvSpPr>
        <p:spPr>
          <a:xfrm>
            <a:off x="4946772" y="2857836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完整的生态系统和成千上万的插件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940AF4-B352-491C-8146-AAC19D2D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22" y="3855987"/>
            <a:ext cx="5848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8E60-AC36-4E29-BA14-DFD83BFB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前端新三大件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377AC9-7363-484B-80A6-E591B2D4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deathdealer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ED008-FCA1-4161-884C-90130397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12dc2235-191e-420a-85f6-ec79d33d5f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0ABADD1-880B-4BFF-96C5-81F28F0D446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17712" y="1879974"/>
            <a:ext cx="9954986" cy="3709266"/>
            <a:chOff x="1118508" y="1376772"/>
            <a:chExt cx="9954986" cy="3709266"/>
          </a:xfrm>
        </p:grpSpPr>
        <p:sp>
          <p:nvSpPr>
            <p:cNvPr id="6" name="îšḻîďé">
              <a:extLst>
                <a:ext uri="{FF2B5EF4-FFF2-40B4-BE49-F238E27FC236}">
                  <a16:creationId xmlns:a16="http://schemas.microsoft.com/office/drawing/2014/main" id="{4E8E0701-B2A4-4FD2-ADD2-8333D2CCA4D9}"/>
                </a:ext>
              </a:extLst>
            </p:cNvPr>
            <p:cNvSpPr/>
            <p:nvPr/>
          </p:nvSpPr>
          <p:spPr>
            <a:xfrm>
              <a:off x="1118508" y="1376772"/>
              <a:ext cx="2759529" cy="27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íśļíḋè">
              <a:extLst>
                <a:ext uri="{FF2B5EF4-FFF2-40B4-BE49-F238E27FC236}">
                  <a16:creationId xmlns:a16="http://schemas.microsoft.com/office/drawing/2014/main" id="{276AD43F-2A4C-4596-B7A5-D88DDED61D19}"/>
                </a:ext>
              </a:extLst>
            </p:cNvPr>
            <p:cNvSpPr/>
            <p:nvPr/>
          </p:nvSpPr>
          <p:spPr>
            <a:xfrm>
              <a:off x="4716236" y="1376772"/>
              <a:ext cx="2759529" cy="274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íṣľïḋè">
              <a:extLst>
                <a:ext uri="{FF2B5EF4-FFF2-40B4-BE49-F238E27FC236}">
                  <a16:creationId xmlns:a16="http://schemas.microsoft.com/office/drawing/2014/main" id="{D61FAAE6-9991-49D3-9F54-97FB71CE58EF}"/>
                </a:ext>
              </a:extLst>
            </p:cNvPr>
            <p:cNvSpPr/>
            <p:nvPr/>
          </p:nvSpPr>
          <p:spPr>
            <a:xfrm>
              <a:off x="8313965" y="1376772"/>
              <a:ext cx="2759529" cy="274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ïṧlïḋé">
              <a:extLst>
                <a:ext uri="{FF2B5EF4-FFF2-40B4-BE49-F238E27FC236}">
                  <a16:creationId xmlns:a16="http://schemas.microsoft.com/office/drawing/2014/main" id="{B8AF1ECD-DE38-475A-9E3A-5D7E667A9C77}"/>
                </a:ext>
              </a:extLst>
            </p:cNvPr>
            <p:cNvSpPr/>
            <p:nvPr/>
          </p:nvSpPr>
          <p:spPr>
            <a:xfrm>
              <a:off x="1226685" y="1476785"/>
              <a:ext cx="2543175" cy="254317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ïṣḷïḍe">
              <a:extLst>
                <a:ext uri="{FF2B5EF4-FFF2-40B4-BE49-F238E27FC236}">
                  <a16:creationId xmlns:a16="http://schemas.microsoft.com/office/drawing/2014/main" id="{FD715805-7847-4DFE-A831-C1668AA157DC}"/>
                </a:ext>
              </a:extLst>
            </p:cNvPr>
            <p:cNvSpPr/>
            <p:nvPr/>
          </p:nvSpPr>
          <p:spPr>
            <a:xfrm>
              <a:off x="4824413" y="1476785"/>
              <a:ext cx="2543175" cy="254317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iS1íḍè">
              <a:extLst>
                <a:ext uri="{FF2B5EF4-FFF2-40B4-BE49-F238E27FC236}">
                  <a16:creationId xmlns:a16="http://schemas.microsoft.com/office/drawing/2014/main" id="{5DFA89F7-EEAF-4744-B9AC-50BEFB9DA4AB}"/>
                </a:ext>
              </a:extLst>
            </p:cNvPr>
            <p:cNvSpPr/>
            <p:nvPr/>
          </p:nvSpPr>
          <p:spPr>
            <a:xfrm>
              <a:off x="8422142" y="1476785"/>
              <a:ext cx="2543175" cy="254317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" name="ïṩľïḍé">
              <a:extLst>
                <a:ext uri="{FF2B5EF4-FFF2-40B4-BE49-F238E27FC236}">
                  <a16:creationId xmlns:a16="http://schemas.microsoft.com/office/drawing/2014/main" id="{C4F5E3CD-F90B-43FA-8CBD-AB18A246BDC0}"/>
                </a:ext>
              </a:extLst>
            </p:cNvPr>
            <p:cNvSpPr/>
            <p:nvPr/>
          </p:nvSpPr>
          <p:spPr>
            <a:xfrm>
              <a:off x="1226685" y="1476784"/>
              <a:ext cx="2543174" cy="2543175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" name="iśľîḑè">
              <a:extLst>
                <a:ext uri="{FF2B5EF4-FFF2-40B4-BE49-F238E27FC236}">
                  <a16:creationId xmlns:a16="http://schemas.microsoft.com/office/drawing/2014/main" id="{E8258A2A-43F3-4A9F-8E0C-2CBD500391D2}"/>
                </a:ext>
              </a:extLst>
            </p:cNvPr>
            <p:cNvSpPr/>
            <p:nvPr/>
          </p:nvSpPr>
          <p:spPr>
            <a:xfrm>
              <a:off x="4824413" y="1476784"/>
              <a:ext cx="2543174" cy="2543175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" name="ïṩ1iḑe">
              <a:extLst>
                <a:ext uri="{FF2B5EF4-FFF2-40B4-BE49-F238E27FC236}">
                  <a16:creationId xmlns:a16="http://schemas.microsoft.com/office/drawing/2014/main" id="{FEB8E891-5D45-4CAB-9DA4-8F9D98127677}"/>
                </a:ext>
              </a:extLst>
            </p:cNvPr>
            <p:cNvSpPr/>
            <p:nvPr/>
          </p:nvSpPr>
          <p:spPr>
            <a:xfrm>
              <a:off x="8422142" y="1476784"/>
              <a:ext cx="2543174" cy="2543175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" name="îṧļíďè">
              <a:extLst>
                <a:ext uri="{FF2B5EF4-FFF2-40B4-BE49-F238E27FC236}">
                  <a16:creationId xmlns:a16="http://schemas.microsoft.com/office/drawing/2014/main" id="{84AFB79D-D7A6-4E73-BCB7-8A1EA9F64A48}"/>
                </a:ext>
              </a:extLst>
            </p:cNvPr>
            <p:cNvSpPr txBox="1"/>
            <p:nvPr/>
          </p:nvSpPr>
          <p:spPr>
            <a:xfrm>
              <a:off x="1238132" y="4451056"/>
              <a:ext cx="2520280" cy="246221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kern="900" dirty="0">
                  <a:solidFill>
                    <a:schemeClr val="accent1"/>
                  </a:solidFill>
                </a:rPr>
                <a:t>React</a:t>
              </a:r>
              <a:endParaRPr lang="zh-CN" altLang="en-US" sz="1600" b="1" kern="9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ïṥḷíḋè">
              <a:extLst>
                <a:ext uri="{FF2B5EF4-FFF2-40B4-BE49-F238E27FC236}">
                  <a16:creationId xmlns:a16="http://schemas.microsoft.com/office/drawing/2014/main" id="{6C48248D-5D03-4638-B4BA-9F93B613EBF4}"/>
                </a:ext>
              </a:extLst>
            </p:cNvPr>
            <p:cNvSpPr txBox="1"/>
            <p:nvPr/>
          </p:nvSpPr>
          <p:spPr>
            <a:xfrm>
              <a:off x="1238132" y="4697277"/>
              <a:ext cx="2520280" cy="388761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rm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7" name="íš1ïdê">
              <a:extLst>
                <a:ext uri="{FF2B5EF4-FFF2-40B4-BE49-F238E27FC236}">
                  <a16:creationId xmlns:a16="http://schemas.microsoft.com/office/drawing/2014/main" id="{ADC83CA1-3C3A-4B0B-B91E-609CBB90D3B5}"/>
                </a:ext>
              </a:extLst>
            </p:cNvPr>
            <p:cNvSpPr txBox="1"/>
            <p:nvPr/>
          </p:nvSpPr>
          <p:spPr>
            <a:xfrm>
              <a:off x="4835860" y="4451056"/>
              <a:ext cx="2520280" cy="246221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kern="900" dirty="0">
                  <a:solidFill>
                    <a:schemeClr val="accent2"/>
                  </a:solidFill>
                </a:rPr>
                <a:t>AngularJS</a:t>
              </a:r>
              <a:endParaRPr lang="zh-CN" altLang="en-US" sz="1600" b="1" kern="9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isḻíďe">
              <a:extLst>
                <a:ext uri="{FF2B5EF4-FFF2-40B4-BE49-F238E27FC236}">
                  <a16:creationId xmlns:a16="http://schemas.microsoft.com/office/drawing/2014/main" id="{C49A6B8D-538C-4CFA-847C-F4A55DE23BA5}"/>
                </a:ext>
              </a:extLst>
            </p:cNvPr>
            <p:cNvSpPr txBox="1"/>
            <p:nvPr/>
          </p:nvSpPr>
          <p:spPr>
            <a:xfrm>
              <a:off x="8433589" y="4451056"/>
              <a:ext cx="2520280" cy="246221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kern="900" dirty="0">
                  <a:solidFill>
                    <a:schemeClr val="accent3"/>
                  </a:solidFill>
                </a:rPr>
                <a:t>Vue</a:t>
              </a:r>
              <a:endParaRPr lang="zh-CN" altLang="en-US" sz="1600" b="1" kern="9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CA0FB37-D24E-4B76-99F3-400256BF9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6" y="2020817"/>
            <a:ext cx="3414620" cy="241424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ECCA7AE-60E8-49AD-ACDB-1D019B039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9" y="2201986"/>
            <a:ext cx="1980220" cy="209917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7CA1D29-99F2-4A03-AAA0-C39CFAD0D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03" y="2176812"/>
            <a:ext cx="2174756" cy="21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9D38-3F14-4CE1-B75D-3232BBEA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    React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5C1204-3B84-41C1-93A1-66C7E2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deathdealer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2D5A0-494F-4394-91EB-3739B6A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/>
              <a:pPr>
                <a:lnSpc>
                  <a:spcPct val="120000"/>
                </a:lnSpc>
              </a:pPr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F2EDCE-320F-42E3-A478-1C923266D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59" y="1385787"/>
            <a:ext cx="1609651" cy="12874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51B76A-D36A-4F45-AD50-183A0D57CAE5}"/>
              </a:ext>
            </a:extLst>
          </p:cNvPr>
          <p:cNvSpPr txBox="1"/>
          <p:nvPr/>
        </p:nvSpPr>
        <p:spPr>
          <a:xfrm>
            <a:off x="691351" y="1844824"/>
            <a:ext cx="156966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开发与维护：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B32F-EDB0-4841-BAD6-570EE0DFCEBC}"/>
              </a:ext>
            </a:extLst>
          </p:cNvPr>
          <p:cNvGrpSpPr/>
          <p:nvPr/>
        </p:nvGrpSpPr>
        <p:grpSpPr>
          <a:xfrm>
            <a:off x="691351" y="2383670"/>
            <a:ext cx="3618541" cy="396134"/>
            <a:chOff x="689920" y="2023088"/>
            <a:chExt cx="3618541" cy="3961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247B7-5C03-4D8F-99AC-986EC4A01E01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官方网站：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5DB1E2-E044-422E-B6D0-A987A09D8BC9}"/>
                </a:ext>
              </a:extLst>
            </p:cNvPr>
            <p:cNvSpPr txBox="1"/>
            <p:nvPr/>
          </p:nvSpPr>
          <p:spPr>
            <a:xfrm>
              <a:off x="2289960" y="2023088"/>
              <a:ext cx="2018501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https://reactjs.org/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BBFD89-F496-4DC1-8391-036C210256EB}"/>
              </a:ext>
            </a:extLst>
          </p:cNvPr>
          <p:cNvGrpSpPr/>
          <p:nvPr/>
        </p:nvGrpSpPr>
        <p:grpSpPr>
          <a:xfrm>
            <a:off x="5339721" y="2385656"/>
            <a:ext cx="5247192" cy="396134"/>
            <a:chOff x="689920" y="2023088"/>
            <a:chExt cx="5247192" cy="39613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A326CE-FF83-4438-BA85-EE1B50F3831B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代码托管：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139A553-80E2-4873-9CF5-F2978E466D34}"/>
                </a:ext>
              </a:extLst>
            </p:cNvPr>
            <p:cNvSpPr txBox="1"/>
            <p:nvPr/>
          </p:nvSpPr>
          <p:spPr>
            <a:xfrm>
              <a:off x="2289960" y="2023088"/>
              <a:ext cx="3647152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https://github.com/facebook/react/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9708AA-714E-4DDB-8A14-3361FE1F3552}"/>
              </a:ext>
            </a:extLst>
          </p:cNvPr>
          <p:cNvGrpSpPr/>
          <p:nvPr/>
        </p:nvGrpSpPr>
        <p:grpSpPr>
          <a:xfrm>
            <a:off x="5339721" y="1844824"/>
            <a:ext cx="2425907" cy="396134"/>
            <a:chOff x="689920" y="2023088"/>
            <a:chExt cx="2425907" cy="39613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E15062-2C45-453D-9BC8-3C3B2BB328E6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最新版本：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9A81C6-ED75-4F1B-B663-D7F48F84F72D}"/>
                </a:ext>
              </a:extLst>
            </p:cNvPr>
            <p:cNvSpPr txBox="1"/>
            <p:nvPr/>
          </p:nvSpPr>
          <p:spPr>
            <a:xfrm>
              <a:off x="2289960" y="2023088"/>
              <a:ext cx="825867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16.3.2</a:t>
              </a:r>
              <a:endParaRPr lang="zh-CN" altLang="en-US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5DE21A3-AB2C-4396-97E5-1208965F2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413" y="518365"/>
            <a:ext cx="731553" cy="51723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B758E4E-82F7-4CEF-A1C1-03F4E0510A5C}"/>
              </a:ext>
            </a:extLst>
          </p:cNvPr>
          <p:cNvSpPr txBox="1"/>
          <p:nvPr/>
        </p:nvSpPr>
        <p:spPr>
          <a:xfrm>
            <a:off x="664801" y="1266128"/>
            <a:ext cx="1467068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基本信息：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E88412-0012-42AA-925E-98A37B916B50}"/>
              </a:ext>
            </a:extLst>
          </p:cNvPr>
          <p:cNvSpPr txBox="1"/>
          <p:nvPr/>
        </p:nvSpPr>
        <p:spPr>
          <a:xfrm>
            <a:off x="664801" y="2999366"/>
            <a:ext cx="95410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特点：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5BDF60-2FB9-4BCC-9EAA-09172635721C}"/>
              </a:ext>
            </a:extLst>
          </p:cNvPr>
          <p:cNvSpPr txBox="1"/>
          <p:nvPr/>
        </p:nvSpPr>
        <p:spPr>
          <a:xfrm>
            <a:off x="691351" y="3497394"/>
            <a:ext cx="7699544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、一切皆组件，由组件驱动开发，甚至连国际化、路由配置等也都是组件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8E0D05-FBAA-4A39-AB05-63DF94135226}"/>
              </a:ext>
            </a:extLst>
          </p:cNvPr>
          <p:cNvSpPr txBox="1"/>
          <p:nvPr/>
        </p:nvSpPr>
        <p:spPr>
          <a:xfrm>
            <a:off x="691351" y="3986741"/>
            <a:ext cx="5814412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语法特性，使前端开发花了十多年时间回归原始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95F623-FC60-4C46-8B3A-DC0348296805}"/>
              </a:ext>
            </a:extLst>
          </p:cNvPr>
          <p:cNvSpPr txBox="1"/>
          <p:nvPr/>
        </p:nvSpPr>
        <p:spPr>
          <a:xfrm>
            <a:off x="691351" y="4472992"/>
            <a:ext cx="8157041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、高性能虚拟</a:t>
            </a:r>
            <a:r>
              <a:rPr lang="en-US" altLang="zh-CN" dirty="0"/>
              <a:t>DOM</a:t>
            </a:r>
            <a:r>
              <a:rPr lang="zh-CN" altLang="en-US" dirty="0"/>
              <a:t>实现，</a:t>
            </a:r>
            <a:r>
              <a:rPr lang="en-US" altLang="zh-CN" dirty="0"/>
              <a:t>diffing</a:t>
            </a:r>
            <a:r>
              <a:rPr lang="zh-CN" altLang="en-US" dirty="0"/>
              <a:t>算法替代脏值检查，用户无需刻意去关心性能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81C9A1-8CB8-4BA2-8547-ACEECC646DF7}"/>
              </a:ext>
            </a:extLst>
          </p:cNvPr>
          <p:cNvSpPr txBox="1"/>
          <p:nvPr/>
        </p:nvSpPr>
        <p:spPr>
          <a:xfrm>
            <a:off x="691350" y="4962613"/>
            <a:ext cx="1697901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、单向数据流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12C09F-5351-4E1E-819B-1D307638CABB}"/>
              </a:ext>
            </a:extLst>
          </p:cNvPr>
          <p:cNvSpPr txBox="1"/>
          <p:nvPr/>
        </p:nvSpPr>
        <p:spPr>
          <a:xfrm>
            <a:off x="690449" y="5448590"/>
            <a:ext cx="144142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、拥抱</a:t>
            </a:r>
            <a:r>
              <a:rPr lang="en-US" altLang="zh-CN" dirty="0"/>
              <a:t>ES6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14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9D38-3F14-4CE1-B75D-3232BBEA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    ngularJS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5C1204-3B84-41C1-93A1-66C7E2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deathdealer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2D5A0-494F-4394-91EB-3739B6A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/>
              <a:pPr>
                <a:lnSpc>
                  <a:spcPct val="120000"/>
                </a:lnSpc>
              </a:pPr>
              <a:t>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1B76A-D36A-4F45-AD50-183A0D57CAE5}"/>
              </a:ext>
            </a:extLst>
          </p:cNvPr>
          <p:cNvSpPr txBox="1"/>
          <p:nvPr/>
        </p:nvSpPr>
        <p:spPr>
          <a:xfrm>
            <a:off x="691351" y="1844824"/>
            <a:ext cx="156966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开发与维护：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B32F-EDB0-4841-BAD6-570EE0DFCEBC}"/>
              </a:ext>
            </a:extLst>
          </p:cNvPr>
          <p:cNvGrpSpPr/>
          <p:nvPr/>
        </p:nvGrpSpPr>
        <p:grpSpPr>
          <a:xfrm>
            <a:off x="691351" y="2383670"/>
            <a:ext cx="3875022" cy="396134"/>
            <a:chOff x="689920" y="2023088"/>
            <a:chExt cx="3875022" cy="3961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247B7-5C03-4D8F-99AC-986EC4A01E01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官方网站：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5DB1E2-E044-422E-B6D0-A987A09D8BC9}"/>
                </a:ext>
              </a:extLst>
            </p:cNvPr>
            <p:cNvSpPr txBox="1"/>
            <p:nvPr/>
          </p:nvSpPr>
          <p:spPr>
            <a:xfrm>
              <a:off x="2289960" y="2023088"/>
              <a:ext cx="2274982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https://angularjs.org/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BBFD89-F496-4DC1-8391-036C210256EB}"/>
              </a:ext>
            </a:extLst>
          </p:cNvPr>
          <p:cNvGrpSpPr/>
          <p:nvPr/>
        </p:nvGrpSpPr>
        <p:grpSpPr>
          <a:xfrm>
            <a:off x="5339721" y="2385656"/>
            <a:ext cx="5490913" cy="396134"/>
            <a:chOff x="689920" y="2023088"/>
            <a:chExt cx="5490913" cy="39613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A326CE-FF83-4438-BA85-EE1B50F3831B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代码托管：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139A553-80E2-4873-9CF5-F2978E466D34}"/>
                </a:ext>
              </a:extLst>
            </p:cNvPr>
            <p:cNvSpPr txBox="1"/>
            <p:nvPr/>
          </p:nvSpPr>
          <p:spPr>
            <a:xfrm>
              <a:off x="2289960" y="2023088"/>
              <a:ext cx="3890873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https://github.com/angular/angular.js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9708AA-714E-4DDB-8A14-3361FE1F3552}"/>
              </a:ext>
            </a:extLst>
          </p:cNvPr>
          <p:cNvGrpSpPr/>
          <p:nvPr/>
        </p:nvGrpSpPr>
        <p:grpSpPr>
          <a:xfrm>
            <a:off x="5339721" y="1844824"/>
            <a:ext cx="3131228" cy="396134"/>
            <a:chOff x="689920" y="2023088"/>
            <a:chExt cx="3131228" cy="39613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E15062-2C45-453D-9BC8-3C3B2BB328E6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最新版本：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9A81C6-ED75-4F1B-B663-D7F48F84F72D}"/>
                </a:ext>
              </a:extLst>
            </p:cNvPr>
            <p:cNvSpPr txBox="1"/>
            <p:nvPr/>
          </p:nvSpPr>
          <p:spPr>
            <a:xfrm>
              <a:off x="2289960" y="2023088"/>
              <a:ext cx="1531188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v6.0.0-beta.5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B758E4E-82F7-4CEF-A1C1-03F4E0510A5C}"/>
              </a:ext>
            </a:extLst>
          </p:cNvPr>
          <p:cNvSpPr txBox="1"/>
          <p:nvPr/>
        </p:nvSpPr>
        <p:spPr>
          <a:xfrm>
            <a:off x="664801" y="1266128"/>
            <a:ext cx="1467068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基本信息：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E88412-0012-42AA-925E-98A37B916B50}"/>
              </a:ext>
            </a:extLst>
          </p:cNvPr>
          <p:cNvSpPr txBox="1"/>
          <p:nvPr/>
        </p:nvSpPr>
        <p:spPr>
          <a:xfrm>
            <a:off x="664801" y="2999366"/>
            <a:ext cx="95410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特点：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5BDF60-2FB9-4BCC-9EAA-09172635721C}"/>
              </a:ext>
            </a:extLst>
          </p:cNvPr>
          <p:cNvSpPr txBox="1"/>
          <p:nvPr/>
        </p:nvSpPr>
        <p:spPr>
          <a:xfrm>
            <a:off x="691351" y="3497394"/>
            <a:ext cx="5275803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、提供全套解决方案的</a:t>
            </a:r>
            <a:r>
              <a:rPr lang="en-US" altLang="zh-CN" dirty="0"/>
              <a:t>MVVM</a:t>
            </a:r>
            <a:r>
              <a:rPr lang="zh-CN" altLang="en-US" dirty="0"/>
              <a:t>框架（</a:t>
            </a:r>
            <a:r>
              <a:rPr lang="en-US" altLang="zh-CN" dirty="0"/>
              <a:t>All-In-One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8E0D05-FBAA-4A39-AB05-63DF94135226}"/>
              </a:ext>
            </a:extLst>
          </p:cNvPr>
          <p:cNvSpPr txBox="1"/>
          <p:nvPr/>
        </p:nvSpPr>
        <p:spPr>
          <a:xfrm>
            <a:off x="6238173" y="3497394"/>
            <a:ext cx="1928733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、数据双向绑定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95F623-FC60-4C46-8B3A-DC0348296805}"/>
              </a:ext>
            </a:extLst>
          </p:cNvPr>
          <p:cNvSpPr txBox="1"/>
          <p:nvPr/>
        </p:nvSpPr>
        <p:spPr>
          <a:xfrm>
            <a:off x="691514" y="4031936"/>
            <a:ext cx="2159566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、强大的指令体系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81C9A1-8CB8-4BA2-8547-ACEECC646DF7}"/>
              </a:ext>
            </a:extLst>
          </p:cNvPr>
          <p:cNvSpPr txBox="1"/>
          <p:nvPr/>
        </p:nvSpPr>
        <p:spPr>
          <a:xfrm>
            <a:off x="6237004" y="4030628"/>
            <a:ext cx="446789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、依赖注入（后端的同学是不是很眼熟）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12C09F-5351-4E1E-819B-1D307638CABB}"/>
              </a:ext>
            </a:extLst>
          </p:cNvPr>
          <p:cNvSpPr txBox="1"/>
          <p:nvPr/>
        </p:nvSpPr>
        <p:spPr>
          <a:xfrm>
            <a:off x="691351" y="4566478"/>
            <a:ext cx="2057038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、拥抱</a:t>
            </a:r>
            <a:r>
              <a:rPr lang="en-US" altLang="zh-CN" dirty="0"/>
              <a:t>Typescript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7B18AE7-A2E5-4308-9B2E-4A6B35676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1" y="522875"/>
            <a:ext cx="448447" cy="4753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401AECE-9ECC-4EB7-9E85-C5AD2AEEF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98" y="1858443"/>
            <a:ext cx="1195854" cy="40419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445706-646D-45D2-AFDC-1790EBB05479}"/>
              </a:ext>
            </a:extLst>
          </p:cNvPr>
          <p:cNvSpPr txBox="1"/>
          <p:nvPr/>
        </p:nvSpPr>
        <p:spPr>
          <a:xfrm>
            <a:off x="6240498" y="4567063"/>
            <a:ext cx="4352474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、整体框架、</a:t>
            </a:r>
            <a:r>
              <a:rPr lang="en-US" altLang="zh-CN" dirty="0"/>
              <a:t>Material Design</a:t>
            </a:r>
            <a:r>
              <a:rPr lang="zh-CN" altLang="en-US" dirty="0"/>
              <a:t>和</a:t>
            </a:r>
            <a:r>
              <a:rPr lang="en-US" altLang="zh-CN" dirty="0"/>
              <a:t>CLI</a:t>
            </a:r>
            <a:r>
              <a:rPr lang="zh-CN" altLang="en-US" dirty="0"/>
              <a:t>整合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B2AA2B-72AF-473D-94FD-A2483DFD1DA5}"/>
              </a:ext>
            </a:extLst>
          </p:cNvPr>
          <p:cNvSpPr txBox="1"/>
          <p:nvPr/>
        </p:nvSpPr>
        <p:spPr>
          <a:xfrm>
            <a:off x="691460" y="5101020"/>
            <a:ext cx="354456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、提供了适配器和版本升级工具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B0B44C-8D7D-4F09-B6CD-1595DB6E2C9A}"/>
              </a:ext>
            </a:extLst>
          </p:cNvPr>
          <p:cNvSpPr txBox="1"/>
          <p:nvPr/>
        </p:nvSpPr>
        <p:spPr>
          <a:xfrm>
            <a:off x="704338" y="562533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One more thing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9625A9A-BC6A-4667-B048-98E451488E34}"/>
              </a:ext>
            </a:extLst>
          </p:cNvPr>
          <p:cNvGrpSpPr/>
          <p:nvPr/>
        </p:nvGrpSpPr>
        <p:grpSpPr>
          <a:xfrm>
            <a:off x="3133641" y="5635562"/>
            <a:ext cx="2865463" cy="381465"/>
            <a:chOff x="3143672" y="5628616"/>
            <a:chExt cx="2865463" cy="38146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1F06B22-5C6C-4833-A7D4-49D80769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72" y="5675535"/>
              <a:ext cx="958422" cy="323947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8D3BE33-7139-4088-A8E7-B6ED5B64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256" y="5628616"/>
              <a:ext cx="1426879" cy="362766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3AD7E15-4932-44A7-872A-475DBC27E31A}"/>
                </a:ext>
              </a:extLst>
            </p:cNvPr>
            <p:cNvSpPr txBox="1"/>
            <p:nvPr/>
          </p:nvSpPr>
          <p:spPr>
            <a:xfrm>
              <a:off x="4182516" y="564074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7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255 0.002376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255 -0.002376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34282" y="10328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74470" y="968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255 0.002376 E" pathEditMode="relative" ptsTypes="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255 -0.002376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34282" y="103285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74470" y="968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9255 -0.002376 E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255 0.002376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4470" y="9681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34282" y="10328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9255 -0.002376 E" pathEditMode="relative" ptsTypes="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255 0.002376 L 0 0 E" pathEditMode="relative" ptsTypes="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4470" y="96819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34282" y="10328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  <p:bldP spid="21" grpId="10"/>
      <p:bldP spid="21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9D38-3F14-4CE1-B75D-3232BBEA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   ueJS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5C1204-3B84-41C1-93A1-66C7E2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deathdealer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2D5A0-494F-4394-91EB-3739B6A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/>
              <a:pPr>
                <a:lnSpc>
                  <a:spcPct val="120000"/>
                </a:lnSpc>
              </a:pPr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1B76A-D36A-4F45-AD50-183A0D57CAE5}"/>
              </a:ext>
            </a:extLst>
          </p:cNvPr>
          <p:cNvSpPr txBox="1"/>
          <p:nvPr/>
        </p:nvSpPr>
        <p:spPr>
          <a:xfrm>
            <a:off x="691351" y="1844824"/>
            <a:ext cx="156966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开发与维护：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B32F-EDB0-4841-BAD6-570EE0DFCEBC}"/>
              </a:ext>
            </a:extLst>
          </p:cNvPr>
          <p:cNvGrpSpPr/>
          <p:nvPr/>
        </p:nvGrpSpPr>
        <p:grpSpPr>
          <a:xfrm>
            <a:off x="691351" y="2383670"/>
            <a:ext cx="3362061" cy="396134"/>
            <a:chOff x="689920" y="2023088"/>
            <a:chExt cx="3362061" cy="3961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247B7-5C03-4D8F-99AC-986EC4A01E01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官方网站：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5DB1E2-E044-422E-B6D0-A987A09D8BC9}"/>
                </a:ext>
              </a:extLst>
            </p:cNvPr>
            <p:cNvSpPr txBox="1"/>
            <p:nvPr/>
          </p:nvSpPr>
          <p:spPr>
            <a:xfrm>
              <a:off x="2289960" y="2023088"/>
              <a:ext cx="1762021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http://vuejs.org/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BBFD89-F496-4DC1-8391-036C210256EB}"/>
              </a:ext>
            </a:extLst>
          </p:cNvPr>
          <p:cNvGrpSpPr/>
          <p:nvPr/>
        </p:nvGrpSpPr>
        <p:grpSpPr>
          <a:xfrm>
            <a:off x="5339721" y="2385656"/>
            <a:ext cx="4644463" cy="396134"/>
            <a:chOff x="689920" y="2023088"/>
            <a:chExt cx="4644463" cy="39613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A326CE-FF83-4438-BA85-EE1B50F3831B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代码托管：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139A553-80E2-4873-9CF5-F2978E466D34}"/>
                </a:ext>
              </a:extLst>
            </p:cNvPr>
            <p:cNvSpPr txBox="1"/>
            <p:nvPr/>
          </p:nvSpPr>
          <p:spPr>
            <a:xfrm>
              <a:off x="2289960" y="2023088"/>
              <a:ext cx="3044423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https://github.com/vuejs/vue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9708AA-714E-4DDB-8A14-3361FE1F3552}"/>
              </a:ext>
            </a:extLst>
          </p:cNvPr>
          <p:cNvGrpSpPr/>
          <p:nvPr/>
        </p:nvGrpSpPr>
        <p:grpSpPr>
          <a:xfrm>
            <a:off x="5339721" y="1844824"/>
            <a:ext cx="2425907" cy="396134"/>
            <a:chOff x="689920" y="2023088"/>
            <a:chExt cx="2425907" cy="39613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E15062-2C45-453D-9BC8-3C3B2BB328E6}"/>
                </a:ext>
              </a:extLst>
            </p:cNvPr>
            <p:cNvSpPr txBox="1"/>
            <p:nvPr/>
          </p:nvSpPr>
          <p:spPr>
            <a:xfrm>
              <a:off x="689920" y="2023088"/>
              <a:ext cx="1338828" cy="3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最新版本：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9A81C6-ED75-4F1B-B663-D7F48F84F72D}"/>
                </a:ext>
              </a:extLst>
            </p:cNvPr>
            <p:cNvSpPr txBox="1"/>
            <p:nvPr/>
          </p:nvSpPr>
          <p:spPr>
            <a:xfrm>
              <a:off x="2289960" y="2023088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2.5.16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B758E4E-82F7-4CEF-A1C1-03F4E0510A5C}"/>
              </a:ext>
            </a:extLst>
          </p:cNvPr>
          <p:cNvSpPr txBox="1"/>
          <p:nvPr/>
        </p:nvSpPr>
        <p:spPr>
          <a:xfrm>
            <a:off x="664801" y="1266128"/>
            <a:ext cx="1467068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基本信息：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E88412-0012-42AA-925E-98A37B916B50}"/>
              </a:ext>
            </a:extLst>
          </p:cNvPr>
          <p:cNvSpPr txBox="1"/>
          <p:nvPr/>
        </p:nvSpPr>
        <p:spPr>
          <a:xfrm>
            <a:off x="664801" y="2999366"/>
            <a:ext cx="95410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特点：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5BDF60-2FB9-4BCC-9EAA-09172635721C}"/>
              </a:ext>
            </a:extLst>
          </p:cNvPr>
          <p:cNvSpPr txBox="1"/>
          <p:nvPr/>
        </p:nvSpPr>
        <p:spPr>
          <a:xfrm>
            <a:off x="691351" y="3497394"/>
            <a:ext cx="354456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、轻量级，简洁，学习曲线平缓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95F623-FC60-4C46-8B3A-DC0348296805}"/>
              </a:ext>
            </a:extLst>
          </p:cNvPr>
          <p:cNvSpPr txBox="1"/>
          <p:nvPr/>
        </p:nvSpPr>
        <p:spPr>
          <a:xfrm>
            <a:off x="691514" y="4031936"/>
            <a:ext cx="262123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、数据驱动，双向绑定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12C09F-5351-4E1E-819B-1D307638CABB}"/>
              </a:ext>
            </a:extLst>
          </p:cNvPr>
          <p:cNvSpPr txBox="1"/>
          <p:nvPr/>
        </p:nvSpPr>
        <p:spPr>
          <a:xfrm>
            <a:off x="691351" y="4566478"/>
            <a:ext cx="2899192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、同样实现了</a:t>
            </a:r>
            <a:r>
              <a:rPr lang="en-US" altLang="zh-CN" dirty="0"/>
              <a:t>Virtual Dom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B2AA2B-72AF-473D-94FD-A2483DFD1DA5}"/>
              </a:ext>
            </a:extLst>
          </p:cNvPr>
          <p:cNvSpPr txBox="1"/>
          <p:nvPr/>
        </p:nvSpPr>
        <p:spPr>
          <a:xfrm>
            <a:off x="691460" y="5101020"/>
            <a:ext cx="6545382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、一切皆组件，</a:t>
            </a:r>
            <a:r>
              <a:rPr lang="en-US" altLang="zh-CN" dirty="0"/>
              <a:t>HTML+CSS+JS</a:t>
            </a:r>
            <a:r>
              <a:rPr lang="zh-CN" altLang="en-US" dirty="0"/>
              <a:t>放在一个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文件中构成组件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D95D70-371D-4274-8351-7234CE8BE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9" y="540230"/>
            <a:ext cx="470814" cy="4708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3BFC08-EAD7-4F1C-B7B0-34338B0B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39" y="1795014"/>
            <a:ext cx="500320" cy="50436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C9826EF-2CA9-4ECF-A7D6-4E28E80DBBF5}"/>
              </a:ext>
            </a:extLst>
          </p:cNvPr>
          <p:cNvSpPr txBox="1"/>
          <p:nvPr/>
        </p:nvSpPr>
        <p:spPr>
          <a:xfrm>
            <a:off x="2838256" y="18572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尤雨溪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4FB784-5472-4C73-9A37-350DA6B63BD8}"/>
              </a:ext>
            </a:extLst>
          </p:cNvPr>
          <p:cNvSpPr txBox="1"/>
          <p:nvPr/>
        </p:nvSpPr>
        <p:spPr>
          <a:xfrm>
            <a:off x="691460" y="5648426"/>
            <a:ext cx="6840334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、健全、活跃的生态系统，可复现</a:t>
            </a:r>
            <a:r>
              <a:rPr lang="en-US" altLang="zh-CN" dirty="0"/>
              <a:t>BUG</a:t>
            </a:r>
            <a:r>
              <a:rPr lang="zh-CN" altLang="en-US" dirty="0"/>
              <a:t>的修正速度为：</a:t>
            </a:r>
            <a:r>
              <a:rPr lang="en-US" altLang="zh-CN" dirty="0"/>
              <a:t>13</a:t>
            </a:r>
            <a:r>
              <a:rPr lang="zh-CN" altLang="en-US" dirty="0"/>
              <a:t>小时</a:t>
            </a:r>
            <a:r>
              <a:rPr lang="en-US" altLang="zh-CN" dirty="0"/>
              <a:t>/</a:t>
            </a:r>
            <a:r>
              <a:rPr lang="zh-CN" altLang="en-US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1698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9D7908-A7A3-425A-98BB-1AF6A0DB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8" y="451570"/>
            <a:ext cx="1323879" cy="5291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FEFD5D-F1A8-43EA-BE2B-5BB7088D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A61ACF-78D5-4D1B-8D42-54FD6D25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00F5B-383A-4828-BE1C-6B4C7A9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1AE609-8D6C-4728-A8A2-F5BFD75A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085983"/>
            <a:ext cx="4518712" cy="50476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506334-BEBB-4AA2-872A-71CA2FCD2D6C}"/>
              </a:ext>
            </a:extLst>
          </p:cNvPr>
          <p:cNvSpPr txBox="1"/>
          <p:nvPr/>
        </p:nvSpPr>
        <p:spPr>
          <a:xfrm>
            <a:off x="5520618" y="1180088"/>
            <a:ext cx="28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STARS 2018/05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74FF8F-847B-4563-8A0C-D2098FFA687B}"/>
              </a:ext>
            </a:extLst>
          </p:cNvPr>
          <p:cNvGrpSpPr/>
          <p:nvPr/>
        </p:nvGrpSpPr>
        <p:grpSpPr>
          <a:xfrm>
            <a:off x="5879976" y="1700808"/>
            <a:ext cx="4931271" cy="457200"/>
            <a:chOff x="5879976" y="1700808"/>
            <a:chExt cx="4931271" cy="4572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CC87AE-7D36-427C-8974-ACEDB129F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072" y="1700808"/>
              <a:ext cx="4067175" cy="4572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5CFA46F-6610-41A9-927C-7F7CEAE6CD19}"/>
                </a:ext>
              </a:extLst>
            </p:cNvPr>
            <p:cNvSpPr txBox="1"/>
            <p:nvPr/>
          </p:nvSpPr>
          <p:spPr>
            <a:xfrm>
              <a:off x="5879976" y="1790908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React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3D9D16F-74FE-4E24-BFC4-1C2BE63D34C5}"/>
              </a:ext>
            </a:extLst>
          </p:cNvPr>
          <p:cNvGrpSpPr/>
          <p:nvPr/>
        </p:nvGrpSpPr>
        <p:grpSpPr>
          <a:xfrm>
            <a:off x="5879976" y="2208910"/>
            <a:ext cx="4853529" cy="419100"/>
            <a:chOff x="5922991" y="2249274"/>
            <a:chExt cx="4853529" cy="41910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99DC2B4-61C6-402B-A58C-455E7CF4285B}"/>
                </a:ext>
              </a:extLst>
            </p:cNvPr>
            <p:cNvSpPr txBox="1"/>
            <p:nvPr/>
          </p:nvSpPr>
          <p:spPr>
            <a:xfrm>
              <a:off x="5922991" y="2269908"/>
              <a:ext cx="562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Vuejs</a:t>
              </a:r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52EB2F7-8D29-4E85-BBDC-6AB35D6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545" y="2249274"/>
              <a:ext cx="3990975" cy="4191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2662D54-35BD-4587-9F4F-19AB16994067}"/>
              </a:ext>
            </a:extLst>
          </p:cNvPr>
          <p:cNvGrpSpPr/>
          <p:nvPr/>
        </p:nvGrpSpPr>
        <p:grpSpPr>
          <a:xfrm>
            <a:off x="5883569" y="2708920"/>
            <a:ext cx="4688954" cy="342900"/>
            <a:chOff x="5879976" y="2913050"/>
            <a:chExt cx="4688954" cy="3429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281CC71-3576-442A-82D7-64F30BDE5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6080" y="2913050"/>
              <a:ext cx="3752850" cy="3429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8499352-D333-4CBD-9068-3374D2FEAB49}"/>
                </a:ext>
              </a:extLst>
            </p:cNvPr>
            <p:cNvSpPr txBox="1"/>
            <p:nvPr/>
          </p:nvSpPr>
          <p:spPr>
            <a:xfrm>
              <a:off x="5879976" y="292790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Angular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3B871F1-2C7A-42A8-956C-5C9B6B9E090D}"/>
              </a:ext>
            </a:extLst>
          </p:cNvPr>
          <p:cNvSpPr txBox="1"/>
          <p:nvPr/>
        </p:nvSpPr>
        <p:spPr>
          <a:xfrm>
            <a:off x="5591944" y="3249459"/>
            <a:ext cx="592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+mj-ea"/>
                <a:ea typeface="+mj-ea"/>
              </a:rPr>
              <a:t>以前是</a:t>
            </a:r>
            <a:r>
              <a:rPr lang="en-US" altLang="zh-CN" sz="1200" dirty="0">
                <a:latin typeface="+mj-ea"/>
                <a:ea typeface="+mj-ea"/>
              </a:rPr>
              <a:t>React</a:t>
            </a:r>
            <a:r>
              <a:rPr lang="zh-CN" altLang="en-US" sz="1200" dirty="0">
                <a:latin typeface="+mj-ea"/>
                <a:ea typeface="+mj-ea"/>
              </a:rPr>
              <a:t>一家独大，</a:t>
            </a:r>
            <a:r>
              <a:rPr lang="en-US" altLang="zh-CN" sz="1200" dirty="0">
                <a:latin typeface="+mj-ea"/>
                <a:ea typeface="+mj-ea"/>
              </a:rPr>
              <a:t>Vue</a:t>
            </a:r>
            <a:r>
              <a:rPr lang="zh-CN" altLang="en-US" sz="1200" dirty="0">
                <a:latin typeface="+mj-ea"/>
                <a:ea typeface="+mj-ea"/>
              </a:rPr>
              <a:t>后来者居上，渐渐已经赶上了</a:t>
            </a:r>
            <a:r>
              <a:rPr lang="en-US" altLang="zh-CN" sz="1200" dirty="0">
                <a:latin typeface="+mj-ea"/>
                <a:ea typeface="+mj-ea"/>
              </a:rPr>
              <a:t>React</a:t>
            </a:r>
            <a:r>
              <a:rPr lang="zh-CN" altLang="en-US" sz="1200" dirty="0">
                <a:latin typeface="+mj-ea"/>
                <a:ea typeface="+mj-ea"/>
              </a:rPr>
              <a:t>；</a:t>
            </a:r>
            <a:r>
              <a:rPr lang="en-US" altLang="zh-CN" sz="1200" dirty="0">
                <a:latin typeface="+mj-ea"/>
                <a:ea typeface="+mj-ea"/>
              </a:rPr>
              <a:t>2018</a:t>
            </a:r>
            <a:r>
              <a:rPr lang="zh-CN" altLang="en-US" sz="1200" dirty="0">
                <a:latin typeface="+mj-ea"/>
                <a:ea typeface="+mj-ea"/>
              </a:rPr>
              <a:t>年流行程度甚至可能超过</a:t>
            </a:r>
            <a:r>
              <a:rPr lang="en-US" altLang="zh-CN" sz="1200" dirty="0">
                <a:latin typeface="+mj-ea"/>
                <a:ea typeface="+mj-ea"/>
              </a:rPr>
              <a:t>React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88BDEC-B397-4183-9379-E86CE604BCE5}"/>
              </a:ext>
            </a:extLst>
          </p:cNvPr>
          <p:cNvSpPr txBox="1"/>
          <p:nvPr/>
        </p:nvSpPr>
        <p:spPr>
          <a:xfrm>
            <a:off x="5807970" y="3768244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j-ea"/>
                <a:ea typeface="+mj-ea"/>
              </a:rPr>
              <a:t>在国内和日本极受追捧，开发团队非常愿意倾听来自用户的心声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B61B22-9A2A-45AA-BD2A-B48BE0435DA5}"/>
              </a:ext>
            </a:extLst>
          </p:cNvPr>
          <p:cNvSpPr txBox="1"/>
          <p:nvPr/>
        </p:nvSpPr>
        <p:spPr>
          <a:xfrm>
            <a:off x="5807967" y="4094886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j-ea"/>
                <a:ea typeface="+mj-ea"/>
              </a:rPr>
              <a:t>React</a:t>
            </a:r>
            <a:r>
              <a:rPr lang="zh-CN" altLang="en-US" sz="1200" dirty="0">
                <a:latin typeface="+mj-ea"/>
                <a:ea typeface="+mj-ea"/>
              </a:rPr>
              <a:t>的</a:t>
            </a:r>
            <a:r>
              <a:rPr lang="en-US" altLang="zh-CN" sz="1200" dirty="0">
                <a:latin typeface="+mj-ea"/>
                <a:ea typeface="+mj-ea"/>
              </a:rPr>
              <a:t>License</a:t>
            </a:r>
            <a:r>
              <a:rPr lang="zh-CN" altLang="en-US" sz="1200" dirty="0">
                <a:latin typeface="+mj-ea"/>
                <a:ea typeface="+mj-ea"/>
              </a:rPr>
              <a:t>和专利问题，流失了很多用户（虽然现在已经重新换成</a:t>
            </a:r>
            <a:r>
              <a:rPr lang="en-US" altLang="zh-CN" sz="1200" dirty="0">
                <a:latin typeface="+mj-ea"/>
                <a:ea typeface="+mj-ea"/>
              </a:rPr>
              <a:t>MIT)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6EAB4D-6E3C-4A5F-80BA-0B4AC9DB14F4}"/>
              </a:ext>
            </a:extLst>
          </p:cNvPr>
          <p:cNvSpPr txBox="1"/>
          <p:nvPr/>
        </p:nvSpPr>
        <p:spPr>
          <a:xfrm>
            <a:off x="5807966" y="4425579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j-ea"/>
                <a:ea typeface="+mj-ea"/>
              </a:rPr>
              <a:t>AngularJS</a:t>
            </a:r>
            <a:r>
              <a:rPr lang="zh-CN" altLang="en-US" sz="1200" dirty="0">
                <a:latin typeface="+mj-ea"/>
                <a:ea typeface="+mj-ea"/>
              </a:rPr>
              <a:t>的向企业级开发的转型流失了很多个人用户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8EEB62-8BAD-487E-8B50-1035F24BEDB7}"/>
              </a:ext>
            </a:extLst>
          </p:cNvPr>
          <p:cNvSpPr txBox="1"/>
          <p:nvPr/>
        </p:nvSpPr>
        <p:spPr>
          <a:xfrm>
            <a:off x="5591944" y="4805915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+mj-ea"/>
                <a:ea typeface="+mj-ea"/>
              </a:rPr>
              <a:t>Deathdealer</a:t>
            </a:r>
            <a:r>
              <a:rPr lang="zh-CN" altLang="en-US" sz="1200" dirty="0">
                <a:latin typeface="+mj-ea"/>
                <a:ea typeface="+mj-ea"/>
              </a:rPr>
              <a:t>的个人预测：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5E908E-5007-4AC9-B472-43AE0C490A74}"/>
              </a:ext>
            </a:extLst>
          </p:cNvPr>
          <p:cNvSpPr txBox="1"/>
          <p:nvPr/>
        </p:nvSpPr>
        <p:spPr>
          <a:xfrm>
            <a:off x="5807966" y="5486536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j-ea"/>
                <a:ea typeface="+mj-ea"/>
              </a:rPr>
              <a:t>VUE</a:t>
            </a:r>
            <a:r>
              <a:rPr lang="zh-CN" altLang="en-US" sz="1200" dirty="0">
                <a:latin typeface="+mj-ea"/>
                <a:ea typeface="+mj-ea"/>
              </a:rPr>
              <a:t>社区的规模目前仍然无法和</a:t>
            </a:r>
            <a:r>
              <a:rPr lang="en-US" altLang="zh-CN" sz="1200" dirty="0">
                <a:latin typeface="+mj-ea"/>
                <a:ea typeface="+mj-ea"/>
              </a:rPr>
              <a:t>React</a:t>
            </a:r>
            <a:r>
              <a:rPr lang="zh-CN" altLang="en-US" sz="1200" dirty="0">
                <a:latin typeface="+mj-ea"/>
                <a:ea typeface="+mj-ea"/>
              </a:rPr>
              <a:t>相比，</a:t>
            </a:r>
            <a:r>
              <a:rPr lang="en-US" altLang="zh-CN" sz="1200" dirty="0">
                <a:latin typeface="+mj-ea"/>
                <a:ea typeface="+mj-ea"/>
              </a:rPr>
              <a:t>2018</a:t>
            </a:r>
            <a:r>
              <a:rPr lang="zh-CN" altLang="en-US" sz="1200" dirty="0">
                <a:latin typeface="+mj-ea"/>
                <a:ea typeface="+mj-ea"/>
              </a:rPr>
              <a:t>年发展潜力巨大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9860E9-BB55-4FD4-AAF1-8A2732D1650B}"/>
              </a:ext>
            </a:extLst>
          </p:cNvPr>
          <p:cNvSpPr txBox="1"/>
          <p:nvPr/>
        </p:nvSpPr>
        <p:spPr>
          <a:xfrm>
            <a:off x="5807966" y="5132557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j-ea"/>
                <a:ea typeface="+mj-ea"/>
              </a:rPr>
              <a:t>React</a:t>
            </a:r>
            <a:r>
              <a:rPr lang="zh-CN" altLang="en-US" sz="1200" dirty="0">
                <a:latin typeface="+mj-ea"/>
                <a:ea typeface="+mj-ea"/>
              </a:rPr>
              <a:t>背靠“极富创建性的”</a:t>
            </a:r>
            <a:r>
              <a:rPr lang="en-US" altLang="zh-CN" sz="1200" dirty="0">
                <a:latin typeface="+mj-ea"/>
                <a:ea typeface="+mj-ea"/>
              </a:rPr>
              <a:t>Facebook</a:t>
            </a:r>
            <a:r>
              <a:rPr lang="zh-CN" altLang="en-US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2018</a:t>
            </a:r>
            <a:r>
              <a:rPr lang="zh-CN" altLang="en-US" sz="1200" dirty="0">
                <a:latin typeface="+mj-ea"/>
                <a:ea typeface="+mj-ea"/>
              </a:rPr>
              <a:t>年仍将领跑整个前端框架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11022F-FB5E-4F1B-B61F-3117DFF9BAA0}"/>
              </a:ext>
            </a:extLst>
          </p:cNvPr>
          <p:cNvSpPr txBox="1"/>
          <p:nvPr/>
        </p:nvSpPr>
        <p:spPr>
          <a:xfrm>
            <a:off x="5807966" y="5818581"/>
            <a:ext cx="592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j-ea"/>
                <a:ea typeface="+mj-ea"/>
              </a:rPr>
              <a:t>Angular</a:t>
            </a:r>
            <a:r>
              <a:rPr lang="zh-CN" altLang="en-US" sz="1200" dirty="0">
                <a:latin typeface="+mj-ea"/>
                <a:ea typeface="+mj-ea"/>
              </a:rPr>
              <a:t>将更加专注于企业应用的开发，</a:t>
            </a:r>
            <a:r>
              <a:rPr lang="en-US" altLang="zh-CN" sz="1200" dirty="0">
                <a:latin typeface="+mj-ea"/>
                <a:ea typeface="+mj-ea"/>
              </a:rPr>
              <a:t>GM</a:t>
            </a:r>
            <a:r>
              <a:rPr lang="zh-CN" altLang="en-US" sz="1200" dirty="0">
                <a:latin typeface="+mj-ea"/>
                <a:ea typeface="+mj-ea"/>
              </a:rPr>
              <a:t>联盟保住第</a:t>
            </a:r>
            <a:r>
              <a:rPr lang="en-US" altLang="zh-CN" sz="1200" dirty="0">
                <a:latin typeface="+mj-ea"/>
                <a:ea typeface="+mj-ea"/>
              </a:rPr>
              <a:t>3</a:t>
            </a:r>
            <a:r>
              <a:rPr lang="zh-CN" altLang="en-US" sz="1200" dirty="0">
                <a:latin typeface="+mj-ea"/>
                <a:ea typeface="+mj-ea"/>
              </a:rPr>
              <a:t>的位置将没有悬念</a:t>
            </a:r>
            <a:endParaRPr lang="en-US" altLang="zh-CN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35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9D7908-A7A3-425A-98BB-1AF6A0DB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8" y="451570"/>
            <a:ext cx="1323879" cy="5291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FEFD5D-F1A8-43EA-BE2B-5BB7088D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A61ACF-78D5-4D1B-8D42-54FD6D25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deathdealer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00F5B-383A-4828-BE1C-6B4C7A9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CF75FF-CF4F-4D66-9FEB-31B8E3C1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746797"/>
            <a:ext cx="7111776" cy="43793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AE71F1-BF0E-4607-BDDB-E16D1975ADF5}"/>
              </a:ext>
            </a:extLst>
          </p:cNvPr>
          <p:cNvSpPr txBox="1"/>
          <p:nvPr/>
        </p:nvSpPr>
        <p:spPr>
          <a:xfrm>
            <a:off x="767408" y="1231172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NPM Trends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A749302-B22B-4214-BB16-C18C8B578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312" y="1144972"/>
            <a:ext cx="1800200" cy="49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3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f1bb91f9-1041-4c5a-ac6f-5053a68bf64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dc2235-191e-420a-85f6-ec79d33d5f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heme/theme1.xml><?xml version="1.0" encoding="utf-8"?>
<a:theme xmlns:a="http://schemas.openxmlformats.org/drawingml/2006/main" name="主题5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7834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7834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544</TotalTime>
  <Words>627</Words>
  <Application>Microsoft Office PowerPoint</Application>
  <PresentationFormat>宽屏</PresentationFormat>
  <Paragraphs>115</Paragraphs>
  <Slides>13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Impact</vt:lpstr>
      <vt:lpstr>Wingdings</vt:lpstr>
      <vt:lpstr>主题5</vt:lpstr>
      <vt:lpstr>Javascript &amp; CSS Part </vt:lpstr>
      <vt:lpstr>Frameworks and Libraries</vt:lpstr>
      <vt:lpstr>向jQuery致敬</vt:lpstr>
      <vt:lpstr>前端新三大件</vt:lpstr>
      <vt:lpstr>    React</vt:lpstr>
      <vt:lpstr>    ngularJS</vt:lpstr>
      <vt:lpstr>   ueJS</vt:lpstr>
      <vt:lpstr> </vt:lpstr>
      <vt:lpstr> </vt:lpstr>
      <vt:lpstr>生态系统 - React</vt:lpstr>
      <vt:lpstr>Section Header Here</vt:lpstr>
      <vt:lpstr>Thanks. And Your Slogan Here.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熊 臣</cp:lastModifiedBy>
  <cp:revision>64</cp:revision>
  <cp:lastPrinted>2017-10-26T16:00:00Z</cp:lastPrinted>
  <dcterms:created xsi:type="dcterms:W3CDTF">2017-10-26T16:00:00Z</dcterms:created>
  <dcterms:modified xsi:type="dcterms:W3CDTF">2018-05-16T15:32:12Z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