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2" r:id="rId6"/>
    <p:sldId id="264" r:id="rId7"/>
    <p:sldId id="260"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15"/>
    <p:restoredTop sz="66005"/>
  </p:normalViewPr>
  <p:slideViewPr>
    <p:cSldViewPr snapToGrid="0" snapToObjects="1">
      <p:cViewPr>
        <p:scale>
          <a:sx n="106" d="100"/>
          <a:sy n="106" d="100"/>
        </p:scale>
        <p:origin x="1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B1498-FE9F-E74B-B574-7A932603ACE2}" type="datetimeFigureOut">
              <a:rPr lang="en-US" smtClean="0"/>
              <a:t>12/13/18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A1F31-29C3-7A46-A255-BE225D148EAE}" type="slidenum">
              <a:rPr lang="en-US" smtClean="0"/>
              <a:t>‹#›</a:t>
            </a:fld>
            <a:endParaRPr lang="en-US"/>
          </a:p>
        </p:txBody>
      </p:sp>
    </p:spTree>
    <p:extLst>
      <p:ext uri="{BB962C8B-B14F-4D97-AF65-F5344CB8AC3E}">
        <p14:creationId xmlns:p14="http://schemas.microsoft.com/office/powerpoint/2010/main" val="218632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This model explores the stability of predator-prey ecosystems. Such a system is called unstable if it tends to result in extinction for one or more species involved. In contrast, a system is stable if it tends to maintain itself over time, despite fluctuations in population sizes</a:t>
            </a:r>
            <a:endParaRPr lang="en-US" dirty="0"/>
          </a:p>
        </p:txBody>
      </p:sp>
      <p:sp>
        <p:nvSpPr>
          <p:cNvPr id="4" name="Slide Number Placeholder 3"/>
          <p:cNvSpPr>
            <a:spLocks noGrp="1"/>
          </p:cNvSpPr>
          <p:nvPr>
            <p:ph type="sldNum" sz="quarter" idx="5"/>
          </p:nvPr>
        </p:nvSpPr>
        <p:spPr/>
        <p:txBody>
          <a:bodyPr/>
          <a:lstStyle/>
          <a:p>
            <a:fld id="{6D2A1F31-29C3-7A46-A255-BE225D148EAE}" type="slidenum">
              <a:rPr lang="en-US" smtClean="0"/>
              <a:t>3</a:t>
            </a:fld>
            <a:endParaRPr lang="en-US"/>
          </a:p>
        </p:txBody>
      </p:sp>
    </p:spTree>
    <p:extLst>
      <p:ext uri="{BB962C8B-B14F-4D97-AF65-F5344CB8AC3E}">
        <p14:creationId xmlns:p14="http://schemas.microsoft.com/office/powerpoint/2010/main" val="413704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solidFill>
                  <a:schemeClr val="bg1"/>
                </a:solidFill>
              </a:rPr>
              <a:t>The second variation includes grass (green) in addition to wolves and sheep. The behavior of the wolves is identical to the first variation, however this time the sheep must eat grass in order to maintain their energy - when they run out of energy they die. Once grass is eaten it will only regrow after a fixed amount of time. This variation is more complex than the first, but it is generally stable.</a:t>
            </a:r>
          </a:p>
          <a:p>
            <a:pPr fontAlgn="base"/>
            <a:r>
              <a:rPr lang="en-US" dirty="0">
                <a:solidFill>
                  <a:schemeClr val="bg1"/>
                </a:solidFill>
              </a:rPr>
              <a:t>The construction of this model is described in two papers by Wilensky &amp; Reisman referenced below.</a:t>
            </a:r>
          </a:p>
          <a:p>
            <a:endParaRPr lang="en-US"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6D2A1F31-29C3-7A46-A255-BE225D148EAE}" type="slidenum">
              <a:rPr lang="en-US" smtClean="0"/>
              <a:t>5</a:t>
            </a:fld>
            <a:endParaRPr lang="en-US"/>
          </a:p>
        </p:txBody>
      </p:sp>
    </p:spTree>
    <p:extLst>
      <p:ext uri="{BB962C8B-B14F-4D97-AF65-F5344CB8AC3E}">
        <p14:creationId xmlns:p14="http://schemas.microsoft.com/office/powerpoint/2010/main" val="1804821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2A1F31-29C3-7A46-A255-BE225D148EAE}" type="slidenum">
              <a:rPr lang="en-US" smtClean="0"/>
              <a:t>6</a:t>
            </a:fld>
            <a:endParaRPr lang="en-US"/>
          </a:p>
        </p:txBody>
      </p:sp>
    </p:spTree>
    <p:extLst>
      <p:ext uri="{BB962C8B-B14F-4D97-AF65-F5344CB8AC3E}">
        <p14:creationId xmlns:p14="http://schemas.microsoft.com/office/powerpoint/2010/main" val="145834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There are a number ways to alter the model so that it will be stable with only wolves and sheep (no grass). Some will require new elements to be coded in or existing behaviors to be changed. Can you develop such a version?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Rabbits grass model</a:t>
            </a:r>
            <a:endParaRPr lang="en-US" dirty="0"/>
          </a:p>
        </p:txBody>
      </p:sp>
      <p:sp>
        <p:nvSpPr>
          <p:cNvPr id="4" name="Slide Number Placeholder 3"/>
          <p:cNvSpPr>
            <a:spLocks noGrp="1"/>
          </p:cNvSpPr>
          <p:nvPr>
            <p:ph type="sldNum" sz="quarter" idx="5"/>
          </p:nvPr>
        </p:nvSpPr>
        <p:spPr/>
        <p:txBody>
          <a:bodyPr/>
          <a:lstStyle/>
          <a:p>
            <a:fld id="{6D2A1F31-29C3-7A46-A255-BE225D148EAE}" type="slidenum">
              <a:rPr lang="en-US" smtClean="0"/>
              <a:t>9</a:t>
            </a:fld>
            <a:endParaRPr lang="en-US"/>
          </a:p>
        </p:txBody>
      </p:sp>
    </p:spTree>
    <p:extLst>
      <p:ext uri="{BB962C8B-B14F-4D97-AF65-F5344CB8AC3E}">
        <p14:creationId xmlns:p14="http://schemas.microsoft.com/office/powerpoint/2010/main" val="393081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A844-AFCC-D14C-9BDC-62B9F18464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A31A43-15F6-224C-A729-2B482506B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FBF051-B9F7-5349-B42B-93F0F20AC67F}"/>
              </a:ext>
            </a:extLst>
          </p:cNvPr>
          <p:cNvSpPr>
            <a:spLocks noGrp="1"/>
          </p:cNvSpPr>
          <p:nvPr>
            <p:ph type="dt" sz="half" idx="10"/>
          </p:nvPr>
        </p:nvSpPr>
        <p:spPr/>
        <p:txBody>
          <a:bodyPr/>
          <a:lstStyle/>
          <a:p>
            <a:fld id="{655E8BF7-0B60-614B-876B-D2FEE5C2F580}" type="datetimeFigureOut">
              <a:rPr lang="en-US" smtClean="0"/>
              <a:t>12/13/18</a:t>
            </a:fld>
            <a:endParaRPr lang="en-US"/>
          </a:p>
        </p:txBody>
      </p:sp>
      <p:sp>
        <p:nvSpPr>
          <p:cNvPr id="5" name="Footer Placeholder 4">
            <a:extLst>
              <a:ext uri="{FF2B5EF4-FFF2-40B4-BE49-F238E27FC236}">
                <a16:creationId xmlns:a16="http://schemas.microsoft.com/office/drawing/2014/main" id="{37DEBB13-0B5F-1C47-B895-D546490C5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4DF93-85F0-7648-A781-B3861F40356A}"/>
              </a:ext>
            </a:extLst>
          </p:cNvPr>
          <p:cNvSpPr>
            <a:spLocks noGrp="1"/>
          </p:cNvSpPr>
          <p:nvPr>
            <p:ph type="sldNum" sz="quarter" idx="12"/>
          </p:nvPr>
        </p:nvSpPr>
        <p:spPr/>
        <p:txBody>
          <a:bodyPr/>
          <a:lstStyle/>
          <a:p>
            <a:fld id="{E5DFBC01-4C12-424A-BBA0-FE266B91A599}" type="slidenum">
              <a:rPr lang="en-US" smtClean="0"/>
              <a:t>‹#›</a:t>
            </a:fld>
            <a:endParaRPr lang="en-US"/>
          </a:p>
        </p:txBody>
      </p:sp>
    </p:spTree>
    <p:extLst>
      <p:ext uri="{BB962C8B-B14F-4D97-AF65-F5344CB8AC3E}">
        <p14:creationId xmlns:p14="http://schemas.microsoft.com/office/powerpoint/2010/main" val="4025849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F986-2EBB-D242-8AF8-9D411C7AA7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5B433D-DDB0-5344-967D-E47EADC072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A918F-8A87-C243-BB93-C043DD11B393}"/>
              </a:ext>
            </a:extLst>
          </p:cNvPr>
          <p:cNvSpPr>
            <a:spLocks noGrp="1"/>
          </p:cNvSpPr>
          <p:nvPr>
            <p:ph type="dt" sz="half" idx="10"/>
          </p:nvPr>
        </p:nvSpPr>
        <p:spPr/>
        <p:txBody>
          <a:bodyPr/>
          <a:lstStyle/>
          <a:p>
            <a:fld id="{655E8BF7-0B60-614B-876B-D2FEE5C2F580}" type="datetimeFigureOut">
              <a:rPr lang="en-US" smtClean="0"/>
              <a:t>12/13/18</a:t>
            </a:fld>
            <a:endParaRPr lang="en-US"/>
          </a:p>
        </p:txBody>
      </p:sp>
      <p:sp>
        <p:nvSpPr>
          <p:cNvPr id="5" name="Footer Placeholder 4">
            <a:extLst>
              <a:ext uri="{FF2B5EF4-FFF2-40B4-BE49-F238E27FC236}">
                <a16:creationId xmlns:a16="http://schemas.microsoft.com/office/drawing/2014/main" id="{B14B904A-031D-2647-901C-E98EFB444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68C28-E0A0-2D45-B35F-0961BC356CE2}"/>
              </a:ext>
            </a:extLst>
          </p:cNvPr>
          <p:cNvSpPr>
            <a:spLocks noGrp="1"/>
          </p:cNvSpPr>
          <p:nvPr>
            <p:ph type="sldNum" sz="quarter" idx="12"/>
          </p:nvPr>
        </p:nvSpPr>
        <p:spPr/>
        <p:txBody>
          <a:bodyPr/>
          <a:lstStyle/>
          <a:p>
            <a:fld id="{E5DFBC01-4C12-424A-BBA0-FE266B91A599}" type="slidenum">
              <a:rPr lang="en-US" smtClean="0"/>
              <a:t>‹#›</a:t>
            </a:fld>
            <a:endParaRPr lang="en-US"/>
          </a:p>
        </p:txBody>
      </p:sp>
    </p:spTree>
    <p:extLst>
      <p:ext uri="{BB962C8B-B14F-4D97-AF65-F5344CB8AC3E}">
        <p14:creationId xmlns:p14="http://schemas.microsoft.com/office/powerpoint/2010/main" val="2587670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FED6F4-63D8-334D-AD72-A231A49D13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96186A-D957-ED42-800B-338D46D2E1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1994E-5CC9-704B-9BF5-C15A652B61AF}"/>
              </a:ext>
            </a:extLst>
          </p:cNvPr>
          <p:cNvSpPr>
            <a:spLocks noGrp="1"/>
          </p:cNvSpPr>
          <p:nvPr>
            <p:ph type="dt" sz="half" idx="10"/>
          </p:nvPr>
        </p:nvSpPr>
        <p:spPr/>
        <p:txBody>
          <a:bodyPr/>
          <a:lstStyle/>
          <a:p>
            <a:fld id="{655E8BF7-0B60-614B-876B-D2FEE5C2F580}" type="datetimeFigureOut">
              <a:rPr lang="en-US" smtClean="0"/>
              <a:t>12/13/18</a:t>
            </a:fld>
            <a:endParaRPr lang="en-US"/>
          </a:p>
        </p:txBody>
      </p:sp>
      <p:sp>
        <p:nvSpPr>
          <p:cNvPr id="5" name="Footer Placeholder 4">
            <a:extLst>
              <a:ext uri="{FF2B5EF4-FFF2-40B4-BE49-F238E27FC236}">
                <a16:creationId xmlns:a16="http://schemas.microsoft.com/office/drawing/2014/main" id="{DB624F68-A1C7-D04A-9C74-31C7EFD05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FC0EB-066B-F74E-9F11-469CDB4E87F9}"/>
              </a:ext>
            </a:extLst>
          </p:cNvPr>
          <p:cNvSpPr>
            <a:spLocks noGrp="1"/>
          </p:cNvSpPr>
          <p:nvPr>
            <p:ph type="sldNum" sz="quarter" idx="12"/>
          </p:nvPr>
        </p:nvSpPr>
        <p:spPr/>
        <p:txBody>
          <a:bodyPr/>
          <a:lstStyle/>
          <a:p>
            <a:fld id="{E5DFBC01-4C12-424A-BBA0-FE266B91A599}" type="slidenum">
              <a:rPr lang="en-US" smtClean="0"/>
              <a:t>‹#›</a:t>
            </a:fld>
            <a:endParaRPr lang="en-US"/>
          </a:p>
        </p:txBody>
      </p:sp>
    </p:spTree>
    <p:extLst>
      <p:ext uri="{BB962C8B-B14F-4D97-AF65-F5344CB8AC3E}">
        <p14:creationId xmlns:p14="http://schemas.microsoft.com/office/powerpoint/2010/main" val="50126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8BD1-ACC8-B64D-BA3E-FF19B3A1B4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CA4A3-1E1B-4045-930B-434FC69561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0094B-A21B-3C4C-9EC5-9F63CE0038A2}"/>
              </a:ext>
            </a:extLst>
          </p:cNvPr>
          <p:cNvSpPr>
            <a:spLocks noGrp="1"/>
          </p:cNvSpPr>
          <p:nvPr>
            <p:ph type="dt" sz="half" idx="10"/>
          </p:nvPr>
        </p:nvSpPr>
        <p:spPr/>
        <p:txBody>
          <a:bodyPr/>
          <a:lstStyle/>
          <a:p>
            <a:fld id="{655E8BF7-0B60-614B-876B-D2FEE5C2F580}" type="datetimeFigureOut">
              <a:rPr lang="en-US" smtClean="0"/>
              <a:t>12/13/18</a:t>
            </a:fld>
            <a:endParaRPr lang="en-US"/>
          </a:p>
        </p:txBody>
      </p:sp>
      <p:sp>
        <p:nvSpPr>
          <p:cNvPr id="5" name="Footer Placeholder 4">
            <a:extLst>
              <a:ext uri="{FF2B5EF4-FFF2-40B4-BE49-F238E27FC236}">
                <a16:creationId xmlns:a16="http://schemas.microsoft.com/office/drawing/2014/main" id="{89A50022-10DF-3D4E-A2A8-48D0D1185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3F6C2D-40B8-A446-A2C4-F628B97051D5}"/>
              </a:ext>
            </a:extLst>
          </p:cNvPr>
          <p:cNvSpPr>
            <a:spLocks noGrp="1"/>
          </p:cNvSpPr>
          <p:nvPr>
            <p:ph type="sldNum" sz="quarter" idx="12"/>
          </p:nvPr>
        </p:nvSpPr>
        <p:spPr/>
        <p:txBody>
          <a:bodyPr/>
          <a:lstStyle/>
          <a:p>
            <a:fld id="{E5DFBC01-4C12-424A-BBA0-FE266B91A599}" type="slidenum">
              <a:rPr lang="en-US" smtClean="0"/>
              <a:t>‹#›</a:t>
            </a:fld>
            <a:endParaRPr lang="en-US"/>
          </a:p>
        </p:txBody>
      </p:sp>
    </p:spTree>
    <p:extLst>
      <p:ext uri="{BB962C8B-B14F-4D97-AF65-F5344CB8AC3E}">
        <p14:creationId xmlns:p14="http://schemas.microsoft.com/office/powerpoint/2010/main" val="27580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1537-7BBE-7B4D-B59E-F5E0A2AFAD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F5AA80-9FA2-7746-AD28-31209DCA7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F727B-9E58-8A48-8411-ED8E6274D1F5}"/>
              </a:ext>
            </a:extLst>
          </p:cNvPr>
          <p:cNvSpPr>
            <a:spLocks noGrp="1"/>
          </p:cNvSpPr>
          <p:nvPr>
            <p:ph type="dt" sz="half" idx="10"/>
          </p:nvPr>
        </p:nvSpPr>
        <p:spPr/>
        <p:txBody>
          <a:bodyPr/>
          <a:lstStyle/>
          <a:p>
            <a:fld id="{655E8BF7-0B60-614B-876B-D2FEE5C2F580}" type="datetimeFigureOut">
              <a:rPr lang="en-US" smtClean="0"/>
              <a:t>12/13/18</a:t>
            </a:fld>
            <a:endParaRPr lang="en-US"/>
          </a:p>
        </p:txBody>
      </p:sp>
      <p:sp>
        <p:nvSpPr>
          <p:cNvPr id="5" name="Footer Placeholder 4">
            <a:extLst>
              <a:ext uri="{FF2B5EF4-FFF2-40B4-BE49-F238E27FC236}">
                <a16:creationId xmlns:a16="http://schemas.microsoft.com/office/drawing/2014/main" id="{64A78FAB-E875-CE49-82AA-CA77FA87B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57BB9-99FC-424B-AFAC-70DA4D2648F1}"/>
              </a:ext>
            </a:extLst>
          </p:cNvPr>
          <p:cNvSpPr>
            <a:spLocks noGrp="1"/>
          </p:cNvSpPr>
          <p:nvPr>
            <p:ph type="sldNum" sz="quarter" idx="12"/>
          </p:nvPr>
        </p:nvSpPr>
        <p:spPr/>
        <p:txBody>
          <a:bodyPr/>
          <a:lstStyle/>
          <a:p>
            <a:fld id="{E5DFBC01-4C12-424A-BBA0-FE266B91A599}" type="slidenum">
              <a:rPr lang="en-US" smtClean="0"/>
              <a:t>‹#›</a:t>
            </a:fld>
            <a:endParaRPr lang="en-US"/>
          </a:p>
        </p:txBody>
      </p:sp>
    </p:spTree>
    <p:extLst>
      <p:ext uri="{BB962C8B-B14F-4D97-AF65-F5344CB8AC3E}">
        <p14:creationId xmlns:p14="http://schemas.microsoft.com/office/powerpoint/2010/main" val="406734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66FC-04C9-A246-AA93-17F77CE8E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07873C-511E-0C48-AD92-8515480E69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0A1E27-04AC-7747-8A7A-52E42367A6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4F71D7-D0D0-3A41-ACBB-4371219E9C78}"/>
              </a:ext>
            </a:extLst>
          </p:cNvPr>
          <p:cNvSpPr>
            <a:spLocks noGrp="1"/>
          </p:cNvSpPr>
          <p:nvPr>
            <p:ph type="dt" sz="half" idx="10"/>
          </p:nvPr>
        </p:nvSpPr>
        <p:spPr/>
        <p:txBody>
          <a:bodyPr/>
          <a:lstStyle/>
          <a:p>
            <a:fld id="{655E8BF7-0B60-614B-876B-D2FEE5C2F580}" type="datetimeFigureOut">
              <a:rPr lang="en-US" smtClean="0"/>
              <a:t>12/13/18</a:t>
            </a:fld>
            <a:endParaRPr lang="en-US"/>
          </a:p>
        </p:txBody>
      </p:sp>
      <p:sp>
        <p:nvSpPr>
          <p:cNvPr id="6" name="Footer Placeholder 5">
            <a:extLst>
              <a:ext uri="{FF2B5EF4-FFF2-40B4-BE49-F238E27FC236}">
                <a16:creationId xmlns:a16="http://schemas.microsoft.com/office/drawing/2014/main" id="{11B035D0-6A30-2D42-9065-345BFD951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AB9F9-D4CE-4F40-A40E-41D689B2B427}"/>
              </a:ext>
            </a:extLst>
          </p:cNvPr>
          <p:cNvSpPr>
            <a:spLocks noGrp="1"/>
          </p:cNvSpPr>
          <p:nvPr>
            <p:ph type="sldNum" sz="quarter" idx="12"/>
          </p:nvPr>
        </p:nvSpPr>
        <p:spPr/>
        <p:txBody>
          <a:bodyPr/>
          <a:lstStyle/>
          <a:p>
            <a:fld id="{E5DFBC01-4C12-424A-BBA0-FE266B91A599}" type="slidenum">
              <a:rPr lang="en-US" smtClean="0"/>
              <a:t>‹#›</a:t>
            </a:fld>
            <a:endParaRPr lang="en-US"/>
          </a:p>
        </p:txBody>
      </p:sp>
    </p:spTree>
    <p:extLst>
      <p:ext uri="{BB962C8B-B14F-4D97-AF65-F5344CB8AC3E}">
        <p14:creationId xmlns:p14="http://schemas.microsoft.com/office/powerpoint/2010/main" val="368916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CCFA-F80E-9842-9F79-8018A6CB53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E3B9B3-D797-764E-BD05-2C0DCFF89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5728C2-1095-FE40-A392-BF84EF78AD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3CA01E-740D-7F4E-9952-96FFA40B3E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51D843-A279-4548-A466-4E9F4AA8A82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4509A8-7B61-3C45-8966-354ACB79B382}"/>
              </a:ext>
            </a:extLst>
          </p:cNvPr>
          <p:cNvSpPr>
            <a:spLocks noGrp="1"/>
          </p:cNvSpPr>
          <p:nvPr>
            <p:ph type="dt" sz="half" idx="10"/>
          </p:nvPr>
        </p:nvSpPr>
        <p:spPr/>
        <p:txBody>
          <a:bodyPr/>
          <a:lstStyle/>
          <a:p>
            <a:fld id="{655E8BF7-0B60-614B-876B-D2FEE5C2F580}" type="datetimeFigureOut">
              <a:rPr lang="en-US" smtClean="0"/>
              <a:t>12/13/18</a:t>
            </a:fld>
            <a:endParaRPr lang="en-US"/>
          </a:p>
        </p:txBody>
      </p:sp>
      <p:sp>
        <p:nvSpPr>
          <p:cNvPr id="8" name="Footer Placeholder 7">
            <a:extLst>
              <a:ext uri="{FF2B5EF4-FFF2-40B4-BE49-F238E27FC236}">
                <a16:creationId xmlns:a16="http://schemas.microsoft.com/office/drawing/2014/main" id="{CE3FB992-C2F9-EF40-A71B-FB100C7EBF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668259-8BAC-EC4F-981E-144BA51F30E9}"/>
              </a:ext>
            </a:extLst>
          </p:cNvPr>
          <p:cNvSpPr>
            <a:spLocks noGrp="1"/>
          </p:cNvSpPr>
          <p:nvPr>
            <p:ph type="sldNum" sz="quarter" idx="12"/>
          </p:nvPr>
        </p:nvSpPr>
        <p:spPr/>
        <p:txBody>
          <a:bodyPr/>
          <a:lstStyle/>
          <a:p>
            <a:fld id="{E5DFBC01-4C12-424A-BBA0-FE266B91A599}" type="slidenum">
              <a:rPr lang="en-US" smtClean="0"/>
              <a:t>‹#›</a:t>
            </a:fld>
            <a:endParaRPr lang="en-US"/>
          </a:p>
        </p:txBody>
      </p:sp>
    </p:spTree>
    <p:extLst>
      <p:ext uri="{BB962C8B-B14F-4D97-AF65-F5344CB8AC3E}">
        <p14:creationId xmlns:p14="http://schemas.microsoft.com/office/powerpoint/2010/main" val="393146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C8AB-D83D-0F41-95C1-149560574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6CCFF2-3DD5-8347-9339-A497C8FC7CEE}"/>
              </a:ext>
            </a:extLst>
          </p:cNvPr>
          <p:cNvSpPr>
            <a:spLocks noGrp="1"/>
          </p:cNvSpPr>
          <p:nvPr>
            <p:ph type="dt" sz="half" idx="10"/>
          </p:nvPr>
        </p:nvSpPr>
        <p:spPr/>
        <p:txBody>
          <a:bodyPr/>
          <a:lstStyle/>
          <a:p>
            <a:fld id="{655E8BF7-0B60-614B-876B-D2FEE5C2F580}" type="datetimeFigureOut">
              <a:rPr lang="en-US" smtClean="0"/>
              <a:t>12/13/18</a:t>
            </a:fld>
            <a:endParaRPr lang="en-US"/>
          </a:p>
        </p:txBody>
      </p:sp>
      <p:sp>
        <p:nvSpPr>
          <p:cNvPr id="4" name="Footer Placeholder 3">
            <a:extLst>
              <a:ext uri="{FF2B5EF4-FFF2-40B4-BE49-F238E27FC236}">
                <a16:creationId xmlns:a16="http://schemas.microsoft.com/office/drawing/2014/main" id="{F54A3BFA-2242-CC41-AF8D-03C687883C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40F0DD-7DB6-C342-8762-CFF6CEF7EFF8}"/>
              </a:ext>
            </a:extLst>
          </p:cNvPr>
          <p:cNvSpPr>
            <a:spLocks noGrp="1"/>
          </p:cNvSpPr>
          <p:nvPr>
            <p:ph type="sldNum" sz="quarter" idx="12"/>
          </p:nvPr>
        </p:nvSpPr>
        <p:spPr/>
        <p:txBody>
          <a:bodyPr/>
          <a:lstStyle/>
          <a:p>
            <a:fld id="{E5DFBC01-4C12-424A-BBA0-FE266B91A599}" type="slidenum">
              <a:rPr lang="en-US" smtClean="0"/>
              <a:t>‹#›</a:t>
            </a:fld>
            <a:endParaRPr lang="en-US"/>
          </a:p>
        </p:txBody>
      </p:sp>
    </p:spTree>
    <p:extLst>
      <p:ext uri="{BB962C8B-B14F-4D97-AF65-F5344CB8AC3E}">
        <p14:creationId xmlns:p14="http://schemas.microsoft.com/office/powerpoint/2010/main" val="330663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CF633-1E46-ED42-98BA-F621D02E9E39}"/>
              </a:ext>
            </a:extLst>
          </p:cNvPr>
          <p:cNvSpPr>
            <a:spLocks noGrp="1"/>
          </p:cNvSpPr>
          <p:nvPr>
            <p:ph type="dt" sz="half" idx="10"/>
          </p:nvPr>
        </p:nvSpPr>
        <p:spPr/>
        <p:txBody>
          <a:bodyPr/>
          <a:lstStyle/>
          <a:p>
            <a:fld id="{655E8BF7-0B60-614B-876B-D2FEE5C2F580}" type="datetimeFigureOut">
              <a:rPr lang="en-US" smtClean="0"/>
              <a:t>12/13/18</a:t>
            </a:fld>
            <a:endParaRPr lang="en-US"/>
          </a:p>
        </p:txBody>
      </p:sp>
      <p:sp>
        <p:nvSpPr>
          <p:cNvPr id="3" name="Footer Placeholder 2">
            <a:extLst>
              <a:ext uri="{FF2B5EF4-FFF2-40B4-BE49-F238E27FC236}">
                <a16:creationId xmlns:a16="http://schemas.microsoft.com/office/drawing/2014/main" id="{8B87B99D-1EB0-D34F-9B01-535A515945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01F657-28A3-0F4E-B8DD-9923B9B2E61D}"/>
              </a:ext>
            </a:extLst>
          </p:cNvPr>
          <p:cNvSpPr>
            <a:spLocks noGrp="1"/>
          </p:cNvSpPr>
          <p:nvPr>
            <p:ph type="sldNum" sz="quarter" idx="12"/>
          </p:nvPr>
        </p:nvSpPr>
        <p:spPr/>
        <p:txBody>
          <a:bodyPr/>
          <a:lstStyle/>
          <a:p>
            <a:fld id="{E5DFBC01-4C12-424A-BBA0-FE266B91A599}" type="slidenum">
              <a:rPr lang="en-US" smtClean="0"/>
              <a:t>‹#›</a:t>
            </a:fld>
            <a:endParaRPr lang="en-US"/>
          </a:p>
        </p:txBody>
      </p:sp>
    </p:spTree>
    <p:extLst>
      <p:ext uri="{BB962C8B-B14F-4D97-AF65-F5344CB8AC3E}">
        <p14:creationId xmlns:p14="http://schemas.microsoft.com/office/powerpoint/2010/main" val="250440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4178-9A1E-BD46-A7D6-6B55FD63BC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7D897F-03B8-C241-B441-C37E73E63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B2991E-405E-C94A-A699-3AD6E6A74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D071AB-9E90-D34E-8984-EFF762E7B052}"/>
              </a:ext>
            </a:extLst>
          </p:cNvPr>
          <p:cNvSpPr>
            <a:spLocks noGrp="1"/>
          </p:cNvSpPr>
          <p:nvPr>
            <p:ph type="dt" sz="half" idx="10"/>
          </p:nvPr>
        </p:nvSpPr>
        <p:spPr/>
        <p:txBody>
          <a:bodyPr/>
          <a:lstStyle/>
          <a:p>
            <a:fld id="{655E8BF7-0B60-614B-876B-D2FEE5C2F580}" type="datetimeFigureOut">
              <a:rPr lang="en-US" smtClean="0"/>
              <a:t>12/13/18</a:t>
            </a:fld>
            <a:endParaRPr lang="en-US"/>
          </a:p>
        </p:txBody>
      </p:sp>
      <p:sp>
        <p:nvSpPr>
          <p:cNvPr id="6" name="Footer Placeholder 5">
            <a:extLst>
              <a:ext uri="{FF2B5EF4-FFF2-40B4-BE49-F238E27FC236}">
                <a16:creationId xmlns:a16="http://schemas.microsoft.com/office/drawing/2014/main" id="{2873E4C6-1BF6-9E4F-8045-E2859EE1A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B65BA-53AD-BC4B-90C3-BF2B30B3177A}"/>
              </a:ext>
            </a:extLst>
          </p:cNvPr>
          <p:cNvSpPr>
            <a:spLocks noGrp="1"/>
          </p:cNvSpPr>
          <p:nvPr>
            <p:ph type="sldNum" sz="quarter" idx="12"/>
          </p:nvPr>
        </p:nvSpPr>
        <p:spPr/>
        <p:txBody>
          <a:bodyPr/>
          <a:lstStyle/>
          <a:p>
            <a:fld id="{E5DFBC01-4C12-424A-BBA0-FE266B91A599}" type="slidenum">
              <a:rPr lang="en-US" smtClean="0"/>
              <a:t>‹#›</a:t>
            </a:fld>
            <a:endParaRPr lang="en-US"/>
          </a:p>
        </p:txBody>
      </p:sp>
    </p:spTree>
    <p:extLst>
      <p:ext uri="{BB962C8B-B14F-4D97-AF65-F5344CB8AC3E}">
        <p14:creationId xmlns:p14="http://schemas.microsoft.com/office/powerpoint/2010/main" val="226337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3882-77D9-0447-A980-D3BF5A93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E5AF21-BE55-1B43-9DD0-EAACBA66C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E284B3-0543-BF49-B5FB-442C5C50A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8FD0BD-1A95-0943-9A2F-EFB5C9002CE1}"/>
              </a:ext>
            </a:extLst>
          </p:cNvPr>
          <p:cNvSpPr>
            <a:spLocks noGrp="1"/>
          </p:cNvSpPr>
          <p:nvPr>
            <p:ph type="dt" sz="half" idx="10"/>
          </p:nvPr>
        </p:nvSpPr>
        <p:spPr/>
        <p:txBody>
          <a:bodyPr/>
          <a:lstStyle/>
          <a:p>
            <a:fld id="{655E8BF7-0B60-614B-876B-D2FEE5C2F580}" type="datetimeFigureOut">
              <a:rPr lang="en-US" smtClean="0"/>
              <a:t>12/13/18</a:t>
            </a:fld>
            <a:endParaRPr lang="en-US"/>
          </a:p>
        </p:txBody>
      </p:sp>
      <p:sp>
        <p:nvSpPr>
          <p:cNvPr id="6" name="Footer Placeholder 5">
            <a:extLst>
              <a:ext uri="{FF2B5EF4-FFF2-40B4-BE49-F238E27FC236}">
                <a16:creationId xmlns:a16="http://schemas.microsoft.com/office/drawing/2014/main" id="{C03F6D98-88C0-EC40-BF6E-741EE6FDCA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66E5E-E6CB-0840-A6F3-CE07BB73D8A5}"/>
              </a:ext>
            </a:extLst>
          </p:cNvPr>
          <p:cNvSpPr>
            <a:spLocks noGrp="1"/>
          </p:cNvSpPr>
          <p:nvPr>
            <p:ph type="sldNum" sz="quarter" idx="12"/>
          </p:nvPr>
        </p:nvSpPr>
        <p:spPr/>
        <p:txBody>
          <a:bodyPr/>
          <a:lstStyle/>
          <a:p>
            <a:fld id="{E5DFBC01-4C12-424A-BBA0-FE266B91A599}" type="slidenum">
              <a:rPr lang="en-US" smtClean="0"/>
              <a:t>‹#›</a:t>
            </a:fld>
            <a:endParaRPr lang="en-US"/>
          </a:p>
        </p:txBody>
      </p:sp>
    </p:spTree>
    <p:extLst>
      <p:ext uri="{BB962C8B-B14F-4D97-AF65-F5344CB8AC3E}">
        <p14:creationId xmlns:p14="http://schemas.microsoft.com/office/powerpoint/2010/main" val="43932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4434E-BD58-324D-A3B1-D6FACD52EB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52EEBF-0D72-AF40-9871-2C8E901567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B8752-6248-2C42-9042-07EC3C7A39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E8BF7-0B60-614B-876B-D2FEE5C2F580}" type="datetimeFigureOut">
              <a:rPr lang="en-US" smtClean="0"/>
              <a:t>12/13/18</a:t>
            </a:fld>
            <a:endParaRPr lang="en-US"/>
          </a:p>
        </p:txBody>
      </p:sp>
      <p:sp>
        <p:nvSpPr>
          <p:cNvPr id="5" name="Footer Placeholder 4">
            <a:extLst>
              <a:ext uri="{FF2B5EF4-FFF2-40B4-BE49-F238E27FC236}">
                <a16:creationId xmlns:a16="http://schemas.microsoft.com/office/drawing/2014/main" id="{1AF3B225-3560-6A4F-B591-4BA60148D6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4D947C-F613-4B4C-BD5B-03D0074159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FBC01-4C12-424A-BBA0-FE266B91A599}" type="slidenum">
              <a:rPr lang="en-US" smtClean="0"/>
              <a:t>‹#›</a:t>
            </a:fld>
            <a:endParaRPr lang="en-US"/>
          </a:p>
        </p:txBody>
      </p:sp>
    </p:spTree>
    <p:extLst>
      <p:ext uri="{BB962C8B-B14F-4D97-AF65-F5344CB8AC3E}">
        <p14:creationId xmlns:p14="http://schemas.microsoft.com/office/powerpoint/2010/main" val="237277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64EC-3FB5-6041-A384-811CD64198E7}"/>
              </a:ext>
            </a:extLst>
          </p:cNvPr>
          <p:cNvSpPr>
            <a:spLocks noGrp="1"/>
          </p:cNvSpPr>
          <p:nvPr>
            <p:ph type="ctrTitle"/>
          </p:nvPr>
        </p:nvSpPr>
        <p:spPr/>
        <p:txBody>
          <a:bodyPr/>
          <a:lstStyle/>
          <a:p>
            <a:r>
              <a:rPr lang="en-US" dirty="0">
                <a:solidFill>
                  <a:schemeClr val="bg1"/>
                </a:solidFill>
              </a:rPr>
              <a:t>Agent-Based Modelling</a:t>
            </a:r>
          </a:p>
        </p:txBody>
      </p:sp>
      <p:sp>
        <p:nvSpPr>
          <p:cNvPr id="3" name="Subtitle 2">
            <a:extLst>
              <a:ext uri="{FF2B5EF4-FFF2-40B4-BE49-F238E27FC236}">
                <a16:creationId xmlns:a16="http://schemas.microsoft.com/office/drawing/2014/main" id="{25BFD100-6CE3-EA45-8F65-2BBCDC6F1123}"/>
              </a:ext>
            </a:extLst>
          </p:cNvPr>
          <p:cNvSpPr>
            <a:spLocks noGrp="1"/>
          </p:cNvSpPr>
          <p:nvPr>
            <p:ph type="subTitle" idx="1"/>
          </p:nvPr>
        </p:nvSpPr>
        <p:spPr/>
        <p:txBody>
          <a:bodyPr/>
          <a:lstStyle/>
          <a:p>
            <a:r>
              <a:rPr lang="en-US" dirty="0">
                <a:solidFill>
                  <a:schemeClr val="bg1"/>
                </a:solidFill>
              </a:rPr>
              <a:t>Wolf Sheep Predation</a:t>
            </a:r>
          </a:p>
        </p:txBody>
      </p:sp>
    </p:spTree>
    <p:extLst>
      <p:ext uri="{BB962C8B-B14F-4D97-AF65-F5344CB8AC3E}">
        <p14:creationId xmlns:p14="http://schemas.microsoft.com/office/powerpoint/2010/main" val="385210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159A-D3AA-FB4D-B74A-110FA4281A2B}"/>
              </a:ext>
            </a:extLst>
          </p:cNvPr>
          <p:cNvSpPr>
            <a:spLocks noGrp="1"/>
          </p:cNvSpPr>
          <p:nvPr>
            <p:ph type="title"/>
          </p:nvPr>
        </p:nvSpPr>
        <p:spPr/>
        <p:txBody>
          <a:bodyPr/>
          <a:lstStyle/>
          <a:p>
            <a:r>
              <a:rPr lang="en-US" dirty="0">
                <a:solidFill>
                  <a:schemeClr val="bg1"/>
                </a:solidFill>
              </a:rPr>
              <a:t>Thank You</a:t>
            </a:r>
          </a:p>
        </p:txBody>
      </p:sp>
      <p:sp>
        <p:nvSpPr>
          <p:cNvPr id="3" name="Content Placeholder 2">
            <a:extLst>
              <a:ext uri="{FF2B5EF4-FFF2-40B4-BE49-F238E27FC236}">
                <a16:creationId xmlns:a16="http://schemas.microsoft.com/office/drawing/2014/main" id="{A2AE3940-F016-4B47-8E5A-6D58C61499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3300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876D-36D0-4E40-8D36-8CF5D1F29A60}"/>
              </a:ext>
            </a:extLst>
          </p:cNvPr>
          <p:cNvSpPr>
            <a:spLocks noGrp="1"/>
          </p:cNvSpPr>
          <p:nvPr>
            <p:ph type="title"/>
          </p:nvPr>
        </p:nvSpPr>
        <p:spPr/>
        <p:txBody>
          <a:bodyPr/>
          <a:lstStyle/>
          <a:p>
            <a:r>
              <a:rPr lang="en-US" dirty="0">
                <a:solidFill>
                  <a:schemeClr val="bg1"/>
                </a:solidFill>
              </a:rPr>
              <a:t>Outline</a:t>
            </a:r>
          </a:p>
        </p:txBody>
      </p:sp>
      <p:sp>
        <p:nvSpPr>
          <p:cNvPr id="3" name="Content Placeholder 2">
            <a:extLst>
              <a:ext uri="{FF2B5EF4-FFF2-40B4-BE49-F238E27FC236}">
                <a16:creationId xmlns:a16="http://schemas.microsoft.com/office/drawing/2014/main" id="{55EFCF19-4028-DA4B-957D-C6D3D01C4B80}"/>
              </a:ext>
            </a:extLst>
          </p:cNvPr>
          <p:cNvSpPr>
            <a:spLocks noGrp="1"/>
          </p:cNvSpPr>
          <p:nvPr>
            <p:ph idx="1"/>
          </p:nvPr>
        </p:nvSpPr>
        <p:spPr/>
        <p:txBody>
          <a:bodyPr/>
          <a:lstStyle/>
          <a:p>
            <a:r>
              <a:rPr lang="en-US" dirty="0">
                <a:solidFill>
                  <a:schemeClr val="bg1"/>
                </a:solidFill>
              </a:rPr>
              <a:t>What is this model about</a:t>
            </a:r>
          </a:p>
          <a:p>
            <a:r>
              <a:rPr lang="en-US" dirty="0">
                <a:solidFill>
                  <a:schemeClr val="bg1"/>
                </a:solidFill>
              </a:rPr>
              <a:t>How it works</a:t>
            </a:r>
          </a:p>
          <a:p>
            <a:r>
              <a:rPr lang="en-US" dirty="0">
                <a:solidFill>
                  <a:schemeClr val="bg1"/>
                </a:solidFill>
              </a:rPr>
              <a:t>Extending the model</a:t>
            </a:r>
          </a:p>
          <a:p>
            <a:endParaRPr lang="en-US" dirty="0">
              <a:solidFill>
                <a:schemeClr val="bg1"/>
              </a:solidFill>
            </a:endParaRPr>
          </a:p>
        </p:txBody>
      </p:sp>
    </p:spTree>
    <p:extLst>
      <p:ext uri="{BB962C8B-B14F-4D97-AF65-F5344CB8AC3E}">
        <p14:creationId xmlns:p14="http://schemas.microsoft.com/office/powerpoint/2010/main" val="50011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8F61B2-C876-2A4D-BA0A-26C85F1B1106}"/>
              </a:ext>
            </a:extLst>
          </p:cNvPr>
          <p:cNvPicPr>
            <a:picLocks noGrp="1" noChangeAspect="1"/>
          </p:cNvPicPr>
          <p:nvPr>
            <p:ph idx="1"/>
          </p:nvPr>
        </p:nvPicPr>
        <p:blipFill>
          <a:blip r:embed="rId3"/>
          <a:stretch>
            <a:fillRect/>
          </a:stretch>
        </p:blipFill>
        <p:spPr>
          <a:xfrm>
            <a:off x="0" y="0"/>
            <a:ext cx="12192000" cy="6858000"/>
          </a:xfrm>
        </p:spPr>
      </p:pic>
      <p:sp>
        <p:nvSpPr>
          <p:cNvPr id="2" name="Title 1">
            <a:extLst>
              <a:ext uri="{FF2B5EF4-FFF2-40B4-BE49-F238E27FC236}">
                <a16:creationId xmlns:a16="http://schemas.microsoft.com/office/drawing/2014/main" id="{4CEE1D8C-C300-B644-A665-BC67A0768EFB}"/>
              </a:ext>
            </a:extLst>
          </p:cNvPr>
          <p:cNvSpPr>
            <a:spLocks noGrp="1"/>
          </p:cNvSpPr>
          <p:nvPr>
            <p:ph type="title"/>
          </p:nvPr>
        </p:nvSpPr>
        <p:spPr/>
        <p:txBody>
          <a:bodyPr/>
          <a:lstStyle/>
          <a:p>
            <a:r>
              <a:rPr lang="en-US" dirty="0"/>
              <a:t>Imagine there is a prairie…</a:t>
            </a:r>
          </a:p>
        </p:txBody>
      </p:sp>
    </p:spTree>
    <p:extLst>
      <p:ext uri="{BB962C8B-B14F-4D97-AF65-F5344CB8AC3E}">
        <p14:creationId xmlns:p14="http://schemas.microsoft.com/office/powerpoint/2010/main" val="373498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E1BDF1-73F9-A449-AA72-CF72EA6AB754}"/>
              </a:ext>
            </a:extLst>
          </p:cNvPr>
          <p:cNvPicPr>
            <a:picLocks noChangeAspect="1"/>
          </p:cNvPicPr>
          <p:nvPr/>
        </p:nvPicPr>
        <p:blipFill>
          <a:blip r:embed="rId2"/>
          <a:stretch>
            <a:fillRect/>
          </a:stretch>
        </p:blipFill>
        <p:spPr>
          <a:xfrm>
            <a:off x="-96716" y="-844061"/>
            <a:ext cx="12288716" cy="9109230"/>
          </a:xfrm>
          <a:prstGeom prst="rect">
            <a:avLst/>
          </a:prstGeom>
        </p:spPr>
      </p:pic>
      <p:sp>
        <p:nvSpPr>
          <p:cNvPr id="2" name="Title 1">
            <a:extLst>
              <a:ext uri="{FF2B5EF4-FFF2-40B4-BE49-F238E27FC236}">
                <a16:creationId xmlns:a16="http://schemas.microsoft.com/office/drawing/2014/main" id="{A38DAD6E-6D55-AE45-B97A-4260A954F63D}"/>
              </a:ext>
            </a:extLst>
          </p:cNvPr>
          <p:cNvSpPr>
            <a:spLocks noGrp="1"/>
          </p:cNvSpPr>
          <p:nvPr>
            <p:ph type="title"/>
          </p:nvPr>
        </p:nvSpPr>
        <p:spPr/>
        <p:txBody>
          <a:bodyPr/>
          <a:lstStyle/>
          <a:p>
            <a:r>
              <a:rPr lang="en-US" dirty="0">
                <a:solidFill>
                  <a:schemeClr val="bg1"/>
                </a:solidFill>
                <a:latin typeface="Times" pitchFamily="2" charset="0"/>
              </a:rPr>
              <a:t>Variations In The Model</a:t>
            </a:r>
          </a:p>
        </p:txBody>
      </p:sp>
      <p:sp>
        <p:nvSpPr>
          <p:cNvPr id="3" name="Content Placeholder 2">
            <a:extLst>
              <a:ext uri="{FF2B5EF4-FFF2-40B4-BE49-F238E27FC236}">
                <a16:creationId xmlns:a16="http://schemas.microsoft.com/office/drawing/2014/main" id="{D475EDE3-0F81-8842-B32C-98AD971D32E6}"/>
              </a:ext>
            </a:extLst>
          </p:cNvPr>
          <p:cNvSpPr>
            <a:spLocks noGrp="1"/>
          </p:cNvSpPr>
          <p:nvPr>
            <p:ph idx="1"/>
          </p:nvPr>
        </p:nvSpPr>
        <p:spPr/>
        <p:txBody>
          <a:bodyPr>
            <a:normAutofit/>
          </a:bodyPr>
          <a:lstStyle/>
          <a:p>
            <a:pPr fontAlgn="base"/>
            <a:r>
              <a:rPr lang="en-US" dirty="0">
                <a:solidFill>
                  <a:schemeClr val="bg1"/>
                </a:solidFill>
                <a:latin typeface="Times" pitchFamily="2" charset="0"/>
              </a:rPr>
              <a:t>Wolves and sheep wander randomly around the landscape.</a:t>
            </a:r>
          </a:p>
          <a:p>
            <a:pPr fontAlgn="base"/>
            <a:r>
              <a:rPr lang="en-US" dirty="0">
                <a:solidFill>
                  <a:schemeClr val="bg1"/>
                </a:solidFill>
                <a:latin typeface="Times" pitchFamily="2" charset="0"/>
              </a:rPr>
              <a:t>Each step costs the wolves energy, and they must eat sheep in order to replenish their energy - when they run out of energy they die. </a:t>
            </a:r>
          </a:p>
          <a:p>
            <a:pPr fontAlgn="base"/>
            <a:r>
              <a:rPr lang="en-US" dirty="0">
                <a:solidFill>
                  <a:schemeClr val="bg1"/>
                </a:solidFill>
                <a:latin typeface="Times" pitchFamily="2" charset="0"/>
              </a:rPr>
              <a:t>Fixed probability of reproducing at each time step. </a:t>
            </a:r>
          </a:p>
        </p:txBody>
      </p:sp>
    </p:spTree>
    <p:extLst>
      <p:ext uri="{BB962C8B-B14F-4D97-AF65-F5344CB8AC3E}">
        <p14:creationId xmlns:p14="http://schemas.microsoft.com/office/powerpoint/2010/main" val="113835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E1BDF1-73F9-A449-AA72-CF72EA6AB754}"/>
              </a:ext>
            </a:extLst>
          </p:cNvPr>
          <p:cNvPicPr>
            <a:picLocks noChangeAspect="1"/>
          </p:cNvPicPr>
          <p:nvPr/>
        </p:nvPicPr>
        <p:blipFill>
          <a:blip r:embed="rId3"/>
          <a:stretch>
            <a:fillRect/>
          </a:stretch>
        </p:blipFill>
        <p:spPr>
          <a:xfrm>
            <a:off x="-96716" y="-844061"/>
            <a:ext cx="12288716" cy="9109230"/>
          </a:xfrm>
          <a:prstGeom prst="rect">
            <a:avLst/>
          </a:prstGeom>
        </p:spPr>
      </p:pic>
      <p:sp>
        <p:nvSpPr>
          <p:cNvPr id="2" name="Title 1">
            <a:extLst>
              <a:ext uri="{FF2B5EF4-FFF2-40B4-BE49-F238E27FC236}">
                <a16:creationId xmlns:a16="http://schemas.microsoft.com/office/drawing/2014/main" id="{A38DAD6E-6D55-AE45-B97A-4260A954F63D}"/>
              </a:ext>
            </a:extLst>
          </p:cNvPr>
          <p:cNvSpPr>
            <a:spLocks noGrp="1"/>
          </p:cNvSpPr>
          <p:nvPr>
            <p:ph type="title"/>
          </p:nvPr>
        </p:nvSpPr>
        <p:spPr/>
        <p:txBody>
          <a:bodyPr/>
          <a:lstStyle/>
          <a:p>
            <a:r>
              <a:rPr lang="en-US" dirty="0">
                <a:solidFill>
                  <a:schemeClr val="bg1"/>
                </a:solidFill>
                <a:latin typeface="Times" pitchFamily="2" charset="0"/>
              </a:rPr>
              <a:t>Variations In The Model</a:t>
            </a:r>
          </a:p>
        </p:txBody>
      </p:sp>
      <p:sp>
        <p:nvSpPr>
          <p:cNvPr id="3" name="Content Placeholder 2">
            <a:extLst>
              <a:ext uri="{FF2B5EF4-FFF2-40B4-BE49-F238E27FC236}">
                <a16:creationId xmlns:a16="http://schemas.microsoft.com/office/drawing/2014/main" id="{D475EDE3-0F81-8842-B32C-98AD971D32E6}"/>
              </a:ext>
            </a:extLst>
          </p:cNvPr>
          <p:cNvSpPr>
            <a:spLocks noGrp="1"/>
          </p:cNvSpPr>
          <p:nvPr>
            <p:ph idx="1"/>
          </p:nvPr>
        </p:nvSpPr>
        <p:spPr/>
        <p:txBody>
          <a:bodyPr>
            <a:normAutofit/>
          </a:bodyPr>
          <a:lstStyle/>
          <a:p>
            <a:pPr fontAlgn="base"/>
            <a:r>
              <a:rPr lang="en-US" dirty="0">
                <a:solidFill>
                  <a:schemeClr val="bg1"/>
                </a:solidFill>
                <a:latin typeface="Times" pitchFamily="2" charset="0"/>
              </a:rPr>
              <a:t>Sheep must eat grass in order to maintain their energy - when they run out of energy they die.</a:t>
            </a:r>
          </a:p>
          <a:p>
            <a:pPr fontAlgn="base"/>
            <a:endParaRPr lang="en-US" dirty="0">
              <a:solidFill>
                <a:schemeClr val="bg1"/>
              </a:solidFill>
              <a:latin typeface="Times" pitchFamily="2" charset="0"/>
            </a:endParaRPr>
          </a:p>
          <a:p>
            <a:pPr fontAlgn="base"/>
            <a:r>
              <a:rPr lang="en-US" dirty="0">
                <a:solidFill>
                  <a:schemeClr val="bg1"/>
                </a:solidFill>
                <a:latin typeface="Times" pitchFamily="2" charset="0"/>
              </a:rPr>
              <a:t> Once grass is eaten it will only regrow after a fixed amount of time.</a:t>
            </a:r>
          </a:p>
          <a:p>
            <a:endParaRPr lang="en-US" dirty="0">
              <a:solidFill>
                <a:schemeClr val="bg1"/>
              </a:solidFill>
              <a:latin typeface="Times" pitchFamily="2" charset="0"/>
            </a:endParaRPr>
          </a:p>
          <a:p>
            <a:pPr fontAlgn="base"/>
            <a:endParaRPr lang="en-US" dirty="0">
              <a:solidFill>
                <a:schemeClr val="bg1"/>
              </a:solidFill>
              <a:latin typeface="Times" pitchFamily="2" charset="0"/>
            </a:endParaRPr>
          </a:p>
        </p:txBody>
      </p:sp>
    </p:spTree>
    <p:extLst>
      <p:ext uri="{BB962C8B-B14F-4D97-AF65-F5344CB8AC3E}">
        <p14:creationId xmlns:p14="http://schemas.microsoft.com/office/powerpoint/2010/main" val="20659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52A1FC-798E-074D-8356-9764E56E16FB}"/>
              </a:ext>
            </a:extLst>
          </p:cNvPr>
          <p:cNvPicPr>
            <a:picLocks noGrp="1" noChangeAspect="1"/>
          </p:cNvPicPr>
          <p:nvPr>
            <p:ph idx="1"/>
          </p:nvPr>
        </p:nvPicPr>
        <p:blipFill>
          <a:blip r:embed="rId3"/>
          <a:stretch>
            <a:fillRect/>
          </a:stretch>
        </p:blipFill>
        <p:spPr>
          <a:xfrm>
            <a:off x="7174497" y="1155032"/>
            <a:ext cx="1765300" cy="723900"/>
          </a:xfrm>
        </p:spPr>
      </p:pic>
      <p:pic>
        <p:nvPicPr>
          <p:cNvPr id="7" name="Picture 6">
            <a:extLst>
              <a:ext uri="{FF2B5EF4-FFF2-40B4-BE49-F238E27FC236}">
                <a16:creationId xmlns:a16="http://schemas.microsoft.com/office/drawing/2014/main" id="{4BE9F5DD-4BCC-7D43-973D-EB9B01E11593}"/>
              </a:ext>
            </a:extLst>
          </p:cNvPr>
          <p:cNvPicPr>
            <a:picLocks noChangeAspect="1"/>
          </p:cNvPicPr>
          <p:nvPr/>
        </p:nvPicPr>
        <p:blipFill>
          <a:blip r:embed="rId4"/>
          <a:stretch>
            <a:fillRect/>
          </a:stretch>
        </p:blipFill>
        <p:spPr>
          <a:xfrm>
            <a:off x="7174497" y="2918706"/>
            <a:ext cx="1759952" cy="966248"/>
          </a:xfrm>
          <a:prstGeom prst="rect">
            <a:avLst/>
          </a:prstGeom>
        </p:spPr>
      </p:pic>
      <p:pic>
        <p:nvPicPr>
          <p:cNvPr id="9" name="Picture 8">
            <a:extLst>
              <a:ext uri="{FF2B5EF4-FFF2-40B4-BE49-F238E27FC236}">
                <a16:creationId xmlns:a16="http://schemas.microsoft.com/office/drawing/2014/main" id="{185158A2-A18F-A64C-8C1B-BF4C6291CB36}"/>
              </a:ext>
            </a:extLst>
          </p:cNvPr>
          <p:cNvPicPr>
            <a:picLocks noChangeAspect="1"/>
          </p:cNvPicPr>
          <p:nvPr/>
        </p:nvPicPr>
        <p:blipFill>
          <a:blip r:embed="rId5"/>
          <a:stretch>
            <a:fillRect/>
          </a:stretch>
        </p:blipFill>
        <p:spPr>
          <a:xfrm>
            <a:off x="7174497" y="5146093"/>
            <a:ext cx="1765300" cy="1147445"/>
          </a:xfrm>
          <a:prstGeom prst="rect">
            <a:avLst/>
          </a:prstGeom>
        </p:spPr>
      </p:pic>
      <p:sp>
        <p:nvSpPr>
          <p:cNvPr id="10" name="TextBox 9">
            <a:extLst>
              <a:ext uri="{FF2B5EF4-FFF2-40B4-BE49-F238E27FC236}">
                <a16:creationId xmlns:a16="http://schemas.microsoft.com/office/drawing/2014/main" id="{AD65B781-6949-D14E-BC7C-BCF5A6CADB1B}"/>
              </a:ext>
            </a:extLst>
          </p:cNvPr>
          <p:cNvSpPr txBox="1"/>
          <p:nvPr/>
        </p:nvSpPr>
        <p:spPr>
          <a:xfrm>
            <a:off x="2695073" y="1143001"/>
            <a:ext cx="2947737" cy="523220"/>
          </a:xfrm>
          <a:prstGeom prst="rect">
            <a:avLst/>
          </a:prstGeom>
          <a:noFill/>
        </p:spPr>
        <p:txBody>
          <a:bodyPr wrap="square" rtlCol="0">
            <a:spAutoFit/>
          </a:bodyPr>
          <a:lstStyle/>
          <a:p>
            <a:r>
              <a:rPr lang="en-US" sz="2800" dirty="0">
                <a:solidFill>
                  <a:schemeClr val="bg1"/>
                </a:solidFill>
              </a:rPr>
              <a:t>Meadow</a:t>
            </a:r>
          </a:p>
        </p:txBody>
      </p:sp>
      <p:sp>
        <p:nvSpPr>
          <p:cNvPr id="11" name="Rectangle 10">
            <a:extLst>
              <a:ext uri="{FF2B5EF4-FFF2-40B4-BE49-F238E27FC236}">
                <a16:creationId xmlns:a16="http://schemas.microsoft.com/office/drawing/2014/main" id="{C1CA5E8E-BAA9-714A-9308-6092DC65A4E4}"/>
              </a:ext>
            </a:extLst>
          </p:cNvPr>
          <p:cNvSpPr/>
          <p:nvPr/>
        </p:nvSpPr>
        <p:spPr>
          <a:xfrm>
            <a:off x="2695073" y="3140220"/>
            <a:ext cx="1083951" cy="523220"/>
          </a:xfrm>
          <a:prstGeom prst="rect">
            <a:avLst/>
          </a:prstGeom>
        </p:spPr>
        <p:txBody>
          <a:bodyPr wrap="none">
            <a:spAutoFit/>
          </a:bodyPr>
          <a:lstStyle/>
          <a:p>
            <a:r>
              <a:rPr lang="en-US" sz="2800" dirty="0">
                <a:solidFill>
                  <a:schemeClr val="bg1"/>
                </a:solidFill>
              </a:rPr>
              <a:t>Sheep</a:t>
            </a:r>
          </a:p>
        </p:txBody>
      </p:sp>
      <p:sp>
        <p:nvSpPr>
          <p:cNvPr id="12" name="Rectangle 11">
            <a:extLst>
              <a:ext uri="{FF2B5EF4-FFF2-40B4-BE49-F238E27FC236}">
                <a16:creationId xmlns:a16="http://schemas.microsoft.com/office/drawing/2014/main" id="{DFCE920D-E61B-814B-A9A7-ED85DCB5583A}"/>
              </a:ext>
            </a:extLst>
          </p:cNvPr>
          <p:cNvSpPr/>
          <p:nvPr/>
        </p:nvSpPr>
        <p:spPr>
          <a:xfrm>
            <a:off x="2802794" y="5314388"/>
            <a:ext cx="868507" cy="523220"/>
          </a:xfrm>
          <a:prstGeom prst="rect">
            <a:avLst/>
          </a:prstGeom>
        </p:spPr>
        <p:txBody>
          <a:bodyPr wrap="none">
            <a:spAutoFit/>
          </a:bodyPr>
          <a:lstStyle/>
          <a:p>
            <a:r>
              <a:rPr lang="en-US" sz="2800" dirty="0">
                <a:solidFill>
                  <a:schemeClr val="bg1"/>
                </a:solidFill>
              </a:rPr>
              <a:t>Wolf</a:t>
            </a:r>
          </a:p>
        </p:txBody>
      </p:sp>
    </p:spTree>
    <p:extLst>
      <p:ext uri="{BB962C8B-B14F-4D97-AF65-F5344CB8AC3E}">
        <p14:creationId xmlns:p14="http://schemas.microsoft.com/office/powerpoint/2010/main" val="269849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4A8D-40FC-BB41-9F5C-BAE591969346}"/>
              </a:ext>
            </a:extLst>
          </p:cNvPr>
          <p:cNvSpPr>
            <a:spLocks noGrp="1"/>
          </p:cNvSpPr>
          <p:nvPr>
            <p:ph type="title"/>
          </p:nvPr>
        </p:nvSpPr>
        <p:spPr/>
        <p:txBody>
          <a:bodyPr/>
          <a:lstStyle/>
          <a:p>
            <a:r>
              <a:rPr lang="en-US" dirty="0">
                <a:solidFill>
                  <a:schemeClr val="bg1"/>
                </a:solidFill>
              </a:rPr>
              <a:t>User Interface: changeable variables</a:t>
            </a:r>
          </a:p>
        </p:txBody>
      </p:sp>
      <p:pic>
        <p:nvPicPr>
          <p:cNvPr id="5" name="内容占位符 4" descr="图片包含 屏幕截图&#10;&#10;自动生成的说明">
            <a:extLst>
              <a:ext uri="{FF2B5EF4-FFF2-40B4-BE49-F238E27FC236}">
                <a16:creationId xmlns:a16="http://schemas.microsoft.com/office/drawing/2014/main" id="{245BD54A-1B30-4E2E-92C3-6DDC341A07DF}"/>
              </a:ext>
            </a:extLst>
          </p:cNvPr>
          <p:cNvPicPr>
            <a:picLocks noGrp="1" noChangeAspect="1"/>
          </p:cNvPicPr>
          <p:nvPr>
            <p:ph idx="1"/>
          </p:nvPr>
        </p:nvPicPr>
        <p:blipFill>
          <a:blip r:embed="rId2"/>
          <a:stretch>
            <a:fillRect/>
          </a:stretch>
        </p:blipFill>
        <p:spPr>
          <a:xfrm>
            <a:off x="5006167" y="1690688"/>
            <a:ext cx="6637366" cy="4351338"/>
          </a:xfrm>
        </p:spPr>
      </p:pic>
      <p:sp>
        <p:nvSpPr>
          <p:cNvPr id="6" name="文本框 5">
            <a:extLst>
              <a:ext uri="{FF2B5EF4-FFF2-40B4-BE49-F238E27FC236}">
                <a16:creationId xmlns:a16="http://schemas.microsoft.com/office/drawing/2014/main" id="{717FF9AA-D5A2-4529-9F5F-B60042BFD228}"/>
              </a:ext>
            </a:extLst>
          </p:cNvPr>
          <p:cNvSpPr txBox="1"/>
          <p:nvPr/>
        </p:nvSpPr>
        <p:spPr>
          <a:xfrm>
            <a:off x="838200" y="1962150"/>
            <a:ext cx="3400425" cy="1754326"/>
          </a:xfrm>
          <a:prstGeom prst="rect">
            <a:avLst/>
          </a:prstGeom>
          <a:noFill/>
        </p:spPr>
        <p:txBody>
          <a:bodyPr wrap="square" rtlCol="0">
            <a:spAutoFit/>
          </a:bodyPr>
          <a:lstStyle/>
          <a:p>
            <a:r>
              <a:rPr lang="en-US" altLang="zh-CN" dirty="0">
                <a:solidFill>
                  <a:schemeClr val="bg1"/>
                </a:solidFill>
              </a:rPr>
              <a:t>Number of sheep</a:t>
            </a:r>
          </a:p>
          <a:p>
            <a:r>
              <a:rPr lang="en-US" altLang="zh-CN" dirty="0">
                <a:solidFill>
                  <a:schemeClr val="bg1"/>
                </a:solidFill>
              </a:rPr>
              <a:t>Number of wolves</a:t>
            </a:r>
          </a:p>
          <a:p>
            <a:r>
              <a:rPr lang="en-US" altLang="zh-CN" dirty="0">
                <a:solidFill>
                  <a:schemeClr val="bg1"/>
                </a:solidFill>
              </a:rPr>
              <a:t>Movement cost</a:t>
            </a:r>
          </a:p>
          <a:p>
            <a:r>
              <a:rPr lang="en-US" altLang="zh-CN" dirty="0">
                <a:solidFill>
                  <a:schemeClr val="bg1"/>
                </a:solidFill>
              </a:rPr>
              <a:t>Grass regrowth rate</a:t>
            </a:r>
          </a:p>
          <a:p>
            <a:r>
              <a:rPr lang="en-US" altLang="zh-CN" dirty="0">
                <a:solidFill>
                  <a:schemeClr val="bg1"/>
                </a:solidFill>
              </a:rPr>
              <a:t>Energy gain from grass</a:t>
            </a:r>
          </a:p>
          <a:p>
            <a:r>
              <a:rPr lang="en-US" altLang="zh-CN" dirty="0">
                <a:solidFill>
                  <a:schemeClr val="bg1"/>
                </a:solidFill>
              </a:rPr>
              <a:t>Energy gain from sheep</a:t>
            </a:r>
            <a:endParaRPr lang="zh-CN" altLang="en-US" dirty="0">
              <a:solidFill>
                <a:schemeClr val="bg1"/>
              </a:solidFill>
            </a:endParaRPr>
          </a:p>
        </p:txBody>
      </p:sp>
    </p:spTree>
    <p:extLst>
      <p:ext uri="{BB962C8B-B14F-4D97-AF65-F5344CB8AC3E}">
        <p14:creationId xmlns:p14="http://schemas.microsoft.com/office/powerpoint/2010/main" val="3203687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4EC06-997B-4336-B49D-C6196561B05F}"/>
              </a:ext>
            </a:extLst>
          </p:cNvPr>
          <p:cNvSpPr>
            <a:spLocks noGrp="1"/>
          </p:cNvSpPr>
          <p:nvPr>
            <p:ph type="title"/>
          </p:nvPr>
        </p:nvSpPr>
        <p:spPr/>
        <p:txBody>
          <a:bodyPr/>
          <a:lstStyle/>
          <a:p>
            <a:r>
              <a:rPr lang="en-US" altLang="zh-CN" dirty="0">
                <a:solidFill>
                  <a:schemeClr val="bg1"/>
                </a:solidFill>
              </a:rPr>
              <a:t>Unchangeable variables</a:t>
            </a:r>
            <a:endParaRPr lang="zh-CN" altLang="en-US" dirty="0">
              <a:solidFill>
                <a:schemeClr val="bg1"/>
              </a:solidFill>
            </a:endParaRPr>
          </a:p>
        </p:txBody>
      </p:sp>
      <p:sp>
        <p:nvSpPr>
          <p:cNvPr id="3" name="内容占位符 2">
            <a:extLst>
              <a:ext uri="{FF2B5EF4-FFF2-40B4-BE49-F238E27FC236}">
                <a16:creationId xmlns:a16="http://schemas.microsoft.com/office/drawing/2014/main" id="{D3510657-87BF-4203-A6A0-2E8C3E946C7B}"/>
              </a:ext>
            </a:extLst>
          </p:cNvPr>
          <p:cNvSpPr>
            <a:spLocks noGrp="1"/>
          </p:cNvSpPr>
          <p:nvPr>
            <p:ph idx="1"/>
          </p:nvPr>
        </p:nvSpPr>
        <p:spPr/>
        <p:txBody>
          <a:bodyPr/>
          <a:lstStyle/>
          <a:p>
            <a:pPr marL="0" indent="0">
              <a:buNone/>
            </a:pPr>
            <a:r>
              <a:rPr lang="en-US" altLang="zh-CN" dirty="0">
                <a:solidFill>
                  <a:schemeClr val="bg1"/>
                </a:solidFill>
              </a:rPr>
              <a:t>Moving speed of sheep</a:t>
            </a:r>
            <a:r>
              <a:rPr lang="zh-CN" altLang="en-US" dirty="0">
                <a:solidFill>
                  <a:schemeClr val="bg1"/>
                </a:solidFill>
              </a:rPr>
              <a:t> </a:t>
            </a:r>
            <a:r>
              <a:rPr lang="en-US" altLang="zh-CN" dirty="0">
                <a:solidFill>
                  <a:schemeClr val="bg1"/>
                </a:solidFill>
              </a:rPr>
              <a:t>and wolves</a:t>
            </a:r>
          </a:p>
          <a:p>
            <a:pPr marL="0" indent="0">
              <a:buNone/>
            </a:pPr>
            <a:r>
              <a:rPr lang="en-US" altLang="zh-CN" dirty="0">
                <a:solidFill>
                  <a:schemeClr val="bg1"/>
                </a:solidFill>
              </a:rPr>
              <a:t>Rate of reproduction</a:t>
            </a:r>
          </a:p>
          <a:p>
            <a:pPr marL="0" indent="0">
              <a:buNone/>
            </a:pPr>
            <a:r>
              <a:rPr lang="en-US" altLang="zh-CN" dirty="0">
                <a:solidFill>
                  <a:schemeClr val="bg1"/>
                </a:solidFill>
              </a:rPr>
              <a:t>Energy cost of reproduction</a:t>
            </a:r>
          </a:p>
          <a:p>
            <a:pPr marL="0" indent="0">
              <a:buNone/>
            </a:pPr>
            <a:endParaRPr lang="zh-CN" altLang="en-US" dirty="0">
              <a:solidFill>
                <a:schemeClr val="bg1"/>
              </a:solidFill>
            </a:endParaRPr>
          </a:p>
        </p:txBody>
      </p:sp>
    </p:spTree>
    <p:extLst>
      <p:ext uri="{BB962C8B-B14F-4D97-AF65-F5344CB8AC3E}">
        <p14:creationId xmlns:p14="http://schemas.microsoft.com/office/powerpoint/2010/main" val="200410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CE76-D436-A44B-9CA8-F5D8716EA9A6}"/>
              </a:ext>
            </a:extLst>
          </p:cNvPr>
          <p:cNvSpPr>
            <a:spLocks noGrp="1"/>
          </p:cNvSpPr>
          <p:nvPr>
            <p:ph type="title"/>
          </p:nvPr>
        </p:nvSpPr>
        <p:spPr/>
        <p:txBody>
          <a:bodyPr/>
          <a:lstStyle/>
          <a:p>
            <a:r>
              <a:rPr lang="en-US" dirty="0">
                <a:solidFill>
                  <a:schemeClr val="bg1"/>
                </a:solidFill>
              </a:rPr>
              <a:t>Extending the model</a:t>
            </a:r>
          </a:p>
        </p:txBody>
      </p:sp>
      <p:sp>
        <p:nvSpPr>
          <p:cNvPr id="3" name="Content Placeholder 2">
            <a:extLst>
              <a:ext uri="{FF2B5EF4-FFF2-40B4-BE49-F238E27FC236}">
                <a16:creationId xmlns:a16="http://schemas.microsoft.com/office/drawing/2014/main" id="{4CE40806-E23D-0943-9571-462FF1754A9A}"/>
              </a:ext>
            </a:extLst>
          </p:cNvPr>
          <p:cNvSpPr>
            <a:spLocks noGrp="1"/>
          </p:cNvSpPr>
          <p:nvPr>
            <p:ph idx="1"/>
          </p:nvPr>
        </p:nvSpPr>
        <p:spPr/>
        <p:txBody>
          <a:bodyPr/>
          <a:lstStyle/>
          <a:p>
            <a:r>
              <a:rPr lang="en-US" dirty="0">
                <a:solidFill>
                  <a:schemeClr val="bg1"/>
                </a:solidFill>
              </a:rPr>
              <a:t>Rabbits Grass Weeds</a:t>
            </a: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83C7DF81-5D7A-5040-9707-8FF80696CE6A}"/>
              </a:ext>
            </a:extLst>
          </p:cNvPr>
          <p:cNvPicPr>
            <a:picLocks noChangeAspect="1"/>
          </p:cNvPicPr>
          <p:nvPr/>
        </p:nvPicPr>
        <p:blipFill>
          <a:blip r:embed="rId3"/>
          <a:stretch>
            <a:fillRect/>
          </a:stretch>
        </p:blipFill>
        <p:spPr>
          <a:xfrm>
            <a:off x="5449732" y="1540041"/>
            <a:ext cx="5641475" cy="4936291"/>
          </a:xfrm>
          <a:prstGeom prst="rect">
            <a:avLst/>
          </a:prstGeom>
        </p:spPr>
      </p:pic>
    </p:spTree>
    <p:extLst>
      <p:ext uri="{BB962C8B-B14F-4D97-AF65-F5344CB8AC3E}">
        <p14:creationId xmlns:p14="http://schemas.microsoft.com/office/powerpoint/2010/main" val="125843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3106</TotalTime>
  <Words>365</Words>
  <Application>Microsoft Macintosh PowerPoint</Application>
  <PresentationFormat>Widescreen</PresentationFormat>
  <Paragraphs>42</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等线</vt:lpstr>
      <vt:lpstr>等线 Light</vt:lpstr>
      <vt:lpstr>Arial</vt:lpstr>
      <vt:lpstr>Calibri</vt:lpstr>
      <vt:lpstr>Calibri Light</vt:lpstr>
      <vt:lpstr>Times</vt:lpstr>
      <vt:lpstr>Office Theme</vt:lpstr>
      <vt:lpstr>Agent-Based Modelling</vt:lpstr>
      <vt:lpstr>Outline</vt:lpstr>
      <vt:lpstr>Imagine there is a prairie…</vt:lpstr>
      <vt:lpstr>Variations In The Model</vt:lpstr>
      <vt:lpstr>Variations In The Model</vt:lpstr>
      <vt:lpstr>PowerPoint Presentation</vt:lpstr>
      <vt:lpstr>User Interface: changeable variables</vt:lpstr>
      <vt:lpstr>Unchangeable variables</vt:lpstr>
      <vt:lpstr>Extending the model</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Agent-Based Modelling</dc:title>
  <dc:creator>Xiong Dawei</dc:creator>
  <cp:lastModifiedBy>Xiong Dawei</cp:lastModifiedBy>
  <cp:revision>9</cp:revision>
  <dcterms:created xsi:type="dcterms:W3CDTF">2018-12-10T14:28:56Z</dcterms:created>
  <dcterms:modified xsi:type="dcterms:W3CDTF">2018-12-13T02:32:15Z</dcterms:modified>
</cp:coreProperties>
</file>