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63" r:id="rId4"/>
    <p:sldId id="303" r:id="rId5"/>
    <p:sldId id="304" r:id="rId6"/>
    <p:sldId id="355" r:id="rId7"/>
    <p:sldId id="308" r:id="rId8"/>
    <p:sldId id="321" r:id="rId9"/>
    <p:sldId id="309" r:id="rId10"/>
    <p:sldId id="339" r:id="rId11"/>
    <p:sldId id="340" r:id="rId12"/>
    <p:sldId id="259" r:id="rId13"/>
    <p:sldId id="300" r:id="rId14"/>
    <p:sldId id="386" r:id="rId15"/>
    <p:sldId id="301" r:id="rId16"/>
    <p:sldId id="302" r:id="rId17"/>
    <p:sldId id="322" r:id="rId18"/>
    <p:sldId id="323" r:id="rId19"/>
    <p:sldId id="353" r:id="rId20"/>
    <p:sldId id="324" r:id="rId21"/>
    <p:sldId id="354" r:id="rId22"/>
    <p:sldId id="338" r:id="rId23"/>
    <p:sldId id="258" r:id="rId24"/>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37"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2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93"/>
    <p:restoredTop sz="94082"/>
  </p:normalViewPr>
  <p:slideViewPr>
    <p:cSldViewPr snapToGrid="0">
      <p:cViewPr varScale="1">
        <p:scale>
          <a:sx n="118" d="100"/>
          <a:sy n="118" d="100"/>
        </p:scale>
        <p:origin x="24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3.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B4E1A-CCED-4E91-93A3-C56166F8D0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55E8B-81CE-4578-B28E-D1FB1D32AB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en-US" altLang="zh-CN" sz="1800" dirty="0">
              <a:latin typeface="Adobe Heiti Std R" panose="020B0400000000000000" pitchFamily="34" charset="-128"/>
              <a:ea typeface="Adobe Heiti Std R" panose="020B0400000000000000" pitchFamily="34" charset="-128"/>
            </a:endParaRPr>
          </a:p>
          <a:p>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p:nvSpPr>
        <p:spPr>
          <a:xfrm>
            <a:off x="812797" y="1402663"/>
            <a:ext cx="10521244" cy="1058334"/>
          </a:xfrm>
          <a:prstGeom prst="roundRect">
            <a:avLst/>
          </a:prstGeom>
          <a:solidFill>
            <a:srgbClr val="AF251B"/>
          </a:solidFill>
          <a:ln>
            <a:solidFill>
              <a:srgbClr val="C00000"/>
            </a:solidFill>
          </a:ln>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bg1"/>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48491"/>
            <a:ext cx="105156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Arial" panose="020B0604020202020204" pitchFamily="34" charset="0"/>
              <a:buChar char="•"/>
              <a:defRPr/>
            </a:lvl1pPr>
          </a:lstStyle>
          <a:p>
            <a:pPr lvl="0"/>
            <a:r>
              <a:rPr kumimoji="1" lang="zh-CN" altLang="en-US"/>
              <a:t>编辑母版文本样式</a:t>
            </a:r>
            <a:endParaRPr kumimoji="1" lang="zh-CN" altLang="en-US"/>
          </a:p>
        </p:txBody>
      </p:sp>
      <p:pic>
        <p:nvPicPr>
          <p:cNvPr id="1025"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59886" y="48491"/>
            <a:ext cx="883105" cy="893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3048000" y="3282434"/>
            <a:ext cx="6096000" cy="369332"/>
          </a:xfrm>
          <a:prstGeom prst="rect">
            <a:avLst/>
          </a:prstGeom>
          <a:noFill/>
        </p:spPr>
        <p:txBody>
          <a:bodyPr wrap="square">
            <a:spAutoFit/>
          </a:bodyPr>
          <a:lstStyle/>
          <a:p>
            <a:pPr algn="l"/>
            <a:endParaRPr lang="en-US" b="0" i="0" u="none" strike="noStrike">
              <a:solidFill>
                <a:srgbClr val="000000"/>
              </a:solidFill>
              <a:effectLst/>
            </a:endParaRPr>
          </a:p>
        </p:txBody>
      </p:sp>
      <p:sp>
        <p:nvSpPr>
          <p:cNvPr id="8" name="TextBox 7"/>
          <p:cNvSpPr txBox="1"/>
          <p:nvPr userDrawn="1"/>
        </p:nvSpPr>
        <p:spPr>
          <a:xfrm>
            <a:off x="3048000" y="3282434"/>
            <a:ext cx="6096000" cy="369332"/>
          </a:xfrm>
          <a:prstGeom prst="rect">
            <a:avLst/>
          </a:prstGeom>
          <a:noFill/>
        </p:spPr>
        <p:txBody>
          <a:bodyPr wrap="square">
            <a:spAutoFit/>
          </a:bodyPr>
          <a:lstStyle/>
          <a:p>
            <a:pPr algn="l"/>
            <a:endParaRPr lang="en-US" b="0" i="0" u="none" strike="noStrike">
              <a:solidFill>
                <a:srgbClr val="000000"/>
              </a:solidFill>
              <a:effectLst/>
            </a:endParaRPr>
          </a:p>
        </p:txBody>
      </p:sp>
      <p:sp>
        <p:nvSpPr>
          <p:cNvPr id="10" name="TextBox 9"/>
          <p:cNvSpPr txBox="1"/>
          <p:nvPr userDrawn="1"/>
        </p:nvSpPr>
        <p:spPr>
          <a:xfrm>
            <a:off x="3048000" y="3282434"/>
            <a:ext cx="6096000" cy="369332"/>
          </a:xfrm>
          <a:prstGeom prst="rect">
            <a:avLst/>
          </a:prstGeom>
          <a:noFill/>
        </p:spPr>
        <p:txBody>
          <a:bodyPr wrap="square">
            <a:spAutoFit/>
          </a:bodyPr>
          <a:lstStyle/>
          <a:p>
            <a:pPr algn="l"/>
            <a:endParaRPr lang="en-US" b="0" i="0" u="none" strike="noStrike">
              <a:solidFill>
                <a:srgbClr val="000000"/>
              </a:solidFill>
              <a:effectLst/>
            </a:endParaRPr>
          </a:p>
        </p:txBody>
      </p:sp>
      <p:cxnSp>
        <p:nvCxnSpPr>
          <p:cNvPr id="12" name="Straight Connector 11"/>
          <p:cNvCxnSpPr/>
          <p:nvPr userDrawn="1"/>
        </p:nvCxnSpPr>
        <p:spPr>
          <a:xfrm>
            <a:off x="0" y="1034142"/>
            <a:ext cx="12192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3" name="文本框 2"/>
          <p:cNvSpPr txBox="1"/>
          <p:nvPr userDrawn="1"/>
        </p:nvSpPr>
        <p:spPr>
          <a:xfrm>
            <a:off x="6066155" y="6715125"/>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5" name="文本框 4"/>
          <p:cNvSpPr txBox="1"/>
          <p:nvPr userDrawn="1"/>
        </p:nvSpPr>
        <p:spPr>
          <a:xfrm>
            <a:off x="5846445" y="6757035"/>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7" name="文本框 6"/>
          <p:cNvSpPr txBox="1"/>
          <p:nvPr userDrawn="1"/>
        </p:nvSpPr>
        <p:spPr>
          <a:xfrm>
            <a:off x="5665470" y="6644640"/>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9" name="文本框 8"/>
          <p:cNvSpPr txBox="1"/>
          <p:nvPr userDrawn="1"/>
        </p:nvSpPr>
        <p:spPr>
          <a:xfrm>
            <a:off x="2301875" y="6692265"/>
            <a:ext cx="4064000" cy="914400"/>
          </a:xfrm>
          <a:prstGeom prst="rect">
            <a:avLst/>
          </a:prstGeom>
        </p:spPr>
        <p:txBody>
          <a:bodyPr vert="horz" wrap="square" lIns="91440" tIns="45720" rIns="91440" bIns="45720" rtlCol="0" anchor="ctr">
            <a:normAutofit/>
          </a:bodyPr>
          <a:p>
            <a:pPr algn="l"/>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endParaRPr kumimoji="1" lang="zh-CN" altLang="en-US" dirty="0"/>
          </a:p>
        </p:txBody>
      </p:sp>
      <p:sp>
        <p:nvSpPr>
          <p:cNvPr id="12" name="矩形 11"/>
          <p:cNvSpPr/>
          <p:nvPr/>
        </p:nvSpPr>
        <p:spPr>
          <a:xfrm>
            <a:off x="0" y="6637866"/>
            <a:ext cx="4080000" cy="220134"/>
          </a:xfrm>
          <a:prstGeom prst="rect">
            <a:avLst/>
          </a:prstGeom>
          <a:solidFill>
            <a:srgbClr val="7B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Soochow University</a:t>
            </a:r>
            <a:endParaRPr kumimoji="1" lang="zh-CN" altLang="en-US" sz="1200" dirty="0">
              <a:solidFill>
                <a:schemeClr val="bg1"/>
              </a:solidFill>
            </a:endParaRPr>
          </a:p>
        </p:txBody>
      </p:sp>
      <p:sp>
        <p:nvSpPr>
          <p:cNvPr id="13" name="矩形 12"/>
          <p:cNvSpPr/>
          <p:nvPr/>
        </p:nvSpPr>
        <p:spPr>
          <a:xfrm>
            <a:off x="4031935" y="6637868"/>
            <a:ext cx="4080000" cy="220133"/>
          </a:xfrm>
          <a:prstGeom prst="rect">
            <a:avLst/>
          </a:prstGeom>
          <a:solidFill>
            <a:srgbClr val="AF2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QA</a:t>
            </a:r>
            <a:endParaRPr kumimoji="1" lang="en-US" altLang="zh-CN" sz="1200" dirty="0">
              <a:solidFill>
                <a:schemeClr val="bg1"/>
              </a:solidFill>
            </a:endParaRPr>
          </a:p>
        </p:txBody>
      </p:sp>
      <p:sp>
        <p:nvSpPr>
          <p:cNvPr id="14" name="矩形 13"/>
          <p:cNvSpPr/>
          <p:nvPr/>
        </p:nvSpPr>
        <p:spPr>
          <a:xfrm>
            <a:off x="8112000" y="6637866"/>
            <a:ext cx="4080000" cy="220134"/>
          </a:xfrm>
          <a:prstGeom prst="rect">
            <a:avLst/>
          </a:prstGeom>
          <a:solidFill>
            <a:srgbClr val="584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5" name="日期占位符 3"/>
          <p:cNvSpPr txBox="1"/>
          <p:nvPr/>
        </p:nvSpPr>
        <p:spPr>
          <a:xfrm>
            <a:off x="9770773" y="6637866"/>
            <a:ext cx="1362187" cy="22013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solidFill>
                  <a:schemeClr val="bg1"/>
                </a:solidFill>
                <a:latin typeface="Hiragino Sans GB W3" panose="020B0300000000000000" pitchFamily="34" charset="-128"/>
                <a:ea typeface="Hiragino Sans GB W3" panose="020B0300000000000000" pitchFamily="34" charset="-128"/>
              </a:rPr>
              <a:t>2023/12</a:t>
            </a:r>
            <a:endParaRPr lang="en-US" sz="1000" dirty="0">
              <a:solidFill>
                <a:schemeClr val="bg1"/>
              </a:solidFill>
              <a:latin typeface="Hiragino Sans GB W3" panose="020B0300000000000000" pitchFamily="34" charset="-128"/>
              <a:ea typeface="Hiragino Sans GB W3" panose="020B0300000000000000" pitchFamily="34" charset="-128"/>
            </a:endParaRPr>
          </a:p>
        </p:txBody>
      </p:sp>
      <p:sp>
        <p:nvSpPr>
          <p:cNvPr id="16" name="日期占位符 3"/>
          <p:cNvSpPr txBox="1"/>
          <p:nvPr/>
        </p:nvSpPr>
        <p:spPr>
          <a:xfrm>
            <a:off x="11353800" y="6637866"/>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Hiragino Sans GB W3" panose="020B0300000000000000" pitchFamily="34" charset="-128"/>
                <a:ea typeface="Hiragino Sans GB W3" panose="020B0300000000000000" pitchFamily="34" charset="-128"/>
              </a:rPr>
            </a:fld>
            <a:endParaRPr lang="en-US" sz="1000" dirty="0">
              <a:solidFill>
                <a:schemeClr val="bg1"/>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3050" indent="-273050" algn="l" defTabSz="685800" rtl="0" eaLnBrk="1" latinLnBrk="0" hangingPunct="1">
        <a:lnSpc>
          <a:spcPct val="90000"/>
        </a:lnSpc>
        <a:spcBef>
          <a:spcPts val="750"/>
        </a:spcBef>
        <a:buClr>
          <a:srgbClr val="584950"/>
        </a:buClr>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8.xml"/><Relationship Id="rId2" Type="http://schemas.openxmlformats.org/officeDocument/2006/relationships/image" Target="../media/image9.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0.xml"/><Relationship Id="rId2" Type="http://schemas.openxmlformats.org/officeDocument/2006/relationships/image" Target="../media/image11.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01470" y="4158751"/>
            <a:ext cx="9144000" cy="2169920"/>
          </a:xfrm>
        </p:spPr>
        <p:txBody>
          <a:bodyPr>
            <a:noAutofit/>
          </a:bodyPr>
          <a:lstStyle/>
          <a:p>
            <a:pPr>
              <a:lnSpc>
                <a:spcPct val="120000"/>
              </a:lnSpc>
              <a:spcBef>
                <a:spcPts val="0"/>
              </a:spcBef>
            </a:pPr>
            <a:r>
              <a:rPr lang="zh-CN" altLang="en-US" dirty="0"/>
              <a:t>熊浩</a:t>
            </a:r>
            <a:endParaRPr lang="en-US" altLang="zh-CN" dirty="0"/>
          </a:p>
          <a:p>
            <a:pPr>
              <a:lnSpc>
                <a:spcPct val="120000"/>
              </a:lnSpc>
              <a:spcBef>
                <a:spcPts val="0"/>
              </a:spcBef>
            </a:pPr>
            <a:r>
              <a:rPr lang="en-US" altLang="zh-CN" dirty="0"/>
              <a:t>20235227086</a:t>
            </a:r>
            <a:endParaRPr lang="en-US" altLang="zh-CN" dirty="0"/>
          </a:p>
          <a:p>
            <a:pPr>
              <a:lnSpc>
                <a:spcPct val="120000"/>
              </a:lnSpc>
              <a:spcBef>
                <a:spcPts val="0"/>
              </a:spcBef>
            </a:pPr>
            <a:endParaRPr lang="de-DE" altLang="zh-CN" dirty="0"/>
          </a:p>
        </p:txBody>
      </p:sp>
      <p:sp>
        <p:nvSpPr>
          <p:cNvPr id="2" name="标题 1"/>
          <p:cNvSpPr>
            <a:spLocks noGrp="1"/>
          </p:cNvSpPr>
          <p:nvPr>
            <p:ph type="ctrTitle"/>
          </p:nvPr>
        </p:nvSpPr>
        <p:spPr/>
        <p:txBody>
          <a:bodyPr>
            <a:normAutofit/>
          </a:bodyPr>
          <a:lstStyle/>
          <a:p>
            <a:r>
              <a:rPr lang="en-US" altLang="zh-CN" dirty="0"/>
              <a:t>Answer the unanswerable question correctly</a:t>
            </a:r>
            <a:endParaRPr lang="en-US" altLang="zh-CN"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0523" y="2810301"/>
            <a:ext cx="1170953" cy="1186962"/>
          </a:xfrm>
          <a:prstGeom prst="rect">
            <a:avLst/>
          </a:prstGeom>
        </p:spPr>
      </p:pic>
      <p:sp>
        <p:nvSpPr>
          <p:cNvPr id="9" name="文本框 8"/>
          <p:cNvSpPr txBox="1"/>
          <p:nvPr/>
        </p:nvSpPr>
        <p:spPr>
          <a:xfrm>
            <a:off x="6269990" y="6737985"/>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12" name="文本框 11"/>
          <p:cNvSpPr txBox="1"/>
          <p:nvPr/>
        </p:nvSpPr>
        <p:spPr>
          <a:xfrm>
            <a:off x="8750935" y="3536950"/>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13" name="文本框 12"/>
          <p:cNvSpPr txBox="1"/>
          <p:nvPr/>
        </p:nvSpPr>
        <p:spPr>
          <a:xfrm>
            <a:off x="9409430" y="4534535"/>
            <a:ext cx="4064000" cy="914400"/>
          </a:xfrm>
          <a:prstGeom prst="rect">
            <a:avLst/>
          </a:prstGeom>
        </p:spPr>
        <p:txBody>
          <a:bodyPr vert="horz" wrap="square" lIns="91440" tIns="45720" rIns="91440" bIns="45720" rtlCol="0" anchor="ctr">
            <a:normAutofit/>
          </a:bodyPr>
          <a:p>
            <a:pPr algn="l"/>
            <a:endParaRPr kumimoji="1" lang="zh-CN" altLang="en-US" dirty="0"/>
          </a:p>
        </p:txBody>
      </p:sp>
      <p:sp>
        <p:nvSpPr>
          <p:cNvPr id="14" name="文本框 13"/>
          <p:cNvSpPr txBox="1"/>
          <p:nvPr/>
        </p:nvSpPr>
        <p:spPr>
          <a:xfrm>
            <a:off x="10333990" y="4791075"/>
            <a:ext cx="4036060" cy="904875"/>
          </a:xfrm>
          <a:prstGeom prst="rect">
            <a:avLst/>
          </a:prstGeom>
        </p:spPr>
        <p:txBody>
          <a:bodyPr vert="horz" wrap="square" lIns="91440" tIns="45720" rIns="91440" bIns="45720" rtlCol="0" anchor="ctr">
            <a:normAutofit/>
          </a:bodyPr>
          <a:p>
            <a:pPr algn="l"/>
            <a:endParaRPr kumimoji="1" lang="zh-CN" altLang="en-US" dirty="0"/>
          </a:p>
        </p:txBody>
      </p:sp>
      <p:sp>
        <p:nvSpPr>
          <p:cNvPr id="15" name="文本框 14"/>
          <p:cNvSpPr txBox="1"/>
          <p:nvPr/>
        </p:nvSpPr>
        <p:spPr>
          <a:xfrm>
            <a:off x="5930265" y="6754495"/>
            <a:ext cx="4064000" cy="914400"/>
          </a:xfrm>
          <a:prstGeom prst="rect">
            <a:avLst/>
          </a:prstGeom>
        </p:spPr>
        <p:txBody>
          <a:bodyPr vert="horz" wrap="square" lIns="91440" tIns="45720" rIns="91440" bIns="45720" rtlCol="0" anchor="ctr">
            <a:normAutofit/>
          </a:bodyPr>
          <a:p>
            <a:pPr algn="l"/>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11" name="内容占位符 10"/>
          <p:cNvPicPr>
            <a:picLocks noChangeAspect="1"/>
          </p:cNvPicPr>
          <p:nvPr>
            <p:ph idx="1"/>
            <p:custDataLst>
              <p:tags r:id="rId1"/>
            </p:custDataLst>
          </p:nvPr>
        </p:nvPicPr>
        <p:blipFill>
          <a:blip r:embed="rId2"/>
          <a:stretch>
            <a:fillRect/>
          </a:stretch>
        </p:blipFill>
        <p:spPr>
          <a:xfrm>
            <a:off x="2225040" y="1205230"/>
            <a:ext cx="7740650" cy="4972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7625" y="1623695"/>
            <a:ext cx="12096750" cy="3609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606550" y="1062355"/>
            <a:ext cx="8979535" cy="5518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1061720" y="1524635"/>
            <a:ext cx="10068560" cy="46443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838200" y="1352550"/>
            <a:ext cx="10515600" cy="4676775"/>
          </a:xfrm>
          <a:prstGeom prst="rect">
            <a:avLst/>
          </a:prstGeom>
        </p:spPr>
      </p:pic>
      <p:sp>
        <p:nvSpPr>
          <p:cNvPr id="3" name="文本框 2"/>
          <p:cNvSpPr txBox="1"/>
          <p:nvPr/>
        </p:nvSpPr>
        <p:spPr>
          <a:xfrm>
            <a:off x="1356360" y="260985"/>
            <a:ext cx="1385570" cy="697865"/>
          </a:xfrm>
          <a:prstGeom prst="rect">
            <a:avLst/>
          </a:prstGeom>
        </p:spPr>
        <p:txBody>
          <a:bodyPr vert="horz" lIns="91440" tIns="45720" rIns="91440" bIns="45720" rtlCol="0" anchor="ctr">
            <a:normAutofit fontScale="50000"/>
          </a:bodyPr>
          <a:p>
            <a:pPr algn="l"/>
            <a:r>
              <a:rPr kumimoji="1" lang="en-US" altLang="zh-CN" dirty="0"/>
              <a:t>GPT4</a:t>
            </a:r>
            <a:r>
              <a:rPr kumimoji="1" lang="zh-CN" altLang="en-US" dirty="0"/>
              <a:t>也有</a:t>
            </a:r>
            <a:r>
              <a:rPr kumimoji="1" lang="en-US" altLang="zh-CN" dirty="0"/>
              <a:t>35</a:t>
            </a:r>
            <a:r>
              <a:rPr kumimoji="1" lang="zh-CN" altLang="en-US" dirty="0"/>
              <a:t>的问题没有拒绝。</a:t>
            </a:r>
            <a:r>
              <a:rPr kumimoji="1" lang="en-US" altLang="zh-CN" dirty="0"/>
              <a:t>SFT</a:t>
            </a:r>
            <a:r>
              <a:rPr kumimoji="1" lang="zh-CN" altLang="en-US" dirty="0"/>
              <a:t>能在不影响正确率的情况下，提高拒绝率。</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10" name="内容占位符 9"/>
          <p:cNvPicPr>
            <a:picLocks noChangeAspect="1"/>
          </p:cNvPicPr>
          <p:nvPr>
            <p:ph idx="1"/>
            <p:custDataLst>
              <p:tags r:id="rId1"/>
            </p:custDataLst>
          </p:nvPr>
        </p:nvPicPr>
        <p:blipFill>
          <a:blip r:embed="rId2"/>
          <a:stretch>
            <a:fillRect/>
          </a:stretch>
        </p:blipFill>
        <p:spPr>
          <a:xfrm>
            <a:off x="2873375" y="1068705"/>
            <a:ext cx="6880860" cy="5601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838200" y="1746885"/>
            <a:ext cx="10515600" cy="3888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3714750" y="1205230"/>
            <a:ext cx="4761865" cy="4972050"/>
          </a:xfrm>
          <a:prstGeom prst="rect">
            <a:avLst/>
          </a:prstGeom>
        </p:spPr>
      </p:pic>
      <p:sp>
        <p:nvSpPr>
          <p:cNvPr id="3" name="文本框 2"/>
          <p:cNvSpPr txBox="1"/>
          <p:nvPr/>
        </p:nvSpPr>
        <p:spPr>
          <a:xfrm>
            <a:off x="1288415" y="1405890"/>
            <a:ext cx="1911985" cy="859155"/>
          </a:xfrm>
          <a:prstGeom prst="rect">
            <a:avLst/>
          </a:prstGeom>
        </p:spPr>
        <p:txBody>
          <a:bodyPr vert="horz" lIns="91440" tIns="45720" rIns="91440" bIns="45720" rtlCol="0" anchor="ctr">
            <a:normAutofit lnSpcReduction="10000"/>
          </a:bodyPr>
          <a:p>
            <a:pPr algn="l"/>
            <a:r>
              <a:rPr kumimoji="1" lang="zh-CN" altLang="en-US" dirty="0"/>
              <a:t>知识和理解的关系</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1374140" y="1255395"/>
            <a:ext cx="9443720" cy="49720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503555" y="1314450"/>
            <a:ext cx="11184890" cy="3820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模型的</a:t>
            </a:r>
            <a:r>
              <a:rPr lang="zh-CN" altLang="en-US" dirty="0">
                <a:solidFill>
                  <a:schemeClr val="tx1"/>
                </a:solidFill>
              </a:rPr>
              <a:t>动机</a:t>
            </a:r>
            <a:endParaRPr lang="zh-CN" altLang="en-US" dirty="0">
              <a:solidFill>
                <a:schemeClr val="tx1"/>
              </a:solidFill>
            </a:endParaRPr>
          </a:p>
        </p:txBody>
      </p:sp>
      <p:sp>
        <p:nvSpPr>
          <p:cNvPr id="3" name="内容占位符 2"/>
          <p:cNvSpPr>
            <a:spLocks noGrp="1"/>
          </p:cNvSpPr>
          <p:nvPr>
            <p:ph idx="1"/>
          </p:nvPr>
        </p:nvSpPr>
        <p:spPr/>
        <p:txBody>
          <a:bodyPr>
            <a:noAutofit/>
          </a:bodyPr>
          <a:lstStyle/>
          <a:p>
            <a:pPr marL="0" indent="0" fontAlgn="auto">
              <a:lnSpc>
                <a:spcPct val="150000"/>
              </a:lnSpc>
              <a:spcBef>
                <a:spcPts val="700"/>
              </a:spcBef>
              <a:buNone/>
            </a:pPr>
            <a:r>
              <a:rPr lang="zh-CN" altLang="en-US" sz="2000" b="1" dirty="0">
                <a:latin typeface="仿宋" panose="02010609060101010101" charset="-122"/>
                <a:ea typeface="仿宋" panose="02010609060101010101" charset="-122"/>
                <a:cs typeface="仿宋" panose="02010609060101010101" charset="-122"/>
              </a:rPr>
              <a:t>大型语言模型在面对缺乏产生感性反应的先决条件知识的情况时常常感到力不从心。在这些情况下，模型倾向于制造和幻想，而不是像人类那样适当地传递不确定性。</a:t>
            </a:r>
            <a:endParaRPr lang="zh-CN" altLang="en-US" sz="20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endParaRPr lang="zh-CN" altLang="en-US" sz="20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r>
              <a:rPr lang="zh-CN" altLang="en-US" sz="2000" b="1" dirty="0">
                <a:latin typeface="仿宋" panose="02010609060101010101" charset="-122"/>
                <a:ea typeface="仿宋" panose="02010609060101010101" charset="-122"/>
                <a:cs typeface="仿宋" panose="02010609060101010101" charset="-122"/>
              </a:rPr>
              <a:t>当前的LLMs面临两个主要挑战：( 1 )不愿挑战输入中的不正确前提；</a:t>
            </a:r>
            <a:endParaRPr lang="zh-CN" altLang="en-US" sz="20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r>
              <a:rPr lang="zh-CN" altLang="en-US" sz="2000" b="1" dirty="0">
                <a:latin typeface="仿宋" panose="02010609060101010101" charset="-122"/>
                <a:ea typeface="仿宋" panose="02010609060101010101" charset="-122"/>
                <a:cs typeface="仿宋" panose="02010609060101010101" charset="-122"/>
              </a:rPr>
              <a:t>                            ( 2 )在缺乏相关知识的情况下表达不确定性。</a:t>
            </a:r>
            <a:endParaRPr lang="zh-CN" altLang="en-US" sz="20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endParaRPr lang="en-US" altLang="zh-CN" sz="16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r>
              <a:rPr lang="zh-CN" altLang="en-US" sz="2000" b="1" dirty="0">
                <a:latin typeface="仿宋" panose="02010609060101010101" charset="-122"/>
                <a:ea typeface="仿宋" panose="02010609060101010101" charset="-122"/>
                <a:cs typeface="仿宋" panose="02010609060101010101" charset="-122"/>
              </a:rPr>
              <a:t>当输入包含错误的前提或内容，</a:t>
            </a:r>
            <a:r>
              <a:rPr lang="zh-CN" altLang="en-US" sz="2000" b="1" dirty="0">
                <a:latin typeface="仿宋" panose="02010609060101010101" charset="-122"/>
                <a:ea typeface="仿宋" panose="02010609060101010101" charset="-122"/>
                <a:cs typeface="仿宋" panose="02010609060101010101" charset="-122"/>
                <a:sym typeface="+mn-ea"/>
              </a:rPr>
              <a:t>LLMs倾向于产生一种幻觉，即模型接受一个错误的前提，然后产生不基于内在知识的无意义的内容</a:t>
            </a:r>
            <a:r>
              <a:rPr lang="zh-CN" altLang="en-US" sz="2000" b="1" dirty="0">
                <a:latin typeface="仿宋" panose="02010609060101010101" charset="-122"/>
                <a:ea typeface="仿宋" panose="02010609060101010101" charset="-122"/>
                <a:cs typeface="仿宋" panose="02010609060101010101" charset="-122"/>
              </a:rPr>
              <a:t>模型倾向于制造响应，而不是像人类那样适当地传递不确定性。</a:t>
            </a:r>
            <a:endParaRPr lang="zh-CN" altLang="en-US" sz="2000" b="1" dirty="0">
              <a:latin typeface="仿宋" panose="02010609060101010101" charset="-122"/>
              <a:ea typeface="仿宋" panose="02010609060101010101" charset="-122"/>
              <a:cs typeface="仿宋" panose="02010609060101010101" charset="-122"/>
            </a:endParaRPr>
          </a:p>
          <a:p>
            <a:pPr marL="0" indent="0" fontAlgn="auto">
              <a:lnSpc>
                <a:spcPct val="150000"/>
              </a:lnSpc>
              <a:spcBef>
                <a:spcPts val="700"/>
              </a:spcBef>
              <a:buNone/>
            </a:pPr>
            <a:endParaRPr lang="zh-CN" altLang="en-US" sz="16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838200" y="1643380"/>
            <a:ext cx="10515600" cy="40951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838200" y="1416685"/>
            <a:ext cx="10515600" cy="45478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371600" y="1704504"/>
            <a:ext cx="9144000" cy="1800695"/>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4800" dirty="0"/>
              <a:t>Thanks</a:t>
            </a:r>
            <a:endParaRPr lang="en-US" altLang="zh-CN" sz="4800" dirty="0"/>
          </a:p>
          <a:p>
            <a:pPr algn="ctr">
              <a:lnSpc>
                <a:spcPct val="150000"/>
              </a:lnSpc>
            </a:pPr>
            <a:r>
              <a:rPr lang="en-US" altLang="zh-CN" sz="4800" dirty="0"/>
              <a:t>Q&amp;A</a:t>
            </a:r>
            <a:endParaRPr lang="zh-CN" altLang="en-US" sz="4800" dirty="0"/>
          </a:p>
        </p:txBody>
      </p:sp>
      <p:sp>
        <p:nvSpPr>
          <p:cNvPr id="3" name="文本框 2"/>
          <p:cNvSpPr txBox="1"/>
          <p:nvPr/>
        </p:nvSpPr>
        <p:spPr>
          <a:xfrm>
            <a:off x="3352800" y="3504274"/>
            <a:ext cx="5181599" cy="1468582"/>
          </a:xfrm>
          <a:prstGeom prst="rect">
            <a:avLst/>
          </a:prstGeom>
        </p:spPr>
        <p:txBody>
          <a:bodyPr vert="horz" wrap="square" lIns="91440" tIns="45720" rIns="91440" bIns="45720" rtlCol="0" anchor="ctr">
            <a:normAutofit/>
          </a:bodyPr>
          <a:lstStyle/>
          <a:p>
            <a:pPr algn="ctr"/>
            <a:r>
              <a:rPr kumimoji="1" lang="zh-CN" altLang="en-US" dirty="0"/>
              <a:t>熊浩</a:t>
            </a:r>
            <a:endParaRPr kumimoji="1" lang="en-US" altLang="zh-CN" dirty="0"/>
          </a:p>
          <a:p>
            <a:pPr algn="ctr"/>
            <a:r>
              <a:rPr kumimoji="1" lang="en-US" altLang="zh-CN" dirty="0"/>
              <a:t>20235227086</a:t>
            </a:r>
            <a:endParaRPr kumimoji="1" lang="en-US" altLang="zh-CN" dirty="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2447290" y="2447925"/>
            <a:ext cx="7296150" cy="2486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4166870" y="2324100"/>
            <a:ext cx="3857625" cy="2733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endParaRPr lang="en-US" altLang="zh-CN"/>
          </a:p>
        </p:txBody>
      </p:sp>
      <p:pic>
        <p:nvPicPr>
          <p:cNvPr id="13" name="内容占位符 12"/>
          <p:cNvPicPr>
            <a:picLocks noChangeAspect="1"/>
          </p:cNvPicPr>
          <p:nvPr>
            <p:ph idx="1"/>
            <p:custDataLst>
              <p:tags r:id="rId1"/>
            </p:custDataLst>
          </p:nvPr>
        </p:nvPicPr>
        <p:blipFill>
          <a:blip r:embed="rId2"/>
          <a:stretch>
            <a:fillRect/>
          </a:stretch>
        </p:blipFill>
        <p:spPr>
          <a:xfrm>
            <a:off x="1951990" y="1918970"/>
            <a:ext cx="8286750" cy="3543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 name="内容占位符 6"/>
          <p:cNvPicPr>
            <a:picLocks noChangeAspect="1"/>
          </p:cNvPicPr>
          <p:nvPr>
            <p:ph idx="1"/>
            <p:custDataLst>
              <p:tags r:id="rId1"/>
            </p:custDataLst>
          </p:nvPr>
        </p:nvPicPr>
        <p:blipFill>
          <a:blip r:embed="rId2"/>
          <a:stretch>
            <a:fillRect/>
          </a:stretch>
        </p:blipFill>
        <p:spPr>
          <a:xfrm>
            <a:off x="2352040" y="1356995"/>
            <a:ext cx="7486650" cy="4667250"/>
          </a:xfrm>
          <a:prstGeom prst="rect">
            <a:avLst/>
          </a:prstGeom>
        </p:spPr>
      </p:pic>
      <p:sp>
        <p:nvSpPr>
          <p:cNvPr id="6" name="文本框 5"/>
          <p:cNvSpPr txBox="1"/>
          <p:nvPr/>
        </p:nvSpPr>
        <p:spPr>
          <a:xfrm>
            <a:off x="3022600" y="5255260"/>
            <a:ext cx="4064000" cy="914400"/>
          </a:xfrm>
          <a:prstGeom prst="rect">
            <a:avLst/>
          </a:prstGeom>
        </p:spPr>
        <p:txBody>
          <a:bodyPr vert="horz" wrap="square" lIns="91440" tIns="45720" rIns="91440" bIns="45720" rtlCol="0" anchor="ctr">
            <a:normAutofit/>
          </a:bodyPr>
          <a:p>
            <a:pPr algn="l"/>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custDataLst>
              <p:tags r:id="rId1"/>
            </p:custDataLst>
          </p:nvPr>
        </p:nvPicPr>
        <p:blipFill>
          <a:blip r:embed="rId2"/>
          <a:stretch>
            <a:fillRect/>
          </a:stretch>
        </p:blipFill>
        <p:spPr>
          <a:xfrm>
            <a:off x="3609975" y="2748915"/>
            <a:ext cx="8582025" cy="2085975"/>
          </a:xfrm>
          <a:prstGeom prst="rect">
            <a:avLst/>
          </a:prstGeom>
        </p:spPr>
      </p:pic>
      <p:pic>
        <p:nvPicPr>
          <p:cNvPr id="5" name="内容占位符 4"/>
          <p:cNvPicPr>
            <a:picLocks noChangeAspect="1"/>
          </p:cNvPicPr>
          <p:nvPr>
            <p:ph idx="1"/>
            <p:custDataLst>
              <p:tags r:id="rId3"/>
            </p:custDataLst>
          </p:nvPr>
        </p:nvPicPr>
        <p:blipFill>
          <a:blip r:embed="rId4"/>
          <a:stretch>
            <a:fillRect/>
          </a:stretch>
        </p:blipFill>
        <p:spPr>
          <a:xfrm>
            <a:off x="454660" y="1736725"/>
            <a:ext cx="3762375" cy="3695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8870" y="2162175"/>
            <a:ext cx="4559935" cy="297307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6316345" y="2262505"/>
            <a:ext cx="4043045" cy="3063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649095" y="1576070"/>
            <a:ext cx="4219575" cy="42291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702425" y="1927860"/>
            <a:ext cx="3819525" cy="31432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commondata" val="eyJoZGlkIjoiMDY4YzdiNDJjYWI1MGQ1ZTZmMGUyYTZkNGE3NWY5Yjg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LatexSudaRed">
  <a:themeElements>
    <a:clrScheme name="SUDA">
      <a:dk1>
        <a:srgbClr val="000000"/>
      </a:dk1>
      <a:lt1>
        <a:srgbClr val="FFFFFF"/>
      </a:lt1>
      <a:dk2>
        <a:srgbClr val="44546A"/>
      </a:dk2>
      <a:lt2>
        <a:srgbClr val="E7E6E6"/>
      </a:lt2>
      <a:accent1>
        <a:srgbClr val="7B0002"/>
      </a:accent1>
      <a:accent2>
        <a:srgbClr val="AF251B"/>
      </a:accent2>
      <a:accent3>
        <a:srgbClr val="584950"/>
      </a:accent3>
      <a:accent4>
        <a:srgbClr val="BF9000"/>
      </a:accent4>
      <a:accent5>
        <a:srgbClr val="2E75B5"/>
      </a:accent5>
      <a:accent6>
        <a:srgbClr val="538135"/>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kumimoji="1"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Words>
  <Application>WPS 演示</Application>
  <PresentationFormat>Widescreen</PresentationFormat>
  <Paragraphs>39</Paragraphs>
  <Slides>22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Hiragino Sans GB W3</vt:lpstr>
      <vt:lpstr>Yu Gothic UI Light</vt:lpstr>
      <vt:lpstr>微软雅黑</vt:lpstr>
      <vt:lpstr>Adobe Heiti Std R</vt:lpstr>
      <vt:lpstr>Yu Gothic UI Semilight</vt:lpstr>
      <vt:lpstr>仿宋</vt:lpstr>
      <vt:lpstr>等线</vt:lpstr>
      <vt:lpstr>Arial Unicode MS</vt:lpstr>
      <vt:lpstr>Courier New</vt:lpstr>
      <vt:lpstr>Calibri</vt:lpstr>
      <vt:lpstr>LatexSudaRed</vt:lpstr>
      <vt:lpstr>Answer the unanswerable question correctly</vt:lpstr>
      <vt:lpstr>模型的动机</vt:lpstr>
      <vt:lpstr>PowerPoint 演示文稿</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dc:creator>
  <cp:lastModifiedBy>皓曦</cp:lastModifiedBy>
  <cp:revision>332</cp:revision>
  <dcterms:created xsi:type="dcterms:W3CDTF">2020-10-26T13:02:00Z</dcterms:created>
  <dcterms:modified xsi:type="dcterms:W3CDTF">2023-12-20T04:48:42Z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0ABDC627FA764F408C37FEB824A0E5F6_12</vt:lpwstr>
  </property>
  <property fmtid="{D5CDD505-2E9C-101B-9397-08002B2CF9AE}" pid="3" name="KSOProductBuildVer">
    <vt:lpwstr>2052-12.1.0.16120</vt:lpwstr>
  </property>
</Properties>
</file>