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</p:sldMasterIdLst>
  <p:notesMasterIdLst>
    <p:notesMasterId r:id="rId30"/>
  </p:notesMasterIdLst>
  <p:sldIdLst>
    <p:sldId id="256" r:id="rId4"/>
    <p:sldId id="396" r:id="rId5"/>
    <p:sldId id="263" r:id="rId6"/>
    <p:sldId id="303" r:id="rId7"/>
    <p:sldId id="422" r:id="rId8"/>
    <p:sldId id="304" r:id="rId9"/>
    <p:sldId id="308" r:id="rId10"/>
    <p:sldId id="321" r:id="rId11"/>
    <p:sldId id="416" r:id="rId12"/>
    <p:sldId id="402" r:id="rId13"/>
    <p:sldId id="449" r:id="rId14"/>
    <p:sldId id="403" r:id="rId15"/>
    <p:sldId id="404" r:id="rId16"/>
    <p:sldId id="405" r:id="rId17"/>
    <p:sldId id="406" r:id="rId18"/>
    <p:sldId id="407" r:id="rId19"/>
    <p:sldId id="410" r:id="rId20"/>
    <p:sldId id="448" r:id="rId21"/>
    <p:sldId id="411" r:id="rId22"/>
    <p:sldId id="412" r:id="rId23"/>
    <p:sldId id="413" r:id="rId24"/>
    <p:sldId id="414" r:id="rId25"/>
    <p:sldId id="415" r:id="rId26"/>
    <p:sldId id="398" r:id="rId27"/>
    <p:sldId id="417" r:id="rId28"/>
    <p:sldId id="258" r:id="rId29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6137" initials="8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2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93"/>
    <p:restoredTop sz="94082"/>
  </p:normalViewPr>
  <p:slideViewPr>
    <p:cSldViewPr snapToGrid="0">
      <p:cViewPr varScale="1">
        <p:scale>
          <a:sx n="118" d="100"/>
          <a:sy n="118" d="100"/>
        </p:scale>
        <p:origin x="24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5" Type="http://schemas.openxmlformats.org/officeDocument/2006/relationships/tags" Target="tags/tag23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B4E1A-CCED-4E91-93A3-C56166F8D0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55E8B-81CE-4578-B28E-D1FB1D32ABE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12797" y="1402663"/>
            <a:ext cx="10521244" cy="1058334"/>
          </a:xfrm>
          <a:prstGeom prst="roundRect">
            <a:avLst/>
          </a:prstGeom>
          <a:solidFill>
            <a:srgbClr val="AF251B"/>
          </a:solidFill>
          <a:ln>
            <a:solidFill>
              <a:srgbClr val="C00000"/>
            </a:solidFill>
          </a:ln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491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05345"/>
            <a:ext cx="10515600" cy="4971618"/>
          </a:xfrm>
        </p:spPr>
        <p:txBody>
          <a:bodyPr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9886" y="48491"/>
            <a:ext cx="883105" cy="89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3048000" y="3282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0" i="0" u="none" strike="noStrike">
              <a:solidFill>
                <a:srgbClr val="000000"/>
              </a:solidFill>
              <a:effectLst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048000" y="3282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0" i="0" u="none" strike="noStrike">
              <a:solidFill>
                <a:srgbClr val="000000"/>
              </a:solidFill>
              <a:effectLst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48000" y="3282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0" i="0" u="none" strike="noStrike">
              <a:solidFill>
                <a:srgbClr val="000000"/>
              </a:solidFill>
              <a:effectLst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034142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 userDrawn="1"/>
        </p:nvSpPr>
        <p:spPr>
          <a:xfrm>
            <a:off x="6066155" y="6715125"/>
            <a:ext cx="4064000" cy="914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p>
            <a:pPr algn="l"/>
            <a:endParaRPr kumimoji="1" lang="zh-CN" altLang="en-US" dirty="0"/>
          </a:p>
        </p:txBody>
      </p:sp>
      <p:sp>
        <p:nvSpPr>
          <p:cNvPr id="5" name="文本框 4"/>
          <p:cNvSpPr txBox="1"/>
          <p:nvPr userDrawn="1"/>
        </p:nvSpPr>
        <p:spPr>
          <a:xfrm>
            <a:off x="5846445" y="6757035"/>
            <a:ext cx="4064000" cy="914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p>
            <a:pPr algn="l"/>
            <a:endParaRPr kumimoji="1"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665470" y="6644640"/>
            <a:ext cx="4064000" cy="914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p>
            <a:pPr algn="l"/>
            <a:endParaRPr kumimoji="1"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2301875" y="6692265"/>
            <a:ext cx="4064000" cy="914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p>
            <a:pPr algn="l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12797" y="1402663"/>
            <a:ext cx="10521244" cy="1058334"/>
          </a:xfrm>
          <a:prstGeom prst="roundRect">
            <a:avLst/>
          </a:prstGeom>
          <a:solidFill>
            <a:srgbClr val="AF251B"/>
          </a:solidFill>
          <a:ln>
            <a:solidFill>
              <a:srgbClr val="C00000"/>
            </a:solidFill>
          </a:ln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491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05345"/>
            <a:ext cx="10515600" cy="4971618"/>
          </a:xfrm>
        </p:spPr>
        <p:txBody>
          <a:bodyPr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kumimoji="1" lang="zh-CN" altLang="en-US"/>
              <a:t>编辑母版文本样式</a:t>
            </a:r>
            <a:endParaRPr kumimoji="1" lang="zh-CN" alt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9886" y="48491"/>
            <a:ext cx="883105" cy="89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3048000" y="3282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0" i="0" u="none" strike="noStrike">
              <a:solidFill>
                <a:srgbClr val="000000"/>
              </a:solidFill>
              <a:effectLst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048000" y="3282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0" i="0" u="none" strike="noStrike">
              <a:solidFill>
                <a:srgbClr val="000000"/>
              </a:solidFill>
              <a:effectLst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48000" y="3282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0" i="0" u="none" strike="noStrike">
              <a:solidFill>
                <a:srgbClr val="000000"/>
              </a:solidFill>
              <a:effectLst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034142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 userDrawn="1"/>
        </p:nvSpPr>
        <p:spPr>
          <a:xfrm>
            <a:off x="6066155" y="6715125"/>
            <a:ext cx="4064000" cy="914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p>
            <a:pPr algn="l"/>
            <a:endParaRPr kumimoji="1" lang="zh-CN" altLang="en-US" dirty="0"/>
          </a:p>
        </p:txBody>
      </p:sp>
      <p:sp>
        <p:nvSpPr>
          <p:cNvPr id="5" name="文本框 4"/>
          <p:cNvSpPr txBox="1"/>
          <p:nvPr userDrawn="1"/>
        </p:nvSpPr>
        <p:spPr>
          <a:xfrm>
            <a:off x="5846445" y="6757035"/>
            <a:ext cx="4064000" cy="914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p>
            <a:pPr algn="l"/>
            <a:endParaRPr kumimoji="1"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665470" y="6644640"/>
            <a:ext cx="4064000" cy="914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p>
            <a:pPr algn="l"/>
            <a:endParaRPr kumimoji="1"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2301875" y="6692265"/>
            <a:ext cx="4064000" cy="914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p>
            <a:pPr algn="l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7B0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Soochow University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31935" y="6637868"/>
            <a:ext cx="4080000" cy="220133"/>
          </a:xfrm>
          <a:prstGeom prst="rect">
            <a:avLst/>
          </a:prstGeom>
          <a:solidFill>
            <a:srgbClr val="AF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Detoxify Model Language</a:t>
            </a:r>
            <a:endParaRPr kumimoji="1"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5849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日期占位符 3"/>
          <p:cNvSpPr txBox="1"/>
          <p:nvPr/>
        </p:nvSpPr>
        <p:spPr>
          <a:xfrm>
            <a:off x="9770773" y="6637866"/>
            <a:ext cx="1362187" cy="220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2024/7</a:t>
            </a:r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6" name="日期占位符 3"/>
          <p:cNvSpPr txBox="1"/>
          <p:nvPr/>
        </p:nvSpPr>
        <p:spPr>
          <a:xfrm>
            <a:off x="11353800" y="6637866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fld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rgbClr val="584950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7B0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Soochow University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31935" y="6637868"/>
            <a:ext cx="4080000" cy="220133"/>
          </a:xfrm>
          <a:prstGeom prst="rect">
            <a:avLst/>
          </a:prstGeom>
          <a:solidFill>
            <a:srgbClr val="AF2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Detoxify Model Language</a:t>
            </a:r>
            <a:endParaRPr kumimoji="1"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5849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日期占位符 3"/>
          <p:cNvSpPr txBox="1"/>
          <p:nvPr/>
        </p:nvSpPr>
        <p:spPr>
          <a:xfrm>
            <a:off x="9770773" y="6637866"/>
            <a:ext cx="1362187" cy="220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2024/7</a:t>
            </a:r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6" name="日期占位符 3"/>
          <p:cNvSpPr txBox="1"/>
          <p:nvPr/>
        </p:nvSpPr>
        <p:spPr>
          <a:xfrm>
            <a:off x="11353800" y="6637866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fld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rgbClr val="584950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tags" Target="../tags/tag13.xml"/><Relationship Id="rId2" Type="http://schemas.openxmlformats.org/officeDocument/2006/relationships/image" Target="../media/image14.png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tags" Target="../tags/tag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tags" Target="../tags/tag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tags" Target="../tags/tag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1470" y="4158751"/>
            <a:ext cx="9144000" cy="216992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熊浩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20235227086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de-DE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Detoxify Language Model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523" y="2810301"/>
            <a:ext cx="1170953" cy="118696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69990" y="6737985"/>
            <a:ext cx="4064000" cy="914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p>
            <a:pPr algn="l"/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750935" y="3536950"/>
            <a:ext cx="4064000" cy="914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p>
            <a:pPr algn="l"/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9409430" y="4534535"/>
            <a:ext cx="4064000" cy="914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p>
            <a:pPr algn="l"/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333990" y="4791075"/>
            <a:ext cx="4036060" cy="9048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p>
            <a:pPr algn="l"/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930265" y="6754495"/>
            <a:ext cx="4064000" cy="914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p>
            <a:pPr algn="l"/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89660" y="2279015"/>
            <a:ext cx="10012680" cy="23006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457200">
              <a:buNone/>
            </a:pPr>
            <a:r>
              <a:rPr lang="zh-CN" altLang="en-US"/>
              <a:t>transformers 的feed</a:t>
            </a:r>
            <a:r>
              <a:rPr lang="en-US" altLang="zh-CN"/>
              <a:t>forward</a:t>
            </a:r>
            <a:r>
              <a:rPr lang="zh-CN" altLang="en-US"/>
              <a:t>存储了大部分的知识， 前面一个矩阵可以看成</a:t>
            </a:r>
            <a:r>
              <a:rPr lang="en-US" altLang="zh-CN"/>
              <a:t>key</a:t>
            </a:r>
            <a:r>
              <a:rPr lang="zh-CN" altLang="en-US"/>
              <a:t>，后面一个矩阵看成</a:t>
            </a:r>
            <a:r>
              <a:rPr lang="en-US" altLang="zh-CN"/>
              <a:t>val</a:t>
            </a:r>
            <a:r>
              <a:rPr lang="zh-CN" altLang="en-US"/>
              <a:t>，val可能与静态的输入无关，类似key-val 有对应的key才会产生对应的val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23615" y="1719580"/>
            <a:ext cx="4850130" cy="39401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74380" y="1719580"/>
            <a:ext cx="3159125" cy="15341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0000"/>
          </a:bodyPr>
          <a:p>
            <a:pPr algn="l"/>
            <a:r>
              <a:rPr kumimoji="1" lang="zh-CN" altLang="en-US" dirty="0"/>
              <a:t>首先在二元毒性分类任务上训练一个线性探针模型。</a:t>
            </a:r>
            <a:endParaRPr kumimoji="1" lang="zh-CN" altLang="en-US" dirty="0"/>
          </a:p>
          <a:p>
            <a:pPr algn="l"/>
            <a:endParaRPr kumimoji="1" lang="zh-CN" altLang="en-US" dirty="0"/>
          </a:p>
          <a:p>
            <a:pPr algn="l"/>
            <a:r>
              <a:rPr kumimoji="1" lang="zh-CN" altLang="en-US" dirty="0"/>
              <a:t>基于有的WToxid 毒性探针，与值向量做余弦相似度，找毒性最高的值向量。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11525" y="1885950"/>
            <a:ext cx="5403215" cy="30861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196590" y="5367655"/>
            <a:ext cx="5632450" cy="90551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0000"/>
          </a:bodyPr>
          <a:p>
            <a:pPr indent="457200" algn="l"/>
            <a:r>
              <a:rPr kumimoji="1" lang="zh-CN" altLang="en-US" dirty="0"/>
              <a:t>为了验证毒性载体在诱导毒性输出中的作用，在产生过程中进行干预，以抑制每个载体的毒性输出。我们通过简单地从最后一层中减去其中一个毒性向量进行干预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69670" y="2088515"/>
            <a:ext cx="9853295" cy="30391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64635" y="5358765"/>
            <a:ext cx="4064000" cy="914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p>
            <a:pPr algn="l"/>
            <a:endParaRPr kumimoji="1"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6870" y="2301240"/>
            <a:ext cx="4183380" cy="31699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703060" y="1593850"/>
            <a:ext cx="4107180" cy="27432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66205" y="4631690"/>
            <a:ext cx="4963160" cy="183515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0000"/>
          </a:bodyPr>
          <a:p>
            <a:pPr indent="457200" algn="l"/>
            <a:r>
              <a:rPr kumimoji="1" lang="zh-CN" altLang="en-US" dirty="0"/>
              <a:t>论文证明，每个参数都是最小</a:t>
            </a:r>
            <a:r>
              <a:rPr kumimoji="1" lang="zh-CN" altLang="en-US" dirty="0"/>
              <a:t>偏移DPO并没有去除产生毒性输出的能力，包括毒性向量。然而，这种极小的权重变化允许模型避免有毒向量的触发。而是学习一个"偏移"，分布在它的层之间，以"绕过"引起毒性的区域。基于这种理解，我们证明了重新激活这些向量以产生毒性输出的容易性，从而撤销从DPO中学到的比对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15970" y="1638935"/>
            <a:ext cx="5466080" cy="41738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63570" y="2054860"/>
            <a:ext cx="5241290" cy="25622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55645" y="4739005"/>
            <a:ext cx="5313680" cy="146621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p>
            <a:pPr indent="457200" algn="l"/>
            <a:r>
              <a:rPr kumimoji="1" lang="zh-CN" altLang="en-US" dirty="0"/>
              <a:t>表4给出了放大至7个毒性关键载体MLP . k Toxin后的毒性、困惑度和F1得分。我们简单地选择余弦相似度最高的7个MLP载体作为我们的毒性探针载体WToxid，并将它们的关键载体按10倍缩放。这样，模型又回到了其预对齐的毒性行为。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54785" y="2073275"/>
            <a:ext cx="9686925" cy="29432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49295" y="1727200"/>
            <a:ext cx="5460365" cy="41008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任务介绍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457200">
              <a:buNone/>
            </a:pPr>
            <a:endParaRPr lang="zh-CN" altLang="en-US"/>
          </a:p>
          <a:p>
            <a:pPr marL="0" indent="457200">
              <a:buNone/>
            </a:pPr>
            <a:endParaRPr lang="zh-CN" altLang="en-US"/>
          </a:p>
          <a:p>
            <a:pPr marL="0" indent="457200">
              <a:buNone/>
            </a:pPr>
            <a:r>
              <a:rPr lang="zh-CN" altLang="en-US"/>
              <a:t>模型祛毒任务，特别是针对大型语言模型（LLMs），是指通过一系列技术手段减少或消除模型在面对有害、冒犯或不当输入时产生不良响应的能力。这是一项重要的研究领域，因为随着如ChatGPT、LLaMA和Mistral等大型语言模型的发展，它们在处理复杂任务上的能力增强，但同时也可能在未经过滤的查询中产生有害内容，强调了实施有效安全措施的必要性。</a:t>
            </a:r>
            <a:endParaRPr lang="zh-CN" altLang="en-US"/>
          </a:p>
          <a:p>
            <a:pPr marL="0" indent="457200">
              <a:buNone/>
            </a:pPr>
            <a:r>
              <a:rPr lang="zh-CN" altLang="en-US"/>
              <a:t>关于祛毒，比较有效的方法可能是约束某些词的采样概率，改变数据分布或者对生成的内容进行后处理。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90065" y="1778000"/>
            <a:ext cx="8610600" cy="38252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66975" y="1175385"/>
            <a:ext cx="7018655" cy="5207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25295" y="1313180"/>
            <a:ext cx="8740140" cy="47548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58645" y="1640840"/>
            <a:ext cx="8473440" cy="40995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28165" y="1465580"/>
            <a:ext cx="8534400" cy="44500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60525" y="2402840"/>
            <a:ext cx="8869680" cy="257556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371600" y="1704504"/>
            <a:ext cx="9144000" cy="180069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4800" dirty="0"/>
              <a:t>Thanks</a:t>
            </a:r>
            <a:endParaRPr lang="en-US" altLang="zh-CN" sz="4800" dirty="0"/>
          </a:p>
          <a:p>
            <a:pPr algn="ctr">
              <a:lnSpc>
                <a:spcPct val="150000"/>
              </a:lnSpc>
            </a:pPr>
            <a:r>
              <a:rPr lang="en-US" altLang="zh-CN" sz="4800" dirty="0"/>
              <a:t>Q&amp;A</a:t>
            </a:r>
            <a:endParaRPr lang="zh-CN" altLang="en-US" sz="4800" dirty="0"/>
          </a:p>
        </p:txBody>
      </p:sp>
      <p:sp>
        <p:nvSpPr>
          <p:cNvPr id="3" name="文本框 2"/>
          <p:cNvSpPr txBox="1"/>
          <p:nvPr/>
        </p:nvSpPr>
        <p:spPr>
          <a:xfrm>
            <a:off x="3352800" y="3504274"/>
            <a:ext cx="5181599" cy="14685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kumimoji="1" lang="zh-CN" altLang="en-US" dirty="0"/>
              <a:t>熊浩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20235227086</a:t>
            </a:r>
            <a:endParaRPr kumimoji="1" lang="en-US" altLang="zh-CN" dirty="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81455" y="2414270"/>
            <a:ext cx="9229090" cy="20294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" name="内容占位符 9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05685" y="1205230"/>
            <a:ext cx="7579360" cy="4972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55645" y="2248535"/>
            <a:ext cx="5504180" cy="28816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2019300"/>
            <a:ext cx="12007215" cy="31470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022600" y="5255260"/>
            <a:ext cx="4064000" cy="914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p>
            <a:pPr algn="l"/>
            <a:endParaRPr kumimoji="1" lang="zh-CN" altLang="en-US" dirty="0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23415" y="1423670"/>
            <a:ext cx="8343900" cy="4533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53690" y="1036320"/>
            <a:ext cx="6163310" cy="55987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11195" y="1852930"/>
            <a:ext cx="6495415" cy="26879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64000" y="5071745"/>
            <a:ext cx="4064000" cy="914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p>
            <a:pPr algn="l"/>
            <a:r>
              <a:rPr kumimoji="1" lang="en-US" altLang="zh-CN" dirty="0"/>
              <a:t>Tract1</a:t>
            </a:r>
            <a:r>
              <a:rPr kumimoji="1" lang="zh-CN" altLang="en-US" dirty="0"/>
              <a:t>是与前人的工作对比，</a:t>
            </a:r>
            <a:r>
              <a:rPr kumimoji="1" lang="en-US" altLang="zh-CN" dirty="0"/>
              <a:t>Tract2</a:t>
            </a:r>
            <a:r>
              <a:rPr kumimoji="1" lang="zh-CN" altLang="en-US" dirty="0"/>
              <a:t>是与模型对比，生成流畅性( F )、解毒效果( D )和输入输出相关性( R )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36625" y="1969770"/>
            <a:ext cx="4064000" cy="914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p>
            <a:pPr algn="l"/>
            <a:endParaRPr kumimoji="1"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commondata" val="eyJoZGlkIjoiMWIyMDIxMWI2OGUxMjU5OWNlNmYyMDZjMzE4ODJmZjM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LatexSudaRed">
  <a:themeElements>
    <a:clrScheme name="SUD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B0002"/>
      </a:accent1>
      <a:accent2>
        <a:srgbClr val="AF251B"/>
      </a:accent2>
      <a:accent3>
        <a:srgbClr val="584950"/>
      </a:accent3>
      <a:accent4>
        <a:srgbClr val="BF9000"/>
      </a:accent4>
      <a:accent5>
        <a:srgbClr val="2E75B5"/>
      </a:accent5>
      <a:accent6>
        <a:srgbClr val="538135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LatexSudaRed">
  <a:themeElements>
    <a:clrScheme name="SUD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B0002"/>
      </a:accent1>
      <a:accent2>
        <a:srgbClr val="AF251B"/>
      </a:accent2>
      <a:accent3>
        <a:srgbClr val="584950"/>
      </a:accent3>
      <a:accent4>
        <a:srgbClr val="BF9000"/>
      </a:accent4>
      <a:accent5>
        <a:srgbClr val="2E75B5"/>
      </a:accent5>
      <a:accent6>
        <a:srgbClr val="538135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840</Words>
  <Application>WPS 演示</Application>
  <PresentationFormat>Widescreen</PresentationFormat>
  <Paragraphs>35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Arial</vt:lpstr>
      <vt:lpstr>宋体</vt:lpstr>
      <vt:lpstr>Wingdings</vt:lpstr>
      <vt:lpstr>Hiragino Sans GB W3</vt:lpstr>
      <vt:lpstr>Yu Gothic UI Light</vt:lpstr>
      <vt:lpstr>微软雅黑</vt:lpstr>
      <vt:lpstr>Adobe Heiti Std R</vt:lpstr>
      <vt:lpstr>Yu Gothic UI Semilight</vt:lpstr>
      <vt:lpstr>等线</vt:lpstr>
      <vt:lpstr>Arial Unicode MS</vt:lpstr>
      <vt:lpstr>Courier New</vt:lpstr>
      <vt:lpstr>Calibri</vt:lpstr>
      <vt:lpstr>LatexSudaRed</vt:lpstr>
      <vt:lpstr>1_LatexSudaRed</vt:lpstr>
      <vt:lpstr>Detoxify Language Model</vt:lpstr>
      <vt:lpstr>任务介绍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</dc:creator>
  <cp:lastModifiedBy>皓曦</cp:lastModifiedBy>
  <cp:revision>336</cp:revision>
  <dcterms:created xsi:type="dcterms:W3CDTF">2020-10-26T13:02:00Z</dcterms:created>
  <dcterms:modified xsi:type="dcterms:W3CDTF">2024-07-02T07:34:16Z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0ABDC627FA764F408C37FEB824A0E5F6_12</vt:lpwstr>
  </property>
  <property fmtid="{D5CDD505-2E9C-101B-9397-08002B2CF9AE}" pid="3" name="KSOProductBuildVer">
    <vt:lpwstr>2052-12.1.0.17133</vt:lpwstr>
  </property>
</Properties>
</file>