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 userDrawn="1">
          <p15:clr>
            <a:srgbClr val="A4A3A4"/>
          </p15:clr>
        </p15:guide>
        <p15:guide id="2" pos="3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8F4"/>
    <a:srgbClr val="E7E0CE"/>
    <a:srgbClr val="564D38"/>
    <a:srgbClr val="EBA48E"/>
    <a:srgbClr val="52787A"/>
    <a:srgbClr val="94A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3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772" y="132"/>
      </p:cViewPr>
      <p:guideLst>
        <p:guide orient="horz" pos="2163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49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38E1-BB61-4A4A-975D-2A6DCA6C54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3C13-E493-493B-801B-66D83BAE1A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E38E1-BB61-4A4A-975D-2A6DCA6C54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73C13-E493-493B-801B-66D83BAE1A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4455" y="316230"/>
            <a:ext cx="2123440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800" dirty="0">
                <a:solidFill>
                  <a:srgbClr val="564D38"/>
                </a:solidFill>
                <a:latin typeface="腾祥铭宋简-W8" pitchFamily="2" charset="0"/>
                <a:ea typeface="腾祥铭宋简-W8" pitchFamily="2" charset="0"/>
              </a:rPr>
              <a:t>管理员端</a:t>
            </a:r>
            <a:endParaRPr lang="zh-CN" altLang="en-US" sz="2800" dirty="0">
              <a:solidFill>
                <a:srgbClr val="564D38"/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grpSp>
        <p:nvGrpSpPr>
          <p:cNvPr id="24" name="组合 23"/>
          <p:cNvGrpSpPr/>
          <p:nvPr>
            <p:custDataLst>
              <p:tags r:id="rId1"/>
            </p:custDataLst>
          </p:nvPr>
        </p:nvGrpSpPr>
        <p:grpSpPr>
          <a:xfrm>
            <a:off x="1160780" y="1993900"/>
            <a:ext cx="3677920" cy="406400"/>
            <a:chOff x="1138" y="4054"/>
            <a:chExt cx="5792" cy="640"/>
          </a:xfrm>
        </p:grpSpPr>
        <p:sp>
          <p:nvSpPr>
            <p:cNvPr id="14" name="文本框 13"/>
            <p:cNvSpPr txBox="1"/>
            <p:nvPr>
              <p:custDataLst>
                <p:tags r:id="rId2"/>
              </p:custDataLst>
            </p:nvPr>
          </p:nvSpPr>
          <p:spPr>
            <a:xfrm>
              <a:off x="2178" y="4066"/>
              <a:ext cx="475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rgbClr val="52524E"/>
                  </a:solidFill>
                  <a:latin typeface="+mj-ea"/>
                  <a:ea typeface="+mj-ea"/>
                </a:rPr>
                <a:t>git</a:t>
              </a:r>
              <a:r>
                <a:rPr lang="zh-CN" altLang="en-US" sz="2000" b="1" dirty="0">
                  <a:solidFill>
                    <a:srgbClr val="52524E"/>
                  </a:solidFill>
                  <a:latin typeface="+mj-ea"/>
                  <a:ea typeface="+mj-ea"/>
                </a:rPr>
                <a:t>团队合作</a:t>
              </a:r>
              <a:endParaRPr lang="zh-CN" altLang="en-US" sz="2000" b="1" dirty="0">
                <a:solidFill>
                  <a:srgbClr val="52524E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1138" y="4054"/>
              <a:ext cx="10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2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4"/>
            </p:custDataLst>
          </p:nvPr>
        </p:nvGrpSpPr>
        <p:grpSpPr>
          <a:xfrm>
            <a:off x="1160780" y="2522220"/>
            <a:ext cx="6838950" cy="401955"/>
            <a:chOff x="1138" y="4066"/>
            <a:chExt cx="10770" cy="633"/>
          </a:xfrm>
        </p:grpSpPr>
        <p:sp>
          <p:nvSpPr>
            <p:cNvPr id="29" name="文本框 28"/>
            <p:cNvSpPr txBox="1"/>
            <p:nvPr>
              <p:custDataLst>
                <p:tags r:id="rId5"/>
              </p:custDataLst>
            </p:nvPr>
          </p:nvSpPr>
          <p:spPr>
            <a:xfrm>
              <a:off x="2178" y="4066"/>
              <a:ext cx="97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 dirty="0">
                  <a:solidFill>
                    <a:srgbClr val="52524E"/>
                  </a:solidFill>
                  <a:latin typeface="+mj-ea"/>
                  <a:ea typeface="+mj-ea"/>
                </a:rPr>
                <a:t>使用swagger（knife4j）进行接口文档的管理</a:t>
              </a:r>
              <a:endParaRPr lang="zh-CN" altLang="en-US" sz="2000" b="1" dirty="0">
                <a:solidFill>
                  <a:srgbClr val="52524E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6"/>
              </p:custDataLst>
            </p:nvPr>
          </p:nvSpPr>
          <p:spPr>
            <a:xfrm>
              <a:off x="1138" y="4071"/>
              <a:ext cx="10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3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7"/>
            </p:custDataLst>
          </p:nvPr>
        </p:nvGrpSpPr>
        <p:grpSpPr>
          <a:xfrm>
            <a:off x="1160780" y="3549015"/>
            <a:ext cx="7555865" cy="401955"/>
            <a:chOff x="1138" y="4066"/>
            <a:chExt cx="11899" cy="633"/>
          </a:xfrm>
        </p:grpSpPr>
        <p:sp>
          <p:nvSpPr>
            <p:cNvPr id="32" name="文本框 31"/>
            <p:cNvSpPr txBox="1"/>
            <p:nvPr>
              <p:custDataLst>
                <p:tags r:id="rId8"/>
              </p:custDataLst>
            </p:nvPr>
          </p:nvSpPr>
          <p:spPr>
            <a:xfrm>
              <a:off x="2178" y="4066"/>
              <a:ext cx="1085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 dirty="0">
                  <a:solidFill>
                    <a:srgbClr val="52524E"/>
                  </a:solidFill>
                  <a:latin typeface="+mj-ea"/>
                  <a:ea typeface="+mj-ea"/>
                </a:rPr>
                <a:t>使用拦截器和ThreadLocal实现登录校检和用户信息管理</a:t>
              </a:r>
              <a:endParaRPr lang="zh-CN" altLang="en-US" sz="2000" b="1" dirty="0">
                <a:solidFill>
                  <a:srgbClr val="52524E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9"/>
              </p:custDataLst>
            </p:nvPr>
          </p:nvSpPr>
          <p:spPr>
            <a:xfrm>
              <a:off x="1138" y="4071"/>
              <a:ext cx="10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5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10"/>
            </p:custDataLst>
          </p:nvPr>
        </p:nvGrpSpPr>
        <p:grpSpPr>
          <a:xfrm>
            <a:off x="1160780" y="1455420"/>
            <a:ext cx="4275455" cy="401955"/>
            <a:chOff x="1138" y="4066"/>
            <a:chExt cx="6733" cy="633"/>
          </a:xfrm>
        </p:grpSpPr>
        <p:sp>
          <p:nvSpPr>
            <p:cNvPr id="35" name="文本框 34"/>
            <p:cNvSpPr txBox="1"/>
            <p:nvPr>
              <p:custDataLst>
                <p:tags r:id="rId11"/>
              </p:custDataLst>
            </p:nvPr>
          </p:nvSpPr>
          <p:spPr>
            <a:xfrm>
              <a:off x="2178" y="4066"/>
              <a:ext cx="569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 dirty="0">
                  <a:solidFill>
                    <a:srgbClr val="52524E"/>
                  </a:solidFill>
                  <a:latin typeface="+mj-ea"/>
                  <a:ea typeface="+mj-ea"/>
                </a:rPr>
                <a:t>技术栈</a:t>
              </a:r>
              <a:r>
                <a:rPr lang="en-US" altLang="zh-CN" sz="2000" b="1" dirty="0">
                  <a:solidFill>
                    <a:srgbClr val="52524E"/>
                  </a:solidFill>
                  <a:latin typeface="+mj-ea"/>
                  <a:ea typeface="+mj-ea"/>
                </a:rPr>
                <a:t>+</a:t>
              </a:r>
              <a:r>
                <a:rPr lang="zh-CN" altLang="en-US" sz="2000" b="1" dirty="0">
                  <a:solidFill>
                    <a:srgbClr val="52524E"/>
                  </a:solidFill>
                  <a:latin typeface="+mj-ea"/>
                  <a:ea typeface="+mj-ea"/>
                </a:rPr>
                <a:t>工程结构</a:t>
              </a:r>
              <a:r>
                <a:rPr lang="en-US" altLang="zh-CN" sz="2000" b="1" dirty="0">
                  <a:solidFill>
                    <a:srgbClr val="52524E"/>
                  </a:solidFill>
                  <a:latin typeface="+mj-ea"/>
                  <a:ea typeface="+mj-ea"/>
                </a:rPr>
                <a:t>+</a:t>
              </a:r>
              <a:r>
                <a:rPr lang="zh-CN" altLang="en-US" sz="2000" b="1" dirty="0">
                  <a:solidFill>
                    <a:srgbClr val="52524E"/>
                  </a:solidFill>
                  <a:latin typeface="+mj-ea"/>
                  <a:ea typeface="+mj-ea"/>
                </a:rPr>
                <a:t>功能梳理</a:t>
              </a:r>
              <a:endParaRPr lang="zh-CN" altLang="en-US" sz="2000" b="1" dirty="0">
                <a:solidFill>
                  <a:srgbClr val="52524E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文本框 35"/>
            <p:cNvSpPr txBox="1"/>
            <p:nvPr>
              <p:custDataLst>
                <p:tags r:id="rId12"/>
              </p:custDataLst>
            </p:nvPr>
          </p:nvSpPr>
          <p:spPr>
            <a:xfrm>
              <a:off x="1138" y="4071"/>
              <a:ext cx="10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1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7" name="组合 36"/>
          <p:cNvGrpSpPr/>
          <p:nvPr>
            <p:custDataLst>
              <p:tags r:id="rId13"/>
            </p:custDataLst>
          </p:nvPr>
        </p:nvGrpSpPr>
        <p:grpSpPr>
          <a:xfrm>
            <a:off x="1160780" y="3032125"/>
            <a:ext cx="5829300" cy="401955"/>
            <a:chOff x="1138" y="4066"/>
            <a:chExt cx="9180" cy="633"/>
          </a:xfrm>
        </p:grpSpPr>
        <p:sp>
          <p:nvSpPr>
            <p:cNvPr id="38" name="文本框 37"/>
            <p:cNvSpPr txBox="1"/>
            <p:nvPr>
              <p:custDataLst>
                <p:tags r:id="rId14"/>
              </p:custDataLst>
            </p:nvPr>
          </p:nvSpPr>
          <p:spPr>
            <a:xfrm>
              <a:off x="2178" y="4066"/>
              <a:ext cx="81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 dirty="0">
                  <a:solidFill>
                    <a:srgbClr val="52524E"/>
                  </a:solidFill>
                  <a:latin typeface="+mj-ea"/>
                  <a:ea typeface="+mj-ea"/>
                </a:rPr>
                <a:t>使用redis存储用户信息，验证码</a:t>
              </a:r>
              <a:endParaRPr lang="zh-CN" altLang="en-US" sz="2000" b="1" dirty="0">
                <a:solidFill>
                  <a:srgbClr val="52524E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文本框 38"/>
            <p:cNvSpPr txBox="1"/>
            <p:nvPr>
              <p:custDataLst>
                <p:tags r:id="rId15"/>
              </p:custDataLst>
            </p:nvPr>
          </p:nvSpPr>
          <p:spPr>
            <a:xfrm>
              <a:off x="1138" y="4071"/>
              <a:ext cx="10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4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16"/>
            </p:custDataLst>
          </p:nvPr>
        </p:nvGrpSpPr>
        <p:grpSpPr>
          <a:xfrm>
            <a:off x="1160780" y="4079875"/>
            <a:ext cx="5829300" cy="401955"/>
            <a:chOff x="1138" y="4066"/>
            <a:chExt cx="9180" cy="633"/>
          </a:xfrm>
        </p:grpSpPr>
        <p:sp>
          <p:nvSpPr>
            <p:cNvPr id="41" name="文本框 40"/>
            <p:cNvSpPr txBox="1"/>
            <p:nvPr>
              <p:custDataLst>
                <p:tags r:id="rId17"/>
              </p:custDataLst>
            </p:nvPr>
          </p:nvSpPr>
          <p:spPr>
            <a:xfrm>
              <a:off x="2178" y="4066"/>
              <a:ext cx="81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 dirty="0">
                  <a:solidFill>
                    <a:srgbClr val="52524E"/>
                  </a:solidFill>
                  <a:latin typeface="+mj-ea"/>
                  <a:ea typeface="+mj-ea"/>
                </a:rPr>
                <a:t>使用minio进行文件存储</a:t>
              </a:r>
              <a:endParaRPr lang="zh-CN" altLang="en-US" sz="2000" b="1" dirty="0">
                <a:solidFill>
                  <a:srgbClr val="52524E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文本框 41"/>
            <p:cNvSpPr txBox="1"/>
            <p:nvPr>
              <p:custDataLst>
                <p:tags r:id="rId18"/>
              </p:custDataLst>
            </p:nvPr>
          </p:nvSpPr>
          <p:spPr>
            <a:xfrm>
              <a:off x="1138" y="4071"/>
              <a:ext cx="10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6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19"/>
            </p:custDataLst>
          </p:nvPr>
        </p:nvGrpSpPr>
        <p:grpSpPr>
          <a:xfrm>
            <a:off x="1160780" y="4652010"/>
            <a:ext cx="5829300" cy="401955"/>
            <a:chOff x="1138" y="4066"/>
            <a:chExt cx="9180" cy="633"/>
          </a:xfrm>
        </p:grpSpPr>
        <p:sp>
          <p:nvSpPr>
            <p:cNvPr id="44" name="文本框 43"/>
            <p:cNvSpPr txBox="1"/>
            <p:nvPr>
              <p:custDataLst>
                <p:tags r:id="rId20"/>
              </p:custDataLst>
            </p:nvPr>
          </p:nvSpPr>
          <p:spPr>
            <a:xfrm>
              <a:off x="2178" y="4066"/>
              <a:ext cx="81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 dirty="0">
                  <a:solidFill>
                    <a:srgbClr val="52524E"/>
                  </a:solidFill>
                  <a:latin typeface="+mj-ea"/>
                  <a:ea typeface="+mj-ea"/>
                </a:rPr>
                <a:t>使用EasyExcel进行数据的导入导出</a:t>
              </a:r>
              <a:endParaRPr lang="zh-CN" altLang="en-US" sz="2000" b="1" dirty="0">
                <a:solidFill>
                  <a:srgbClr val="52524E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文本框 44"/>
            <p:cNvSpPr txBox="1"/>
            <p:nvPr>
              <p:custDataLst>
                <p:tags r:id="rId21"/>
              </p:custDataLst>
            </p:nvPr>
          </p:nvSpPr>
          <p:spPr>
            <a:xfrm>
              <a:off x="1138" y="4071"/>
              <a:ext cx="10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7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22"/>
            </p:custDataLst>
          </p:nvPr>
        </p:nvGrpSpPr>
        <p:grpSpPr>
          <a:xfrm>
            <a:off x="1160780" y="5219065"/>
            <a:ext cx="7936865" cy="401955"/>
            <a:chOff x="1138" y="4066"/>
            <a:chExt cx="12499" cy="633"/>
          </a:xfrm>
        </p:grpSpPr>
        <p:sp>
          <p:nvSpPr>
            <p:cNvPr id="25" name="文本框 24"/>
            <p:cNvSpPr txBox="1"/>
            <p:nvPr>
              <p:custDataLst>
                <p:tags r:id="rId23"/>
              </p:custDataLst>
            </p:nvPr>
          </p:nvSpPr>
          <p:spPr>
            <a:xfrm>
              <a:off x="2178" y="4066"/>
              <a:ext cx="1145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 dirty="0">
                  <a:solidFill>
                    <a:srgbClr val="52524E"/>
                  </a:solidFill>
                  <a:latin typeface="+mj-ea"/>
                  <a:ea typeface="+mj-ea"/>
                </a:rPr>
                <a:t>使用springTask定时任务解决方案进行订单的统计</a:t>
              </a:r>
              <a:endParaRPr lang="zh-CN" altLang="en-US" sz="2000" b="1" dirty="0">
                <a:solidFill>
                  <a:srgbClr val="52524E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24"/>
              </p:custDataLst>
            </p:nvPr>
          </p:nvSpPr>
          <p:spPr>
            <a:xfrm>
              <a:off x="1138" y="4071"/>
              <a:ext cx="10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8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923905" y="6179185"/>
            <a:ext cx="1268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2524E"/>
                </a:solidFill>
                <a:latin typeface="+mj-ea"/>
                <a:ea typeface="+mj-ea"/>
              </a:rPr>
              <a:t>田雄豪</a:t>
            </a:r>
            <a:endParaRPr lang="zh-CN" altLang="en-US" sz="2400" dirty="0">
              <a:solidFill>
                <a:srgbClr val="52524E"/>
              </a:solidFill>
              <a:latin typeface="+mj-ea"/>
              <a:ea typeface="+mj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971675" y="316230"/>
            <a:ext cx="2473325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800" dirty="0">
                <a:solidFill>
                  <a:srgbClr val="564D38"/>
                </a:solidFill>
                <a:latin typeface="腾祥铭宋简-W8" pitchFamily="2" charset="0"/>
                <a:ea typeface="腾祥铭宋简-W8" pitchFamily="2" charset="0"/>
              </a:rPr>
              <a:t>后端项目总结</a:t>
            </a:r>
            <a:endParaRPr lang="zh-CN" altLang="en-US" sz="2800" dirty="0">
              <a:solidFill>
                <a:srgbClr val="564D38"/>
              </a:solidFill>
              <a:latin typeface="腾祥铭宋简-W8" pitchFamily="2" charset="0"/>
              <a:ea typeface="腾祥铭宋简-W8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4455" y="316230"/>
            <a:ext cx="2123440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800" dirty="0">
                <a:solidFill>
                  <a:srgbClr val="564D38"/>
                </a:solidFill>
                <a:latin typeface="腾祥铭宋简-W8" pitchFamily="2" charset="0"/>
                <a:ea typeface="腾祥铭宋简-W8" pitchFamily="2" charset="0"/>
              </a:rPr>
              <a:t>管理员端</a:t>
            </a:r>
            <a:endParaRPr lang="zh-CN" altLang="en-US" sz="2800" dirty="0">
              <a:solidFill>
                <a:srgbClr val="564D38"/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1675" y="316230"/>
            <a:ext cx="2473325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800" dirty="0">
                <a:solidFill>
                  <a:srgbClr val="564D38"/>
                </a:solidFill>
                <a:latin typeface="腾祥铭宋简-W8" pitchFamily="2" charset="0"/>
                <a:ea typeface="腾祥铭宋简-W8" pitchFamily="2" charset="0"/>
              </a:rPr>
              <a:t>后端项目总结</a:t>
            </a:r>
            <a:endParaRPr lang="zh-CN" altLang="en-US" sz="2800" dirty="0">
              <a:solidFill>
                <a:srgbClr val="564D38"/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923905" y="6179185"/>
            <a:ext cx="1268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2524E"/>
                </a:solidFill>
                <a:latin typeface="+mj-ea"/>
                <a:ea typeface="+mj-ea"/>
              </a:rPr>
              <a:t>田雄豪</a:t>
            </a:r>
            <a:endParaRPr lang="zh-CN" altLang="en-US" sz="2400" dirty="0">
              <a:solidFill>
                <a:srgbClr val="52524E"/>
              </a:solidFill>
              <a:latin typeface="+mj-ea"/>
              <a:ea typeface="+mj-ea"/>
            </a:endParaRPr>
          </a:p>
        </p:txBody>
      </p:sp>
      <p:grpSp>
        <p:nvGrpSpPr>
          <p:cNvPr id="47" name="组合 46"/>
          <p:cNvGrpSpPr/>
          <p:nvPr>
            <p:custDataLst>
              <p:tags r:id="rId1"/>
            </p:custDataLst>
          </p:nvPr>
        </p:nvGrpSpPr>
        <p:grpSpPr>
          <a:xfrm>
            <a:off x="5591175" y="391160"/>
            <a:ext cx="6398895" cy="401955"/>
            <a:chOff x="1138" y="4066"/>
            <a:chExt cx="11989" cy="633"/>
          </a:xfrm>
        </p:grpSpPr>
        <p:sp>
          <p:nvSpPr>
            <p:cNvPr id="48" name="文本框 47"/>
            <p:cNvSpPr txBox="1"/>
            <p:nvPr>
              <p:custDataLst>
                <p:tags r:id="rId2"/>
              </p:custDataLst>
            </p:nvPr>
          </p:nvSpPr>
          <p:spPr>
            <a:xfrm>
              <a:off x="1668" y="4066"/>
              <a:ext cx="1145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dirty="0">
                  <a:solidFill>
                    <a:srgbClr val="52524E"/>
                  </a:solidFill>
                  <a:latin typeface="+mj-ea"/>
                  <a:ea typeface="+mj-ea"/>
                  <a:sym typeface="+mn-ea"/>
                </a:rPr>
                <a:t>技术栈</a:t>
              </a:r>
              <a:r>
                <a:rPr lang="en-US" altLang="zh-CN" sz="2000" dirty="0">
                  <a:solidFill>
                    <a:srgbClr val="52524E"/>
                  </a:solidFill>
                  <a:latin typeface="+mj-ea"/>
                  <a:ea typeface="+mj-ea"/>
                  <a:sym typeface="+mn-ea"/>
                </a:rPr>
                <a:t>+</a:t>
              </a:r>
              <a:r>
                <a:rPr lang="zh-CN" altLang="en-US" sz="2000" dirty="0">
                  <a:solidFill>
                    <a:srgbClr val="52524E"/>
                  </a:solidFill>
                  <a:latin typeface="+mj-ea"/>
                  <a:ea typeface="+mj-ea"/>
                  <a:sym typeface="+mn-ea"/>
                </a:rPr>
                <a:t>工程结构</a:t>
              </a:r>
              <a:r>
                <a:rPr lang="en-US" altLang="zh-CN" sz="2000" dirty="0">
                  <a:solidFill>
                    <a:srgbClr val="52524E"/>
                  </a:solidFill>
                  <a:latin typeface="+mj-ea"/>
                  <a:ea typeface="+mj-ea"/>
                  <a:sym typeface="+mn-ea"/>
                </a:rPr>
                <a:t>+</a:t>
              </a:r>
              <a:r>
                <a:rPr lang="zh-CN" altLang="en-US" sz="2000" dirty="0">
                  <a:solidFill>
                    <a:srgbClr val="52524E"/>
                  </a:solidFill>
                  <a:latin typeface="+mj-ea"/>
                  <a:ea typeface="+mj-ea"/>
                  <a:sym typeface="+mn-ea"/>
                </a:rPr>
                <a:t>功能梳理</a:t>
              </a:r>
              <a:endParaRPr lang="zh-CN" altLang="en-US" sz="2000" dirty="0">
                <a:solidFill>
                  <a:srgbClr val="52524E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文本框 51"/>
            <p:cNvSpPr txBox="1"/>
            <p:nvPr>
              <p:custDataLst>
                <p:tags r:id="rId3"/>
              </p:custDataLst>
            </p:nvPr>
          </p:nvSpPr>
          <p:spPr>
            <a:xfrm>
              <a:off x="1138" y="4071"/>
              <a:ext cx="10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1</a:t>
              </a:r>
              <a:endParaRPr lang="en-US" altLang="zh-CN" sz="2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704850" y="1538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springboot+redis+minio+EasyExcel+...</a:t>
            </a:r>
            <a:endParaRPr lang="en-US" altLang="zh-CN"/>
          </a:p>
        </p:txBody>
      </p:sp>
      <p:pic>
        <p:nvPicPr>
          <p:cNvPr id="54" name="图片 53" descr="B2C-E-commerce-parent"/>
          <p:cNvPicPr>
            <a:picLocks noChangeAspect="1"/>
          </p:cNvPicPr>
          <p:nvPr/>
        </p:nvPicPr>
        <p:blipFill>
          <a:blip r:embed="rId4"/>
          <a:srcRect l="38584" t="37572" r="36853" b="37699"/>
          <a:stretch>
            <a:fillRect/>
          </a:stretch>
        </p:blipFill>
        <p:spPr>
          <a:xfrm>
            <a:off x="704850" y="3096260"/>
            <a:ext cx="3973195" cy="2303145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704850" y="2451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工程结构：</a:t>
            </a:r>
            <a:endParaRPr lang="zh-CN" altLang="en-US"/>
          </a:p>
        </p:txBody>
      </p:sp>
      <p:pic>
        <p:nvPicPr>
          <p:cNvPr id="56" name="图片 55" descr="管理员端功能梳理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1425" y="1075690"/>
            <a:ext cx="6492875" cy="4403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4455" y="316230"/>
            <a:ext cx="2123440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800" dirty="0">
                <a:solidFill>
                  <a:srgbClr val="564D38"/>
                </a:solidFill>
                <a:latin typeface="腾祥铭宋简-W8" pitchFamily="2" charset="0"/>
                <a:ea typeface="腾祥铭宋简-W8" pitchFamily="2" charset="0"/>
              </a:rPr>
              <a:t>管理员端</a:t>
            </a:r>
            <a:endParaRPr lang="zh-CN" altLang="en-US" sz="2800" dirty="0">
              <a:solidFill>
                <a:srgbClr val="564D38"/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1675" y="316230"/>
            <a:ext cx="2473325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800" dirty="0">
                <a:solidFill>
                  <a:srgbClr val="564D38"/>
                </a:solidFill>
                <a:latin typeface="腾祥铭宋简-W8" pitchFamily="2" charset="0"/>
                <a:ea typeface="腾祥铭宋简-W8" pitchFamily="2" charset="0"/>
              </a:rPr>
              <a:t>后端项目总结</a:t>
            </a:r>
            <a:endParaRPr lang="zh-CN" altLang="en-US" sz="2800" dirty="0">
              <a:solidFill>
                <a:srgbClr val="564D38"/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923905" y="6179185"/>
            <a:ext cx="1268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2524E"/>
                </a:solidFill>
                <a:latin typeface="+mj-ea"/>
                <a:ea typeface="+mj-ea"/>
              </a:rPr>
              <a:t>田雄豪</a:t>
            </a:r>
            <a:endParaRPr lang="zh-CN" altLang="en-US" sz="2400" dirty="0">
              <a:solidFill>
                <a:srgbClr val="52524E"/>
              </a:solidFill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" y="2023110"/>
            <a:ext cx="4938395" cy="3313430"/>
          </a:xfrm>
          <a:prstGeom prst="rect">
            <a:avLst/>
          </a:prstGeom>
        </p:spPr>
      </p:pic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5591175" y="391160"/>
            <a:ext cx="6398895" cy="401955"/>
            <a:chOff x="1138" y="4066"/>
            <a:chExt cx="11989" cy="633"/>
          </a:xfrm>
        </p:grpSpPr>
        <p:sp>
          <p:nvSpPr>
            <p:cNvPr id="3" name="文本框 2"/>
            <p:cNvSpPr txBox="1"/>
            <p:nvPr>
              <p:custDataLst>
                <p:tags r:id="rId3"/>
              </p:custDataLst>
            </p:nvPr>
          </p:nvSpPr>
          <p:spPr>
            <a:xfrm>
              <a:off x="1668" y="4066"/>
              <a:ext cx="1145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solidFill>
                    <a:srgbClr val="52524E"/>
                  </a:solidFill>
                  <a:latin typeface="+mj-ea"/>
                  <a:ea typeface="+mj-ea"/>
                  <a:sym typeface="+mn-ea"/>
                </a:rPr>
                <a:t>git</a:t>
              </a:r>
              <a:r>
                <a:rPr lang="zh-CN" altLang="en-US" sz="2000" dirty="0">
                  <a:solidFill>
                    <a:srgbClr val="52524E"/>
                  </a:solidFill>
                  <a:latin typeface="+mj-ea"/>
                  <a:ea typeface="+mj-ea"/>
                  <a:sym typeface="+mn-ea"/>
                </a:rPr>
                <a:t>团队合作</a:t>
              </a:r>
              <a:endParaRPr lang="zh-CN" altLang="en-US" sz="2000" dirty="0">
                <a:solidFill>
                  <a:srgbClr val="52524E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4"/>
              </p:custDataLst>
            </p:nvPr>
          </p:nvSpPr>
          <p:spPr>
            <a:xfrm>
              <a:off x="1138" y="4071"/>
              <a:ext cx="10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2</a:t>
              </a:r>
              <a:endParaRPr lang="en-US" altLang="zh-CN" sz="2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图片 4" descr="git工作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560" y="1437005"/>
            <a:ext cx="6266815" cy="4236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4455" y="316230"/>
            <a:ext cx="2123440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800" dirty="0">
                <a:solidFill>
                  <a:srgbClr val="564D38"/>
                </a:solidFill>
                <a:latin typeface="腾祥铭宋简-W8" pitchFamily="2" charset="0"/>
                <a:ea typeface="腾祥铭宋简-W8" pitchFamily="2" charset="0"/>
              </a:rPr>
              <a:t>管理员端</a:t>
            </a:r>
            <a:endParaRPr lang="zh-CN" altLang="en-US" sz="2800" dirty="0">
              <a:solidFill>
                <a:srgbClr val="564D38"/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1675" y="316230"/>
            <a:ext cx="2473325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800" dirty="0">
                <a:solidFill>
                  <a:srgbClr val="564D38"/>
                </a:solidFill>
                <a:latin typeface="腾祥铭宋简-W8" pitchFamily="2" charset="0"/>
                <a:ea typeface="腾祥铭宋简-W8" pitchFamily="2" charset="0"/>
              </a:rPr>
              <a:t>后端项目总结</a:t>
            </a:r>
            <a:endParaRPr lang="zh-CN" altLang="en-US" sz="2800" dirty="0">
              <a:solidFill>
                <a:srgbClr val="564D38"/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923905" y="6179185"/>
            <a:ext cx="1268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2524E"/>
                </a:solidFill>
                <a:latin typeface="+mj-ea"/>
                <a:ea typeface="+mj-ea"/>
              </a:rPr>
              <a:t>田雄豪</a:t>
            </a:r>
            <a:endParaRPr lang="zh-CN" altLang="en-US" sz="2400" dirty="0">
              <a:solidFill>
                <a:srgbClr val="52524E"/>
              </a:solidFill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5591175" y="391160"/>
            <a:ext cx="6398895" cy="401955"/>
            <a:chOff x="1138" y="4066"/>
            <a:chExt cx="11989" cy="633"/>
          </a:xfrm>
        </p:grpSpPr>
        <p:sp>
          <p:nvSpPr>
            <p:cNvPr id="6" name="文本框 5"/>
            <p:cNvSpPr txBox="1"/>
            <p:nvPr>
              <p:custDataLst>
                <p:tags r:id="rId2"/>
              </p:custDataLst>
            </p:nvPr>
          </p:nvSpPr>
          <p:spPr>
            <a:xfrm>
              <a:off x="1668" y="4066"/>
              <a:ext cx="1145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000" dirty="0">
                  <a:solidFill>
                    <a:srgbClr val="52524E"/>
                  </a:solidFill>
                  <a:latin typeface="+mj-ea"/>
                  <a:ea typeface="+mj-ea"/>
                  <a:sym typeface="+mn-ea"/>
                </a:rPr>
                <a:t>使用swagger（knife4j）进行接口文档的管理</a:t>
              </a:r>
              <a:endParaRPr sz="2000" dirty="0">
                <a:solidFill>
                  <a:srgbClr val="52524E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3"/>
              </p:custDataLst>
            </p:nvPr>
          </p:nvSpPr>
          <p:spPr>
            <a:xfrm>
              <a:off x="1138" y="4071"/>
              <a:ext cx="10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3</a:t>
              </a:r>
              <a:endParaRPr lang="en-US" altLang="zh-CN" sz="2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r="30211"/>
          <a:stretch>
            <a:fillRect/>
          </a:stretch>
        </p:blipFill>
        <p:spPr>
          <a:xfrm>
            <a:off x="6606540" y="1660525"/>
            <a:ext cx="4878070" cy="3536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rcRect r="24527"/>
          <a:stretch>
            <a:fillRect/>
          </a:stretch>
        </p:blipFill>
        <p:spPr>
          <a:xfrm>
            <a:off x="395605" y="1660525"/>
            <a:ext cx="5855970" cy="3536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4455" y="316230"/>
            <a:ext cx="2123440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800" dirty="0">
                <a:solidFill>
                  <a:srgbClr val="564D38"/>
                </a:solidFill>
                <a:latin typeface="腾祥铭宋简-W8" pitchFamily="2" charset="0"/>
                <a:ea typeface="腾祥铭宋简-W8" pitchFamily="2" charset="0"/>
              </a:rPr>
              <a:t>管理员端</a:t>
            </a:r>
            <a:endParaRPr lang="zh-CN" altLang="en-US" sz="2800" dirty="0">
              <a:solidFill>
                <a:srgbClr val="564D38"/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1675" y="316230"/>
            <a:ext cx="2473325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800" dirty="0">
                <a:solidFill>
                  <a:srgbClr val="564D38"/>
                </a:solidFill>
                <a:latin typeface="腾祥铭宋简-W8" pitchFamily="2" charset="0"/>
                <a:ea typeface="腾祥铭宋简-W8" pitchFamily="2" charset="0"/>
              </a:rPr>
              <a:t>后端项目总结</a:t>
            </a:r>
            <a:endParaRPr lang="zh-CN" altLang="en-US" sz="2800" dirty="0">
              <a:solidFill>
                <a:srgbClr val="564D38"/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923905" y="6179185"/>
            <a:ext cx="1268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2524E"/>
                </a:solidFill>
                <a:latin typeface="+mj-ea"/>
                <a:ea typeface="+mj-ea"/>
              </a:rPr>
              <a:t>田雄豪</a:t>
            </a:r>
            <a:endParaRPr lang="zh-CN" altLang="en-US" sz="2400" dirty="0">
              <a:solidFill>
                <a:srgbClr val="52524E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5591175" y="391160"/>
            <a:ext cx="6398895" cy="401955"/>
            <a:chOff x="1138" y="4066"/>
            <a:chExt cx="11989" cy="633"/>
          </a:xfrm>
        </p:grpSpPr>
        <p:sp>
          <p:nvSpPr>
            <p:cNvPr id="4" name="文本框 3"/>
            <p:cNvSpPr txBox="1"/>
            <p:nvPr>
              <p:custDataLst>
                <p:tags r:id="rId2"/>
              </p:custDataLst>
            </p:nvPr>
          </p:nvSpPr>
          <p:spPr>
            <a:xfrm>
              <a:off x="1668" y="4066"/>
              <a:ext cx="1145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000" dirty="0">
                  <a:solidFill>
                    <a:srgbClr val="52524E"/>
                  </a:solidFill>
                  <a:latin typeface="+mj-ea"/>
                  <a:ea typeface="+mj-ea"/>
                  <a:sym typeface="+mn-ea"/>
                </a:rPr>
                <a:t>使用redis存储用户信息，验证码</a:t>
              </a:r>
              <a:endParaRPr sz="2000" dirty="0">
                <a:solidFill>
                  <a:srgbClr val="52524E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3"/>
              </p:custDataLst>
            </p:nvPr>
          </p:nvSpPr>
          <p:spPr>
            <a:xfrm>
              <a:off x="1138" y="4071"/>
              <a:ext cx="10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4</a:t>
              </a:r>
              <a:endParaRPr lang="en-US" altLang="zh-CN" sz="2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60" y="1183640"/>
            <a:ext cx="9277350" cy="27425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60" y="4019550"/>
            <a:ext cx="9276715" cy="172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4455" y="316230"/>
            <a:ext cx="2123440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800" dirty="0">
                <a:solidFill>
                  <a:srgbClr val="564D38"/>
                </a:solidFill>
                <a:latin typeface="腾祥铭宋简-W8" pitchFamily="2" charset="0"/>
                <a:ea typeface="腾祥铭宋简-W8" pitchFamily="2" charset="0"/>
              </a:rPr>
              <a:t>管理员端</a:t>
            </a:r>
            <a:endParaRPr lang="zh-CN" altLang="en-US" sz="2800" dirty="0">
              <a:solidFill>
                <a:srgbClr val="564D38"/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1675" y="316230"/>
            <a:ext cx="2473325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800" dirty="0">
                <a:solidFill>
                  <a:srgbClr val="564D38"/>
                </a:solidFill>
                <a:latin typeface="腾祥铭宋简-W8" pitchFamily="2" charset="0"/>
                <a:ea typeface="腾祥铭宋简-W8" pitchFamily="2" charset="0"/>
              </a:rPr>
              <a:t>后端项目总结</a:t>
            </a:r>
            <a:endParaRPr lang="zh-CN" altLang="en-US" sz="2800" dirty="0">
              <a:solidFill>
                <a:srgbClr val="564D38"/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923905" y="6179185"/>
            <a:ext cx="1268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2524E"/>
                </a:solidFill>
                <a:latin typeface="+mj-ea"/>
                <a:ea typeface="+mj-ea"/>
              </a:rPr>
              <a:t>田雄豪</a:t>
            </a:r>
            <a:endParaRPr lang="zh-CN" altLang="en-US" sz="2400" dirty="0">
              <a:solidFill>
                <a:srgbClr val="52524E"/>
              </a:solidFill>
              <a:latin typeface="+mj-ea"/>
              <a:ea typeface="+mj-ea"/>
            </a:endParaRPr>
          </a:p>
        </p:txBody>
      </p:sp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5591175" y="391160"/>
            <a:ext cx="6398895" cy="401955"/>
            <a:chOff x="1138" y="4066"/>
            <a:chExt cx="11989" cy="633"/>
          </a:xfrm>
        </p:grpSpPr>
        <p:sp>
          <p:nvSpPr>
            <p:cNvPr id="3" name="文本框 2"/>
            <p:cNvSpPr txBox="1"/>
            <p:nvPr>
              <p:custDataLst>
                <p:tags r:id="rId2"/>
              </p:custDataLst>
            </p:nvPr>
          </p:nvSpPr>
          <p:spPr>
            <a:xfrm>
              <a:off x="1668" y="4066"/>
              <a:ext cx="1145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000" dirty="0">
                  <a:solidFill>
                    <a:srgbClr val="52524E"/>
                  </a:solidFill>
                  <a:latin typeface="+mj-ea"/>
                  <a:ea typeface="+mj-ea"/>
                  <a:sym typeface="+mn-ea"/>
                </a:rPr>
                <a:t>使用拦截器和ThreadLocal实现登录校检</a:t>
              </a:r>
              <a:endParaRPr sz="2000" dirty="0">
                <a:solidFill>
                  <a:srgbClr val="52524E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3"/>
              </p:custDataLst>
            </p:nvPr>
          </p:nvSpPr>
          <p:spPr>
            <a:xfrm>
              <a:off x="1138" y="4071"/>
              <a:ext cx="10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5</a:t>
              </a:r>
              <a:endParaRPr lang="en-US" altLang="zh-CN" sz="2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t="4513"/>
          <a:stretch>
            <a:fillRect/>
          </a:stretch>
        </p:blipFill>
        <p:spPr>
          <a:xfrm>
            <a:off x="399415" y="1062355"/>
            <a:ext cx="11534140" cy="33991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9415" y="6003290"/>
            <a:ext cx="6377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后续优化：拦截器配置优化，使用</a:t>
            </a:r>
            <a:r>
              <a:rPr lang="en-US" altLang="zh-CN"/>
              <a:t>ThreadLocal</a:t>
            </a:r>
            <a:r>
              <a:rPr lang="zh-CN" altLang="en-US"/>
              <a:t>获取用户信息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9415" y="4674870"/>
            <a:ext cx="1153477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在用户登录时，服务器验证用户的验证码、用户名、密码，通过后生成一个唯一的token，将用户信息与生成的token一起存储到Redis中，并设置一定的过期时间（如30分钟）。然后将token返回给客户端，客户端在后续请求中包含这个token。每次请求时，服务器拦截请求，获取请求头中的token，从Redis中检索对应的用户信息。如果token有效，则将用户信息存储到ThreadLocal中，以便在整个请求处理过程中快速、安全地访问。请求处理完成后，拦截器的afterCompletion方法会清理ThreadLocal中的数据，避免内存泄漏。同时，服务器可以刷新Redis中token的过期时间，保持用户会话的活跃状态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4455" y="316230"/>
            <a:ext cx="2123440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800" dirty="0">
                <a:solidFill>
                  <a:srgbClr val="564D38"/>
                </a:solidFill>
                <a:latin typeface="腾祥铭宋简-W8" pitchFamily="2" charset="0"/>
                <a:ea typeface="腾祥铭宋简-W8" pitchFamily="2" charset="0"/>
              </a:rPr>
              <a:t>管理员端</a:t>
            </a:r>
            <a:endParaRPr lang="zh-CN" altLang="en-US" sz="2800" dirty="0">
              <a:solidFill>
                <a:srgbClr val="564D38"/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1675" y="316230"/>
            <a:ext cx="2473325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800" dirty="0">
                <a:solidFill>
                  <a:srgbClr val="564D38"/>
                </a:solidFill>
                <a:latin typeface="腾祥铭宋简-W8" pitchFamily="2" charset="0"/>
                <a:ea typeface="腾祥铭宋简-W8" pitchFamily="2" charset="0"/>
              </a:rPr>
              <a:t>后端项目总结</a:t>
            </a:r>
            <a:endParaRPr lang="zh-CN" altLang="en-US" sz="2800" dirty="0">
              <a:solidFill>
                <a:srgbClr val="564D38"/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923905" y="6179185"/>
            <a:ext cx="1268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2524E"/>
                </a:solidFill>
                <a:latin typeface="+mj-ea"/>
                <a:ea typeface="+mj-ea"/>
              </a:rPr>
              <a:t>田雄豪</a:t>
            </a:r>
            <a:endParaRPr lang="zh-CN" altLang="en-US" sz="2400" dirty="0">
              <a:solidFill>
                <a:srgbClr val="52524E"/>
              </a:solidFill>
              <a:latin typeface="+mj-ea"/>
              <a:ea typeface="+mj-ea"/>
            </a:endParaRPr>
          </a:p>
        </p:txBody>
      </p:sp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5591175" y="391160"/>
            <a:ext cx="6398895" cy="401955"/>
            <a:chOff x="1138" y="4066"/>
            <a:chExt cx="11989" cy="633"/>
          </a:xfrm>
        </p:grpSpPr>
        <p:sp>
          <p:nvSpPr>
            <p:cNvPr id="3" name="文本框 2"/>
            <p:cNvSpPr txBox="1"/>
            <p:nvPr>
              <p:custDataLst>
                <p:tags r:id="rId2"/>
              </p:custDataLst>
            </p:nvPr>
          </p:nvSpPr>
          <p:spPr>
            <a:xfrm>
              <a:off x="1668" y="4066"/>
              <a:ext cx="1145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000" dirty="0">
                  <a:solidFill>
                    <a:srgbClr val="52524E"/>
                  </a:solidFill>
                  <a:latin typeface="+mj-ea"/>
                  <a:ea typeface="+mj-ea"/>
                  <a:sym typeface="+mn-ea"/>
                </a:rPr>
                <a:t>使用minio</a:t>
              </a:r>
              <a:r>
                <a:rPr lang="zh-CN" sz="2000" dirty="0">
                  <a:solidFill>
                    <a:srgbClr val="52524E"/>
                  </a:solidFill>
                  <a:latin typeface="+mj-ea"/>
                  <a:ea typeface="+mj-ea"/>
                  <a:sym typeface="+mn-ea"/>
                </a:rPr>
                <a:t>进行文件</a:t>
              </a:r>
              <a:r>
                <a:rPr sz="2000" dirty="0">
                  <a:solidFill>
                    <a:srgbClr val="52524E"/>
                  </a:solidFill>
                  <a:latin typeface="+mj-ea"/>
                  <a:ea typeface="+mj-ea"/>
                  <a:sym typeface="+mn-ea"/>
                </a:rPr>
                <a:t>存储</a:t>
              </a:r>
              <a:endParaRPr sz="2000" dirty="0">
                <a:solidFill>
                  <a:srgbClr val="52524E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3"/>
              </p:custDataLst>
            </p:nvPr>
          </p:nvSpPr>
          <p:spPr>
            <a:xfrm>
              <a:off x="1138" y="4071"/>
              <a:ext cx="10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6</a:t>
              </a:r>
              <a:endParaRPr lang="en-US" altLang="zh-CN" sz="2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76020" y="1264285"/>
            <a:ext cx="8711565" cy="833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MinIO 是一个高性能的对象存储服务，兼容 Amazon S3 API。它是开源的，支持在私有云、公有云和混合云环境中部署，广泛应用于大规模数据存储、数据湖、数据备份和数据恢复等场景。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76020" y="2546985"/>
            <a:ext cx="6132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项目使用场景：用户头像上传，商品轮播图，商品详情图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65" y="3486785"/>
            <a:ext cx="10545445" cy="1936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4455" y="316230"/>
            <a:ext cx="2123440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800" dirty="0">
                <a:solidFill>
                  <a:srgbClr val="564D38"/>
                </a:solidFill>
                <a:latin typeface="腾祥铭宋简-W8" pitchFamily="2" charset="0"/>
                <a:ea typeface="腾祥铭宋简-W8" pitchFamily="2" charset="0"/>
              </a:rPr>
              <a:t>管理员端</a:t>
            </a:r>
            <a:endParaRPr lang="zh-CN" altLang="en-US" sz="2800" dirty="0">
              <a:solidFill>
                <a:srgbClr val="564D38"/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1675" y="316230"/>
            <a:ext cx="2473325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800" dirty="0">
                <a:solidFill>
                  <a:srgbClr val="564D38"/>
                </a:solidFill>
                <a:latin typeface="腾祥铭宋简-W8" pitchFamily="2" charset="0"/>
                <a:ea typeface="腾祥铭宋简-W8" pitchFamily="2" charset="0"/>
              </a:rPr>
              <a:t>后端项目总结</a:t>
            </a:r>
            <a:endParaRPr lang="zh-CN" altLang="en-US" sz="2800" dirty="0">
              <a:solidFill>
                <a:srgbClr val="564D38"/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923905" y="6179185"/>
            <a:ext cx="1268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2524E"/>
                </a:solidFill>
                <a:latin typeface="+mj-ea"/>
                <a:ea typeface="+mj-ea"/>
              </a:rPr>
              <a:t>田雄豪</a:t>
            </a:r>
            <a:endParaRPr lang="zh-CN" altLang="en-US" sz="2400" dirty="0">
              <a:solidFill>
                <a:srgbClr val="52524E"/>
              </a:solidFill>
              <a:latin typeface="+mj-ea"/>
              <a:ea typeface="+mj-ea"/>
            </a:endParaRPr>
          </a:p>
        </p:txBody>
      </p:sp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5591175" y="391160"/>
            <a:ext cx="6398895" cy="401955"/>
            <a:chOff x="1138" y="4066"/>
            <a:chExt cx="11989" cy="633"/>
          </a:xfrm>
        </p:grpSpPr>
        <p:sp>
          <p:nvSpPr>
            <p:cNvPr id="3" name="文本框 2"/>
            <p:cNvSpPr txBox="1"/>
            <p:nvPr>
              <p:custDataLst>
                <p:tags r:id="rId2"/>
              </p:custDataLst>
            </p:nvPr>
          </p:nvSpPr>
          <p:spPr>
            <a:xfrm>
              <a:off x="1668" y="4066"/>
              <a:ext cx="1145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000" dirty="0">
                  <a:solidFill>
                    <a:srgbClr val="52524E"/>
                  </a:solidFill>
                  <a:latin typeface="+mj-ea"/>
                  <a:ea typeface="+mj-ea"/>
                  <a:sym typeface="+mn-ea"/>
                </a:rPr>
                <a:t>使用EasyExcel进行数据的导入导出</a:t>
              </a:r>
              <a:endParaRPr sz="2000" dirty="0">
                <a:solidFill>
                  <a:srgbClr val="52524E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3"/>
              </p:custDataLst>
            </p:nvPr>
          </p:nvSpPr>
          <p:spPr>
            <a:xfrm>
              <a:off x="1138" y="4071"/>
              <a:ext cx="10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7</a:t>
              </a:r>
              <a:endParaRPr lang="en-US" altLang="zh-CN" sz="2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176020" y="1264285"/>
            <a:ext cx="8711565" cy="833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EasyExcel 是阿里巴巴开源的一个用于读写 Excel 文件的 Java 库。它提供了简洁、高效的 API，专注于解决在大数据量场景下的 Excel 读写问题。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r="3422"/>
          <a:stretch>
            <a:fillRect/>
          </a:stretch>
        </p:blipFill>
        <p:spPr>
          <a:xfrm>
            <a:off x="838835" y="3645535"/>
            <a:ext cx="10363200" cy="23069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35" y="2098040"/>
            <a:ext cx="3080385" cy="1287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4780" y="2124075"/>
            <a:ext cx="3437255" cy="12947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rcRect r="56265"/>
          <a:stretch>
            <a:fillRect/>
          </a:stretch>
        </p:blipFill>
        <p:spPr>
          <a:xfrm>
            <a:off x="4287520" y="2089150"/>
            <a:ext cx="3033395" cy="1348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4455" y="316230"/>
            <a:ext cx="2123440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800" dirty="0">
                <a:solidFill>
                  <a:srgbClr val="564D38"/>
                </a:solidFill>
                <a:latin typeface="腾祥铭宋简-W8" pitchFamily="2" charset="0"/>
                <a:ea typeface="腾祥铭宋简-W8" pitchFamily="2" charset="0"/>
              </a:rPr>
              <a:t>管理员端</a:t>
            </a:r>
            <a:endParaRPr lang="zh-CN" altLang="en-US" sz="2800" dirty="0">
              <a:solidFill>
                <a:srgbClr val="564D38"/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1675" y="316230"/>
            <a:ext cx="2473325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800" dirty="0">
                <a:solidFill>
                  <a:srgbClr val="564D38"/>
                </a:solidFill>
                <a:latin typeface="腾祥铭宋简-W8" pitchFamily="2" charset="0"/>
                <a:ea typeface="腾祥铭宋简-W8" pitchFamily="2" charset="0"/>
              </a:rPr>
              <a:t>后端项目总结</a:t>
            </a:r>
            <a:endParaRPr lang="zh-CN" altLang="en-US" sz="2800" dirty="0">
              <a:solidFill>
                <a:srgbClr val="564D38"/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923905" y="6179185"/>
            <a:ext cx="1268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2524E"/>
                </a:solidFill>
                <a:latin typeface="+mj-ea"/>
                <a:ea typeface="+mj-ea"/>
              </a:rPr>
              <a:t>田雄豪</a:t>
            </a:r>
            <a:endParaRPr lang="zh-CN" altLang="en-US" sz="2400" dirty="0">
              <a:solidFill>
                <a:srgbClr val="52524E"/>
              </a:solidFill>
              <a:latin typeface="+mj-ea"/>
              <a:ea typeface="+mj-ea"/>
            </a:endParaRPr>
          </a:p>
        </p:txBody>
      </p:sp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5591175" y="391160"/>
            <a:ext cx="6398895" cy="401955"/>
            <a:chOff x="1138" y="4066"/>
            <a:chExt cx="11989" cy="633"/>
          </a:xfrm>
        </p:grpSpPr>
        <p:sp>
          <p:nvSpPr>
            <p:cNvPr id="3" name="文本框 2"/>
            <p:cNvSpPr txBox="1"/>
            <p:nvPr>
              <p:custDataLst>
                <p:tags r:id="rId2"/>
              </p:custDataLst>
            </p:nvPr>
          </p:nvSpPr>
          <p:spPr>
            <a:xfrm>
              <a:off x="1668" y="4066"/>
              <a:ext cx="1145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000" dirty="0">
                  <a:solidFill>
                    <a:srgbClr val="52524E"/>
                  </a:solidFill>
                  <a:latin typeface="+mj-ea"/>
                  <a:ea typeface="+mj-ea"/>
                  <a:sym typeface="+mn-ea"/>
                </a:rPr>
                <a:t>使用springTask定时任务解决方案进行订单的统计</a:t>
              </a:r>
              <a:endParaRPr sz="2000" dirty="0">
                <a:solidFill>
                  <a:srgbClr val="52524E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3"/>
              </p:custDataLst>
            </p:nvPr>
          </p:nvSpPr>
          <p:spPr>
            <a:xfrm>
              <a:off x="1138" y="4071"/>
              <a:ext cx="10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8</a:t>
              </a:r>
              <a:endParaRPr lang="en-US" altLang="zh-CN" sz="2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67995" y="1057275"/>
            <a:ext cx="95802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订单统计的两种实现方案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方案一：每一次展示数据的时候都从订单数据库中进行一次统计查询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方案二：将分组结果计算好，写入到一张数据统计结果表中，然后从该表中直接查询统计以后的结果数据，不需要进行额外的计算，提高了查询效率。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7995" y="2710180"/>
            <a:ext cx="8077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方案一的弊端，在进行分组查询时，如果数据量较大，直接进行分组查询的效率会受到一定影响，因为需要对所有数据进行聚合计算，耗费时间和资源。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95" y="3953510"/>
            <a:ext cx="11042650" cy="1759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10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11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12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13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14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15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16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17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18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19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2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20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21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22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23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24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25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26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27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28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29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3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30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31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32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33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34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35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36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37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38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39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4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40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41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42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43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44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45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46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47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48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49.xml><?xml version="1.0" encoding="utf-8"?>
<p:tagLst xmlns:p="http://schemas.openxmlformats.org/presentationml/2006/main">
  <p:tag name="commondata" val="eyJoZGlkIjoiNjc4MDc5Zjc1MWMzYWY1N2JjNTgzZjAyOGIxMGE0NmIifQ=="/>
</p:tagLst>
</file>

<file path=ppt/tags/tag5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6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7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8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ags/tag9.xml><?xml version="1.0" encoding="utf-8"?>
<p:tagLst xmlns:p="http://schemas.openxmlformats.org/presentationml/2006/main">
  <p:tag name="KSO_WM_DIAGRAM_VIRTUALLY_FRAME" val="{&quot;height&quot;:263.55,&quot;left&quot;:56.9,&quot;top&quot;:126.85,&quot;width&quot;:289.60007874015747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</Words>
  <Application>WPS 演示</Application>
  <PresentationFormat>宽屏</PresentationFormat>
  <Paragraphs>139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腾祥铭宋简-W8</vt:lpstr>
      <vt:lpstr>Calibri</vt:lpstr>
      <vt:lpstr>思源宋体 Heavy</vt:lpstr>
      <vt:lpstr>Arial</vt:lpstr>
      <vt:lpstr>等线</vt:lpstr>
      <vt:lpstr>Arial Unicode MS</vt:lpstr>
      <vt:lpstr>等线 Light</vt:lpstr>
      <vt:lpstr>Helvetica</vt:lpstr>
      <vt:lpstr>Calibri</vt:lpstr>
      <vt:lpstr>Calibri Light</vt:lpstr>
      <vt:lpstr>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芒果有点甜</cp:lastModifiedBy>
  <cp:revision>2</cp:revision>
  <dcterms:created xsi:type="dcterms:W3CDTF">2020-06-03T13:13:00Z</dcterms:created>
  <dcterms:modified xsi:type="dcterms:W3CDTF">2024-06-18T15:13:03Z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8F461A4596114F008C59B134FB2922B7</vt:lpwstr>
  </property>
</Properties>
</file>