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71" r:id="rId15"/>
    <p:sldId id="270" r:id="rId16"/>
    <p:sldId id="269" r:id="rId17"/>
    <p:sldId id="275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94733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289C-EF2F-E34D-A417-97C987A24A4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16837-77CC-6F4C-B579-C8C5D2327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9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16837-77CC-6F4C-B579-C8C5D2327B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EE8C-0495-354C-BBC0-F4F72718A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D50A7-A94F-8F40-9B11-05BF29BC9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47DE-7461-9945-8B29-0F6D0C4F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94D1-A64C-3141-A425-A8B6C31B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6C10-3FB3-B142-B876-EA120C65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EB3E-8537-5049-9546-68774F11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67435-18EF-2B45-91F0-71406215A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7AE5-1851-F842-A55F-FDC66D60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AE5A-A7E4-FA46-94AE-2F67BC96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E858-1283-4341-BBC8-F0BB74B6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46260-2706-D042-8B22-61EF3C4E0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60AC2-4449-5744-ABD5-12328BA4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4CB3-C52D-994C-8C7F-316C5252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F0D7-6F3B-5744-AE73-2A1BF4FD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B9D7-ACDF-4D46-9B93-52AE9A88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D431-ADB6-6D44-9E5E-9A160E34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C6FF-8A3C-E742-A3DE-C491513A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F81D-0773-1E47-8095-C4A9EA91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F6EC-C9BE-FF42-A2B0-EF96E299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CB24-A540-5A41-B0A5-997CE826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511C-B3FD-4F4E-BD4B-CA22CCD5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AA8A-47A2-AA49-8833-E68FF41E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6A19-7730-264B-BD7C-162BBE2A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C63F-0539-D84A-A354-B30EBD46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7D81-1BD6-4A41-94F4-85B6CC29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FBFB-4BF2-974F-B4D6-6F44C1A4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AEDB-FA01-394A-BC28-36E4AD5A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5E35E-307F-6840-A225-BD02DFDC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D1E4-B4B4-8E49-A819-D9D64EA9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2EB61-0666-5449-81FF-262982D7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3DEA-8576-EC4E-8F2A-537310C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AB8-4C82-8A45-AB49-0F3395B6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3AECD-5B4F-F74F-8258-0E89E6C2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AEBCE-7E85-1540-A089-6A2A2E02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ED3F2-E832-024B-A04E-89C8545C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D5D27-914D-714F-8F08-6C45C0D0A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40A36-9C73-214C-AFCA-12233FD2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5095-4920-9744-A213-A49515E3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20740-430D-6D4E-BB5C-AEA5C17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BEC7-254C-944D-9A59-50B7255E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F9-BB33-CD44-AECB-3A1E688C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462FC-AE40-F447-BCAB-0A14CF92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4E7DA-2189-1348-A27C-6FC9BE1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D150F-9A92-AB4D-9580-593C89D6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26B31-4B8C-664C-A77E-14536832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F5FFF-A9E4-294C-A197-5F6E1A49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9C0D-F4F4-B248-AAA9-2ED2D452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16ED-7ACF-1141-951C-BBBC11AF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F8A3C-FA53-AB46-B96E-32478E67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216D6-D489-6E43-A2E1-1F79A8DC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4320-F008-8040-AE4A-FEF53EDC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80A9-623C-DE48-BBA1-C0B39FB6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C197-F47C-4E4E-9074-0F721E88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8BF31-80A7-724B-85F4-DC6D78304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D1473-1B6B-824E-95D0-69BF3A1EC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4D43-2EDE-904E-BE4B-CC6E669C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8EB33-8E70-8F42-B3F9-A44B4CF3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66D7-1C37-FB4A-AAF6-E241D72E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49BDE-CFF9-C34A-B8AF-8EDC5E2E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8EC6-4EF9-BE4B-880B-57D490F8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C18C-6771-D144-A5DB-F83FD6AF9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715A-47EC-ED4C-966A-249E20C38DC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B6CC-4243-C241-9209-73CF5235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B90A-452B-B948-B796-67A2DD3E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7FE6-518C-964D-B588-76ABEF54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rlightpartners.com/picks-and-shovels-the-golden-age-for-service-providers-to-pe-firms-is-now/" TargetMode="External"/><Relationship Id="rId2" Type="http://schemas.openxmlformats.org/officeDocument/2006/relationships/hyperlink" Target="https://stablerise.co.uk/what-is-pick-and-shovel-investing-and-how-does-it-wor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B84CB-4102-E747-8B8B-91FE23752854}"/>
              </a:ext>
            </a:extLst>
          </p:cNvPr>
          <p:cNvSpPr/>
          <p:nvPr/>
        </p:nvSpPr>
        <p:spPr>
          <a:xfrm>
            <a:off x="1828800" y="1359243"/>
            <a:ext cx="2191407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Platforms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67312-7B69-EB4F-981F-F0F456BE9BF6}"/>
              </a:ext>
            </a:extLst>
          </p:cNvPr>
          <p:cNvSpPr/>
          <p:nvPr/>
        </p:nvSpPr>
        <p:spPr>
          <a:xfrm>
            <a:off x="1828800" y="2445217"/>
            <a:ext cx="2191407" cy="132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interoperability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177E8-4B40-C348-B116-54E9FE86B818}"/>
              </a:ext>
            </a:extLst>
          </p:cNvPr>
          <p:cNvSpPr/>
          <p:nvPr/>
        </p:nvSpPr>
        <p:spPr>
          <a:xfrm>
            <a:off x="5125213" y="2445216"/>
            <a:ext cx="6467697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不同平台具有联通性</a:t>
            </a:r>
            <a:r>
              <a:rPr lang="zh-CN" altLang="en-US" dirty="0"/>
              <a:t>：你在</a:t>
            </a:r>
            <a:r>
              <a:rPr lang="en-US" altLang="zh-CN" dirty="0"/>
              <a:t>PUBG</a:t>
            </a:r>
            <a:r>
              <a:rPr lang="zh-CN" altLang="en-US" dirty="0"/>
              <a:t>中买的皮肤，在</a:t>
            </a:r>
            <a:r>
              <a:rPr lang="en-US" altLang="zh-CN" dirty="0" err="1"/>
              <a:t>CoD</a:t>
            </a:r>
            <a:r>
              <a:rPr lang="zh-CN" altLang="en-US" dirty="0"/>
              <a:t>中也可以用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72C4D-0407-6344-AE2F-1089495C9115}"/>
              </a:ext>
            </a:extLst>
          </p:cNvPr>
          <p:cNvSpPr/>
          <p:nvPr/>
        </p:nvSpPr>
        <p:spPr>
          <a:xfrm>
            <a:off x="1828799" y="273270"/>
            <a:ext cx="2191407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770B89-DE58-284E-9F05-91DA06750259}"/>
              </a:ext>
            </a:extLst>
          </p:cNvPr>
          <p:cNvSpPr/>
          <p:nvPr/>
        </p:nvSpPr>
        <p:spPr>
          <a:xfrm>
            <a:off x="1828799" y="4193629"/>
            <a:ext cx="2191407" cy="130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Shovels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Metaverse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22799-8239-904F-8713-0418330C1C35}"/>
              </a:ext>
            </a:extLst>
          </p:cNvPr>
          <p:cNvSpPr/>
          <p:nvPr/>
        </p:nvSpPr>
        <p:spPr>
          <a:xfrm>
            <a:off x="1828799" y="5872019"/>
            <a:ext cx="2191407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FB854-3886-9F4F-9F3A-D26E8E63CADB}"/>
              </a:ext>
            </a:extLst>
          </p:cNvPr>
          <p:cNvSpPr/>
          <p:nvPr/>
        </p:nvSpPr>
        <p:spPr>
          <a:xfrm>
            <a:off x="5125213" y="1252292"/>
            <a:ext cx="6467697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3D</a:t>
            </a:r>
            <a:r>
              <a:rPr lang="zh-CN" altLang="en-US" dirty="0"/>
              <a:t>；商业模式中</a:t>
            </a:r>
            <a:r>
              <a:rPr lang="en-US" altLang="zh-CN" dirty="0"/>
              <a:t>30%</a:t>
            </a:r>
            <a:r>
              <a:rPr lang="zh-CN" altLang="en-US" dirty="0"/>
              <a:t>的抽佣率是一个问题，会阻碍开发者热情；案例游戏平台最像，</a:t>
            </a:r>
            <a:r>
              <a:rPr lang="en-US" altLang="zh-CN" dirty="0" err="1"/>
              <a:t>roblox</a:t>
            </a:r>
            <a:r>
              <a:rPr lang="zh-CN" altLang="en-US" dirty="0"/>
              <a:t>最像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A8B94-B635-AC43-80F2-C5616C7CCF5E}"/>
              </a:ext>
            </a:extLst>
          </p:cNvPr>
          <p:cNvSpPr/>
          <p:nvPr/>
        </p:nvSpPr>
        <p:spPr>
          <a:xfrm>
            <a:off x="5125213" y="3135349"/>
            <a:ext cx="6467697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目前比较大的问题是</a:t>
            </a:r>
            <a:r>
              <a:rPr lang="zh-CN" altLang="en-US" dirty="0"/>
              <a:t>：虚拟货币 与 虚拟商品的兑换关系不可逆，应该在平台上设计二手虚拟商品售卖 </a:t>
            </a:r>
            <a:r>
              <a:rPr lang="en-US" altLang="zh-CN" dirty="0"/>
              <a:t>----</a:t>
            </a:r>
            <a:r>
              <a:rPr lang="zh-CN" altLang="en-US" dirty="0"/>
              <a:t> 需要依赖区块链技术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0A84D-FA58-4249-8B32-DA7E80B72AE7}"/>
              </a:ext>
            </a:extLst>
          </p:cNvPr>
          <p:cNvSpPr/>
          <p:nvPr/>
        </p:nvSpPr>
        <p:spPr>
          <a:xfrm>
            <a:off x="5125213" y="4861035"/>
            <a:ext cx="2631421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虚拟资产管理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5FE69-FC68-FD4D-88B8-A3B9B9855C70}"/>
              </a:ext>
            </a:extLst>
          </p:cNvPr>
          <p:cNvSpPr/>
          <p:nvPr/>
        </p:nvSpPr>
        <p:spPr>
          <a:xfrm>
            <a:off x="5125213" y="4186524"/>
            <a:ext cx="2631421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UGG</a:t>
            </a:r>
            <a:r>
              <a:rPr lang="zh-CN" altLang="en-US" dirty="0"/>
              <a:t>：生产新的虚拟品牌，</a:t>
            </a:r>
            <a:r>
              <a:rPr lang="en-US" altLang="zh-CN" dirty="0"/>
              <a:t>Chanel</a:t>
            </a:r>
            <a:r>
              <a:rPr lang="zh-CN" altLang="en-US" dirty="0"/>
              <a:t>啥的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6AD03-98B7-104D-973D-183EC747FACA}"/>
              </a:ext>
            </a:extLst>
          </p:cNvPr>
          <p:cNvSpPr/>
          <p:nvPr/>
        </p:nvSpPr>
        <p:spPr>
          <a:xfrm>
            <a:off x="7884179" y="4186523"/>
            <a:ext cx="3445973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传统行业也会在元世界中转型</a:t>
            </a:r>
            <a:r>
              <a:rPr lang="zh-CN" altLang="en-US" dirty="0"/>
              <a:t>：房地产、家装、设计师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0578C-7132-3A44-8333-95AEF5F15A50}"/>
              </a:ext>
            </a:extLst>
          </p:cNvPr>
          <p:cNvSpPr/>
          <p:nvPr/>
        </p:nvSpPr>
        <p:spPr>
          <a:xfrm>
            <a:off x="5125213" y="5872018"/>
            <a:ext cx="2631421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人们对元宇宙的接受度不高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2D1DC-2A77-4E48-B0D2-44695D56FFC3}"/>
              </a:ext>
            </a:extLst>
          </p:cNvPr>
          <p:cNvSpPr/>
          <p:nvPr/>
        </p:nvSpPr>
        <p:spPr>
          <a:xfrm>
            <a:off x="7884179" y="5872018"/>
            <a:ext cx="3445973" cy="6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社交游戏撕开了一个口子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3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1DEDB-CD1E-404B-9521-BD16083E3C65}"/>
              </a:ext>
            </a:extLst>
          </p:cNvPr>
          <p:cNvSpPr/>
          <p:nvPr/>
        </p:nvSpPr>
        <p:spPr>
          <a:xfrm>
            <a:off x="1490869" y="133283"/>
            <a:ext cx="661589" cy="1238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平台</a:t>
            </a:r>
            <a:endParaRPr lang="en-US" b="1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771F9-647D-0142-9EB6-D48FF744EB58}"/>
              </a:ext>
            </a:extLst>
          </p:cNvPr>
          <p:cNvSpPr/>
          <p:nvPr/>
        </p:nvSpPr>
        <p:spPr>
          <a:xfrm>
            <a:off x="1490869" y="1745971"/>
            <a:ext cx="661589" cy="1948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B端</a:t>
            </a:r>
            <a:endParaRPr lang="en-US" b="1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B05DC-03F4-814B-AB3D-1C0B5E9773D1}"/>
              </a:ext>
            </a:extLst>
          </p:cNvPr>
          <p:cNvSpPr/>
          <p:nvPr/>
        </p:nvSpPr>
        <p:spPr>
          <a:xfrm>
            <a:off x="1490869" y="4198518"/>
            <a:ext cx="661589" cy="265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C端</a:t>
            </a:r>
            <a:endParaRPr lang="en-US" b="1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6F2A5-56B7-8141-A602-20AAF2CAA2B9}"/>
              </a:ext>
            </a:extLst>
          </p:cNvPr>
          <p:cNvSpPr/>
          <p:nvPr/>
        </p:nvSpPr>
        <p:spPr>
          <a:xfrm>
            <a:off x="2398644" y="133283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管理能力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CA803-1B87-0747-986D-6AE888F1C411}"/>
              </a:ext>
            </a:extLst>
          </p:cNvPr>
          <p:cNvSpPr/>
          <p:nvPr/>
        </p:nvSpPr>
        <p:spPr>
          <a:xfrm>
            <a:off x="2398643" y="843931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本土化能力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0BA76-AD0F-4647-9E96-5236B47CF50C}"/>
              </a:ext>
            </a:extLst>
          </p:cNvPr>
          <p:cNvSpPr/>
          <p:nvPr/>
        </p:nvSpPr>
        <p:spPr>
          <a:xfrm>
            <a:off x="2398644" y="1745971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入驻门槛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6F06DC-2DE5-AD45-B1FB-CD2FF92B35B4}"/>
              </a:ext>
            </a:extLst>
          </p:cNvPr>
          <p:cNvSpPr/>
          <p:nvPr/>
        </p:nvSpPr>
        <p:spPr>
          <a:xfrm>
            <a:off x="2398643" y="2456619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收入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：营销工具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9FA6F-8B1A-7440-836F-1BCE45727FF4}"/>
              </a:ext>
            </a:extLst>
          </p:cNvPr>
          <p:cNvSpPr/>
          <p:nvPr/>
        </p:nvSpPr>
        <p:spPr>
          <a:xfrm>
            <a:off x="2398643" y="3167267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成本：佣金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84672-1CD3-7747-9DE1-9B92A21126AA}"/>
              </a:ext>
            </a:extLst>
          </p:cNvPr>
          <p:cNvSpPr/>
          <p:nvPr/>
        </p:nvSpPr>
        <p:spPr>
          <a:xfrm>
            <a:off x="2398644" y="4198518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线上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SKU丰富度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450E6-1CC9-DA47-B2CA-84C0DC080E0C}"/>
              </a:ext>
            </a:extLst>
          </p:cNvPr>
          <p:cNvSpPr/>
          <p:nvPr/>
        </p:nvSpPr>
        <p:spPr>
          <a:xfrm>
            <a:off x="2398643" y="4909166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线上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价格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2C30B-8440-414E-8B5C-FA4A8E64D9C9}"/>
              </a:ext>
            </a:extLst>
          </p:cNvPr>
          <p:cNvSpPr/>
          <p:nvPr/>
        </p:nvSpPr>
        <p:spPr>
          <a:xfrm>
            <a:off x="2398643" y="5619814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线上：支付工具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1B18A-879B-6045-AB10-5F63FA0F6DB1}"/>
              </a:ext>
            </a:extLst>
          </p:cNvPr>
          <p:cNvSpPr/>
          <p:nvPr/>
        </p:nvSpPr>
        <p:spPr>
          <a:xfrm>
            <a:off x="2398643" y="6330462"/>
            <a:ext cx="2113722" cy="527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线下：物流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720FB-95C7-9F4A-9292-C0035DF22595}"/>
              </a:ext>
            </a:extLst>
          </p:cNvPr>
          <p:cNvSpPr txBox="1"/>
          <p:nvPr/>
        </p:nvSpPr>
        <p:spPr>
          <a:xfrm>
            <a:off x="5625548" y="-556591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7BDBB-C848-D743-8553-793FDD0D769A}"/>
              </a:ext>
            </a:extLst>
          </p:cNvPr>
          <p:cNvSpPr txBox="1"/>
          <p:nvPr/>
        </p:nvSpPr>
        <p:spPr>
          <a:xfrm>
            <a:off x="9057861" y="-556592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9A1F7-ABA8-5741-9A1E-FBDDFC20BBC1}"/>
              </a:ext>
            </a:extLst>
          </p:cNvPr>
          <p:cNvSpPr txBox="1"/>
          <p:nvPr/>
        </p:nvSpPr>
        <p:spPr>
          <a:xfrm>
            <a:off x="5824331" y="212386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7748F2-9FF9-6349-8CE6-82204DDCA15F}"/>
              </a:ext>
            </a:extLst>
          </p:cNvPr>
          <p:cNvSpPr txBox="1"/>
          <p:nvPr/>
        </p:nvSpPr>
        <p:spPr>
          <a:xfrm>
            <a:off x="5824330" y="877507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079C5-C984-3E4D-AAFE-9D3BDD0854D6}"/>
              </a:ext>
            </a:extLst>
          </p:cNvPr>
          <p:cNvSpPr txBox="1"/>
          <p:nvPr/>
        </p:nvSpPr>
        <p:spPr>
          <a:xfrm>
            <a:off x="5824330" y="176571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6853D-18BC-7648-A314-EDE4E1B668FD}"/>
              </a:ext>
            </a:extLst>
          </p:cNvPr>
          <p:cNvSpPr txBox="1"/>
          <p:nvPr/>
        </p:nvSpPr>
        <p:spPr>
          <a:xfrm>
            <a:off x="5824330" y="2418077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C6C59-4239-D141-B889-4FECF297A567}"/>
              </a:ext>
            </a:extLst>
          </p:cNvPr>
          <p:cNvSpPr txBox="1"/>
          <p:nvPr/>
        </p:nvSpPr>
        <p:spPr>
          <a:xfrm>
            <a:off x="9230140" y="306608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FE37E-9557-4F49-AAE1-BDF42F30FEC9}"/>
              </a:ext>
            </a:extLst>
          </p:cNvPr>
          <p:cNvSpPr txBox="1"/>
          <p:nvPr/>
        </p:nvSpPr>
        <p:spPr>
          <a:xfrm>
            <a:off x="5824330" y="423083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3BF71-B4DC-2140-904A-E29FC04C3BF6}"/>
              </a:ext>
            </a:extLst>
          </p:cNvPr>
          <p:cNvSpPr txBox="1"/>
          <p:nvPr/>
        </p:nvSpPr>
        <p:spPr>
          <a:xfrm>
            <a:off x="5824330" y="498826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F831D-9752-1745-8BD7-5B130CC63B98}"/>
              </a:ext>
            </a:extLst>
          </p:cNvPr>
          <p:cNvSpPr txBox="1"/>
          <p:nvPr/>
        </p:nvSpPr>
        <p:spPr>
          <a:xfrm>
            <a:off x="5824329" y="5664312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E99FD-B607-064F-B7EE-CA503D502E5B}"/>
              </a:ext>
            </a:extLst>
          </p:cNvPr>
          <p:cNvSpPr txBox="1"/>
          <p:nvPr/>
        </p:nvSpPr>
        <p:spPr>
          <a:xfrm>
            <a:off x="5625548" y="6428026"/>
            <a:ext cx="61821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难分高下</a:t>
            </a:r>
            <a:endParaRPr lang="en-US" b="1" i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4A5966-6BBF-B24B-B6C6-9E7D4AE27048}"/>
              </a:ext>
            </a:extLst>
          </p:cNvPr>
          <p:cNvCxnSpPr/>
          <p:nvPr/>
        </p:nvCxnSpPr>
        <p:spPr>
          <a:xfrm>
            <a:off x="1490869" y="1530626"/>
            <a:ext cx="103168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D4B3CD-8695-EA4D-84D6-1DCF8BE0D7A7}"/>
              </a:ext>
            </a:extLst>
          </p:cNvPr>
          <p:cNvCxnSpPr/>
          <p:nvPr/>
        </p:nvCxnSpPr>
        <p:spPr>
          <a:xfrm>
            <a:off x="1510747" y="3929269"/>
            <a:ext cx="103168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97929A-52D2-084B-98D7-9A0F12DDE278}"/>
              </a:ext>
            </a:extLst>
          </p:cNvPr>
          <p:cNvCxnSpPr/>
          <p:nvPr/>
        </p:nvCxnSpPr>
        <p:spPr>
          <a:xfrm>
            <a:off x="1490869" y="0"/>
            <a:ext cx="1031681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0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72671-1143-134F-9665-D8D3C9DD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70" y="695737"/>
            <a:ext cx="3819940" cy="5685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98FBF-9CCE-DA48-9DC4-859F7125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289" y="586408"/>
            <a:ext cx="3319252" cy="5903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1EB62-2320-A54D-8EB7-ADA352DB3175}"/>
              </a:ext>
            </a:extLst>
          </p:cNvPr>
          <p:cNvSpPr txBox="1"/>
          <p:nvPr/>
        </p:nvSpPr>
        <p:spPr>
          <a:xfrm>
            <a:off x="3756991" y="69575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AC038-9A0A-E042-8479-654C0B7E6842}"/>
              </a:ext>
            </a:extLst>
          </p:cNvPr>
          <p:cNvSpPr txBox="1"/>
          <p:nvPr/>
        </p:nvSpPr>
        <p:spPr>
          <a:xfrm>
            <a:off x="8083826" y="69575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Lazada</a:t>
            </a:r>
          </a:p>
        </p:txBody>
      </p:sp>
    </p:spTree>
    <p:extLst>
      <p:ext uri="{BB962C8B-B14F-4D97-AF65-F5344CB8AC3E}">
        <p14:creationId xmlns:p14="http://schemas.microsoft.com/office/powerpoint/2010/main" val="428990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16518C-490A-0342-801D-FA54EBE12EF6}"/>
              </a:ext>
            </a:extLst>
          </p:cNvPr>
          <p:cNvSpPr txBox="1"/>
          <p:nvPr/>
        </p:nvSpPr>
        <p:spPr>
          <a:xfrm>
            <a:off x="2074984" y="2807622"/>
            <a:ext cx="7901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【</a:t>
            </a:r>
            <a:r>
              <a:rPr lang="zh-TW" alt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阶段二：</a:t>
            </a:r>
            <a:r>
              <a:rPr 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  <a:r>
              <a:rPr lang="zh-TW" alt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后来居上，</a:t>
            </a:r>
            <a:r>
              <a:rPr 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TW" alt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被反超</a:t>
            </a:r>
            <a:r>
              <a:rPr lang="en-US" altLang="zh-TW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】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FF1F9-9E3D-934D-A89F-6FCEFE1D1116}"/>
              </a:ext>
            </a:extLst>
          </p:cNvPr>
          <p:cNvCxnSpPr>
            <a:cxnSpLocks/>
          </p:cNvCxnSpPr>
          <p:nvPr/>
        </p:nvCxnSpPr>
        <p:spPr>
          <a:xfrm>
            <a:off x="1582615" y="119268"/>
            <a:ext cx="0" cy="70069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D421F26-755D-E341-B342-843A65CEE9B8}"/>
              </a:ext>
            </a:extLst>
          </p:cNvPr>
          <p:cNvSpPr/>
          <p:nvPr/>
        </p:nvSpPr>
        <p:spPr>
          <a:xfrm>
            <a:off x="1336431" y="910323"/>
            <a:ext cx="492369" cy="4806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C3CD2-60CB-1047-81CC-DA050BB68D66}"/>
              </a:ext>
            </a:extLst>
          </p:cNvPr>
          <p:cNvSpPr/>
          <p:nvPr/>
        </p:nvSpPr>
        <p:spPr>
          <a:xfrm>
            <a:off x="1336431" y="2751726"/>
            <a:ext cx="492369" cy="4806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FAB94D-81F7-3548-B8E3-64FF676B83E0}"/>
              </a:ext>
            </a:extLst>
          </p:cNvPr>
          <p:cNvSpPr/>
          <p:nvPr/>
        </p:nvSpPr>
        <p:spPr>
          <a:xfrm>
            <a:off x="1336431" y="4740340"/>
            <a:ext cx="492369" cy="4806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FBAA8-03FF-514A-80FA-F8A1810DE919}"/>
              </a:ext>
            </a:extLst>
          </p:cNvPr>
          <p:cNvSpPr txBox="1"/>
          <p:nvPr/>
        </p:nvSpPr>
        <p:spPr>
          <a:xfrm>
            <a:off x="2024743" y="946102"/>
            <a:ext cx="814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【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阶段一：</a:t>
            </a:r>
            <a:r>
              <a:rPr lang="en-US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Lazada 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出道更早，暂居</a:t>
            </a:r>
            <a:r>
              <a:rPr lang="zh-TW" alt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东南亚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霸主地位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DF579-7520-FA4E-9695-13C302399C3C}"/>
              </a:ext>
            </a:extLst>
          </p:cNvPr>
          <p:cNvSpPr txBox="1"/>
          <p:nvPr/>
        </p:nvSpPr>
        <p:spPr>
          <a:xfrm>
            <a:off x="2206172" y="1083876"/>
            <a:ext cx="80113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TW" b="0" i="0" dirty="0">
              <a:solidFill>
                <a:srgbClr val="12121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2015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年前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成立于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2012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年，</a:t>
            </a:r>
            <a:r>
              <a:rPr 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成立于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2015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的子公司，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腾讯于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2010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年便开始投资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，曾持股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30%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以上（于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2022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月减持）。</a:t>
            </a:r>
            <a:endParaRPr lang="zh-TW" altLang="en-US" b="0" i="0" dirty="0">
              <a:solidFill>
                <a:srgbClr val="12121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2016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 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- 2018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年，</a:t>
            </a:r>
            <a:r>
              <a:rPr lang="zh-TW" alt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阿里投资</a:t>
            </a:r>
            <a:r>
              <a:rPr lang="en-US" altLang="zh-TW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CN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，并获得控制权，</a:t>
            </a:r>
            <a:r>
              <a:rPr 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在东南亚常年占据电商龙头的位置，一直到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2018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年第四季度，其各方面数据都是稳居首位</a:t>
            </a:r>
            <a:endParaRPr lang="en-US" altLang="zh-TW" b="0" i="0" dirty="0">
              <a:solidFill>
                <a:srgbClr val="12121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D5BF2-FE63-1646-B5F9-1A437D83C528}"/>
              </a:ext>
            </a:extLst>
          </p:cNvPr>
          <p:cNvSpPr txBox="1"/>
          <p:nvPr/>
        </p:nvSpPr>
        <p:spPr>
          <a:xfrm>
            <a:off x="2206172" y="2995698"/>
            <a:ext cx="79108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TW" b="0" i="0" dirty="0">
              <a:solidFill>
                <a:srgbClr val="12121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2019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年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SEA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Southeast Asia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，东南亚）情况发生了变化。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移动端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2019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年下载量、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MAU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及用户留存率反超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，夺得了三项冠军。</a:t>
            </a:r>
            <a:endParaRPr lang="en-US" altLang="zh-TW" dirty="0">
              <a:solidFill>
                <a:srgbClr val="12121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与此同时，其网页端访问量也超过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亿次，坐稳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2019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年第一把交椅，而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的数字则为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18.4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亿次左右。</a:t>
            </a:r>
          </a:p>
          <a:p>
            <a:pPr>
              <a:buFont typeface="Arial" panose="020B0604020202020204" pitchFamily="34" charset="0"/>
              <a:buChar char="•"/>
            </a:pPr>
            <a:endParaRPr lang="zh-TW" altLang="en-US" dirty="0">
              <a:solidFill>
                <a:srgbClr val="12121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12121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8214E2-C381-AF44-9974-D4F3FF85444C}"/>
              </a:ext>
            </a:extLst>
          </p:cNvPr>
          <p:cNvSpPr txBox="1"/>
          <p:nvPr/>
        </p:nvSpPr>
        <p:spPr>
          <a:xfrm>
            <a:off x="2024743" y="4786700"/>
            <a:ext cx="7901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【</a:t>
            </a:r>
            <a:r>
              <a:rPr lang="zh-TW" alt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阶段三：</a:t>
            </a:r>
            <a:r>
              <a:rPr 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SEA</a:t>
            </a:r>
            <a:r>
              <a:rPr lang="zh-TW" alt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电商江湖重新洗牌，确立</a:t>
            </a:r>
            <a:r>
              <a:rPr 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  <a:r>
              <a:rPr lang="zh-TW" altLang="en-US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为新盟主</a:t>
            </a:r>
            <a:r>
              <a:rPr lang="en-US" altLang="zh-TW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0060A-9A47-0C4D-822F-D017AB2ABFDE}"/>
              </a:ext>
            </a:extLst>
          </p:cNvPr>
          <p:cNvSpPr txBox="1"/>
          <p:nvPr/>
        </p:nvSpPr>
        <p:spPr>
          <a:xfrm>
            <a:off x="2206172" y="5028925"/>
            <a:ext cx="80113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TW" b="0" i="0" dirty="0">
              <a:solidFill>
                <a:srgbClr val="12121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TW" altLang="en-US" b="1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从经营和财务数据数据来看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大获全胜。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2020.9-2021.9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，这一年期间，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GMV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563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亿美金，而同期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GMV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210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亿美金。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TW" altLang="en-US" b="1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从市场拓展情况来看，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攻势很足，在全国共经营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15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个国家，除了东南亚</a:t>
            </a:r>
            <a:r>
              <a:rPr lang="en-US" altLang="zh-CN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6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国和台湾之外，还将业务拓展至南美</a:t>
            </a:r>
            <a:r>
              <a:rPr lang="zh-CN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（巴西、智利）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、欧洲</a:t>
            </a:r>
            <a:r>
              <a:rPr lang="zh-CN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（法国、西班牙）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等地，而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至今仍只经营着东南亚</a:t>
            </a:r>
            <a:r>
              <a:rPr lang="en-US" altLang="zh-TW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6</a:t>
            </a:r>
            <a:r>
              <a:rPr lang="zh-TW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国</a:t>
            </a:r>
            <a:r>
              <a:rPr lang="zh-CN" altLang="en-US" dirty="0">
                <a:solidFill>
                  <a:srgbClr val="12121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（新加坡、泰国、印尼、越南、菲律宾、马来西亚）</a:t>
            </a:r>
            <a:endParaRPr lang="zh-TW" altLang="en-US" dirty="0">
              <a:solidFill>
                <a:srgbClr val="12121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0F6B2-536A-DF4E-B6AA-8C6461CE97DA}"/>
              </a:ext>
            </a:extLst>
          </p:cNvPr>
          <p:cNvSpPr txBox="1"/>
          <p:nvPr/>
        </p:nvSpPr>
        <p:spPr>
          <a:xfrm>
            <a:off x="2074984" y="41398"/>
            <a:ext cx="8142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000" b="1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Shopee</a:t>
            </a:r>
            <a:r>
              <a:rPr lang="zh-CN" altLang="en-US" sz="2000" b="1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（背靠腾讯）和 </a:t>
            </a:r>
            <a:r>
              <a:rPr lang="en-US" altLang="zh-CN" sz="2000" b="1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Lazada</a:t>
            </a:r>
            <a:r>
              <a:rPr lang="zh-CN" altLang="en-US" sz="2000" b="1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（背靠阿里） 的</a:t>
            </a:r>
            <a:r>
              <a:rPr lang="zh-TW" altLang="en-US" sz="2000" b="1" dirty="0">
                <a:solidFill>
                  <a:srgbClr val="0070C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历史</a:t>
            </a:r>
            <a:endParaRPr lang="en-US" altLang="zh-TW" sz="2000" b="1" i="0" dirty="0">
              <a:solidFill>
                <a:srgbClr val="0070C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C7D8B-9F8B-044E-BA94-6692C41AE561}"/>
              </a:ext>
            </a:extLst>
          </p:cNvPr>
          <p:cNvSpPr txBox="1"/>
          <p:nvPr/>
        </p:nvSpPr>
        <p:spPr>
          <a:xfrm>
            <a:off x="2206172" y="7060250"/>
            <a:ext cx="607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出处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Anitaa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一个有趣的俗人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13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3C92D49-2AEC-C54E-ABC5-C014F0C160F8}"/>
              </a:ext>
            </a:extLst>
          </p:cNvPr>
          <p:cNvSpPr/>
          <p:nvPr/>
        </p:nvSpPr>
        <p:spPr>
          <a:xfrm>
            <a:off x="11653" y="711200"/>
            <a:ext cx="10961147" cy="4369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30EC9-D557-304E-80AA-E0AD7BE06490}"/>
              </a:ext>
            </a:extLst>
          </p:cNvPr>
          <p:cNvSpPr/>
          <p:nvPr/>
        </p:nvSpPr>
        <p:spPr>
          <a:xfrm>
            <a:off x="1194099" y="1613648"/>
            <a:ext cx="430306" cy="148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运人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18F31-96F4-A744-9322-31EBB0EF7DF4}"/>
              </a:ext>
            </a:extLst>
          </p:cNvPr>
          <p:cNvSpPr/>
          <p:nvPr/>
        </p:nvSpPr>
        <p:spPr>
          <a:xfrm>
            <a:off x="1194099" y="3358180"/>
            <a:ext cx="430306" cy="148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运货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F0921-4DCB-EF42-86E9-19EA11B63363}"/>
              </a:ext>
            </a:extLst>
          </p:cNvPr>
          <p:cNvSpPr/>
          <p:nvPr/>
        </p:nvSpPr>
        <p:spPr>
          <a:xfrm>
            <a:off x="1862865" y="2650863"/>
            <a:ext cx="136442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封闭园区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DA50E-B577-E848-9054-104E3B7B7329}"/>
              </a:ext>
            </a:extLst>
          </p:cNvPr>
          <p:cNvSpPr/>
          <p:nvPr/>
        </p:nvSpPr>
        <p:spPr>
          <a:xfrm>
            <a:off x="1862864" y="2134049"/>
            <a:ext cx="136442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半封闭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9E349-D2E9-784E-9389-6F34D44386DF}"/>
              </a:ext>
            </a:extLst>
          </p:cNvPr>
          <p:cNvSpPr/>
          <p:nvPr/>
        </p:nvSpPr>
        <p:spPr>
          <a:xfrm>
            <a:off x="1862864" y="1610060"/>
            <a:ext cx="136442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开放道路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A17DC-92C4-B843-BC1E-ADD045EB2940}"/>
              </a:ext>
            </a:extLst>
          </p:cNvPr>
          <p:cNvSpPr/>
          <p:nvPr/>
        </p:nvSpPr>
        <p:spPr>
          <a:xfrm>
            <a:off x="1862864" y="4395396"/>
            <a:ext cx="136442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封闭园区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FD441-17A3-C545-B78B-1F0292F4EFB1}"/>
              </a:ext>
            </a:extLst>
          </p:cNvPr>
          <p:cNvSpPr/>
          <p:nvPr/>
        </p:nvSpPr>
        <p:spPr>
          <a:xfrm>
            <a:off x="1862864" y="3878582"/>
            <a:ext cx="136442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半封闭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CE3AE-4D5F-A34B-A24A-FC039BF7D57D}"/>
              </a:ext>
            </a:extLst>
          </p:cNvPr>
          <p:cNvSpPr/>
          <p:nvPr/>
        </p:nvSpPr>
        <p:spPr>
          <a:xfrm>
            <a:off x="1862864" y="3361768"/>
            <a:ext cx="136442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开放道路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CF8DF-EC08-BC49-A9C4-9FB55619FD60}"/>
              </a:ext>
            </a:extLst>
          </p:cNvPr>
          <p:cNvSpPr/>
          <p:nvPr/>
        </p:nvSpPr>
        <p:spPr>
          <a:xfrm>
            <a:off x="3403001" y="4395396"/>
            <a:ext cx="441780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码头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港口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机场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矿山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末端仓储</a:t>
            </a:r>
            <a:r>
              <a:rPr lang="en-US" altLang="zh-CN" dirty="0">
                <a:solidFill>
                  <a:schemeClr val="tx1"/>
                </a:solidFill>
              </a:rPr>
              <a:t> / </a:t>
            </a:r>
            <a:r>
              <a:rPr lang="zh-CN" altLang="en-US" dirty="0">
                <a:solidFill>
                  <a:schemeClr val="tx1"/>
                </a:solidFill>
              </a:rPr>
              <a:t>校园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1E7BC-D2C0-DF41-81F9-96D4B89AD70E}"/>
              </a:ext>
            </a:extLst>
          </p:cNvPr>
          <p:cNvSpPr/>
          <p:nvPr/>
        </p:nvSpPr>
        <p:spPr>
          <a:xfrm>
            <a:off x="3403002" y="3882169"/>
            <a:ext cx="441780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高速干线物流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5FEA9-03E4-874E-9122-BA4F1F4C0AD6}"/>
              </a:ext>
            </a:extLst>
          </p:cNvPr>
          <p:cNvSpPr/>
          <p:nvPr/>
        </p:nvSpPr>
        <p:spPr>
          <a:xfrm>
            <a:off x="3403002" y="3361768"/>
            <a:ext cx="441780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城市支路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F5C28C-8BA0-0E47-B507-3C8B9DD0EC88}"/>
              </a:ext>
            </a:extLst>
          </p:cNvPr>
          <p:cNvSpPr/>
          <p:nvPr/>
        </p:nvSpPr>
        <p:spPr>
          <a:xfrm>
            <a:off x="8007277" y="4395396"/>
            <a:ext cx="1190512" cy="441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Robovan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FD1B8B-90C4-FE4C-B3B2-6455B7D926CB}"/>
              </a:ext>
            </a:extLst>
          </p:cNvPr>
          <p:cNvSpPr/>
          <p:nvPr/>
        </p:nvSpPr>
        <p:spPr>
          <a:xfrm>
            <a:off x="8007277" y="3878582"/>
            <a:ext cx="1190512" cy="441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Robotruck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9F4B3-439B-FE40-8027-3AE3BDAA2695}"/>
              </a:ext>
            </a:extLst>
          </p:cNvPr>
          <p:cNvSpPr/>
          <p:nvPr/>
        </p:nvSpPr>
        <p:spPr>
          <a:xfrm>
            <a:off x="8007278" y="3361768"/>
            <a:ext cx="1190512" cy="441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Robovan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98D98C-5DF3-B341-8829-ED36BC7EFF9B}"/>
              </a:ext>
            </a:extLst>
          </p:cNvPr>
          <p:cNvSpPr/>
          <p:nvPr/>
        </p:nvSpPr>
        <p:spPr>
          <a:xfrm>
            <a:off x="8007278" y="1610060"/>
            <a:ext cx="1190512" cy="441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Robotaxi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72024-BE9A-0540-8105-F31E49C8F68F}"/>
              </a:ext>
            </a:extLst>
          </p:cNvPr>
          <p:cNvSpPr/>
          <p:nvPr/>
        </p:nvSpPr>
        <p:spPr>
          <a:xfrm>
            <a:off x="9285642" y="4395396"/>
            <a:ext cx="1190512" cy="441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Robodelivery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CF7E8-891B-2543-A494-66281ADCA181}"/>
              </a:ext>
            </a:extLst>
          </p:cNvPr>
          <p:cNvSpPr/>
          <p:nvPr/>
        </p:nvSpPr>
        <p:spPr>
          <a:xfrm>
            <a:off x="9285643" y="1610060"/>
            <a:ext cx="1190512" cy="441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Robobus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754F4B-5AE6-5E46-864F-4B68E6248B8A}"/>
              </a:ext>
            </a:extLst>
          </p:cNvPr>
          <p:cNvSpPr/>
          <p:nvPr/>
        </p:nvSpPr>
        <p:spPr>
          <a:xfrm>
            <a:off x="8007277" y="2134049"/>
            <a:ext cx="1190512" cy="441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Robotaxi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3730C-ED20-C548-846A-66C2A0D41B10}"/>
              </a:ext>
            </a:extLst>
          </p:cNvPr>
          <p:cNvSpPr/>
          <p:nvPr/>
        </p:nvSpPr>
        <p:spPr>
          <a:xfrm>
            <a:off x="9285642" y="2134049"/>
            <a:ext cx="1190512" cy="441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Robobus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7A0F63-BF3D-0446-9F8E-4471DA666C28}"/>
              </a:ext>
            </a:extLst>
          </p:cNvPr>
          <p:cNvSpPr/>
          <p:nvPr/>
        </p:nvSpPr>
        <p:spPr>
          <a:xfrm>
            <a:off x="8007277" y="2650863"/>
            <a:ext cx="1190512" cy="441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Robotaxi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EA738F-C84A-9A4F-BB00-0B0F2E9336EA}"/>
              </a:ext>
            </a:extLst>
          </p:cNvPr>
          <p:cNvSpPr/>
          <p:nvPr/>
        </p:nvSpPr>
        <p:spPr>
          <a:xfrm>
            <a:off x="9285642" y="2650863"/>
            <a:ext cx="1190512" cy="441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Robobus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376EAF-2747-3643-B94A-FCE5182F3854}"/>
              </a:ext>
            </a:extLst>
          </p:cNvPr>
          <p:cNvSpPr/>
          <p:nvPr/>
        </p:nvSpPr>
        <p:spPr>
          <a:xfrm>
            <a:off x="9285642" y="3361768"/>
            <a:ext cx="1190512" cy="441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Robodelivery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03D9C-BD2F-6241-B181-B1E31F1B4DC4}"/>
              </a:ext>
            </a:extLst>
          </p:cNvPr>
          <p:cNvSpPr/>
          <p:nvPr/>
        </p:nvSpPr>
        <p:spPr>
          <a:xfrm>
            <a:off x="3403002" y="1610060"/>
            <a:ext cx="441780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城市场景</a:t>
            </a:r>
            <a:r>
              <a:rPr lang="zh-CN" altLang="en-US" dirty="0">
                <a:solidFill>
                  <a:schemeClr val="tx1"/>
                </a:solidFill>
              </a:rPr>
              <a:t>：共享出行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1263A8-DEAC-0C4D-B33A-35CC7607AF6B}"/>
              </a:ext>
            </a:extLst>
          </p:cNvPr>
          <p:cNvCxnSpPr/>
          <p:nvPr/>
        </p:nvCxnSpPr>
        <p:spPr>
          <a:xfrm flipV="1">
            <a:off x="666971" y="1610060"/>
            <a:ext cx="0" cy="322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F91E43-5C14-C647-BF76-3A43815331D7}"/>
              </a:ext>
            </a:extLst>
          </p:cNvPr>
          <p:cNvSpPr txBox="1"/>
          <p:nvPr/>
        </p:nvSpPr>
        <p:spPr>
          <a:xfrm>
            <a:off x="11654" y="1545933"/>
            <a:ext cx="6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E4F7DF-6889-6243-9120-F1671D12566D}"/>
              </a:ext>
            </a:extLst>
          </p:cNvPr>
          <p:cNvSpPr txBox="1"/>
          <p:nvPr/>
        </p:nvSpPr>
        <p:spPr>
          <a:xfrm>
            <a:off x="11653" y="4545584"/>
            <a:ext cx="6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F5CE07-E640-AE44-820F-9DAA59401071}"/>
              </a:ext>
            </a:extLst>
          </p:cNvPr>
          <p:cNvSpPr txBox="1"/>
          <p:nvPr/>
        </p:nvSpPr>
        <p:spPr>
          <a:xfrm>
            <a:off x="1114378" y="956564"/>
            <a:ext cx="6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模式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A81B49-7E7A-E24B-BB78-6DC252C453A1}"/>
              </a:ext>
            </a:extLst>
          </p:cNvPr>
          <p:cNvSpPr txBox="1"/>
          <p:nvPr/>
        </p:nvSpPr>
        <p:spPr>
          <a:xfrm>
            <a:off x="2206661" y="956564"/>
            <a:ext cx="6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场景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47DEB3-DAD6-3247-9A59-C09415EF2495}"/>
              </a:ext>
            </a:extLst>
          </p:cNvPr>
          <p:cNvSpPr txBox="1"/>
          <p:nvPr/>
        </p:nvSpPr>
        <p:spPr>
          <a:xfrm>
            <a:off x="4972272" y="956564"/>
            <a:ext cx="185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解释说明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B3DF8-7609-3845-939C-F0D22E638EF1}"/>
              </a:ext>
            </a:extLst>
          </p:cNvPr>
          <p:cNvSpPr txBox="1"/>
          <p:nvPr/>
        </p:nvSpPr>
        <p:spPr>
          <a:xfrm>
            <a:off x="8911367" y="956564"/>
            <a:ext cx="8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载体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260540-CACA-9446-A4ED-DAB40E769C97}"/>
              </a:ext>
            </a:extLst>
          </p:cNvPr>
          <p:cNvCxnSpPr/>
          <p:nvPr/>
        </p:nvCxnSpPr>
        <p:spPr>
          <a:xfrm>
            <a:off x="1114378" y="1369438"/>
            <a:ext cx="9361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EEFF23C-C19A-784E-A592-422A1AF7FAA6}"/>
              </a:ext>
            </a:extLst>
          </p:cNvPr>
          <p:cNvSpPr/>
          <p:nvPr/>
        </p:nvSpPr>
        <p:spPr>
          <a:xfrm>
            <a:off x="3403001" y="2650862"/>
            <a:ext cx="441780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自动接驳小巴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5E5294-9945-C54D-A913-E872F3FF2006}"/>
              </a:ext>
            </a:extLst>
          </p:cNvPr>
          <p:cNvSpPr/>
          <p:nvPr/>
        </p:nvSpPr>
        <p:spPr>
          <a:xfrm>
            <a:off x="3403001" y="2134048"/>
            <a:ext cx="4417807" cy="44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F98178-28E5-734B-80E1-E8D77DF9298C}"/>
              </a:ext>
            </a:extLst>
          </p:cNvPr>
          <p:cNvCxnSpPr>
            <a:cxnSpLocks/>
          </p:cNvCxnSpPr>
          <p:nvPr/>
        </p:nvCxnSpPr>
        <p:spPr>
          <a:xfrm flipV="1">
            <a:off x="3413760" y="2134049"/>
            <a:ext cx="4407048" cy="44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702E635-1198-4242-AFE5-397734DC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9" y="-4425899"/>
            <a:ext cx="10541000" cy="4089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1297B4A-DA83-E849-937A-1A079799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9" y="5186912"/>
            <a:ext cx="1102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1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62C7D3-3835-C944-AD07-FC3A1DE808F3}"/>
              </a:ext>
            </a:extLst>
          </p:cNvPr>
          <p:cNvCxnSpPr>
            <a:cxnSpLocks/>
          </p:cNvCxnSpPr>
          <p:nvPr/>
        </p:nvCxnSpPr>
        <p:spPr>
          <a:xfrm>
            <a:off x="9035297" y="4528845"/>
            <a:ext cx="0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82C618-E4DB-EB45-88D9-F52EB74AFC0D}"/>
              </a:ext>
            </a:extLst>
          </p:cNvPr>
          <p:cNvCxnSpPr>
            <a:cxnSpLocks/>
          </p:cNvCxnSpPr>
          <p:nvPr/>
        </p:nvCxnSpPr>
        <p:spPr>
          <a:xfrm>
            <a:off x="7946726" y="3255225"/>
            <a:ext cx="0" cy="1737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DCA272-355F-4C40-BF0C-7ADB8BEE80EF}"/>
              </a:ext>
            </a:extLst>
          </p:cNvPr>
          <p:cNvCxnSpPr>
            <a:endCxn id="26" idx="0"/>
          </p:cNvCxnSpPr>
          <p:nvPr/>
        </p:nvCxnSpPr>
        <p:spPr>
          <a:xfrm>
            <a:off x="6364670" y="2775858"/>
            <a:ext cx="0" cy="2214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82E28E7-13D1-8D45-A07C-D4FAFD771CB7}"/>
              </a:ext>
            </a:extLst>
          </p:cNvPr>
          <p:cNvSpPr/>
          <p:nvPr/>
        </p:nvSpPr>
        <p:spPr>
          <a:xfrm>
            <a:off x="3186041" y="2406527"/>
            <a:ext cx="3178629" cy="369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3140-1DDE-F04D-B848-0358904FEBDB}"/>
              </a:ext>
            </a:extLst>
          </p:cNvPr>
          <p:cNvSpPr txBox="1"/>
          <p:nvPr/>
        </p:nvSpPr>
        <p:spPr>
          <a:xfrm>
            <a:off x="2910269" y="540294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2021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4814D-477B-AC44-8410-8B726B07466F}"/>
              </a:ext>
            </a:extLst>
          </p:cNvPr>
          <p:cNvSpPr txBox="1"/>
          <p:nvPr/>
        </p:nvSpPr>
        <p:spPr>
          <a:xfrm>
            <a:off x="5856670" y="540294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2026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592F-3A50-854E-BC02-B7E8DF6D87B6}"/>
              </a:ext>
            </a:extLst>
          </p:cNvPr>
          <p:cNvSpPr/>
          <p:nvPr/>
        </p:nvSpPr>
        <p:spPr>
          <a:xfrm>
            <a:off x="3186040" y="3255225"/>
            <a:ext cx="2351316" cy="347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FBFBF-44F7-F440-9AE4-B8E41A67F933}"/>
              </a:ext>
            </a:extLst>
          </p:cNvPr>
          <p:cNvSpPr txBox="1"/>
          <p:nvPr/>
        </p:nvSpPr>
        <p:spPr>
          <a:xfrm>
            <a:off x="7424212" y="540294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2029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B09455-E978-3B48-B918-D73E260B33E5}"/>
              </a:ext>
            </a:extLst>
          </p:cNvPr>
          <p:cNvSpPr/>
          <p:nvPr/>
        </p:nvSpPr>
        <p:spPr>
          <a:xfrm>
            <a:off x="5595411" y="3255225"/>
            <a:ext cx="2351316" cy="347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8B806-BE78-C346-9A82-6F28969E37B0}"/>
              </a:ext>
            </a:extLst>
          </p:cNvPr>
          <p:cNvSpPr/>
          <p:nvPr/>
        </p:nvSpPr>
        <p:spPr>
          <a:xfrm>
            <a:off x="7946726" y="4499817"/>
            <a:ext cx="1088571" cy="387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E267A-F935-D44C-B146-00BAF332A5E7}"/>
              </a:ext>
            </a:extLst>
          </p:cNvPr>
          <p:cNvSpPr txBox="1"/>
          <p:nvPr/>
        </p:nvSpPr>
        <p:spPr>
          <a:xfrm>
            <a:off x="8665183" y="540294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2031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0FA3C-86A2-DB40-BA99-3125898D1076}"/>
              </a:ext>
            </a:extLst>
          </p:cNvPr>
          <p:cNvSpPr txBox="1"/>
          <p:nvPr/>
        </p:nvSpPr>
        <p:spPr>
          <a:xfrm>
            <a:off x="602498" y="2475077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技术验证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3DC92-0D5C-3941-AB4F-560300CA3D5F}"/>
              </a:ext>
            </a:extLst>
          </p:cNvPr>
          <p:cNvSpPr txBox="1"/>
          <p:nvPr/>
        </p:nvSpPr>
        <p:spPr>
          <a:xfrm>
            <a:off x="591611" y="3576121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商业验证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FAD4E-056D-D049-A2F0-8B992CA11A68}"/>
              </a:ext>
            </a:extLst>
          </p:cNvPr>
          <p:cNvSpPr txBox="1"/>
          <p:nvPr/>
        </p:nvSpPr>
        <p:spPr>
          <a:xfrm>
            <a:off x="602498" y="4627833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量产落地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13E601-4024-E04B-9120-6EE661871F73}"/>
              </a:ext>
            </a:extLst>
          </p:cNvPr>
          <p:cNvSpPr/>
          <p:nvPr/>
        </p:nvSpPr>
        <p:spPr>
          <a:xfrm>
            <a:off x="3186040" y="3690253"/>
            <a:ext cx="4760686" cy="355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16BAF-DF2C-C440-9E37-A044610BEF7B}"/>
              </a:ext>
            </a:extLst>
          </p:cNvPr>
          <p:cNvSpPr txBox="1"/>
          <p:nvPr/>
        </p:nvSpPr>
        <p:spPr>
          <a:xfrm>
            <a:off x="3265869" y="3247712"/>
            <a:ext cx="26633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更新一代产品（</a:t>
            </a:r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4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年）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D750D-0420-5B47-AFFB-F1870FA83527}"/>
              </a:ext>
            </a:extLst>
          </p:cNvPr>
          <p:cNvSpPr txBox="1"/>
          <p:nvPr/>
        </p:nvSpPr>
        <p:spPr>
          <a:xfrm>
            <a:off x="4223814" y="3678587"/>
            <a:ext cx="29754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生态建设智能座舱（</a:t>
            </a:r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8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年）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CE237-26AA-694B-B839-4C58805A0E78}"/>
              </a:ext>
            </a:extLst>
          </p:cNvPr>
          <p:cNvSpPr txBox="1"/>
          <p:nvPr/>
        </p:nvSpPr>
        <p:spPr>
          <a:xfrm>
            <a:off x="3795641" y="2409373"/>
            <a:ext cx="29754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技术长尾问题（</a:t>
            </a:r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5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年）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DACCB-BA79-AE4A-AB55-F2391D32C35C}"/>
              </a:ext>
            </a:extLst>
          </p:cNvPr>
          <p:cNvSpPr txBox="1"/>
          <p:nvPr/>
        </p:nvSpPr>
        <p:spPr>
          <a:xfrm>
            <a:off x="363012" y="262048"/>
            <a:ext cx="1182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以</a:t>
            </a:r>
            <a:r>
              <a:rPr lang="en-US" altLang="zh-CN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Waymo</a:t>
            </a:r>
            <a:r>
              <a:rPr lang="zh-CN" altLang="en-US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单车智能，走激进派技术路线为例，推算</a:t>
            </a:r>
            <a:r>
              <a:rPr lang="en-US" altLang="zh-CN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L4</a:t>
            </a:r>
            <a:r>
              <a:rPr lang="zh-CN" altLang="en-US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级别的</a:t>
            </a:r>
            <a:r>
              <a:rPr lang="en-US" altLang="zh-CN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Robo-taxi</a:t>
            </a:r>
            <a:r>
              <a:rPr lang="zh-CN" altLang="en-US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落地时间为：</a:t>
            </a:r>
            <a:r>
              <a:rPr lang="en-US" altLang="zh-CN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2031</a:t>
            </a:r>
            <a:r>
              <a:rPr lang="zh-CN" altLang="en-US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年～</a:t>
            </a:r>
            <a:r>
              <a:rPr lang="en-US" altLang="zh-CN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2035</a:t>
            </a:r>
            <a:r>
              <a:rPr lang="zh-CN" altLang="en-US" sz="2000" b="1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</a:t>
            </a:r>
            <a:endParaRPr lang="en-US" sz="2000" b="1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C720B9-4A9E-F143-AE36-7D11815E36B3}"/>
              </a:ext>
            </a:extLst>
          </p:cNvPr>
          <p:cNvSpPr txBox="1"/>
          <p:nvPr/>
        </p:nvSpPr>
        <p:spPr>
          <a:xfrm>
            <a:off x="5653473" y="3255225"/>
            <a:ext cx="26633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更新一代产品（</a:t>
            </a:r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4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年）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4C0D0-1CEB-6B44-A802-6824A3292479}"/>
              </a:ext>
            </a:extLst>
          </p:cNvPr>
          <p:cNvSpPr txBox="1"/>
          <p:nvPr/>
        </p:nvSpPr>
        <p:spPr>
          <a:xfrm>
            <a:off x="8200725" y="4539741"/>
            <a:ext cx="9289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量产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C5F2EF-9A4E-8A4C-BB33-E75457063923}"/>
              </a:ext>
            </a:extLst>
          </p:cNvPr>
          <p:cNvSpPr txBox="1"/>
          <p:nvPr/>
        </p:nvSpPr>
        <p:spPr>
          <a:xfrm>
            <a:off x="363013" y="1101211"/>
            <a:ext cx="95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乐观情况下，</a:t>
            </a:r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L4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级自动驾驶落地时间为</a:t>
            </a:r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2031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年左右，但考虑到外部环境，如疫情因素，会导致上游供应</a:t>
            </a:r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shortage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，会导落地时间延期，综合考虑不利因素，落地时间保守估计为</a:t>
            </a:r>
            <a:r>
              <a:rPr lang="en-US" altLang="zh-CN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2035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年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327D3-854C-C64F-B326-10668F0744F9}"/>
              </a:ext>
            </a:extLst>
          </p:cNvPr>
          <p:cNvCxnSpPr>
            <a:cxnSpLocks/>
          </p:cNvCxnSpPr>
          <p:nvPr/>
        </p:nvCxnSpPr>
        <p:spPr>
          <a:xfrm>
            <a:off x="2004726" y="5126786"/>
            <a:ext cx="835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99AAF7F-F808-7D48-B5F2-1B9CE1357A3F}"/>
              </a:ext>
            </a:extLst>
          </p:cNvPr>
          <p:cNvSpPr/>
          <p:nvPr/>
        </p:nvSpPr>
        <p:spPr>
          <a:xfrm>
            <a:off x="6228401" y="4990517"/>
            <a:ext cx="272537" cy="272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F8F3FF-4DE6-4245-A1BB-CF3CB6CCEEB1}"/>
              </a:ext>
            </a:extLst>
          </p:cNvPr>
          <p:cNvSpPr/>
          <p:nvPr/>
        </p:nvSpPr>
        <p:spPr>
          <a:xfrm>
            <a:off x="7763677" y="5001387"/>
            <a:ext cx="272537" cy="272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08B3D9-65A3-2245-9EEA-4F3FEFB08BCB}"/>
              </a:ext>
            </a:extLst>
          </p:cNvPr>
          <p:cNvSpPr/>
          <p:nvPr/>
        </p:nvSpPr>
        <p:spPr>
          <a:xfrm>
            <a:off x="8915160" y="5002998"/>
            <a:ext cx="272537" cy="272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9B6AB74D-ED9C-5943-B5D7-1D34CCD8B323}"/>
              </a:ext>
            </a:extLst>
          </p:cNvPr>
          <p:cNvSpPr/>
          <p:nvPr/>
        </p:nvSpPr>
        <p:spPr>
          <a:xfrm rot="5400000">
            <a:off x="788337" y="2148485"/>
            <a:ext cx="702379" cy="1248231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AE316910-EE3C-6447-B5C1-FD28B08F88A9}"/>
              </a:ext>
            </a:extLst>
          </p:cNvPr>
          <p:cNvSpPr/>
          <p:nvPr/>
        </p:nvSpPr>
        <p:spPr>
          <a:xfrm rot="5400000">
            <a:off x="562191" y="3055597"/>
            <a:ext cx="1132894" cy="1248229"/>
          </a:xfrm>
          <a:prstGeom prst="chevron">
            <a:avLst>
              <a:gd name="adj" fmla="val 320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D7695239-7874-B447-A727-D252AD052443}"/>
              </a:ext>
            </a:extLst>
          </p:cNvPr>
          <p:cNvSpPr/>
          <p:nvPr/>
        </p:nvSpPr>
        <p:spPr>
          <a:xfrm rot="5400000">
            <a:off x="650994" y="4150578"/>
            <a:ext cx="962545" cy="1240972"/>
          </a:xfrm>
          <a:prstGeom prst="chevron">
            <a:avLst>
              <a:gd name="adj" fmla="val 320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1DFF184-CCE3-AC4D-BA56-6B5971A9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2" y="7843776"/>
            <a:ext cx="11579515" cy="685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932CF9E-A498-8547-86BB-9B7F9F4E75E0}"/>
              </a:ext>
            </a:extLst>
          </p:cNvPr>
          <p:cNvSpPr txBox="1"/>
          <p:nvPr/>
        </p:nvSpPr>
        <p:spPr>
          <a:xfrm>
            <a:off x="1934177" y="3221113"/>
            <a:ext cx="127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降低</a:t>
            </a:r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成本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174DE2-DB1B-7F40-98F6-91A26E511718}"/>
              </a:ext>
            </a:extLst>
          </p:cNvPr>
          <p:cNvSpPr txBox="1"/>
          <p:nvPr/>
        </p:nvSpPr>
        <p:spPr>
          <a:xfrm>
            <a:off x="1934177" y="3681380"/>
            <a:ext cx="127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生态运营</a:t>
            </a:r>
            <a:endParaRPr lang="en-US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B848B-8A08-2D4C-B37F-1871EEFF6506}"/>
              </a:ext>
            </a:extLst>
          </p:cNvPr>
          <p:cNvSpPr txBox="1"/>
          <p:nvPr/>
        </p:nvSpPr>
        <p:spPr>
          <a:xfrm>
            <a:off x="363013" y="5815750"/>
            <a:ext cx="10450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说明：</a:t>
            </a:r>
            <a:r>
              <a:rPr lang="en-US" altLang="zh-CN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1.</a:t>
            </a:r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 每发布一代产品，硬件部分（如激光雷达和芯片），成本会下降</a:t>
            </a:r>
            <a:r>
              <a:rPr lang="en-US" altLang="zh-CN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30%</a:t>
            </a:r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～</a:t>
            </a:r>
            <a:r>
              <a:rPr lang="en-US" altLang="zh-CN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50%</a:t>
            </a:r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，而目前单车</a:t>
            </a:r>
            <a:r>
              <a:rPr lang="en-US" altLang="zh-CN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SDV</a:t>
            </a:r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成本在</a:t>
            </a:r>
            <a:r>
              <a:rPr lang="en-US" altLang="zh-CN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20</a:t>
            </a:r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万美元左右</a:t>
            </a:r>
            <a:endParaRPr lang="en-US" altLang="zh-CN" sz="1400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  <a:p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            因此，差不多经历</a:t>
            </a:r>
            <a:r>
              <a:rPr lang="en-US" altLang="zh-CN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</a:t>
            </a:r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代更新，成本可以下降到单车</a:t>
            </a:r>
            <a:r>
              <a:rPr lang="en-US" altLang="zh-CN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8</a:t>
            </a:r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万美元左右，认为是差不多可以商业化的一个价格</a:t>
            </a:r>
            <a:endParaRPr lang="en-US" altLang="zh-CN" sz="1400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  <a:p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            </a:t>
            </a:r>
            <a:r>
              <a:rPr lang="en-US" altLang="zh-CN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2.</a:t>
            </a:r>
            <a:r>
              <a:rPr lang="zh-CN" altLang="en-US" sz="1400" dirty="0"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 还有一些其他环境要素未考虑进去，比如政策法规，事故判责保险等等</a:t>
            </a:r>
            <a:endParaRPr lang="en-US" sz="1400" dirty="0"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4B6729-9631-2049-977F-A763E91CEBBC}"/>
              </a:ext>
            </a:extLst>
          </p:cNvPr>
          <p:cNvSpPr txBox="1"/>
          <p:nvPr/>
        </p:nvSpPr>
        <p:spPr>
          <a:xfrm>
            <a:off x="6490040" y="2403951"/>
            <a:ext cx="127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交付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安全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730EC7-1973-9D43-9743-77615B29D759}"/>
              </a:ext>
            </a:extLst>
          </p:cNvPr>
          <p:cNvCxnSpPr/>
          <p:nvPr/>
        </p:nvCxnSpPr>
        <p:spPr>
          <a:xfrm>
            <a:off x="2009634" y="3053560"/>
            <a:ext cx="8365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79C1AC-9689-2948-9589-D339A7C98CF5}"/>
              </a:ext>
            </a:extLst>
          </p:cNvPr>
          <p:cNvCxnSpPr/>
          <p:nvPr/>
        </p:nvCxnSpPr>
        <p:spPr>
          <a:xfrm>
            <a:off x="2009634" y="4289792"/>
            <a:ext cx="8365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952546A-7EA0-ED48-819A-53C3A8F3D209}"/>
              </a:ext>
            </a:extLst>
          </p:cNvPr>
          <p:cNvSpPr txBox="1"/>
          <p:nvPr/>
        </p:nvSpPr>
        <p:spPr>
          <a:xfrm>
            <a:off x="8082996" y="3681380"/>
            <a:ext cx="127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交付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体验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028DEE-8F3B-234C-A81E-C4299434497B}"/>
              </a:ext>
            </a:extLst>
          </p:cNvPr>
          <p:cNvSpPr txBox="1"/>
          <p:nvPr/>
        </p:nvSpPr>
        <p:spPr>
          <a:xfrm>
            <a:off x="8082996" y="3247712"/>
            <a:ext cx="127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UE打平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862793-53FB-064F-82A0-FBE8ED8F65C2}"/>
              </a:ext>
            </a:extLst>
          </p:cNvPr>
          <p:cNvSpPr txBox="1"/>
          <p:nvPr/>
        </p:nvSpPr>
        <p:spPr>
          <a:xfrm>
            <a:off x="9089721" y="4516532"/>
            <a:ext cx="127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icrosoft JhengHei UI" panose="020B0400000000000000" pitchFamily="34" charset="-120"/>
                <a:ea typeface="Microsoft JhengHei UI" panose="020B0400000000000000" pitchFamily="34" charset="-120"/>
                <a:cs typeface="Apple Symbols" panose="02000000000000000000" pitchFamily="2" charset="-79"/>
              </a:rPr>
              <a:t>交付产品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icrosoft JhengHei UI" panose="020B0400000000000000" pitchFamily="34" charset="-120"/>
              <a:ea typeface="Microsoft JhengHei UI" panose="020B0400000000000000" pitchFamily="34" charset="-120"/>
              <a:cs typeface="Apple Symbols" panose="02000000000000000000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3CFB31-7651-BD46-B8FF-E7AD47D84AD3}"/>
              </a:ext>
            </a:extLst>
          </p:cNvPr>
          <p:cNvSpPr txBox="1"/>
          <p:nvPr/>
        </p:nvSpPr>
        <p:spPr>
          <a:xfrm>
            <a:off x="11054604" y="1089541"/>
            <a:ext cx="594521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单车SDV落地可行成本反向推算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Waymo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视角）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sz="2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关键假设</a:t>
            </a:r>
            <a:endParaRPr lang="en-US" sz="2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</a:t>
            </a:r>
            <a:r>
              <a:rPr lang="en-US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商业模式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en-US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Waymo提供自动驾驶系统和打车平台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，也负责运营车辆，然后车资产由</a:t>
            </a:r>
            <a:r>
              <a:rPr lang="en-US" altLang="zh-CN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Zeeker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提供（大概十几万元）</a:t>
            </a:r>
            <a:endParaRPr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）固定资产折旧，直线法，生命周期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  <a:endParaRPr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测算过程</a:t>
            </a:r>
            <a:endParaRPr lang="en-US" sz="2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可变成本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：每个月的保费、维修费按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3,000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元来计，电费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1,000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元，每月可变成本为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4,000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元，年成本为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48,000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元，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年生命周期内</a:t>
            </a:r>
            <a:r>
              <a:rPr lang="zh-CN" altLang="en-US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可变成本为 </a:t>
            </a:r>
            <a:r>
              <a:rPr lang="en-US" altLang="zh-CN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r>
            <a:r>
              <a:rPr lang="zh-CN" altLang="en-US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万元</a:t>
            </a:r>
            <a:endParaRPr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营业收入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：小时车费收入为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元，一天工作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小时，充两次电，每次充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2h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，日收入为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元，年收入为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330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264,000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年生命周期内收入为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1,320,000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，和主机厂分账抽佣率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60%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132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万 *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0.6=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CN" altLang="en-US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万元</a:t>
            </a:r>
            <a:endParaRPr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UE为</a:t>
            </a:r>
            <a:r>
              <a:rPr lang="en-US" altLang="zh-CN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CN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要求的</a:t>
            </a:r>
            <a:r>
              <a:rPr lang="en-US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固定成本</a:t>
            </a:r>
            <a:r>
              <a:rPr lang="zh-CN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自动驾驶系统成本：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万元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万元  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56</a:t>
            </a:r>
            <a:r>
              <a:rPr lang="zh-CN" altLang="en-US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万元</a:t>
            </a:r>
            <a:endParaRPr lang="en-US" b="1" u="sng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91C566-1BE7-FA45-8E68-F039DD66FCB7}"/>
              </a:ext>
            </a:extLst>
          </p:cNvPr>
          <p:cNvCxnSpPr/>
          <p:nvPr/>
        </p:nvCxnSpPr>
        <p:spPr>
          <a:xfrm>
            <a:off x="10829792" y="1109460"/>
            <a:ext cx="0" cy="507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2C2A3D9-096D-F543-B965-162AA3403151}"/>
              </a:ext>
            </a:extLst>
          </p:cNvPr>
          <p:cNvCxnSpPr/>
          <p:nvPr/>
        </p:nvCxnSpPr>
        <p:spPr>
          <a:xfrm rot="10800000" flipV="1">
            <a:off x="8915160" y="5815749"/>
            <a:ext cx="1914632" cy="361083"/>
          </a:xfrm>
          <a:prstGeom prst="bentConnector3">
            <a:avLst>
              <a:gd name="adj1" fmla="val 346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D17ECB0D-0C9B-E94A-B560-9A0AF38A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0359" y="-5688076"/>
            <a:ext cx="12192000" cy="45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48425-5499-2944-AE0A-B2878435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89100"/>
            <a:ext cx="9867900" cy="347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7F0EB-0536-EA4A-BEAC-189CA353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29" y="4062186"/>
            <a:ext cx="37084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0B676-F203-E743-9BB2-A127E643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164" y="6355442"/>
            <a:ext cx="9867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C34FB-80B2-304C-964C-A21BBFA4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14" y="279400"/>
            <a:ext cx="4902200" cy="314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C274A-C094-5A4E-B3C9-EBA8A390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14" y="279400"/>
            <a:ext cx="5829109" cy="3149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A45CB-8CC5-094E-81ED-1A49F0A5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7" y="3320143"/>
            <a:ext cx="10731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7AD9538-C1C7-FA4A-BB79-3EEC6D127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137682"/>
            <a:ext cx="12192000" cy="45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2F8F6-1A97-F14F-A0CD-CAFDFD31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20" y="1390733"/>
            <a:ext cx="4021359" cy="3569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2ECFE-29CB-9D48-8ABC-F3E3E427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4011"/>
            <a:ext cx="12192000" cy="4789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3D32A-4FF8-B749-8F3F-E73F4A90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5423" y="-3626616"/>
            <a:ext cx="12192000" cy="45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1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96EFD-7D53-A94B-8DB3-E33094732419}"/>
              </a:ext>
            </a:extLst>
          </p:cNvPr>
          <p:cNvSpPr txBox="1"/>
          <p:nvPr/>
        </p:nvSpPr>
        <p:spPr>
          <a:xfrm>
            <a:off x="7272567" y="903123"/>
            <a:ext cx="94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技术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2346B-1FBB-E74C-A016-BC3F41747572}"/>
              </a:ext>
            </a:extLst>
          </p:cNvPr>
          <p:cNvSpPr txBox="1"/>
          <p:nvPr/>
        </p:nvSpPr>
        <p:spPr>
          <a:xfrm>
            <a:off x="6973664" y="5170047"/>
            <a:ext cx="171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适用场景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4C93A-6A81-AC45-A3D0-92C4F5C4DA8C}"/>
              </a:ext>
            </a:extLst>
          </p:cNvPr>
          <p:cNvSpPr txBox="1"/>
          <p:nvPr/>
        </p:nvSpPr>
        <p:spPr>
          <a:xfrm>
            <a:off x="9753602" y="3059667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4D5C81A-AF3F-0449-87A2-F0ABEF55CBB1}"/>
              </a:ext>
            </a:extLst>
          </p:cNvPr>
          <p:cNvCxnSpPr>
            <a:cxnSpLocks/>
            <a:stCxn id="4" idx="1"/>
            <a:endCxn id="10" idx="0"/>
          </p:cNvCxnSpPr>
          <p:nvPr/>
        </p:nvCxnSpPr>
        <p:spPr>
          <a:xfrm rot="10800000" flipV="1">
            <a:off x="5263245" y="1164732"/>
            <a:ext cx="2009322" cy="18949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1CC36C7-842C-C24A-9131-F7E4E876E9C3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8685440" y="3582887"/>
            <a:ext cx="1547133" cy="1848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721D7AA-9C1A-034C-8064-C0DD87714BC8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rot="16200000" flipV="1">
            <a:off x="8276363" y="1103456"/>
            <a:ext cx="1894934" cy="2017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51ECEB-8AFF-1045-99D2-0F666D2C1F27}"/>
              </a:ext>
            </a:extLst>
          </p:cNvPr>
          <p:cNvSpPr txBox="1"/>
          <p:nvPr/>
        </p:nvSpPr>
        <p:spPr>
          <a:xfrm>
            <a:off x="4784274" y="3059668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成本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C95AFD9-98A1-B44B-99C2-04A4C625CE34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16200000" flipH="1">
            <a:off x="5194070" y="3652062"/>
            <a:ext cx="1848769" cy="1710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AF8614-00F2-4448-AF50-A252A5FA7CDE}"/>
              </a:ext>
            </a:extLst>
          </p:cNvPr>
          <p:cNvSpPr txBox="1"/>
          <p:nvPr/>
        </p:nvSpPr>
        <p:spPr>
          <a:xfrm>
            <a:off x="7359198" y="5754822"/>
            <a:ext cx="171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越多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F40FE6-DEB9-4243-AA62-DD08BC59B9E6}"/>
              </a:ext>
            </a:extLst>
          </p:cNvPr>
          <p:cNvSpPr txBox="1"/>
          <p:nvPr/>
        </p:nvSpPr>
        <p:spPr>
          <a:xfrm>
            <a:off x="7394124" y="472236"/>
            <a:ext cx="171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越好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1E622A-13E0-AD49-B672-3A28CBD53155}"/>
              </a:ext>
            </a:extLst>
          </p:cNvPr>
          <p:cNvSpPr txBox="1"/>
          <p:nvPr/>
        </p:nvSpPr>
        <p:spPr>
          <a:xfrm>
            <a:off x="10711543" y="3121222"/>
            <a:ext cx="79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越多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8B82B7-47BF-2C42-9F20-928DFCE2E1C9}"/>
              </a:ext>
            </a:extLst>
          </p:cNvPr>
          <p:cNvSpPr txBox="1"/>
          <p:nvPr/>
        </p:nvSpPr>
        <p:spPr>
          <a:xfrm>
            <a:off x="4030439" y="3107761"/>
            <a:ext cx="75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越低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D483B321-FC4D-FC49-AA32-34768E3A744D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6973665" y="1164733"/>
            <a:ext cx="298903" cy="4266924"/>
          </a:xfrm>
          <a:prstGeom prst="curvedConnector3">
            <a:avLst>
              <a:gd name="adj1" fmla="val 351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7A051C73-00AA-314F-94D3-9AF8440E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8" y="-2688986"/>
            <a:ext cx="6797953" cy="46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C84BA-640F-2C4C-9A74-33131C306C28}"/>
              </a:ext>
            </a:extLst>
          </p:cNvPr>
          <p:cNvSpPr txBox="1"/>
          <p:nvPr/>
        </p:nvSpPr>
        <p:spPr>
          <a:xfrm>
            <a:off x="998482" y="2228193"/>
            <a:ext cx="6894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云游戏</a:t>
            </a:r>
            <a:endParaRPr lang="en-US" altLang="zh-CN" dirty="0"/>
          </a:p>
          <a:p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区块链游戏</a:t>
            </a:r>
            <a:endParaRPr lang="en-US" altLang="zh-CN" dirty="0"/>
          </a:p>
          <a:p>
            <a:r>
              <a:rPr lang="en-US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游戏引擎</a:t>
            </a:r>
            <a:endParaRPr lang="en-US" altLang="zh-CN" dirty="0"/>
          </a:p>
          <a:p>
            <a:r>
              <a:rPr lang="en-US" altLang="zh-CN" dirty="0"/>
              <a:t>Picks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shovels</a:t>
            </a:r>
            <a:r>
              <a:rPr lang="zh-CN" altLang="en-US" dirty="0"/>
              <a:t> </a:t>
            </a:r>
            <a:r>
              <a:rPr lang="en-US" altLang="zh-CN" dirty="0"/>
              <a:t>firms</a:t>
            </a:r>
            <a:r>
              <a:rPr lang="zh-CN" altLang="en-US" dirty="0"/>
              <a:t>  提供虚拟世界上游材料的公司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720D8-CA4A-5548-851E-EFE72FC4A1DA}"/>
              </a:ext>
            </a:extLst>
          </p:cNvPr>
          <p:cNvSpPr txBox="1"/>
          <p:nvPr/>
        </p:nvSpPr>
        <p:spPr>
          <a:xfrm>
            <a:off x="6737132" y="282835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551"/>
                </a:solidFill>
                <a:effectLst/>
                <a:latin typeface="open sans" panose="020F0502020204030204" pitchFamily="34" charset="0"/>
              </a:rPr>
              <a:t>a company is said to be in the picks and shovels business if they are providing derivative goods and services in support of entities engaged in some primary activity. </a:t>
            </a:r>
            <a:r>
              <a:rPr lang="en-US" dirty="0"/>
              <a:t>Put simply, pick and shovel investing involves investing in the companies that provide the services or tools needed to create a product, rather than in the companies that offer the final product itself.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57AC2-883E-B542-BFB8-AED6362709F3}"/>
              </a:ext>
            </a:extLst>
          </p:cNvPr>
          <p:cNvSpPr txBox="1"/>
          <p:nvPr/>
        </p:nvSpPr>
        <p:spPr>
          <a:xfrm>
            <a:off x="1618593" y="574655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https://stablerise.co.uk/what-is-pick-and-shovel-investing-and-how-does-it-work/</a:t>
            </a:r>
            <a:endParaRPr lang="en-US" dirty="0"/>
          </a:p>
          <a:p>
            <a:r>
              <a:rPr lang="en-US" dirty="0">
                <a:hlinkClick r:id="rId3"/>
              </a:rPr>
              <a:t>https://www.clearlightpartners.com/picks-and-shovels-the-golden-age-for-service-providers-to-pe-firms-is-now/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0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71AE5-A148-3B40-8C1F-C7CB91026EF2}"/>
              </a:ext>
            </a:extLst>
          </p:cNvPr>
          <p:cNvSpPr txBox="1"/>
          <p:nvPr/>
        </p:nvSpPr>
        <p:spPr>
          <a:xfrm>
            <a:off x="6210302" y="1454666"/>
            <a:ext cx="80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技术</a:t>
            </a:r>
            <a:endParaRPr 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74F3-5939-0C4B-A2DA-CC87F8C0DBA1}"/>
              </a:ext>
            </a:extLst>
          </p:cNvPr>
          <p:cNvSpPr txBox="1"/>
          <p:nvPr/>
        </p:nvSpPr>
        <p:spPr>
          <a:xfrm>
            <a:off x="4107544" y="3042414"/>
            <a:ext cx="169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适用场景</a:t>
            </a:r>
            <a:endParaRPr 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D6B50-4A7E-D645-9F5D-0CB0C0ADEF8F}"/>
              </a:ext>
            </a:extLst>
          </p:cNvPr>
          <p:cNvSpPr txBox="1"/>
          <p:nvPr/>
        </p:nvSpPr>
        <p:spPr>
          <a:xfrm>
            <a:off x="8159978" y="3365576"/>
            <a:ext cx="92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</a:t>
            </a:r>
            <a:endParaRPr 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B2737D3-20E3-3444-86EA-2665FB17072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4953228" y="1685498"/>
            <a:ext cx="1257075" cy="1356915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8CFF341-9A9B-8843-9A11-06A37F31F961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6626342" y="1830964"/>
            <a:ext cx="323162" cy="3669392"/>
          </a:xfrm>
          <a:prstGeom prst="curvedConnector3">
            <a:avLst>
              <a:gd name="adj1" fmla="val 372849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A6417C-2234-9D48-8878-8835FA430588}"/>
              </a:ext>
            </a:extLst>
          </p:cNvPr>
          <p:cNvSpPr txBox="1"/>
          <p:nvPr/>
        </p:nvSpPr>
        <p:spPr>
          <a:xfrm>
            <a:off x="6419848" y="2681959"/>
            <a:ext cx="99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技术飞轮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164C1EA-5E09-7B4D-8E5C-17C1C3790D5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rot="16200000" flipV="1">
            <a:off x="6979193" y="1722150"/>
            <a:ext cx="1680077" cy="1606776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79702E-9B4E-BD46-B448-69E1E5A79A5C}"/>
              </a:ext>
            </a:extLst>
          </p:cNvPr>
          <p:cNvSpPr txBox="1"/>
          <p:nvPr/>
        </p:nvSpPr>
        <p:spPr>
          <a:xfrm>
            <a:off x="2513700" y="3864532"/>
            <a:ext cx="92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成本</a:t>
            </a:r>
            <a:endParaRPr 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8159E71-7547-CF4A-ABCA-13864EFA8434}"/>
              </a:ext>
            </a:extLst>
          </p:cNvPr>
          <p:cNvCxnSpPr>
            <a:cxnSpLocks/>
            <a:stCxn id="4" idx="1"/>
            <a:endCxn id="50" idx="0"/>
          </p:cNvCxnSpPr>
          <p:nvPr/>
        </p:nvCxnSpPr>
        <p:spPr>
          <a:xfrm rot="10800000" flipV="1">
            <a:off x="2976342" y="1685498"/>
            <a:ext cx="3233961" cy="2179033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7F1BA691-3CAF-D34B-A276-DA2AF0358F5A}"/>
              </a:ext>
            </a:extLst>
          </p:cNvPr>
          <p:cNvCxnSpPr>
            <a:cxnSpLocks/>
            <a:stCxn id="50" idx="2"/>
            <a:endCxn id="6" idx="2"/>
          </p:cNvCxnSpPr>
          <p:nvPr/>
        </p:nvCxnSpPr>
        <p:spPr>
          <a:xfrm rot="5400000" flipH="1" flipV="1">
            <a:off x="5550002" y="1253580"/>
            <a:ext cx="498956" cy="5646278"/>
          </a:xfrm>
          <a:prstGeom prst="curvedConnector3">
            <a:avLst>
              <a:gd name="adj1" fmla="val -47052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C1CAE3-4BCE-544E-A3A1-644207DC4AC2}"/>
              </a:ext>
            </a:extLst>
          </p:cNvPr>
          <p:cNvSpPr txBox="1"/>
          <p:nvPr/>
        </p:nvSpPr>
        <p:spPr>
          <a:xfrm>
            <a:off x="5065486" y="4930768"/>
            <a:ext cx="135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商业化飞轮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CC298992-2E37-0D48-AE21-2520338063B3}"/>
              </a:ext>
            </a:extLst>
          </p:cNvPr>
          <p:cNvSpPr/>
          <p:nvPr/>
        </p:nvSpPr>
        <p:spPr>
          <a:xfrm>
            <a:off x="2165357" y="3864532"/>
            <a:ext cx="348343" cy="461665"/>
          </a:xfrm>
          <a:prstGeom prst="downArrow">
            <a:avLst>
              <a:gd name="adj1" fmla="val 25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1CCF069A-F9A7-1E45-AF11-7A119827373B}"/>
              </a:ext>
            </a:extLst>
          </p:cNvPr>
          <p:cNvSpPr/>
          <p:nvPr/>
        </p:nvSpPr>
        <p:spPr>
          <a:xfrm rot="10800000" flipH="1">
            <a:off x="6438900" y="909548"/>
            <a:ext cx="348343" cy="461665"/>
          </a:xfrm>
          <a:prstGeom prst="downArrow">
            <a:avLst>
              <a:gd name="adj1" fmla="val 25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F5DD2D50-62F8-1B4A-879D-FC02459EBB97}"/>
              </a:ext>
            </a:extLst>
          </p:cNvPr>
          <p:cNvSpPr/>
          <p:nvPr/>
        </p:nvSpPr>
        <p:spPr>
          <a:xfrm rot="10800000" flipH="1">
            <a:off x="8911088" y="3365575"/>
            <a:ext cx="348343" cy="461665"/>
          </a:xfrm>
          <a:prstGeom prst="downArrow">
            <a:avLst>
              <a:gd name="adj1" fmla="val 25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449C0EFF-00EB-FD45-8E70-691B92560DB5}"/>
              </a:ext>
            </a:extLst>
          </p:cNvPr>
          <p:cNvSpPr/>
          <p:nvPr/>
        </p:nvSpPr>
        <p:spPr>
          <a:xfrm rot="10800000" flipH="1">
            <a:off x="3799120" y="3042413"/>
            <a:ext cx="348343" cy="461665"/>
          </a:xfrm>
          <a:prstGeom prst="downArrow">
            <a:avLst>
              <a:gd name="adj1" fmla="val 25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4908EC6-C2B3-A345-AC44-11D062AE1334}"/>
              </a:ext>
            </a:extLst>
          </p:cNvPr>
          <p:cNvSpPr/>
          <p:nvPr/>
        </p:nvSpPr>
        <p:spPr>
          <a:xfrm>
            <a:off x="6210302" y="1454666"/>
            <a:ext cx="8055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BAC9E6-1402-8C4C-BCC4-DD5F926F60E2}"/>
              </a:ext>
            </a:extLst>
          </p:cNvPr>
          <p:cNvSpPr/>
          <p:nvPr/>
        </p:nvSpPr>
        <p:spPr>
          <a:xfrm>
            <a:off x="8123350" y="3365574"/>
            <a:ext cx="8055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6B23BA0-064B-114F-8553-5D87C86C4F5B}"/>
              </a:ext>
            </a:extLst>
          </p:cNvPr>
          <p:cNvSpPr/>
          <p:nvPr/>
        </p:nvSpPr>
        <p:spPr>
          <a:xfrm>
            <a:off x="2513699" y="3863235"/>
            <a:ext cx="8055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51A8F0B-B6B8-674E-9E92-25A20E847C5B}"/>
              </a:ext>
            </a:extLst>
          </p:cNvPr>
          <p:cNvSpPr/>
          <p:nvPr/>
        </p:nvSpPr>
        <p:spPr>
          <a:xfrm>
            <a:off x="4190551" y="3031851"/>
            <a:ext cx="12570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EA7167-7CC0-B74A-AF3B-5CA5389CC4E6}"/>
              </a:ext>
            </a:extLst>
          </p:cNvPr>
          <p:cNvSpPr txBox="1"/>
          <p:nvPr/>
        </p:nvSpPr>
        <p:spPr>
          <a:xfrm>
            <a:off x="2837090" y="9969"/>
            <a:ext cx="651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自动驾驶关键驱动要素与行业飞轮</a:t>
            </a:r>
            <a:endParaRPr 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B4B4A34-18B7-3D45-B684-74FA31D9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69" y="7654946"/>
            <a:ext cx="5312106" cy="471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D243B-88B2-8149-9FBE-30D64EE60D0C}"/>
              </a:ext>
            </a:extLst>
          </p:cNvPr>
          <p:cNvSpPr/>
          <p:nvPr/>
        </p:nvSpPr>
        <p:spPr>
          <a:xfrm>
            <a:off x="1366345" y="1219200"/>
            <a:ext cx="7641021" cy="311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为什么元宇宙在最近加速爆发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、后疫情时代，加速了人们对虚拟世界的接受度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、元宇宙是多种技术的集成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、大多数科技高管都认为元宇宙是互联网的未来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A0C95-2846-8241-A7A1-4F2ED6C0207D}"/>
              </a:ext>
            </a:extLst>
          </p:cNvPr>
          <p:cNvSpPr txBox="1"/>
          <p:nvPr/>
        </p:nvSpPr>
        <p:spPr>
          <a:xfrm>
            <a:off x="2157046" y="1652954"/>
            <a:ext cx="297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1. Be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open-minded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67748-B279-F140-B1BB-6E404E2D4439}"/>
              </a:ext>
            </a:extLst>
          </p:cNvPr>
          <p:cNvSpPr txBox="1"/>
          <p:nvPr/>
        </p:nvSpPr>
        <p:spPr>
          <a:xfrm>
            <a:off x="2157044" y="2684585"/>
            <a:ext cx="739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2. Find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what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you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are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truly</a:t>
            </a:r>
            <a:r>
              <a:rPr lang="zh-CN" altLang="en-US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excited</a:t>
            </a:r>
            <a:r>
              <a:rPr lang="zh-CN" altLang="en-US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to</a:t>
            </a:r>
            <a:r>
              <a:rPr lang="zh-CN" altLang="en-US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do</a:t>
            </a:r>
            <a:r>
              <a:rPr lang="en-US" altLang="zh-CN" b="1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</a:p>
          <a:p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rather than what the society expect you to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31D23-4285-C449-BD60-B82E68B4B9E6}"/>
              </a:ext>
            </a:extLst>
          </p:cNvPr>
          <p:cNvSpPr txBox="1"/>
          <p:nvPr/>
        </p:nvSpPr>
        <p:spPr>
          <a:xfrm>
            <a:off x="2157044" y="3950677"/>
            <a:ext cx="8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3. Maintain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passion</a:t>
            </a:r>
            <a:r>
              <a:rPr lang="zh-CN" altLang="en-US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for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it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and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be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impatient 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(aggressive)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C9938-377A-7A4C-9C9F-34B084408750}"/>
              </a:ext>
            </a:extLst>
          </p:cNvPr>
          <p:cNvSpPr txBox="1"/>
          <p:nvPr/>
        </p:nvSpPr>
        <p:spPr>
          <a:xfrm>
            <a:off x="2028090" y="663861"/>
            <a:ext cx="71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「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Sundar Pichai, Google CEO</a:t>
            </a:r>
            <a:r>
              <a:rPr lang="zh-CN" altLang="en-US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」</a:t>
            </a:r>
            <a:r>
              <a:rPr lang="en-US" altLang="zh-CN" dirty="0">
                <a:latin typeface="Monac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 To 2020 graduate,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D580D23-9290-B94C-9B81-21C7367244D7}"/>
              </a:ext>
            </a:extLst>
          </p:cNvPr>
          <p:cNvSpPr/>
          <p:nvPr/>
        </p:nvSpPr>
        <p:spPr>
          <a:xfrm rot="10800000">
            <a:off x="3376251" y="2322005"/>
            <a:ext cx="926123" cy="1699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aco" pitchFamily="2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1B8F3ED-A9C4-9047-9D4E-D14F1F64F23B}"/>
              </a:ext>
            </a:extLst>
          </p:cNvPr>
          <p:cNvSpPr/>
          <p:nvPr/>
        </p:nvSpPr>
        <p:spPr>
          <a:xfrm rot="10800000">
            <a:off x="3376251" y="3555832"/>
            <a:ext cx="926123" cy="1699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aco" pitchFamily="2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980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1FDE03-4CB7-344C-A73C-0AFED30E2DE8}"/>
              </a:ext>
            </a:extLst>
          </p:cNvPr>
          <p:cNvSpPr/>
          <p:nvPr/>
        </p:nvSpPr>
        <p:spPr>
          <a:xfrm>
            <a:off x="3367315" y="5392778"/>
            <a:ext cx="23222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775D2-BFB2-7948-B656-030D319EE785}"/>
              </a:ext>
            </a:extLst>
          </p:cNvPr>
          <p:cNvSpPr/>
          <p:nvPr/>
        </p:nvSpPr>
        <p:spPr>
          <a:xfrm>
            <a:off x="3367315" y="5827366"/>
            <a:ext cx="19884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58CB7F-97A6-1C45-A401-413DB7EFE1A5}"/>
              </a:ext>
            </a:extLst>
          </p:cNvPr>
          <p:cNvSpPr/>
          <p:nvPr/>
        </p:nvSpPr>
        <p:spPr>
          <a:xfrm>
            <a:off x="7728857" y="4101177"/>
            <a:ext cx="222794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34A2E-B4E8-FD4E-A39C-D3ACA7140800}"/>
              </a:ext>
            </a:extLst>
          </p:cNvPr>
          <p:cNvSpPr txBox="1"/>
          <p:nvPr/>
        </p:nvSpPr>
        <p:spPr>
          <a:xfrm>
            <a:off x="1045029" y="1306286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A: $20 cash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F75CB-0507-3243-810C-343F1D9BE040}"/>
              </a:ext>
            </a:extLst>
          </p:cNvPr>
          <p:cNvSpPr txBox="1"/>
          <p:nvPr/>
        </p:nvSpPr>
        <p:spPr>
          <a:xfrm>
            <a:off x="1045029" y="6500774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1 property = $ 100 USD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20BBA-67FC-4B4A-AAD4-344F3FC4BA0A}"/>
              </a:ext>
            </a:extLst>
          </p:cNvPr>
          <p:cNvSpPr txBox="1"/>
          <p:nvPr/>
        </p:nvSpPr>
        <p:spPr>
          <a:xfrm>
            <a:off x="1045029" y="2020363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C: 1 property, $200 cash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64B0-7FDD-FB4D-88C3-37C2FF262686}"/>
              </a:ext>
            </a:extLst>
          </p:cNvPr>
          <p:cNvSpPr txBox="1"/>
          <p:nvPr/>
        </p:nvSpPr>
        <p:spPr>
          <a:xfrm>
            <a:off x="1045029" y="1616670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B: $300 cash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879A8-1088-D741-A5CB-755C06C66809}"/>
              </a:ext>
            </a:extLst>
          </p:cNvPr>
          <p:cNvSpPr txBox="1"/>
          <p:nvPr/>
        </p:nvSpPr>
        <p:spPr>
          <a:xfrm>
            <a:off x="1045029" y="3160877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A: 1 property, $-80 debt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4E73A-2D08-2847-AF2E-56E9D102BE39}"/>
              </a:ext>
            </a:extLst>
          </p:cNvPr>
          <p:cNvSpPr txBox="1"/>
          <p:nvPr/>
        </p:nvSpPr>
        <p:spPr>
          <a:xfrm>
            <a:off x="1045029" y="3963459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C: 2 property , $100 cash (deposit)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AF8D3-F581-DE4D-BB35-9CBC889714CE}"/>
              </a:ext>
            </a:extLst>
          </p:cNvPr>
          <p:cNvSpPr txBox="1"/>
          <p:nvPr/>
        </p:nvSpPr>
        <p:spPr>
          <a:xfrm>
            <a:off x="1045029" y="3594127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B: 1 property, $200 cash (deposit)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6AE6B-8424-BD4E-89C3-6B129E231EE6}"/>
              </a:ext>
            </a:extLst>
          </p:cNvPr>
          <p:cNvSpPr txBox="1"/>
          <p:nvPr/>
        </p:nvSpPr>
        <p:spPr>
          <a:xfrm>
            <a:off x="7692572" y="1306285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$0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441AC-AF95-D544-B4F5-0BE64A2333D5}"/>
              </a:ext>
            </a:extLst>
          </p:cNvPr>
          <p:cNvSpPr txBox="1"/>
          <p:nvPr/>
        </p:nvSpPr>
        <p:spPr>
          <a:xfrm>
            <a:off x="1045029" y="4959528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A: 1 property, $-80 debt (can not pay back)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388FA-AC1D-5F49-9931-7A76DA80AC51}"/>
              </a:ext>
            </a:extLst>
          </p:cNvPr>
          <p:cNvSpPr txBox="1"/>
          <p:nvPr/>
        </p:nvSpPr>
        <p:spPr>
          <a:xfrm>
            <a:off x="1045029" y="5762110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C: 2 property , $100 cash (cash withdraw done)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35172-8894-3C46-8958-1981E54A9AD9}"/>
              </a:ext>
            </a:extLst>
          </p:cNvPr>
          <p:cNvSpPr txBox="1"/>
          <p:nvPr/>
        </p:nvSpPr>
        <p:spPr>
          <a:xfrm>
            <a:off x="1045029" y="5392778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 B: 1 property, $120 cash (80 gap?)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6577A-3325-1B49-9B38-4A20BC75E83F}"/>
              </a:ext>
            </a:extLst>
          </p:cNvPr>
          <p:cNvSpPr txBox="1"/>
          <p:nvPr/>
        </p:nvSpPr>
        <p:spPr>
          <a:xfrm>
            <a:off x="7728857" y="4979731"/>
            <a:ext cx="378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$0</a:t>
            </a:r>
          </a:p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Can not receive money from A</a:t>
            </a:r>
          </a:p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Can not pay B</a:t>
            </a:r>
          </a:p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</a:p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Bank crashed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17D045-EFDC-D746-A7CA-DCD50F1D6065}"/>
              </a:ext>
            </a:extLst>
          </p:cNvPr>
          <p:cNvSpPr/>
          <p:nvPr/>
        </p:nvSpPr>
        <p:spPr>
          <a:xfrm>
            <a:off x="3352801" y="3594127"/>
            <a:ext cx="336731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59BDE-86D3-734F-A73D-242421FEECC4}"/>
              </a:ext>
            </a:extLst>
          </p:cNvPr>
          <p:cNvSpPr/>
          <p:nvPr/>
        </p:nvSpPr>
        <p:spPr>
          <a:xfrm>
            <a:off x="7728857" y="3530209"/>
            <a:ext cx="41873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7F226-A34E-BB4B-AB19-EBFCAE30E4E0}"/>
              </a:ext>
            </a:extLst>
          </p:cNvPr>
          <p:cNvSpPr/>
          <p:nvPr/>
        </p:nvSpPr>
        <p:spPr>
          <a:xfrm>
            <a:off x="3352801" y="4037452"/>
            <a:ext cx="1988457" cy="29533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77B7B-B1E0-6A40-9740-D7C1055AAA2E}"/>
              </a:ext>
            </a:extLst>
          </p:cNvPr>
          <p:cNvSpPr txBox="1"/>
          <p:nvPr/>
        </p:nvSpPr>
        <p:spPr>
          <a:xfrm>
            <a:off x="7692572" y="2976211"/>
            <a:ext cx="378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$220 </a:t>
            </a:r>
          </a:p>
          <a:p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+ 200 from B (deposit)</a:t>
            </a:r>
          </a:p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- 80 from A (lend)</a:t>
            </a:r>
          </a:p>
          <a:p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+ 100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fromC</a:t>
            </a:r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(deposit)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7A8D-1600-C148-A912-6A129B557335}"/>
              </a:ext>
            </a:extLst>
          </p:cNvPr>
          <p:cNvSpPr/>
          <p:nvPr/>
        </p:nvSpPr>
        <p:spPr>
          <a:xfrm>
            <a:off x="5667830" y="5392778"/>
            <a:ext cx="1030514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415F0-47B4-D74A-AEFF-56370AA10D69}"/>
              </a:ext>
            </a:extLst>
          </p:cNvPr>
          <p:cNvSpPr txBox="1"/>
          <p:nvPr/>
        </p:nvSpPr>
        <p:spPr>
          <a:xfrm>
            <a:off x="1052286" y="880569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Round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1: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players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own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cash, lack of property</a:t>
            </a:r>
            <a:endParaRPr 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1F83A3-E7A5-D342-8356-7CB318828305}"/>
              </a:ext>
            </a:extLst>
          </p:cNvPr>
          <p:cNvSpPr txBox="1"/>
          <p:nvPr/>
        </p:nvSpPr>
        <p:spPr>
          <a:xfrm>
            <a:off x="1052286" y="2793182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Round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2: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players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gain property by debt/cash</a:t>
            </a:r>
            <a:endParaRPr 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995AD2-919F-A840-B4DA-7FC9209F9D6C}"/>
              </a:ext>
            </a:extLst>
          </p:cNvPr>
          <p:cNvSpPr txBox="1"/>
          <p:nvPr/>
        </p:nvSpPr>
        <p:spPr>
          <a:xfrm>
            <a:off x="1052286" y="4611352"/>
            <a:ext cx="896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Round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3: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players withdraw money to pay rents of property, bank crashed </a:t>
            </a:r>
            <a:endParaRPr 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4EF9F0-98A2-6C43-B78E-346D272C8395}"/>
              </a:ext>
            </a:extLst>
          </p:cNvPr>
          <p:cNvSpPr txBox="1"/>
          <p:nvPr/>
        </p:nvSpPr>
        <p:spPr>
          <a:xfrm>
            <a:off x="3026229" y="16288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99579-B5BC-8A41-824D-07DB79629C18}"/>
              </a:ext>
            </a:extLst>
          </p:cNvPr>
          <p:cNvSpPr txBox="1"/>
          <p:nvPr/>
        </p:nvSpPr>
        <p:spPr>
          <a:xfrm>
            <a:off x="8995228" y="165339"/>
            <a:ext cx="94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Banks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6A38B9-B0F2-374D-972C-06F3B84F55B6}"/>
              </a:ext>
            </a:extLst>
          </p:cNvPr>
          <p:cNvCxnSpPr/>
          <p:nvPr/>
        </p:nvCxnSpPr>
        <p:spPr>
          <a:xfrm>
            <a:off x="1190171" y="667657"/>
            <a:ext cx="50364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5B7AB4-96AE-C144-8A63-C7772158FDDA}"/>
              </a:ext>
            </a:extLst>
          </p:cNvPr>
          <p:cNvCxnSpPr>
            <a:cxnSpLocks/>
          </p:cNvCxnSpPr>
          <p:nvPr/>
        </p:nvCxnSpPr>
        <p:spPr>
          <a:xfrm>
            <a:off x="7366000" y="667657"/>
            <a:ext cx="4550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0B7A7-ED8C-2B49-A5E9-A9281F5731F6}"/>
              </a:ext>
            </a:extLst>
          </p:cNvPr>
          <p:cNvSpPr txBox="1"/>
          <p:nvPr/>
        </p:nvSpPr>
        <p:spPr>
          <a:xfrm>
            <a:off x="1045029" y="-397848"/>
            <a:ext cx="1087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How debt crisis recycle? illustrated by  monopoly game</a:t>
            </a:r>
          </a:p>
        </p:txBody>
      </p:sp>
    </p:spTree>
    <p:extLst>
      <p:ext uri="{BB962C8B-B14F-4D97-AF65-F5344CB8AC3E}">
        <p14:creationId xmlns:p14="http://schemas.microsoft.com/office/powerpoint/2010/main" val="186965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24819-82C1-3F40-B12D-62DE7CD25953}"/>
              </a:ext>
            </a:extLst>
          </p:cNvPr>
          <p:cNvSpPr/>
          <p:nvPr/>
        </p:nvSpPr>
        <p:spPr>
          <a:xfrm>
            <a:off x="1254368" y="-164064"/>
            <a:ext cx="3751385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F47D0B-0202-B44D-8764-6405CE935687}"/>
              </a:ext>
            </a:extLst>
          </p:cNvPr>
          <p:cNvSpPr/>
          <p:nvPr/>
        </p:nvSpPr>
        <p:spPr>
          <a:xfrm>
            <a:off x="6096000" y="-164065"/>
            <a:ext cx="3411415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0415D-0864-1947-8273-E0F7FD618CDF}"/>
              </a:ext>
            </a:extLst>
          </p:cNvPr>
          <p:cNvSpPr/>
          <p:nvPr/>
        </p:nvSpPr>
        <p:spPr>
          <a:xfrm>
            <a:off x="2479429" y="1711573"/>
            <a:ext cx="1512278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22A3F-1360-BB41-BD00-A420E6CCBA59}"/>
              </a:ext>
            </a:extLst>
          </p:cNvPr>
          <p:cNvSpPr/>
          <p:nvPr/>
        </p:nvSpPr>
        <p:spPr>
          <a:xfrm>
            <a:off x="1254368" y="1711573"/>
            <a:ext cx="1066799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93BDA-E2D6-4D4C-B3A1-A7A089C57CC4}"/>
              </a:ext>
            </a:extLst>
          </p:cNvPr>
          <p:cNvSpPr/>
          <p:nvPr/>
        </p:nvSpPr>
        <p:spPr>
          <a:xfrm>
            <a:off x="1254368" y="3048000"/>
            <a:ext cx="3751385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CF5EB0-FED7-D342-BB4D-DB8ECD14A716}"/>
              </a:ext>
            </a:extLst>
          </p:cNvPr>
          <p:cNvSpPr/>
          <p:nvPr/>
        </p:nvSpPr>
        <p:spPr>
          <a:xfrm>
            <a:off x="6096000" y="3048000"/>
            <a:ext cx="3411415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45920-5C85-784D-B1D0-CBDEB2AD74BA}"/>
              </a:ext>
            </a:extLst>
          </p:cNvPr>
          <p:cNvSpPr/>
          <p:nvPr/>
        </p:nvSpPr>
        <p:spPr>
          <a:xfrm>
            <a:off x="1254368" y="3692773"/>
            <a:ext cx="691663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C9F94-942D-6347-9AD0-E9CB3C553361}"/>
              </a:ext>
            </a:extLst>
          </p:cNvPr>
          <p:cNvSpPr/>
          <p:nvPr/>
        </p:nvSpPr>
        <p:spPr>
          <a:xfrm>
            <a:off x="2063262" y="3692773"/>
            <a:ext cx="2942491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E404E-A570-2A4A-8E0B-5DF143C80E58}"/>
              </a:ext>
            </a:extLst>
          </p:cNvPr>
          <p:cNvSpPr txBox="1"/>
          <p:nvPr/>
        </p:nvSpPr>
        <p:spPr>
          <a:xfrm>
            <a:off x="1113687" y="2458889"/>
            <a:ext cx="498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 gain property by using cash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AFD732-3725-AD4B-A5D7-2FFBCF5E8480}"/>
              </a:ext>
            </a:extLst>
          </p:cNvPr>
          <p:cNvSpPr txBox="1"/>
          <p:nvPr/>
        </p:nvSpPr>
        <p:spPr>
          <a:xfrm>
            <a:off x="1113687" y="4440089"/>
            <a:ext cx="49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cash to pay the rents/debt of property</a:t>
            </a:r>
          </a:p>
          <a:p>
            <a:r>
              <a:rPr lang="en-US" dirty="0">
                <a:sym typeface="Wingdings" pitchFamily="2" charset="2"/>
              </a:rPr>
              <a:t> Sell some property to gain cash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AF65C-C145-4741-AC1E-9B28396F999E}"/>
              </a:ext>
            </a:extLst>
          </p:cNvPr>
          <p:cNvSpPr/>
          <p:nvPr/>
        </p:nvSpPr>
        <p:spPr>
          <a:xfrm>
            <a:off x="4149969" y="1711573"/>
            <a:ext cx="855784" cy="5275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E4664-38FD-8242-9FB3-C68786792A7C}"/>
              </a:ext>
            </a:extLst>
          </p:cNvPr>
          <p:cNvSpPr/>
          <p:nvPr/>
        </p:nvSpPr>
        <p:spPr>
          <a:xfrm>
            <a:off x="6096000" y="1711572"/>
            <a:ext cx="1512278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</a:t>
            </a:r>
          </a:p>
        </p:txBody>
      </p:sp>
    </p:spTree>
    <p:extLst>
      <p:ext uri="{BB962C8B-B14F-4D97-AF65-F5344CB8AC3E}">
        <p14:creationId xmlns:p14="http://schemas.microsoft.com/office/powerpoint/2010/main" val="299678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16C6422A-C9FC-F246-A38F-0AC4A0706F9A}"/>
              </a:ext>
            </a:extLst>
          </p:cNvPr>
          <p:cNvSpPr/>
          <p:nvPr/>
        </p:nvSpPr>
        <p:spPr>
          <a:xfrm>
            <a:off x="856343" y="1770743"/>
            <a:ext cx="2772228" cy="7547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场景需求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8256AFB8-E882-5D46-A56B-A839B22EA080}"/>
              </a:ext>
            </a:extLst>
          </p:cNvPr>
          <p:cNvSpPr/>
          <p:nvPr/>
        </p:nvSpPr>
        <p:spPr>
          <a:xfrm>
            <a:off x="3628571" y="1770743"/>
            <a:ext cx="2656115" cy="7547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场景开发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4021DCD1-E728-4149-A2B2-810A51F95807}"/>
              </a:ext>
            </a:extLst>
          </p:cNvPr>
          <p:cNvSpPr/>
          <p:nvPr/>
        </p:nvSpPr>
        <p:spPr>
          <a:xfrm>
            <a:off x="6284686" y="1770742"/>
            <a:ext cx="2656115" cy="7547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场景验证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DAB1E7C4-21F1-7847-BC61-75E1F1702FD2}"/>
              </a:ext>
            </a:extLst>
          </p:cNvPr>
          <p:cNvSpPr/>
          <p:nvPr/>
        </p:nvSpPr>
        <p:spPr>
          <a:xfrm>
            <a:off x="8940801" y="1770742"/>
            <a:ext cx="2656115" cy="7547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场景更新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7CCF4-AF25-4247-A149-EA9BD2CCEDB3}"/>
              </a:ext>
            </a:extLst>
          </p:cNvPr>
          <p:cNvSpPr txBox="1"/>
          <p:nvPr/>
        </p:nvSpPr>
        <p:spPr>
          <a:xfrm>
            <a:off x="1313542" y="2641600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例</a:t>
            </a:r>
            <a:r>
              <a:rPr lang="zh-CN" altLang="en-US" dirty="0"/>
              <a:t>：雨天驾驶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E3270-A9E9-8641-9988-19E32E0A13CF}"/>
              </a:ext>
            </a:extLst>
          </p:cNvPr>
          <p:cNvSpPr txBox="1"/>
          <p:nvPr/>
        </p:nvSpPr>
        <p:spPr>
          <a:xfrm>
            <a:off x="3628571" y="2641600"/>
            <a:ext cx="225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例</a:t>
            </a:r>
            <a:r>
              <a:rPr lang="zh-CN" altLang="en-US" dirty="0"/>
              <a:t>：雨天摄像头除湿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6DF07-D4EF-4945-8023-D8698511E26C}"/>
              </a:ext>
            </a:extLst>
          </p:cNvPr>
          <p:cNvSpPr txBox="1"/>
          <p:nvPr/>
        </p:nvSpPr>
        <p:spPr>
          <a:xfrm>
            <a:off x="6458857" y="2641600"/>
            <a:ext cx="225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例</a:t>
            </a:r>
            <a:r>
              <a:rPr lang="zh-CN" altLang="en-US" dirty="0"/>
              <a:t>：雨天测试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67CEB-DC62-9F4F-8763-A97213A87E16}"/>
              </a:ext>
            </a:extLst>
          </p:cNvPr>
          <p:cNvSpPr txBox="1"/>
          <p:nvPr/>
        </p:nvSpPr>
        <p:spPr>
          <a:xfrm>
            <a:off x="8737602" y="2641600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降雨量</a:t>
            </a:r>
            <a:r>
              <a:rPr lang="en-US" altLang="zh-CN" dirty="0"/>
              <a:t>3mm/h</a:t>
            </a:r>
            <a:r>
              <a:rPr lang="zh-CN" altLang="en-US" dirty="0"/>
              <a:t>内可行驶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F493C-689C-0C43-9B34-8CAB44E16907}"/>
              </a:ext>
            </a:extLst>
          </p:cNvPr>
          <p:cNvSpPr/>
          <p:nvPr/>
        </p:nvSpPr>
        <p:spPr>
          <a:xfrm>
            <a:off x="595086" y="1219200"/>
            <a:ext cx="11234057" cy="193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B6201-7F86-4A4A-8DE7-D06F5365442E}"/>
              </a:ext>
            </a:extLst>
          </p:cNvPr>
          <p:cNvSpPr txBox="1"/>
          <p:nvPr/>
        </p:nvSpPr>
        <p:spPr>
          <a:xfrm>
            <a:off x="595086" y="1219200"/>
            <a:ext cx="420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场景开发的流程过程图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330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646E5628-281B-F74B-883D-6C4BA1228179}"/>
              </a:ext>
            </a:extLst>
          </p:cNvPr>
          <p:cNvSpPr/>
          <p:nvPr/>
        </p:nvSpPr>
        <p:spPr>
          <a:xfrm>
            <a:off x="1291773" y="1146629"/>
            <a:ext cx="6328228" cy="43107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619898-58FE-B744-B1F7-AEA8C6374244}"/>
              </a:ext>
            </a:extLst>
          </p:cNvPr>
          <p:cNvSpPr/>
          <p:nvPr/>
        </p:nvSpPr>
        <p:spPr>
          <a:xfrm>
            <a:off x="3018971" y="2902855"/>
            <a:ext cx="359295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15E2F-2213-C546-ABDC-9C8DD4DE900B}"/>
              </a:ext>
            </a:extLst>
          </p:cNvPr>
          <p:cNvSpPr/>
          <p:nvPr/>
        </p:nvSpPr>
        <p:spPr>
          <a:xfrm>
            <a:off x="2329542" y="4278809"/>
            <a:ext cx="602109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863D1-AD87-B444-B7CD-76098DC2A1B6}"/>
              </a:ext>
            </a:extLst>
          </p:cNvPr>
          <p:cNvSpPr txBox="1"/>
          <p:nvPr/>
        </p:nvSpPr>
        <p:spPr>
          <a:xfrm>
            <a:off x="3918858" y="1770012"/>
            <a:ext cx="120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产品用途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E684C-9505-7A4C-AD2C-E2182854B200}"/>
              </a:ext>
            </a:extLst>
          </p:cNvPr>
          <p:cNvSpPr txBox="1"/>
          <p:nvPr/>
        </p:nvSpPr>
        <p:spPr>
          <a:xfrm>
            <a:off x="3918858" y="3157937"/>
            <a:ext cx="120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驾驶行为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83AF5-2FEC-9447-8F7B-5E9A6A4FF072}"/>
              </a:ext>
            </a:extLst>
          </p:cNvPr>
          <p:cNvSpPr txBox="1"/>
          <p:nvPr/>
        </p:nvSpPr>
        <p:spPr>
          <a:xfrm>
            <a:off x="3918858" y="4530686"/>
            <a:ext cx="120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具化场景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550E5-260F-034F-858D-6A81F9A6C9D3}"/>
              </a:ext>
            </a:extLst>
          </p:cNvPr>
          <p:cNvSpPr txBox="1"/>
          <p:nvPr/>
        </p:nvSpPr>
        <p:spPr>
          <a:xfrm>
            <a:off x="3773713" y="4937568"/>
            <a:ext cx="2097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决定底层测试单元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71F91-83A6-F545-BBC2-78BB52CCC704}"/>
              </a:ext>
            </a:extLst>
          </p:cNvPr>
          <p:cNvSpPr txBox="1"/>
          <p:nvPr/>
        </p:nvSpPr>
        <p:spPr>
          <a:xfrm>
            <a:off x="3817259" y="3556789"/>
            <a:ext cx="153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决定核心开发目标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84D21-9F07-834D-9EAD-5862B5443BE6}"/>
              </a:ext>
            </a:extLst>
          </p:cNvPr>
          <p:cNvSpPr txBox="1"/>
          <p:nvPr/>
        </p:nvSpPr>
        <p:spPr>
          <a:xfrm>
            <a:off x="3846287" y="2154252"/>
            <a:ext cx="150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决定宏观产品战略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D3DCA-4E19-A347-81DB-138C9DA69ADC}"/>
              </a:ext>
            </a:extLst>
          </p:cNvPr>
          <p:cNvSpPr txBox="1"/>
          <p:nvPr/>
        </p:nvSpPr>
        <p:spPr>
          <a:xfrm>
            <a:off x="1132114" y="275771"/>
            <a:ext cx="615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无人车适用场景基本框架</a:t>
            </a:r>
            <a:r>
              <a:rPr lang="zh-CN" altLang="en-US" dirty="0"/>
              <a:t>：</a:t>
            </a:r>
            <a:r>
              <a:rPr lang="en-US" dirty="0" err="1"/>
              <a:t>由以下三部分组成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6CB247-B33D-A549-B1D1-17EF7D61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71" y="202409"/>
            <a:ext cx="4676377" cy="30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5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A7417-07BB-1E43-AE6F-528592F1481E}"/>
              </a:ext>
            </a:extLst>
          </p:cNvPr>
          <p:cNvSpPr txBox="1"/>
          <p:nvPr/>
        </p:nvSpPr>
        <p:spPr>
          <a:xfrm>
            <a:off x="290287" y="0"/>
            <a:ext cx="11248572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职位描述</a:t>
            </a:r>
            <a:endParaRPr lang="en-US" dirty="0"/>
          </a:p>
          <a:p>
            <a:r>
              <a:rPr lang="en-US" dirty="0"/>
              <a:t>xx部成立于2016年。围绕自有核心业务，通过与现有复杂配送流程的结合，形成了无人配送整体解决方案。满足在楼宇、园区、公开道路等不同场景下最后三公里的即时配送需求，提升配送效率和用户体验，最终实现“用无人配送让服务触达世界每个角落”的愿景。</a:t>
            </a:r>
          </a:p>
          <a:p>
            <a:r>
              <a:rPr lang="en-US" dirty="0"/>
              <a:t>xx自动配送车具备高级别自动驾驶能力，自2018年3月至今，xx自动配送车已经在北京、雄安新区等中国多处开展了真实订单的测试，显示出了自动配送车在即时配送领域规模化运营的可行性，自动驾驶技术未来可逐渐地应用到更多日常生活的需求场景。</a:t>
            </a:r>
          </a:p>
          <a:p>
            <a:endParaRPr lang="en-US" dirty="0"/>
          </a:p>
          <a:p>
            <a:r>
              <a:rPr lang="en-US" dirty="0" err="1"/>
              <a:t>岗位职责</a:t>
            </a:r>
            <a:endParaRPr lang="en-US" dirty="0"/>
          </a:p>
          <a:p>
            <a:r>
              <a:rPr lang="en-US" dirty="0"/>
              <a:t>1、协同业务团队，通过市场洞察和业务分析，共同探索业务试点方案的设计、核心业务指标的定义，参与具体策略执行和效果复盘； </a:t>
            </a:r>
          </a:p>
          <a:p>
            <a:r>
              <a:rPr lang="en-US" dirty="0"/>
              <a:t>2、进行无人车配送业务的经营分析，参与核心业务目标制定、追踪监控和复盘，与平台内部及各业务团队沟通协作，定期产出经营分析报告；</a:t>
            </a:r>
          </a:p>
          <a:p>
            <a:r>
              <a:rPr lang="en-US" dirty="0"/>
              <a:t>3、追踪</a:t>
            </a:r>
            <a:r>
              <a:rPr lang="en-US" dirty="0">
                <a:solidFill>
                  <a:srgbClr val="0070C0"/>
                </a:solidFill>
              </a:rPr>
              <a:t>国内外广义机器人行业</a:t>
            </a:r>
            <a:r>
              <a:rPr lang="en-US" dirty="0"/>
              <a:t>、</a:t>
            </a:r>
            <a:r>
              <a:rPr lang="en-US" dirty="0">
                <a:solidFill>
                  <a:srgbClr val="0070C0"/>
                </a:solidFill>
              </a:rPr>
              <a:t>自动驾驶行业不同场景落地进展</a:t>
            </a:r>
            <a:r>
              <a:rPr lang="en-US" dirty="0"/>
              <a:t>，</a:t>
            </a:r>
            <a:r>
              <a:rPr lang="en-US" dirty="0">
                <a:solidFill>
                  <a:srgbClr val="0070C0"/>
                </a:solidFill>
              </a:rPr>
              <a:t>掌握行业发展趋势</a:t>
            </a:r>
            <a:r>
              <a:rPr lang="en-US" dirty="0"/>
              <a:t>，</a:t>
            </a:r>
            <a:r>
              <a:rPr lang="en-US" dirty="0">
                <a:solidFill>
                  <a:srgbClr val="0070C0"/>
                </a:solidFill>
              </a:rPr>
              <a:t>定期扫描核心标杆公司的变化情况，帮助管理层周期性了解行业进展及关键公司变化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en-US" dirty="0" err="1"/>
              <a:t>岗位基本需求</a:t>
            </a:r>
            <a:endParaRPr lang="en-US" dirty="0"/>
          </a:p>
          <a:p>
            <a:r>
              <a:rPr lang="en-US" dirty="0"/>
              <a:t>1、1年以上战略、咨询、商业分析或数据分析经验，有互联网、电商、即时配送和物流相关经验优先；</a:t>
            </a:r>
          </a:p>
          <a:p>
            <a:r>
              <a:rPr lang="en-US" dirty="0"/>
              <a:t>2、具备良好的学习能力、沟通能力和团队精神，有独立开展分析研究项目的经验；</a:t>
            </a:r>
          </a:p>
          <a:p>
            <a:r>
              <a:rPr lang="en-US" dirty="0"/>
              <a:t>3、具备项目管理和跨部门合作能力，具备出色的口头和书面沟通能力，能够独立高效完成项目的规划和执行。</a:t>
            </a:r>
          </a:p>
          <a:p>
            <a:endParaRPr lang="en-US" dirty="0"/>
          </a:p>
          <a:p>
            <a:r>
              <a:rPr lang="en-US" dirty="0" err="1"/>
              <a:t>具备以下者优先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负责过无人驾驶、robotaxi、新能源汽车、即时配送和物流等方向项目的优先考虑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en-US" dirty="0" err="1"/>
              <a:t>岗位亮点</a:t>
            </a:r>
            <a:endParaRPr lang="en-US" dirty="0"/>
          </a:p>
          <a:p>
            <a:r>
              <a:rPr lang="en-US" dirty="0" err="1"/>
              <a:t>自动驾驶在低速物流配送领域有机会快速落地，商业分析能够站在全局了解业务要素，助力业务成功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76628</TotalTime>
  <Words>1574</Words>
  <Application>Microsoft Macintosh PowerPoint</Application>
  <PresentationFormat>Widescreen</PresentationFormat>
  <Paragraphs>222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Microsoft JhengHei UI</vt:lpstr>
      <vt:lpstr>PingFang SC</vt:lpstr>
      <vt:lpstr>Arial</vt:lpstr>
      <vt:lpstr>Calibri</vt:lpstr>
      <vt:lpstr>Calibri Light</vt:lpstr>
      <vt:lpstr>Monaco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Xiong</dc:creator>
  <cp:lastModifiedBy>Anita Xiong</cp:lastModifiedBy>
  <cp:revision>3</cp:revision>
  <dcterms:created xsi:type="dcterms:W3CDTF">2021-11-21T08:42:48Z</dcterms:created>
  <dcterms:modified xsi:type="dcterms:W3CDTF">2022-02-11T13:28:39Z</dcterms:modified>
</cp:coreProperties>
</file>