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B8184-6EA0-499D-9DE7-3F76D54820E5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502D4-038C-4AE0-94B5-F40F9C7FE9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394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96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38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34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267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2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91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4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68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6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59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93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04B5E-91C7-4690-B7B2-517DBC294C6F}" type="datetimeFigureOut">
              <a:rPr lang="zh-CN" altLang="en-US" smtClean="0"/>
              <a:t>2017/10/8 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7F04F-A49C-4F72-A1D3-58679E126B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6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1544508" y="548680"/>
            <a:ext cx="7043330" cy="4124617"/>
            <a:chOff x="1544508" y="548680"/>
            <a:chExt cx="7043330" cy="4124617"/>
          </a:xfrm>
        </p:grpSpPr>
        <p:sp>
          <p:nvSpPr>
            <p:cNvPr id="4" name="矩形 3"/>
            <p:cNvSpPr/>
            <p:nvPr/>
          </p:nvSpPr>
          <p:spPr>
            <a:xfrm>
              <a:off x="2411760" y="548680"/>
              <a:ext cx="4572000" cy="110799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en-US" altLang="zh-CN" dirty="0" smtClean="0"/>
            </a:p>
            <a:p>
              <a:pPr algn="ctr"/>
              <a:r>
                <a:rPr lang="en-US" altLang="zh-CN" sz="2400" dirty="0" smtClean="0"/>
                <a:t>A </a:t>
              </a:r>
              <a:r>
                <a:rPr lang="en-US" altLang="zh-CN" sz="2400" dirty="0"/>
                <a:t>Neural Algorithm of Artistic Style</a:t>
              </a:r>
              <a:r>
                <a:rPr lang="en-US" altLang="zh-CN" sz="2400" dirty="0" smtClean="0"/>
                <a:t> </a:t>
              </a:r>
              <a:br>
                <a:rPr lang="en-US" altLang="zh-CN" sz="2400" dirty="0" smtClean="0"/>
              </a:br>
              <a:endParaRPr lang="zh-CN" altLang="en-US" sz="2400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544508" y="2431921"/>
              <a:ext cx="7043330" cy="2241376"/>
              <a:chOff x="1777142" y="1987932"/>
              <a:chExt cx="7043330" cy="2241376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777142" y="3582977"/>
                <a:ext cx="7043330" cy="646331"/>
                <a:chOff x="755576" y="1912186"/>
                <a:chExt cx="6146034" cy="646331"/>
              </a:xfrm>
            </p:grpSpPr>
            <p:sp>
              <p:nvSpPr>
                <p:cNvPr id="2" name="椭圆 1"/>
                <p:cNvSpPr/>
                <p:nvPr/>
              </p:nvSpPr>
              <p:spPr>
                <a:xfrm>
                  <a:off x="755576" y="1988840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1140970" y="1912186"/>
                  <a:ext cx="576064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艺</a:t>
                  </a:r>
                  <a:r>
                    <a:rPr lang="zh-CN" altLang="en-US" dirty="0" smtClean="0"/>
                    <a:t>术品的风格与图片内容融合生成具有人工艺术风格的作品</a:t>
                  </a:r>
                  <a:r>
                    <a:rPr lang="en-US" altLang="zh-CN" dirty="0" smtClean="0"/>
                    <a:t>		</a:t>
                  </a:r>
                  <a:endParaRPr lang="zh-CN" altLang="en-US" dirty="0"/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1777143" y="2708920"/>
                <a:ext cx="6146034" cy="369332"/>
                <a:chOff x="755576" y="1912186"/>
                <a:chExt cx="6146034" cy="369332"/>
              </a:xfrm>
            </p:grpSpPr>
            <p:sp>
              <p:nvSpPr>
                <p:cNvPr id="7" name="椭圆 6"/>
                <p:cNvSpPr/>
                <p:nvPr/>
              </p:nvSpPr>
              <p:spPr>
                <a:xfrm>
                  <a:off x="755576" y="1988840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1140970" y="1912186"/>
                  <a:ext cx="5760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使用神经网络分别提取图像的内容和风格</a:t>
                  </a:r>
                  <a:endParaRPr lang="zh-CN" altLang="en-US" dirty="0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1777143" y="1987932"/>
                <a:ext cx="6146034" cy="369332"/>
                <a:chOff x="755576" y="1912186"/>
                <a:chExt cx="6146034" cy="369332"/>
              </a:xfrm>
            </p:grpSpPr>
            <p:sp>
              <p:nvSpPr>
                <p:cNvPr id="10" name="椭圆 9"/>
                <p:cNvSpPr/>
                <p:nvPr/>
              </p:nvSpPr>
              <p:spPr>
                <a:xfrm>
                  <a:off x="755576" y="1988840"/>
                  <a:ext cx="216024" cy="21602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1140970" y="1912186"/>
                  <a:ext cx="57606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文章提出使用卷积神经网络生成具有艺术风格的作品</a:t>
                  </a:r>
                  <a:endParaRPr lang="zh-CN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709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1115616" y="749278"/>
            <a:ext cx="7474742" cy="4683172"/>
            <a:chOff x="1115616" y="749278"/>
            <a:chExt cx="7474742" cy="4683172"/>
          </a:xfrm>
        </p:grpSpPr>
        <p:grpSp>
          <p:nvGrpSpPr>
            <p:cNvPr id="15" name="组合 14"/>
            <p:cNvGrpSpPr/>
            <p:nvPr/>
          </p:nvGrpSpPr>
          <p:grpSpPr>
            <a:xfrm>
              <a:off x="1115616" y="749278"/>
              <a:ext cx="431113" cy="369332"/>
              <a:chOff x="1544509" y="2431921"/>
              <a:chExt cx="431113" cy="369332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544509" y="2508575"/>
                <a:ext cx="216024" cy="21602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29903" y="2431921"/>
                <a:ext cx="45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1331640" y="1484784"/>
              <a:ext cx="7258718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pc="150" dirty="0"/>
                <a:t> </a:t>
              </a:r>
              <a:r>
                <a:rPr lang="zh-CN" altLang="en-US" spc="150" dirty="0" smtClean="0"/>
                <a:t>文章首先论述了卷积神经网络在对象识别中的应用，陈述了这样</a:t>
              </a:r>
              <a:endParaRPr lang="en-US" altLang="zh-CN" spc="150" dirty="0" smtClean="0"/>
            </a:p>
            <a:p>
              <a:pPr>
                <a:lnSpc>
                  <a:spcPct val="150000"/>
                </a:lnSpc>
              </a:pPr>
              <a:r>
                <a:rPr lang="zh-CN" altLang="en-US" spc="150" dirty="0"/>
                <a:t>一</a:t>
              </a:r>
              <a:r>
                <a:rPr lang="zh-CN" altLang="en-US" spc="150" dirty="0" smtClean="0"/>
                <a:t>个事实，即在较深层的卷积特征能够很好地获取图像高级的、</a:t>
              </a:r>
              <a:endParaRPr lang="en-US" altLang="zh-CN" spc="150" dirty="0" smtClean="0"/>
            </a:p>
            <a:p>
              <a:pPr>
                <a:lnSpc>
                  <a:spcPct val="150000"/>
                </a:lnSpc>
              </a:pPr>
              <a:r>
                <a:rPr lang="zh-CN" altLang="en-US" spc="150" dirty="0" smtClean="0"/>
                <a:t>目标级的内容信息，以及特征在原图像上的位置信息，而较间层</a:t>
              </a:r>
              <a:endParaRPr lang="en-US" altLang="zh-CN" spc="150" dirty="0" smtClean="0"/>
            </a:p>
            <a:p>
              <a:pPr>
                <a:lnSpc>
                  <a:spcPct val="150000"/>
                </a:lnSpc>
              </a:pPr>
              <a:r>
                <a:rPr lang="zh-CN" altLang="en-US" spc="150" dirty="0" smtClean="0"/>
                <a:t>的卷积特征却能生成较为准确的像素值</a:t>
              </a:r>
              <a:endParaRPr lang="zh-CN" altLang="en-US" spc="150" dirty="0"/>
            </a:p>
          </p:txBody>
        </p:sp>
        <p:sp>
          <p:nvSpPr>
            <p:cNvPr id="17" name="下箭头 16"/>
            <p:cNvSpPr/>
            <p:nvPr/>
          </p:nvSpPr>
          <p:spPr>
            <a:xfrm>
              <a:off x="4716016" y="3658053"/>
              <a:ext cx="244983" cy="49458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67707" y="4509120"/>
              <a:ext cx="718658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pc="150" dirty="0"/>
                <a:t>基</a:t>
              </a:r>
              <a:r>
                <a:rPr lang="zh-CN" altLang="en-US" spc="150" dirty="0"/>
                <a:t>于上面的现</a:t>
              </a:r>
              <a:r>
                <a:rPr lang="zh-CN" altLang="en-US" spc="150" dirty="0" smtClean="0"/>
                <a:t>象作者使</a:t>
              </a:r>
              <a:r>
                <a:rPr lang="zh-CN" altLang="en-US" spc="150" dirty="0"/>
                <a:t>用较深层的卷积特征进行艺术作品的内</a:t>
              </a:r>
              <a:r>
                <a:rPr lang="zh-CN" altLang="en-US" spc="150" dirty="0" smtClean="0"/>
                <a:t>容</a:t>
              </a:r>
              <a:endParaRPr lang="en-US" altLang="zh-CN" spc="150" dirty="0" smtClean="0"/>
            </a:p>
            <a:p>
              <a:pPr>
                <a:lnSpc>
                  <a:spcPct val="150000"/>
                </a:lnSpc>
              </a:pPr>
              <a:r>
                <a:rPr lang="zh-CN" altLang="en-US" spc="150" dirty="0" smtClean="0"/>
                <a:t>重构。</a:t>
              </a:r>
              <a:endParaRPr lang="en-US" altLang="zh-CN" spc="15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4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272321" y="1266692"/>
            <a:ext cx="7086029" cy="4138599"/>
            <a:chOff x="1245118" y="1116735"/>
            <a:chExt cx="7086029" cy="4138599"/>
          </a:xfrm>
        </p:grpSpPr>
        <p:sp>
          <p:nvSpPr>
            <p:cNvPr id="3" name="TextBox 2"/>
            <p:cNvSpPr txBox="1"/>
            <p:nvPr/>
          </p:nvSpPr>
          <p:spPr>
            <a:xfrm>
              <a:off x="1245118" y="1116735"/>
              <a:ext cx="50321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/>
                <a:t>算法的重点在于算法中作者对艺术品风格的提取</a:t>
              </a:r>
              <a:endParaRPr lang="zh-CN" altLang="en-US" b="1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03648" y="1776016"/>
              <a:ext cx="6762373" cy="1291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/>
                <a:t>       </a:t>
              </a:r>
              <a:r>
                <a:rPr lang="zh-CN" altLang="en-US" spc="150" dirty="0"/>
                <a:t>在具体的操作中，作者使用特征空间获取纹理信息。此特征基于</a:t>
              </a:r>
              <a:r>
                <a:rPr lang="en-US" altLang="zh-CN" spc="150" dirty="0"/>
                <a:t>CNN</a:t>
              </a:r>
              <a:r>
                <a:rPr lang="zh-CN" altLang="en-US" spc="150" dirty="0"/>
                <a:t>的各个卷积阶段得到的特征，由不同特征图之间的相关性构成，在算法中作者使用格拉姆矩阵表示特征空</a:t>
              </a:r>
              <a:r>
                <a:rPr lang="zh-CN" altLang="en-US" spc="150" dirty="0" smtClean="0"/>
                <a:t>间。</a:t>
              </a:r>
              <a:endParaRPr lang="en-US" altLang="zh-CN" spc="15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94633" y="3501008"/>
              <a:ext cx="693651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pc="150" dirty="0">
                  <a:solidFill>
                    <a:srgbClr val="FF0000"/>
                  </a:solidFill>
                </a:rPr>
                <a:t>可以在艺术品的风格提取方面有自己的想法，比如考虑完全</a:t>
              </a:r>
              <a:r>
                <a:rPr lang="zh-CN" altLang="en-US" spc="150" dirty="0" smtClean="0">
                  <a:solidFill>
                    <a:srgbClr val="FF0000"/>
                  </a:solidFill>
                </a:rPr>
                <a:t>不</a:t>
              </a:r>
              <a:endParaRPr lang="en-US" altLang="zh-CN" spc="150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pc="150" dirty="0" smtClean="0">
                  <a:solidFill>
                    <a:srgbClr val="FF0000"/>
                  </a:solidFill>
                </a:rPr>
                <a:t>同的方</a:t>
              </a:r>
              <a:r>
                <a:rPr lang="zh-CN" altLang="en-US" spc="150" dirty="0">
                  <a:solidFill>
                    <a:srgbClr val="FF0000"/>
                  </a:solidFill>
                </a:rPr>
                <a:t>式提取风格，或者是在作者方法的基础上考虑不同卷</a:t>
              </a:r>
              <a:r>
                <a:rPr lang="zh-CN" altLang="en-US" spc="150" dirty="0" smtClean="0">
                  <a:solidFill>
                    <a:srgbClr val="FF0000"/>
                  </a:solidFill>
                </a:rPr>
                <a:t>积</a:t>
              </a:r>
              <a:endParaRPr lang="en-US" altLang="zh-CN" spc="150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pc="150" dirty="0" smtClean="0">
                  <a:solidFill>
                    <a:srgbClr val="FF0000"/>
                  </a:solidFill>
                </a:rPr>
                <a:t>特</a:t>
              </a:r>
              <a:r>
                <a:rPr lang="zh-CN" altLang="en-US" spc="150" dirty="0">
                  <a:solidFill>
                    <a:srgbClr val="FF0000"/>
                  </a:solidFill>
                </a:rPr>
                <a:t>征之</a:t>
              </a:r>
              <a:r>
                <a:rPr lang="zh-CN" altLang="en-US" spc="150" dirty="0" smtClean="0">
                  <a:solidFill>
                    <a:srgbClr val="FF0000"/>
                  </a:solidFill>
                </a:rPr>
                <a:t>间的</a:t>
              </a:r>
              <a:r>
                <a:rPr lang="zh-CN" altLang="en-US" spc="150" dirty="0">
                  <a:solidFill>
                    <a:srgbClr val="FF0000"/>
                  </a:solidFill>
                </a:rPr>
                <a:t>相关性（作者在文章中提到的是连续的卷积特征</a:t>
              </a:r>
              <a:r>
                <a:rPr lang="zh-CN" altLang="en-US" spc="150" dirty="0" smtClean="0">
                  <a:solidFill>
                    <a:srgbClr val="FF0000"/>
                  </a:solidFill>
                </a:rPr>
                <a:t>之</a:t>
              </a:r>
              <a:endParaRPr lang="en-US" altLang="zh-CN" spc="150" dirty="0" smtClean="0">
                <a:solidFill>
                  <a:srgbClr val="FF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pc="150" dirty="0" smtClean="0">
                  <a:solidFill>
                    <a:srgbClr val="FF0000"/>
                  </a:solidFill>
                </a:rPr>
                <a:t>间</a:t>
              </a:r>
              <a:r>
                <a:rPr lang="zh-CN" altLang="en-US" spc="150" dirty="0">
                  <a:solidFill>
                    <a:srgbClr val="FF0000"/>
                  </a:solidFill>
                </a:rPr>
                <a:t>的相关性</a:t>
              </a:r>
              <a:r>
                <a:rPr lang="zh-CN" altLang="en-US" spc="150" dirty="0" smtClean="0">
                  <a:solidFill>
                    <a:srgbClr val="FF0000"/>
                  </a:solidFill>
                </a:rPr>
                <a:t>，对</a:t>
              </a:r>
              <a:r>
                <a:rPr lang="zh-CN" altLang="en-US" spc="150" dirty="0">
                  <a:solidFill>
                    <a:srgbClr val="FF0000"/>
                  </a:solidFill>
                </a:rPr>
                <a:t>于相隔的卷积特征之间的相关性）</a:t>
              </a:r>
              <a:endParaRPr lang="zh-CN" altLang="en-US" spc="150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椭圆 19"/>
          <p:cNvSpPr/>
          <p:nvPr/>
        </p:nvSpPr>
        <p:spPr>
          <a:xfrm>
            <a:off x="1115616" y="8259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32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43608" y="476672"/>
            <a:ext cx="7345901" cy="5738182"/>
            <a:chOff x="1124198" y="116632"/>
            <a:chExt cx="7345901" cy="5738182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4173" y="116632"/>
              <a:ext cx="5653542" cy="39359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5" name="组合 4"/>
            <p:cNvGrpSpPr/>
            <p:nvPr/>
          </p:nvGrpSpPr>
          <p:grpSpPr>
            <a:xfrm>
              <a:off x="1124198" y="4112891"/>
              <a:ext cx="7053835" cy="923330"/>
              <a:chOff x="1135332" y="4251390"/>
              <a:chExt cx="7053835" cy="923330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1135332" y="4509120"/>
                <a:ext cx="130872" cy="130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480727" y="4251390"/>
                <a:ext cx="670844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style reconstruction </a:t>
                </a:r>
                <a:r>
                  <a:rPr lang="zh-CN" altLang="en-US" dirty="0" smtClean="0"/>
                  <a:t>中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至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表示的是随着相关卷积层数目的增加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而得到的不同风格提取结果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，</a:t>
                </a:r>
                <a:r>
                  <a:rPr lang="en-US" altLang="zh-CN" dirty="0" smtClean="0"/>
                  <a:t>a</a:t>
                </a:r>
                <a:r>
                  <a:rPr lang="zh-CN" altLang="en-US" dirty="0" smtClean="0"/>
                  <a:t>只有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层相关，</a:t>
                </a:r>
                <a:r>
                  <a:rPr lang="en-US" altLang="zh-CN" dirty="0" smtClean="0"/>
                  <a:t>e</a:t>
                </a:r>
                <a:r>
                  <a:rPr lang="zh-CN" altLang="en-US" dirty="0" smtClean="0"/>
                  <a:t>则考虑了</a:t>
                </a:r>
                <a:r>
                  <a:rPr lang="en-US" altLang="zh-CN" dirty="0" smtClean="0"/>
                  <a:t>5</a:t>
                </a:r>
                <a:r>
                  <a:rPr lang="zh-CN" altLang="en-US" dirty="0" smtClean="0"/>
                  <a:t>个层之</a:t>
                </a:r>
                <a:endParaRPr lang="en-US" altLang="zh-CN" dirty="0" smtClean="0"/>
              </a:p>
              <a:p>
                <a:r>
                  <a:rPr lang="zh-CN" altLang="en-US" dirty="0" smtClean="0"/>
                  <a:t>间的相关性</a:t>
                </a:r>
                <a:endParaRPr lang="zh-CN" altLang="en-US" dirty="0"/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124198" y="5208483"/>
              <a:ext cx="7345901" cy="646331"/>
              <a:chOff x="1135332" y="4251390"/>
              <a:chExt cx="7345901" cy="646331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135332" y="4509120"/>
                <a:ext cx="130872" cy="13087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480727" y="4251390"/>
                <a:ext cx="70005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 smtClean="0"/>
                  <a:t>在</a:t>
                </a:r>
                <a:r>
                  <a:rPr lang="en-US" altLang="zh-CN" dirty="0" smtClean="0"/>
                  <a:t>content reconstruction </a:t>
                </a:r>
                <a:r>
                  <a:rPr lang="zh-CN" altLang="en-US" dirty="0" smtClean="0"/>
                  <a:t>中随着卷积层的加深，像素信息丢失严重，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但特征之间的排列信息却保持完整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11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11560" y="431429"/>
            <a:ext cx="7776864" cy="5949900"/>
            <a:chOff x="251520" y="103056"/>
            <a:chExt cx="8496944" cy="6606645"/>
          </a:xfrm>
        </p:grpSpPr>
        <p:sp>
          <p:nvSpPr>
            <p:cNvPr id="2" name="TextBox 1"/>
            <p:cNvSpPr txBox="1"/>
            <p:nvPr/>
          </p:nvSpPr>
          <p:spPr>
            <a:xfrm>
              <a:off x="251520" y="103056"/>
              <a:ext cx="849694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/>
                <a:t>风格和内容之间不是毫无相关的融合到一起的</a:t>
              </a:r>
              <a:r>
                <a:rPr lang="zh-CN" altLang="en-US" sz="1600" dirty="0" smtClean="0"/>
                <a:t>，过</a:t>
              </a:r>
              <a:r>
                <a:rPr lang="zh-CN" altLang="en-US" sz="1600" dirty="0"/>
                <a:t>分强调风格会导致融合成的图片中显示出少</a:t>
              </a:r>
              <a:r>
                <a:rPr lang="zh-CN" altLang="en-US" sz="1600" dirty="0" smtClean="0"/>
                <a:t>量的</a:t>
              </a:r>
              <a:r>
                <a:rPr lang="zh-CN" altLang="en-US" sz="1600" dirty="0"/>
                <a:t>内容，即掩盖了内容的表达，反之亦然，所</a:t>
              </a:r>
              <a:r>
                <a:rPr lang="zh-CN" altLang="en-US" sz="1600" dirty="0" smtClean="0"/>
                <a:t>以需</a:t>
              </a:r>
              <a:r>
                <a:rPr lang="zh-CN" altLang="en-US" sz="1600" dirty="0"/>
                <a:t>要权衡两者之间的比重。继而</a:t>
              </a:r>
              <a:r>
                <a:rPr lang="zh-CN" altLang="en-US" sz="1600" dirty="0" smtClean="0"/>
                <a:t>在算法损</a:t>
              </a:r>
              <a:r>
                <a:rPr lang="zh-CN" altLang="en-US" sz="1600" dirty="0"/>
                <a:t>失函数最</a:t>
              </a:r>
              <a:r>
                <a:rPr lang="zh-CN" altLang="en-US" sz="1600" dirty="0" smtClean="0"/>
                <a:t>小化</a:t>
              </a:r>
              <a:r>
                <a:rPr lang="zh-CN" altLang="en-US" sz="1600" dirty="0"/>
                <a:t>中同时考虑了风格损失和内容损</a:t>
              </a:r>
              <a:r>
                <a:rPr lang="zh-CN" altLang="en-US" sz="1600" dirty="0" smtClean="0"/>
                <a:t>失。</a:t>
              </a:r>
              <a:endParaRPr lang="zh-CN" altLang="en-US" sz="1600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671" y="934053"/>
              <a:ext cx="5904658" cy="57756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11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971600" y="825932"/>
            <a:ext cx="7358107" cy="921590"/>
            <a:chOff x="1115616" y="825932"/>
            <a:chExt cx="7358107" cy="921590"/>
          </a:xfrm>
        </p:grpSpPr>
        <p:sp>
          <p:nvSpPr>
            <p:cNvPr id="2" name="椭圆 1"/>
            <p:cNvSpPr/>
            <p:nvPr/>
          </p:nvSpPr>
          <p:spPr>
            <a:xfrm>
              <a:off x="1115616" y="825932"/>
              <a:ext cx="216024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31640" y="1101191"/>
              <a:ext cx="71420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文</a:t>
              </a:r>
              <a:r>
                <a:rPr lang="zh-CN" altLang="en-US" dirty="0" smtClean="0"/>
                <a:t>章使用</a:t>
              </a:r>
              <a:r>
                <a:rPr lang="en-US" altLang="zh-CN" dirty="0" smtClean="0"/>
                <a:t>VGG-19</a:t>
              </a:r>
              <a:r>
                <a:rPr lang="zh-CN" altLang="en-US" dirty="0" smtClean="0"/>
                <a:t>模型实现算法，在实现的过程中，作者丢弃了全连接</a:t>
              </a:r>
              <a:endParaRPr lang="en-US" altLang="zh-CN" dirty="0" smtClean="0"/>
            </a:p>
            <a:p>
              <a:r>
                <a:rPr lang="zh-CN" altLang="en-US" dirty="0" smtClean="0"/>
                <a:t>层，池化方法选择了</a:t>
              </a:r>
              <a:r>
                <a:rPr lang="en-US" altLang="zh-CN" dirty="0" smtClean="0"/>
                <a:t>average-pooling</a:t>
              </a:r>
              <a:r>
                <a:rPr lang="zh-CN" altLang="en-US" dirty="0" smtClean="0"/>
                <a:t>而不是</a:t>
              </a:r>
              <a:r>
                <a:rPr lang="en-US" altLang="zh-CN" dirty="0" smtClean="0"/>
                <a:t>VGG-19</a:t>
              </a:r>
              <a:r>
                <a:rPr lang="zh-CN" altLang="en-US" dirty="0" smtClean="0"/>
                <a:t>模型的</a:t>
              </a:r>
              <a:r>
                <a:rPr lang="en-US" altLang="zh-CN" dirty="0" smtClean="0"/>
                <a:t>max-pooling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11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1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12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652</Words>
  <Application>Microsoft Office PowerPoint</Application>
  <PresentationFormat>全屏显示(4:3)</PresentationFormat>
  <Paragraphs>25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china</cp:lastModifiedBy>
  <cp:revision>13</cp:revision>
  <dcterms:created xsi:type="dcterms:W3CDTF">2017-10-08T05:38:41Z</dcterms:created>
  <dcterms:modified xsi:type="dcterms:W3CDTF">2017-10-08T08:13:19Z</dcterms:modified>
</cp:coreProperties>
</file>